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Arial Narrow"/>
      <p:regular r:id="rId14"/>
      <p:bold r:id="rId15"/>
      <p:italic r:id="rId16"/>
      <p:boldItalic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cin\estudos\100709_ppt_cin_claro01.jpg"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9370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" type="subTitle"/>
          </p:nvPr>
        </p:nvSpPr>
        <p:spPr>
          <a:xfrm>
            <a:off x="611188" y="3284538"/>
            <a:ext cx="604837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09600" y="11430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 rot="5400000">
            <a:off x="2404270" y="53181"/>
            <a:ext cx="4624387" cy="791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4616451" y="2265362"/>
            <a:ext cx="6135687" cy="198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574676" y="358776"/>
            <a:ext cx="6135687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44538" y="188913"/>
            <a:ext cx="7283450" cy="739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757238" y="1071546"/>
            <a:ext cx="7918450" cy="5253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57238" y="1700213"/>
            <a:ext cx="3883025" cy="4624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92663" y="1700213"/>
            <a:ext cx="3883025" cy="4624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9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9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■"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2" name="Shape 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cin\estudos\papelaria_institucional\ppt_cin_claro02_producao.jp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29370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me.usp.br/~pf/analise_de_algoritmos/aulas/stolfi-on-NPcomplete.html" TargetMode="External"/><Relationship Id="rId4" Type="http://schemas.openxmlformats.org/officeDocument/2006/relationships/hyperlink" Target="https://www.ime.usp.br/~pf/analise_de_algoritmos/aulas/NPcompleto" TargetMode="External"/><Relationship Id="rId5" Type="http://schemas.openxmlformats.org/officeDocument/2006/relationships/hyperlink" Target="https://en.wikipedia.org/wiki/P_(complexity)" TargetMode="External"/><Relationship Id="rId6" Type="http://schemas.openxmlformats.org/officeDocument/2006/relationships/hyperlink" Target="https://en.wikipedia.org/wiki/NP-completeness" TargetMode="External"/><Relationship Id="rId7" Type="http://schemas.openxmlformats.org/officeDocument/2006/relationships/hyperlink" Target="https://en.wikipedia.org/wiki/Boolean_satisfiability_probl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24098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NP</a:t>
            </a:r>
            <a:br>
              <a:rPr b="1" i="0" lang="pt-BR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i="0" lang="pt-BR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BR"/>
              <a:t>Apresentação: Vitor Sousa Silva (vss2)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757238" y="904263"/>
            <a:ext cx="7283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57250" y="2534825"/>
            <a:ext cx="79185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um </a:t>
            </a:r>
            <a:r>
              <a:rPr b="0" lang="pt-BR"/>
              <a:t>algoritmo que teste se dadas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    cláusulas, gere combinações e as teste para ver 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    é satisfatível.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744538" y="188913"/>
            <a:ext cx="7283450" cy="739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NP (Nondeterministic Polynomial Time)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57250" y="777550"/>
            <a:ext cx="7918500" cy="5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lang="pt-BR"/>
              <a:t>O que seria NP?</a:t>
            </a:r>
            <a:br>
              <a:rPr b="0" lang="pt-BR"/>
            </a:br>
            <a:r>
              <a:rPr b="0" lang="pt-BR"/>
              <a:t>É uma definição para tipos de problema que envol-</a:t>
            </a:r>
            <a:br>
              <a:rPr b="0" lang="pt-BR"/>
            </a:br>
            <a:r>
              <a:rPr b="0" lang="pt-BR"/>
              <a:t>vem certos tipos de decisão.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lang="pt-BR"/>
              <a:t>Se, e somente se, um problema NP puder ser resolvido em tempo polinomial, então ele pode ser considerado um problema NP-Completo.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lang="pt-BR"/>
              <a:t>O problema do NP-Completo: Não é conhecida uma forma eficiente de se achar a resposta, porém é possível testá-la em tempo polinomial.</a:t>
            </a:r>
          </a:p>
          <a:p>
            <a:pPr indent="-342900" lvl="0" marL="342900" rtl="0" algn="just">
              <a:spcBef>
                <a:spcPts val="0"/>
              </a:spcBef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lang="pt-BR"/>
              <a:t>O nosso problema SAT é um NP-Completo?</a:t>
            </a:r>
            <a:br>
              <a:rPr b="0" lang="pt-BR"/>
            </a:br>
            <a:r>
              <a:rPr b="0" lang="pt-BR"/>
              <a:t>Sim, o nosso problema é do tipo NP-Completo (inclusive SAT foi o primeiro problema provado a set NP-C), pois dadas cláusulas o algoritmo deve procurar se é possível encontrar solução verdadeira.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44538" y="1090863"/>
            <a:ext cx="7283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 </a:t>
            </a:r>
            <a:r>
              <a:rPr i="1" lang="pt-BR"/>
              <a:t>versus </a:t>
            </a:r>
            <a:r>
              <a:rPr lang="pt-BR"/>
              <a:t>NP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44538" y="2471146"/>
            <a:ext cx="7918500" cy="5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lang="pt-BR"/>
              <a:t>A grande diferença entre P e NP é claramente</a:t>
            </a:r>
            <a:br>
              <a:rPr b="0" lang="pt-BR"/>
            </a:br>
            <a:r>
              <a:rPr b="0" lang="pt-BR"/>
              <a:t>o método de procura de solução adotado, pois um é determinístico e o outro é não determinístico.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44538" y="188913"/>
            <a:ext cx="7283450" cy="739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O Sudoku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50" y="2348595"/>
            <a:ext cx="346710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675" y="2348595"/>
            <a:ext cx="34671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837275" y="730900"/>
            <a:ext cx="73581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buNone/>
            </a:pPr>
            <a:r>
              <a:rPr lang="pt-BR" sz="2400"/>
              <a:t>Uma linha/coluna do Sudoku é facilmente testável se serve de resposta ou não, mas gerar um conjunto completo é mais complexo (tempo cresce de forma exponencial)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929950" y="5815700"/>
            <a:ext cx="768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Imagens da Wikipédia licenciadas sob CC BY-SA 3.0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44538" y="188913"/>
            <a:ext cx="7283450" cy="739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Implementação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57238" y="1071546"/>
            <a:ext cx="7918450" cy="525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Linguagens utilizadas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pt-BR"/>
              <a:t>JavaScript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IDE’s utilizadas na implementação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pt-BR"/>
              <a:t>Eclipse / Nodeclipse / Enide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44538" y="188913"/>
            <a:ext cx="7283450" cy="739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2: Implementar a readFormula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57238" y="1071546"/>
            <a:ext cx="7918450" cy="525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50" y="1087825"/>
            <a:ext cx="7578100" cy="522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44538" y="188913"/>
            <a:ext cx="7283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3: Implementar a nextAssignment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57238" y="1071546"/>
            <a:ext cx="7918500" cy="5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50" y="2070285"/>
            <a:ext cx="8210900" cy="2718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44538" y="188913"/>
            <a:ext cx="7283450" cy="739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90950" y="1290725"/>
            <a:ext cx="85530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9751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■"/>
            </a:pPr>
            <a:r>
              <a:rPr b="0" lang="pt-BR" sz="2300" u="sng">
                <a:hlinkClick r:id="rId3"/>
              </a:rPr>
              <a:t>https://www.ime.usp.br/~pf/analise_de_algoritmos/aulas/stolfi-on-NPcomplete.html</a:t>
            </a:r>
          </a:p>
          <a:p>
            <a:pPr indent="-39751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Noto Sans Symbols"/>
              <a:buChar char="■"/>
            </a:pPr>
            <a:r>
              <a:rPr b="0" lang="pt-BR" sz="2300" u="sng">
                <a:hlinkClick r:id="rId4"/>
              </a:rPr>
              <a:t>https://www.ime.usp.br/~pf/analise_de_algoritmos/aulas/NP</a:t>
            </a:r>
          </a:p>
          <a:p>
            <a:pPr indent="-39751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■"/>
            </a:pPr>
            <a:r>
              <a:rPr b="0" lang="pt-BR" sz="2300" u="sng">
                <a:hlinkClick r:id="rId5"/>
              </a:rPr>
              <a:t>https://en.wikipedia.org/wiki/P_(complexity</a:t>
            </a:r>
            <a:r>
              <a:rPr b="0" lang="pt-BR" sz="2300"/>
              <a:t>)</a:t>
            </a:r>
          </a:p>
          <a:p>
            <a:pPr indent="-39751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■"/>
            </a:pPr>
            <a:r>
              <a:rPr b="0" lang="pt-BR" sz="2300" u="sng">
                <a:hlinkClick r:id="rId6"/>
              </a:rPr>
              <a:t>https://en.wikipedia.org/wiki/NP-completeness</a:t>
            </a:r>
          </a:p>
          <a:p>
            <a:pPr indent="-39751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■"/>
            </a:pPr>
            <a:r>
              <a:rPr b="0" lang="pt-BR" sz="2300" u="sng">
                <a:hlinkClick r:id="rId7"/>
              </a:rPr>
              <a:t>https://en.wikipedia.org/wiki/Boolean_satisfiability_problem</a:t>
            </a:r>
          </a:p>
          <a:p>
            <a:pPr indent="-39751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■"/>
            </a:pPr>
            <a:r>
              <a:rPr b="0" lang="pt-BR" sz="2300"/>
              <a:t>https://en.wikipedia.org/wiki/P_versus_NP_problem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