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6" r:id="rId3"/>
    <p:sldId id="260" r:id="rId4"/>
    <p:sldId id="261" r:id="rId5"/>
    <p:sldId id="262" r:id="rId6"/>
    <p:sldId id="270" r:id="rId7"/>
    <p:sldId id="269" r:id="rId8"/>
    <p:sldId id="268" r:id="rId9"/>
    <p:sldId id="271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89060" autoAdjust="0"/>
  </p:normalViewPr>
  <p:slideViewPr>
    <p:cSldViewPr snapToGrid="0">
      <p:cViewPr varScale="1">
        <p:scale>
          <a:sx n="54" d="100"/>
          <a:sy n="54" d="100"/>
        </p:scale>
        <p:origin x="98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3CE3C62-33B5-48F0-90C3-C69B3D8AF9BA}" type="datetimeFigureOut">
              <a:rPr lang="zh-CN" altLang="en-US"/>
              <a:pPr>
                <a:defRPr/>
              </a:pPr>
              <a:t>2016/5/28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FBA0CB5-C117-4305-9E97-1E0CA6A4E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5EDC-7CA2-4A52-A7A7-721C3D13B596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9AB5-1F57-4095-8C1E-1B2C3F18D2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0D32-5BC3-4B80-A05C-B00E01CB9F8C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2443-55BD-4D6C-BD1F-1AC4EC4535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7E05-B5A9-438F-9A6A-B36EC43A7780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2C46-ACA8-4D37-997A-4C7B72DAB4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7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43000-8828-43A0-A818-A482FDAB63AC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B571D-BB6C-4C85-ABBC-7FE06D2A50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E3B47-4215-43F4-9C5A-7DD139CB446F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7DA5-9C9B-47DC-B6F4-1A75ECD74D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FBC8-361D-46E5-9455-A2A80EDDB5E8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31FA-22C9-4BBD-B190-C2B82719AF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3D3AB-B18F-47BE-BF5F-A51813CD215D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CD7F8-38CE-4DDC-8AAF-2BF24CDBB7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0CA7-24F8-4C83-93EB-7DBC2B3987F4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A993-C950-4532-B0B4-24D2581CE2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4B7D6-E8FE-4FDC-97DC-DB63D0744D9D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CBFE3-C1BF-4E49-9FA2-0349A5C6A6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E567-6A35-43F7-B5F1-51F9F3821FBA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267A9-540B-4B79-BFB0-7EFC0FE1D8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5D70B-7026-4715-8F67-0B33662E42F7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685A-91EA-4B38-98C0-63E3436020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F98B-1942-457A-8FEC-AF20865E22C2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4AA9-5627-4301-94EC-10A7CAE25A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2EB6F6-7C08-4737-BA7D-451E564D5CF7}" type="datetime1">
              <a:rPr lang="zh-CN" altLang="en-US"/>
              <a:pPr>
                <a:defRPr/>
              </a:pPr>
              <a:t>2016/5/28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767A25-6627-4429-874E-4F5B36B3B4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0" y="1040511"/>
            <a:ext cx="9351963" cy="2676525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任意多边形 36"/>
          <p:cNvSpPr>
            <a:spLocks noChangeArrowheads="1"/>
          </p:cNvSpPr>
          <p:nvPr/>
        </p:nvSpPr>
        <p:spPr bwMode="auto">
          <a:xfrm>
            <a:off x="4724400" y="4967941"/>
            <a:ext cx="992188" cy="514350"/>
          </a:xfrm>
          <a:custGeom>
            <a:avLst/>
            <a:gdLst>
              <a:gd name="T0" fmla="*/ 495656 w 992626"/>
              <a:gd name="T1" fmla="*/ 0 h 514350"/>
              <a:gd name="T2" fmla="*/ 973365 w 992626"/>
              <a:gd name="T3" fmla="*/ 254333 h 514350"/>
              <a:gd name="T4" fmla="*/ 991312 w 992626"/>
              <a:gd name="T5" fmla="*/ 287441 h 514350"/>
              <a:gd name="T6" fmla="*/ 991312 w 992626"/>
              <a:gd name="T7" fmla="*/ 428623 h 514350"/>
              <a:gd name="T8" fmla="*/ 905699 w 992626"/>
              <a:gd name="T9" fmla="*/ 514350 h 514350"/>
              <a:gd name="T10" fmla="*/ 85613 w 992626"/>
              <a:gd name="T11" fmla="*/ 514350 h 514350"/>
              <a:gd name="T12" fmla="*/ 0 w 992626"/>
              <a:gd name="T13" fmla="*/ 428623 h 514350"/>
              <a:gd name="T14" fmla="*/ 0 w 992626"/>
              <a:gd name="T15" fmla="*/ 287441 h 514350"/>
              <a:gd name="T16" fmla="*/ 17947 w 992626"/>
              <a:gd name="T17" fmla="*/ 254333 h 514350"/>
              <a:gd name="T18" fmla="*/ 495656 w 992626"/>
              <a:gd name="T19" fmla="*/ 0 h 5143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626"/>
              <a:gd name="T31" fmla="*/ 0 h 514350"/>
              <a:gd name="T32" fmla="*/ 992626 w 992626"/>
              <a:gd name="T33" fmla="*/ 514350 h 5143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626" h="514350">
                <a:moveTo>
                  <a:pt x="496313" y="0"/>
                </a:moveTo>
                <a:cubicBezTo>
                  <a:pt x="695433" y="0"/>
                  <a:pt x="870989" y="100887"/>
                  <a:pt x="974655" y="254333"/>
                </a:cubicBezTo>
                <a:lnTo>
                  <a:pt x="992626" y="287441"/>
                </a:lnTo>
                <a:lnTo>
                  <a:pt x="992626" y="428623"/>
                </a:lnTo>
                <a:cubicBezTo>
                  <a:pt x="992626" y="475969"/>
                  <a:pt x="954245" y="514350"/>
                  <a:pt x="906899" y="514350"/>
                </a:cubicBezTo>
                <a:lnTo>
                  <a:pt x="85727" y="514350"/>
                </a:lnTo>
                <a:cubicBezTo>
                  <a:pt x="38381" y="514350"/>
                  <a:pt x="0" y="475969"/>
                  <a:pt x="0" y="428623"/>
                </a:cubicBezTo>
                <a:lnTo>
                  <a:pt x="0" y="287441"/>
                </a:lnTo>
                <a:lnTo>
                  <a:pt x="17971" y="254333"/>
                </a:lnTo>
                <a:cubicBezTo>
                  <a:pt x="121637" y="100887"/>
                  <a:pt x="297193" y="0"/>
                  <a:pt x="496313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   名</a:t>
            </a:r>
          </a:p>
        </p:txBody>
      </p:sp>
      <p:sp>
        <p:nvSpPr>
          <p:cNvPr id="3077" name="直接连接符 28"/>
          <p:cNvSpPr>
            <a:spLocks noChangeShapeType="1"/>
          </p:cNvSpPr>
          <p:nvPr/>
        </p:nvSpPr>
        <p:spPr bwMode="auto">
          <a:xfrm>
            <a:off x="4810125" y="5482291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文本框 30"/>
          <p:cNvSpPr>
            <a:spLocks noChangeArrowheads="1"/>
          </p:cNvSpPr>
          <p:nvPr/>
        </p:nvSpPr>
        <p:spPr bwMode="auto">
          <a:xfrm>
            <a:off x="6013450" y="4967941"/>
            <a:ext cx="1577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沈中皓</a:t>
            </a:r>
          </a:p>
        </p:txBody>
      </p: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2169459" y="1781990"/>
            <a:ext cx="32299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题答辩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73" y="4761592"/>
            <a:ext cx="1047750" cy="103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60" y="1593425"/>
            <a:ext cx="980740" cy="98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7" grpId="0" animBg="1"/>
      <p:bldP spid="30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0" y="1893888"/>
            <a:ext cx="5813425" cy="12319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3330575" y="2509838"/>
            <a:ext cx="6102350" cy="2006600"/>
          </a:xfrm>
          <a:prstGeom prst="rect">
            <a:avLst/>
          </a:prstGeom>
          <a:solidFill>
            <a:srgbClr val="287ED3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文本框 4"/>
          <p:cNvSpPr>
            <a:spLocks noChangeArrowheads="1"/>
          </p:cNvSpPr>
          <p:nvPr/>
        </p:nvSpPr>
        <p:spPr bwMode="auto">
          <a:xfrm>
            <a:off x="3741738" y="3005138"/>
            <a:ext cx="4991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2" name="文本框 5"/>
          <p:cNvSpPr>
            <a:spLocks noChangeArrowheads="1"/>
          </p:cNvSpPr>
          <p:nvPr/>
        </p:nvSpPr>
        <p:spPr bwMode="auto">
          <a:xfrm>
            <a:off x="3200400" y="2014538"/>
            <a:ext cx="271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17748"/>
            <a:ext cx="980740" cy="98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1609534" y="1162370"/>
            <a:ext cx="5697415" cy="1679243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423237" y="3295924"/>
            <a:ext cx="80700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基于互联网</a:t>
            </a: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eb端的</a:t>
            </a:r>
            <a:endParaRPr lang="en-US" altLang="zh-CN" sz="44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社区</a:t>
            </a: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电商自动</a:t>
            </a: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配送</a:t>
            </a:r>
            <a:r>
              <a:rPr lang="zh-CN" altLang="en-US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endParaRPr lang="zh-CN" altLang="zh-C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32"/>
          <p:cNvSpPr>
            <a:spLocks noChangeArrowheads="1"/>
          </p:cNvSpPr>
          <p:nvPr/>
        </p:nvSpPr>
        <p:spPr bwMode="auto">
          <a:xfrm>
            <a:off x="423237" y="1508056"/>
            <a:ext cx="80700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我的选题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1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背景、研究现状</a:t>
            </a:r>
          </a:p>
        </p:txBody>
      </p:sp>
      <p:pic>
        <p:nvPicPr>
          <p:cNvPr id="1026" name="Picture 2" descr="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8" y="1498600"/>
            <a:ext cx="4121897" cy="39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3263121" y="586299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美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团外卖的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配送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2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研究内容、技术路线</a:t>
            </a: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2074863" y="1958975"/>
            <a:ext cx="2006600" cy="42227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6"/>
          <p:cNvSpPr>
            <a:spLocks noChangeShapeType="1"/>
          </p:cNvSpPr>
          <p:nvPr/>
        </p:nvSpPr>
        <p:spPr bwMode="auto">
          <a:xfrm>
            <a:off x="2074863" y="2749550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直接连接符 7"/>
          <p:cNvSpPr>
            <a:spLocks noChangeShapeType="1"/>
          </p:cNvSpPr>
          <p:nvPr/>
        </p:nvSpPr>
        <p:spPr bwMode="auto">
          <a:xfrm flipV="1">
            <a:off x="2074863" y="4092575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直接连接符 8"/>
          <p:cNvSpPr>
            <a:spLocks noChangeShapeType="1"/>
          </p:cNvSpPr>
          <p:nvPr/>
        </p:nvSpPr>
        <p:spPr bwMode="auto">
          <a:xfrm>
            <a:off x="2084388" y="5437188"/>
            <a:ext cx="1995487" cy="1587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Box 15"/>
          <p:cNvSpPr>
            <a:spLocks noChangeArrowheads="1"/>
          </p:cNvSpPr>
          <p:nvPr/>
        </p:nvSpPr>
        <p:spPr bwMode="auto">
          <a:xfrm>
            <a:off x="2287588" y="237966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6153" name="TextBox 16"/>
          <p:cNvSpPr>
            <a:spLocks noChangeArrowheads="1"/>
          </p:cNvSpPr>
          <p:nvPr/>
        </p:nvSpPr>
        <p:spPr bwMode="auto">
          <a:xfrm>
            <a:off x="2287588" y="372268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配送端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154" name="TextBox 17"/>
          <p:cNvSpPr>
            <a:spLocks noChangeArrowheads="1"/>
          </p:cNvSpPr>
          <p:nvPr/>
        </p:nvSpPr>
        <p:spPr bwMode="auto">
          <a:xfrm>
            <a:off x="2287588" y="5086350"/>
            <a:ext cx="1357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配送到客户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0" y="2333625"/>
            <a:ext cx="2074863" cy="831850"/>
            <a:chOff x="0" y="0"/>
            <a:chExt cx="1296144" cy="576064"/>
          </a:xfrm>
        </p:grpSpPr>
        <p:sp>
          <p:nvSpPr>
            <p:cNvPr id="6186" name="五边形 13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7" name="TextBox 19"/>
            <p:cNvSpPr>
              <a:spLocks noChangeArrowheads="1"/>
            </p:cNvSpPr>
            <p:nvPr/>
          </p:nvSpPr>
          <p:spPr bwMode="auto">
            <a:xfrm>
              <a:off x="500113" y="90974"/>
              <a:ext cx="22551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6" name="Group 16"/>
          <p:cNvGrpSpPr>
            <a:grpSpLocks/>
          </p:cNvGrpSpPr>
          <p:nvPr/>
        </p:nvGrpSpPr>
        <p:grpSpPr bwMode="auto">
          <a:xfrm>
            <a:off x="0" y="3676650"/>
            <a:ext cx="2074863" cy="833438"/>
            <a:chOff x="0" y="0"/>
            <a:chExt cx="1296144" cy="576064"/>
          </a:xfrm>
        </p:grpSpPr>
        <p:sp>
          <p:nvSpPr>
            <p:cNvPr id="6184" name="五边形 16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5" name="TextBox 20"/>
            <p:cNvSpPr>
              <a:spLocks noChangeArrowheads="1"/>
            </p:cNvSpPr>
            <p:nvPr/>
          </p:nvSpPr>
          <p:spPr bwMode="auto">
            <a:xfrm>
              <a:off x="506847" y="103892"/>
              <a:ext cx="260559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7" name="Group 19"/>
          <p:cNvGrpSpPr>
            <a:grpSpLocks/>
          </p:cNvGrpSpPr>
          <p:nvPr/>
        </p:nvGrpSpPr>
        <p:grpSpPr bwMode="auto">
          <a:xfrm>
            <a:off x="0" y="5019675"/>
            <a:ext cx="2074863" cy="831850"/>
            <a:chOff x="0" y="0"/>
            <a:chExt cx="1296144" cy="576064"/>
          </a:xfrm>
        </p:grpSpPr>
        <p:sp>
          <p:nvSpPr>
            <p:cNvPr id="6182" name="五边形 19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3" name="TextBox 21"/>
            <p:cNvSpPr>
              <a:spLocks noChangeArrowheads="1"/>
            </p:cNvSpPr>
            <p:nvPr/>
          </p:nvSpPr>
          <p:spPr bwMode="auto">
            <a:xfrm>
              <a:off x="506847" y="116552"/>
              <a:ext cx="26857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6158" name="直接连接符 21"/>
          <p:cNvSpPr>
            <a:spLocks noChangeShapeType="1"/>
          </p:cNvSpPr>
          <p:nvPr/>
        </p:nvSpPr>
        <p:spPr bwMode="auto">
          <a:xfrm>
            <a:off x="4079875" y="2749550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直接连接符 22"/>
          <p:cNvSpPr>
            <a:spLocks noChangeShapeType="1"/>
          </p:cNvSpPr>
          <p:nvPr/>
        </p:nvSpPr>
        <p:spPr bwMode="auto">
          <a:xfrm>
            <a:off x="4079875" y="4092575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直接连接符 23"/>
          <p:cNvSpPr>
            <a:spLocks noChangeShapeType="1"/>
          </p:cNvSpPr>
          <p:nvPr/>
        </p:nvSpPr>
        <p:spPr bwMode="auto">
          <a:xfrm>
            <a:off x="4083050" y="5437188"/>
            <a:ext cx="3563938" cy="1587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1" name="Group 25"/>
          <p:cNvGrpSpPr>
            <a:grpSpLocks/>
          </p:cNvGrpSpPr>
          <p:nvPr/>
        </p:nvGrpSpPr>
        <p:grpSpPr bwMode="auto">
          <a:xfrm>
            <a:off x="4583113" y="4848225"/>
            <a:ext cx="1846682" cy="587795"/>
            <a:chOff x="0" y="0"/>
            <a:chExt cx="1846092" cy="587656"/>
          </a:xfrm>
        </p:grpSpPr>
        <p:grpSp>
          <p:nvGrpSpPr>
            <p:cNvPr id="6176" name="Group 26"/>
            <p:cNvGrpSpPr>
              <a:grpSpLocks/>
            </p:cNvGrpSpPr>
            <p:nvPr/>
          </p:nvGrpSpPr>
          <p:grpSpPr bwMode="auto">
            <a:xfrm>
              <a:off x="0" y="0"/>
              <a:ext cx="1005081" cy="587656"/>
              <a:chOff x="0" y="0"/>
              <a:chExt cx="1005081" cy="587656"/>
            </a:xfrm>
          </p:grpSpPr>
          <p:sp>
            <p:nvSpPr>
              <p:cNvPr id="6180" name="TextBox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5081" cy="33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图论算法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81" name="TextBox 30"/>
              <p:cNvSpPr>
                <a:spLocks noChangeArrowheads="1"/>
              </p:cNvSpPr>
              <p:nvPr/>
            </p:nvSpPr>
            <p:spPr bwMode="auto">
              <a:xfrm>
                <a:off x="0" y="249181"/>
                <a:ext cx="924958" cy="338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地图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API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79" name="TextBox 38"/>
            <p:cNvSpPr>
              <a:spLocks noChangeArrowheads="1"/>
            </p:cNvSpPr>
            <p:nvPr/>
          </p:nvSpPr>
          <p:spPr bwMode="auto">
            <a:xfrm>
              <a:off x="1025295" y="0"/>
              <a:ext cx="820797" cy="33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解迷宫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5" name="TextBox 29"/>
          <p:cNvSpPr>
            <a:spLocks noChangeArrowheads="1"/>
          </p:cNvSpPr>
          <p:nvPr/>
        </p:nvSpPr>
        <p:spPr bwMode="auto">
          <a:xfrm>
            <a:off x="4583113" y="2367881"/>
            <a:ext cx="130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Fogcloud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6" name="TextBox 30"/>
          <p:cNvSpPr>
            <a:spLocks noChangeArrowheads="1"/>
          </p:cNvSpPr>
          <p:nvPr/>
        </p:nvSpPr>
        <p:spPr bwMode="auto">
          <a:xfrm>
            <a:off x="4583113" y="2073610"/>
            <a:ext cx="902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Meteor</a:t>
            </a:r>
          </a:p>
        </p:txBody>
      </p:sp>
      <p:sp>
        <p:nvSpPr>
          <p:cNvPr id="97" name="TextBox 37"/>
          <p:cNvSpPr>
            <a:spLocks noChangeArrowheads="1"/>
          </p:cNvSpPr>
          <p:nvPr/>
        </p:nvSpPr>
        <p:spPr bwMode="auto">
          <a:xfrm>
            <a:off x="6392863" y="2374231"/>
            <a:ext cx="2787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/>
              <a:t>M</a:t>
            </a:r>
            <a:r>
              <a:rPr lang="en-US" altLang="zh-CN" sz="1800" dirty="0" smtClean="0">
                <a:latin typeface="Arial" panose="020B0604020202020204" pitchFamily="34" charset="0"/>
              </a:rPr>
              <a:t>qtt </a:t>
            </a:r>
            <a:r>
              <a:rPr lang="zh-CN" altLang="en-US" sz="1800" dirty="0" smtClean="0">
                <a:latin typeface="Arial" panose="020B0604020202020204" pitchFamily="34" charset="0"/>
              </a:rPr>
              <a:t>和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Json</a:t>
            </a:r>
            <a:r>
              <a:rPr lang="en-US" altLang="zh-CN" sz="1800" dirty="0" smtClean="0">
                <a:latin typeface="Arial" panose="020B0604020202020204" pitchFamily="34" charset="0"/>
              </a:rPr>
              <a:t> &amp; MongoDB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8" name="TextBox 38"/>
          <p:cNvSpPr>
            <a:spLocks noChangeArrowheads="1"/>
          </p:cNvSpPr>
          <p:nvPr/>
        </p:nvSpPr>
        <p:spPr bwMode="auto">
          <a:xfrm>
            <a:off x="6392862" y="2079958"/>
            <a:ext cx="833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9" name="TextBox 29"/>
          <p:cNvSpPr>
            <a:spLocks noChangeArrowheads="1"/>
          </p:cNvSpPr>
          <p:nvPr/>
        </p:nvSpPr>
        <p:spPr bwMode="auto">
          <a:xfrm>
            <a:off x="4583113" y="3453400"/>
            <a:ext cx="1170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联网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0" name="TextBox 30"/>
          <p:cNvSpPr>
            <a:spLocks noChangeArrowheads="1"/>
          </p:cNvSpPr>
          <p:nvPr/>
        </p:nvSpPr>
        <p:spPr bwMode="auto">
          <a:xfrm>
            <a:off x="4583113" y="37026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躲避障碍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1" name="TextBox 37"/>
          <p:cNvSpPr>
            <a:spLocks noChangeArrowheads="1"/>
          </p:cNvSpPr>
          <p:nvPr/>
        </p:nvSpPr>
        <p:spPr bwMode="auto">
          <a:xfrm>
            <a:off x="6342063" y="3452229"/>
            <a:ext cx="2121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rial" panose="020B0604020202020204" pitchFamily="34" charset="0"/>
              </a:rPr>
              <a:t>GPS</a:t>
            </a:r>
            <a:r>
              <a:rPr lang="zh-CN" altLang="en-US" sz="1800" dirty="0" smtClean="0">
                <a:latin typeface="Arial" panose="020B0604020202020204" pitchFamily="34" charset="0"/>
              </a:rPr>
              <a:t>定位 协议转换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0" name="TextBox 30"/>
          <p:cNvSpPr>
            <a:spLocks noChangeArrowheads="1"/>
          </p:cNvSpPr>
          <p:nvPr/>
        </p:nvSpPr>
        <p:spPr bwMode="auto">
          <a:xfrm>
            <a:off x="6339966" y="373179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</a:rPr>
              <a:t>数据收发</a:t>
            </a:r>
            <a:endParaRPr lang="en-US" altLang="zh-CN" sz="180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问题与解决</a:t>
            </a:r>
          </a:p>
        </p:txBody>
      </p:sp>
      <p:sp>
        <p:nvSpPr>
          <p:cNvPr id="36" name="TextBox 15"/>
          <p:cNvSpPr>
            <a:spLocks noChangeArrowheads="1"/>
          </p:cNvSpPr>
          <p:nvPr/>
        </p:nvSpPr>
        <p:spPr bwMode="auto">
          <a:xfrm>
            <a:off x="1445378" y="1970589"/>
            <a:ext cx="6922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Q1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直接使用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Html + JavaScript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由浏览器渲染，访问云平台和</a:t>
            </a: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开发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API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会出现跨域访问的问题；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Aws: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为此选择了小型，快速的基于</a:t>
            </a: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Node.js 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Meteor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平台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15"/>
          <p:cNvSpPr>
            <a:spLocks noChangeArrowheads="1"/>
          </p:cNvSpPr>
          <p:nvPr/>
        </p:nvSpPr>
        <p:spPr bwMode="auto">
          <a:xfrm>
            <a:off x="1445378" y="4180389"/>
            <a:ext cx="80151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Q2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：开发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React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时，由于其特殊的加载机制，无法动态加载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javascript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函数库文件，功能无法实现；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Aws: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将动态加载连接文件链接输入浏览器，加载出的文件拷贝至工程目录下</a:t>
            </a: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问题与解决</a:t>
            </a:r>
          </a:p>
        </p:txBody>
      </p:sp>
      <p:sp>
        <p:nvSpPr>
          <p:cNvPr id="36" name="TextBox 15"/>
          <p:cNvSpPr>
            <a:spLocks noChangeArrowheads="1"/>
          </p:cNvSpPr>
          <p:nvPr/>
        </p:nvSpPr>
        <p:spPr bwMode="auto">
          <a:xfrm>
            <a:off x="1445378" y="1970589"/>
            <a:ext cx="685796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Q3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：调试智能车配送端过程中，舵机无打角，且伴随高频噪声；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Aws: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没有相应是由于电源模块提供电流能力不足，从线性稳压源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更换成为开关电源可以解决问题，噪声是由于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PWM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波频率不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匹配造成，统一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50Hz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即可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15"/>
          <p:cNvSpPr>
            <a:spLocks noChangeArrowheads="1"/>
          </p:cNvSpPr>
          <p:nvPr/>
        </p:nvSpPr>
        <p:spPr bwMode="auto">
          <a:xfrm>
            <a:off x="1445379" y="4180389"/>
            <a:ext cx="685796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Q4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：在配送开始的时候，无法判断自身方向，即无法处理指令中的东西南北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Aws: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在方向传感器中</a:t>
            </a: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values[0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该值表示方位，也就是绕着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轴旋转的角度。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北、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90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东、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180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南、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270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西。可以来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实现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电子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罗盘</a:t>
            </a: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0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问题与解决</a:t>
            </a:r>
          </a:p>
        </p:txBody>
      </p:sp>
      <p:sp>
        <p:nvSpPr>
          <p:cNvPr id="6" name="TextBox 15"/>
          <p:cNvSpPr>
            <a:spLocks noChangeArrowheads="1"/>
          </p:cNvSpPr>
          <p:nvPr/>
        </p:nvSpPr>
        <p:spPr bwMode="auto">
          <a:xfrm>
            <a:off x="1513408" y="1809225"/>
            <a:ext cx="690688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React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中，传统网页的书写方式，尤其是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JS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函数的书写，例如全局变量的定义，是由属性和状态代替的，而不能声明全局的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var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， 否则报错；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、在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React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中的 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&lt;input&gt; 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等标签的事件触发，无法调用函数处理，而只能采取在系统函数更改当前组件状态的方法；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GPS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的国际通用协议的处理，曾经一度因为度分表示法和带小数点的表示法造成使用混乱；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GPS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模块的数据，在相对稳定的情况下，有很大的精度差，这就使得解决办法是唯一的，人工消除偏移量；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、较新的技术或者理论，缺少参考资料和开发指导，多次找到国外论坛学习研究；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………….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11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4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视频演示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不足之处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15"/>
          <p:cNvSpPr>
            <a:spLocks noChangeArrowheads="1"/>
          </p:cNvSpPr>
          <p:nvPr/>
        </p:nvSpPr>
        <p:spPr bwMode="auto">
          <a:xfrm>
            <a:off x="1253657" y="1652839"/>
            <a:ext cx="710963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尽管在完成整个毕业设计的过程中，写了诸多代码，克服了</a:t>
            </a: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许多问题，但是仍旧没有按照预期的全部完成设计内容，包括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、将地图抽象成为图论，自行设计图论算法规划路径；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、对于配送的取货、交付，付款、找零，返回仓库未作处理；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、尚未加入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GPRS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模块，过渡依赖 </a:t>
            </a:r>
            <a:r>
              <a:rPr lang="en-US" altLang="zh-CN" sz="1800" dirty="0" err="1" smtClean="0">
                <a:latin typeface="Verdana" panose="020B0604030504040204" pitchFamily="34" charset="0"/>
                <a:ea typeface="微软雅黑" panose="020B0503020204020204" pitchFamily="34" charset="-122"/>
              </a:rPr>
              <a:t>WiFi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other more…</a:t>
            </a: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如果时间充足，条件允许，我愿意以研究的心态，做好这些工作</a:t>
            </a:r>
            <a:endParaRPr lang="en-US" altLang="zh-CN" sz="18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8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Pages>0</Pages>
  <Words>558</Words>
  <Characters>0</Characters>
  <Application>Microsoft Office PowerPoint</Application>
  <DocSecurity>0</DocSecurity>
  <PresentationFormat>全屏显示(4:3)</PresentationFormat>
  <Lines>0</Lines>
  <Paragraphs>76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Impact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IMPCAS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www.pptbz.com</dc:creator>
  <cp:keywords/>
  <dc:description/>
  <cp:lastModifiedBy>Zhonghao Shen</cp:lastModifiedBy>
  <cp:revision>140</cp:revision>
  <dcterms:created xsi:type="dcterms:W3CDTF">2013-10-11T04:50:00Z</dcterms:created>
  <dcterms:modified xsi:type="dcterms:W3CDTF">2016-05-28T07:27:10Z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