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66" r:id="rId3"/>
    <p:sldId id="259" r:id="rId4"/>
    <p:sldId id="260" r:id="rId5"/>
    <p:sldId id="278" r:id="rId6"/>
    <p:sldId id="269" r:id="rId7"/>
    <p:sldId id="270" r:id="rId8"/>
    <p:sldId id="271" r:id="rId9"/>
    <p:sldId id="272" r:id="rId10"/>
    <p:sldId id="261" r:id="rId11"/>
    <p:sldId id="279" r:id="rId12"/>
    <p:sldId id="273" r:id="rId13"/>
    <p:sldId id="274" r:id="rId14"/>
    <p:sldId id="280" r:id="rId15"/>
    <p:sldId id="275" r:id="rId16"/>
    <p:sldId id="268" r:id="rId17"/>
    <p:sldId id="276" r:id="rId18"/>
    <p:sldId id="281" r:id="rId19"/>
    <p:sldId id="282" r:id="rId20"/>
    <p:sldId id="264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60" autoAdjust="0"/>
  </p:normalViewPr>
  <p:slideViewPr>
    <p:cSldViewPr snapToGrid="0">
      <p:cViewPr varScale="1">
        <p:scale>
          <a:sx n="54" d="100"/>
          <a:sy n="54" d="100"/>
        </p:scale>
        <p:origin x="99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3CE3C62-33B5-48F0-90C3-C69B3D8AF9BA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0FBA0CB5-C117-4305-9E97-1E0CA6A4E7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2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4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4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4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1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5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5EDC-7CA2-4A52-A7A7-721C3D13B596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A9AB5-1F57-4095-8C1E-1B2C3F18D2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0D32-5BC3-4B80-A05C-B00E01CB9F8C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2443-55BD-4D6C-BD1F-1AC4EC45353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7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7E05-B5A9-438F-9A6A-B36EC43A7780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2C46-ACA8-4D37-997A-4C7B72DAB4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7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43000-8828-43A0-A818-A482FDAB63AC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B571D-BB6C-4C85-ABBC-7FE06D2A50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E3B47-4215-43F4-9C5A-7DD139CB446F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7DA5-9C9B-47DC-B6F4-1A75ECD74D4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4FBC8-361D-46E5-9455-A2A80EDDB5E8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B31FA-22C9-4BBD-B190-C2B82719AF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0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3D3AB-B18F-47BE-BF5F-A51813CD215D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CD7F8-38CE-4DDC-8AAF-2BF24CDBB7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0CA7-24F8-4C83-93EB-7DBC2B3987F4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CA993-C950-4532-B0B4-24D2581CE22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6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4B7D6-E8FE-4FDC-97DC-DB63D0744D9D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CBFE3-C1BF-4E49-9FA2-0349A5C6A6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BE567-6A35-43F7-B5F1-51F9F3821FBA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267A9-540B-4B79-BFB0-7EFC0FE1D8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5D70B-7026-4715-8F67-0B33662E42F7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1685A-91EA-4B38-98C0-63E3436020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4F98B-1942-457A-8FEC-AF20865E22C2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4AA9-5627-4301-94EC-10A7CAE25A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2EB6F6-7C08-4737-BA7D-451E564D5CF7}" type="datetime1">
              <a:rPr lang="zh-CN" altLang="en-US"/>
              <a:pPr>
                <a:defRPr/>
              </a:pPr>
              <a:t>2016/5/30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767A25-6627-4429-874E-4F5B36B3B4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 flipH="1">
            <a:off x="0" y="1040511"/>
            <a:ext cx="9351963" cy="2676525"/>
            <a:chOff x="0" y="0"/>
            <a:chExt cx="6157780" cy="2100013"/>
          </a:xfrm>
        </p:grpSpPr>
        <p:sp>
          <p:nvSpPr>
            <p:cNvPr id="3088" name="填充层"/>
            <p:cNvSpPr>
              <a:spLocks noChangeArrowheads="1"/>
            </p:cNvSpPr>
            <p:nvPr/>
          </p:nvSpPr>
          <p:spPr bwMode="auto">
            <a:xfrm>
              <a:off x="993121" y="186967"/>
              <a:ext cx="4356000" cy="1268413"/>
            </a:xfrm>
            <a:custGeom>
              <a:avLst/>
              <a:gdLst>
                <a:gd name="T0" fmla="*/ 2147483646 w 2600"/>
                <a:gd name="T1" fmla="*/ 2147483646 h 748"/>
                <a:gd name="T2" fmla="*/ 0 w 2600"/>
                <a:gd name="T3" fmla="*/ 2147483646 h 748"/>
                <a:gd name="T4" fmla="*/ 2147483646 w 2600"/>
                <a:gd name="T5" fmla="*/ 2147483646 h 748"/>
                <a:gd name="T6" fmla="*/ 2147483646 w 2600"/>
                <a:gd name="T7" fmla="*/ 2147483646 h 748"/>
                <a:gd name="T8" fmla="*/ 2147483646 w 2600"/>
                <a:gd name="T9" fmla="*/ 2147483646 h 748"/>
                <a:gd name="T10" fmla="*/ 2147483646 w 2600"/>
                <a:gd name="T11" fmla="*/ 2147483646 h 748"/>
                <a:gd name="T12" fmla="*/ 2147483646 w 2600"/>
                <a:gd name="T13" fmla="*/ 2147483646 h 748"/>
                <a:gd name="T14" fmla="*/ 2147483646 w 2600"/>
                <a:gd name="T15" fmla="*/ 2147483646 h 748"/>
                <a:gd name="T16" fmla="*/ 2147483646 w 2600"/>
                <a:gd name="T17" fmla="*/ 2147483646 h 748"/>
                <a:gd name="T18" fmla="*/ 2147483646 w 2600"/>
                <a:gd name="T19" fmla="*/ 2147483646 h 748"/>
                <a:gd name="T20" fmla="*/ 2147483646 w 2600"/>
                <a:gd name="T21" fmla="*/ 2147483646 h 748"/>
                <a:gd name="T22" fmla="*/ 2147483646 w 2600"/>
                <a:gd name="T23" fmla="*/ 2147483646 h 748"/>
                <a:gd name="T24" fmla="*/ 2147483646 w 2600"/>
                <a:gd name="T25" fmla="*/ 2147483646 h 748"/>
                <a:gd name="T26" fmla="*/ 2147483646 w 2600"/>
                <a:gd name="T27" fmla="*/ 2147483646 h 748"/>
                <a:gd name="T28" fmla="*/ 2147483646 w 2600"/>
                <a:gd name="T29" fmla="*/ 2147483646 h 748"/>
                <a:gd name="T30" fmla="*/ 2147483646 w 2600"/>
                <a:gd name="T31" fmla="*/ 2147483646 h 748"/>
                <a:gd name="T32" fmla="*/ 2147483646 w 2600"/>
                <a:gd name="T33" fmla="*/ 2147483646 h 748"/>
                <a:gd name="T34" fmla="*/ 2147483646 w 2600"/>
                <a:gd name="T35" fmla="*/ 2147483646 h 748"/>
                <a:gd name="T36" fmla="*/ 2147483646 w 2600"/>
                <a:gd name="T37" fmla="*/ 2147483646 h 748"/>
                <a:gd name="T38" fmla="*/ 2147483646 w 2600"/>
                <a:gd name="T39" fmla="*/ 2147483646 h 748"/>
                <a:gd name="T40" fmla="*/ 2147483646 w 2600"/>
                <a:gd name="T41" fmla="*/ 2147483646 h 748"/>
                <a:gd name="T42" fmla="*/ 2147483646 w 2600"/>
                <a:gd name="T43" fmla="*/ 2147483646 h 748"/>
                <a:gd name="T44" fmla="*/ 2147483646 w 2600"/>
                <a:gd name="T45" fmla="*/ 2147483646 h 748"/>
                <a:gd name="T46" fmla="*/ 2147483646 w 2600"/>
                <a:gd name="T47" fmla="*/ 2147483646 h 748"/>
                <a:gd name="T48" fmla="*/ 2147483646 w 2600"/>
                <a:gd name="T49" fmla="*/ 2147483646 h 748"/>
                <a:gd name="T50" fmla="*/ 2147483646 w 2600"/>
                <a:gd name="T51" fmla="*/ 2147483646 h 7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0"/>
                <a:gd name="T79" fmla="*/ 0 h 748"/>
                <a:gd name="T80" fmla="*/ 2600 w 2600"/>
                <a:gd name="T81" fmla="*/ 748 h 7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0" h="748">
                  <a:moveTo>
                    <a:pt x="60" y="737"/>
                  </a:moveTo>
                  <a:cubicBezTo>
                    <a:pt x="40" y="529"/>
                    <a:pt x="20" y="321"/>
                    <a:pt x="0" y="113"/>
                  </a:cubicBezTo>
                  <a:cubicBezTo>
                    <a:pt x="46" y="100"/>
                    <a:pt x="61" y="63"/>
                    <a:pt x="96" y="49"/>
                  </a:cubicBezTo>
                  <a:cubicBezTo>
                    <a:pt x="132" y="49"/>
                    <a:pt x="168" y="49"/>
                    <a:pt x="204" y="49"/>
                  </a:cubicBezTo>
                  <a:cubicBezTo>
                    <a:pt x="231" y="41"/>
                    <a:pt x="257" y="33"/>
                    <a:pt x="284" y="25"/>
                  </a:cubicBezTo>
                  <a:cubicBezTo>
                    <a:pt x="281" y="32"/>
                    <a:pt x="279" y="38"/>
                    <a:pt x="276" y="45"/>
                  </a:cubicBezTo>
                  <a:cubicBezTo>
                    <a:pt x="277" y="45"/>
                    <a:pt x="279" y="45"/>
                    <a:pt x="280" y="45"/>
                  </a:cubicBezTo>
                  <a:cubicBezTo>
                    <a:pt x="347" y="22"/>
                    <a:pt x="480" y="52"/>
                    <a:pt x="588" y="29"/>
                  </a:cubicBezTo>
                  <a:cubicBezTo>
                    <a:pt x="661" y="14"/>
                    <a:pt x="754" y="0"/>
                    <a:pt x="848" y="17"/>
                  </a:cubicBezTo>
                  <a:cubicBezTo>
                    <a:pt x="913" y="22"/>
                    <a:pt x="979" y="28"/>
                    <a:pt x="1044" y="33"/>
                  </a:cubicBezTo>
                  <a:cubicBezTo>
                    <a:pt x="1125" y="22"/>
                    <a:pt x="1225" y="33"/>
                    <a:pt x="1300" y="45"/>
                  </a:cubicBezTo>
                  <a:cubicBezTo>
                    <a:pt x="1371" y="46"/>
                    <a:pt x="1441" y="48"/>
                    <a:pt x="1512" y="49"/>
                  </a:cubicBezTo>
                  <a:cubicBezTo>
                    <a:pt x="1575" y="59"/>
                    <a:pt x="1648" y="68"/>
                    <a:pt x="1700" y="77"/>
                  </a:cubicBezTo>
                  <a:cubicBezTo>
                    <a:pt x="1793" y="93"/>
                    <a:pt x="1908" y="75"/>
                    <a:pt x="2008" y="97"/>
                  </a:cubicBezTo>
                  <a:cubicBezTo>
                    <a:pt x="2040" y="94"/>
                    <a:pt x="2072" y="92"/>
                    <a:pt x="2104" y="89"/>
                  </a:cubicBezTo>
                  <a:cubicBezTo>
                    <a:pt x="2219" y="106"/>
                    <a:pt x="2531" y="78"/>
                    <a:pt x="2600" y="149"/>
                  </a:cubicBezTo>
                  <a:cubicBezTo>
                    <a:pt x="2553" y="292"/>
                    <a:pt x="2507" y="434"/>
                    <a:pt x="2460" y="577"/>
                  </a:cubicBezTo>
                  <a:cubicBezTo>
                    <a:pt x="2424" y="596"/>
                    <a:pt x="2388" y="614"/>
                    <a:pt x="2352" y="633"/>
                  </a:cubicBezTo>
                  <a:cubicBezTo>
                    <a:pt x="2373" y="633"/>
                    <a:pt x="2407" y="635"/>
                    <a:pt x="2420" y="645"/>
                  </a:cubicBezTo>
                  <a:cubicBezTo>
                    <a:pt x="2423" y="646"/>
                    <a:pt x="2425" y="648"/>
                    <a:pt x="2428" y="649"/>
                  </a:cubicBezTo>
                  <a:cubicBezTo>
                    <a:pt x="2410" y="667"/>
                    <a:pt x="2408" y="656"/>
                    <a:pt x="2412" y="681"/>
                  </a:cubicBezTo>
                  <a:cubicBezTo>
                    <a:pt x="2301" y="686"/>
                    <a:pt x="2214" y="713"/>
                    <a:pt x="2128" y="669"/>
                  </a:cubicBezTo>
                  <a:cubicBezTo>
                    <a:pt x="2094" y="741"/>
                    <a:pt x="1768" y="670"/>
                    <a:pt x="1676" y="705"/>
                  </a:cubicBezTo>
                  <a:cubicBezTo>
                    <a:pt x="1685" y="706"/>
                    <a:pt x="1695" y="708"/>
                    <a:pt x="1704" y="709"/>
                  </a:cubicBezTo>
                  <a:cubicBezTo>
                    <a:pt x="1632" y="701"/>
                    <a:pt x="1560" y="693"/>
                    <a:pt x="1488" y="685"/>
                  </a:cubicBezTo>
                  <a:cubicBezTo>
                    <a:pt x="1076" y="748"/>
                    <a:pt x="534" y="736"/>
                    <a:pt x="60" y="737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57780" cy="2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任意多边形 36"/>
          <p:cNvSpPr>
            <a:spLocks noChangeArrowheads="1"/>
          </p:cNvSpPr>
          <p:nvPr/>
        </p:nvSpPr>
        <p:spPr bwMode="auto">
          <a:xfrm>
            <a:off x="4724400" y="4699000"/>
            <a:ext cx="992188" cy="514350"/>
          </a:xfrm>
          <a:custGeom>
            <a:avLst/>
            <a:gdLst>
              <a:gd name="T0" fmla="*/ 495656 w 992626"/>
              <a:gd name="T1" fmla="*/ 0 h 514350"/>
              <a:gd name="T2" fmla="*/ 973365 w 992626"/>
              <a:gd name="T3" fmla="*/ 254333 h 514350"/>
              <a:gd name="T4" fmla="*/ 991312 w 992626"/>
              <a:gd name="T5" fmla="*/ 287441 h 514350"/>
              <a:gd name="T6" fmla="*/ 991312 w 992626"/>
              <a:gd name="T7" fmla="*/ 428623 h 514350"/>
              <a:gd name="T8" fmla="*/ 905699 w 992626"/>
              <a:gd name="T9" fmla="*/ 514350 h 514350"/>
              <a:gd name="T10" fmla="*/ 85613 w 992626"/>
              <a:gd name="T11" fmla="*/ 514350 h 514350"/>
              <a:gd name="T12" fmla="*/ 0 w 992626"/>
              <a:gd name="T13" fmla="*/ 428623 h 514350"/>
              <a:gd name="T14" fmla="*/ 0 w 992626"/>
              <a:gd name="T15" fmla="*/ 287441 h 514350"/>
              <a:gd name="T16" fmla="*/ 17947 w 992626"/>
              <a:gd name="T17" fmla="*/ 254333 h 514350"/>
              <a:gd name="T18" fmla="*/ 495656 w 992626"/>
              <a:gd name="T19" fmla="*/ 0 h 5143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2626"/>
              <a:gd name="T31" fmla="*/ 0 h 514350"/>
              <a:gd name="T32" fmla="*/ 992626 w 992626"/>
              <a:gd name="T33" fmla="*/ 514350 h 51435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2626" h="514350">
                <a:moveTo>
                  <a:pt x="496313" y="0"/>
                </a:moveTo>
                <a:cubicBezTo>
                  <a:pt x="695433" y="0"/>
                  <a:pt x="870989" y="100887"/>
                  <a:pt x="974655" y="254333"/>
                </a:cubicBezTo>
                <a:lnTo>
                  <a:pt x="992626" y="287441"/>
                </a:lnTo>
                <a:lnTo>
                  <a:pt x="992626" y="428623"/>
                </a:lnTo>
                <a:cubicBezTo>
                  <a:pt x="992626" y="475969"/>
                  <a:pt x="954245" y="514350"/>
                  <a:pt x="906899" y="514350"/>
                </a:cubicBezTo>
                <a:lnTo>
                  <a:pt x="85727" y="514350"/>
                </a:lnTo>
                <a:cubicBezTo>
                  <a:pt x="38381" y="514350"/>
                  <a:pt x="0" y="475969"/>
                  <a:pt x="0" y="428623"/>
                </a:cubicBezTo>
                <a:lnTo>
                  <a:pt x="0" y="287441"/>
                </a:lnTo>
                <a:lnTo>
                  <a:pt x="17971" y="254333"/>
                </a:lnTo>
                <a:cubicBezTo>
                  <a:pt x="121637" y="100887"/>
                  <a:pt x="297193" y="0"/>
                  <a:pt x="496313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287E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   名</a:t>
            </a:r>
          </a:p>
        </p:txBody>
      </p:sp>
      <p:sp>
        <p:nvSpPr>
          <p:cNvPr id="3076" name="任意多边形 37"/>
          <p:cNvSpPr>
            <a:spLocks noChangeArrowheads="1"/>
          </p:cNvSpPr>
          <p:nvPr/>
        </p:nvSpPr>
        <p:spPr bwMode="auto">
          <a:xfrm>
            <a:off x="4724400" y="5337175"/>
            <a:ext cx="992188" cy="514350"/>
          </a:xfrm>
          <a:custGeom>
            <a:avLst/>
            <a:gdLst>
              <a:gd name="T0" fmla="*/ 85613 w 992626"/>
              <a:gd name="T1" fmla="*/ 0 h 514350"/>
              <a:gd name="T2" fmla="*/ 905699 w 992626"/>
              <a:gd name="T3" fmla="*/ 0 h 514350"/>
              <a:gd name="T4" fmla="*/ 991312 w 992626"/>
              <a:gd name="T5" fmla="*/ 85727 h 514350"/>
              <a:gd name="T6" fmla="*/ 991312 w 992626"/>
              <a:gd name="T7" fmla="*/ 228106 h 514350"/>
              <a:gd name="T8" fmla="*/ 973365 w 992626"/>
              <a:gd name="T9" fmla="*/ 261215 h 514350"/>
              <a:gd name="T10" fmla="*/ 611761 w 992626"/>
              <a:gd name="T11" fmla="*/ 503828 h 514350"/>
              <a:gd name="T12" fmla="*/ 507515 w 992626"/>
              <a:gd name="T13" fmla="*/ 514350 h 514350"/>
              <a:gd name="T14" fmla="*/ 483797 w 992626"/>
              <a:gd name="T15" fmla="*/ 514350 h 514350"/>
              <a:gd name="T16" fmla="*/ 379551 w 992626"/>
              <a:gd name="T17" fmla="*/ 503828 h 514350"/>
              <a:gd name="T18" fmla="*/ 17947 w 992626"/>
              <a:gd name="T19" fmla="*/ 261215 h 514350"/>
              <a:gd name="T20" fmla="*/ 0 w 992626"/>
              <a:gd name="T21" fmla="*/ 228106 h 514350"/>
              <a:gd name="T22" fmla="*/ 0 w 992626"/>
              <a:gd name="T23" fmla="*/ 85727 h 514350"/>
              <a:gd name="T24" fmla="*/ 85613 w 992626"/>
              <a:gd name="T25" fmla="*/ 0 h 5143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92626"/>
              <a:gd name="T40" fmla="*/ 0 h 514350"/>
              <a:gd name="T41" fmla="*/ 992626 w 992626"/>
              <a:gd name="T42" fmla="*/ 514350 h 5143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92626" h="514350">
                <a:moveTo>
                  <a:pt x="85727" y="0"/>
                </a:moveTo>
                <a:lnTo>
                  <a:pt x="906899" y="0"/>
                </a:lnTo>
                <a:cubicBezTo>
                  <a:pt x="954245" y="0"/>
                  <a:pt x="992626" y="38381"/>
                  <a:pt x="992626" y="85727"/>
                </a:cubicBezTo>
                <a:lnTo>
                  <a:pt x="992626" y="228106"/>
                </a:lnTo>
                <a:lnTo>
                  <a:pt x="974655" y="261215"/>
                </a:lnTo>
                <a:cubicBezTo>
                  <a:pt x="891723" y="383972"/>
                  <a:pt x="762780" y="473090"/>
                  <a:pt x="612571" y="503828"/>
                </a:cubicBezTo>
                <a:lnTo>
                  <a:pt x="508187" y="514350"/>
                </a:lnTo>
                <a:lnTo>
                  <a:pt x="484439" y="514350"/>
                </a:lnTo>
                <a:lnTo>
                  <a:pt x="380055" y="503828"/>
                </a:lnTo>
                <a:cubicBezTo>
                  <a:pt x="229846" y="473090"/>
                  <a:pt x="100904" y="383972"/>
                  <a:pt x="17971" y="261215"/>
                </a:cubicBezTo>
                <a:lnTo>
                  <a:pt x="0" y="228106"/>
                </a:lnTo>
                <a:lnTo>
                  <a:pt x="0" y="85727"/>
                </a:lnTo>
                <a:cubicBezTo>
                  <a:pt x="0" y="38381"/>
                  <a:pt x="38381" y="0"/>
                  <a:pt x="8572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287E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   师</a:t>
            </a:r>
          </a:p>
        </p:txBody>
      </p:sp>
      <p:sp>
        <p:nvSpPr>
          <p:cNvPr id="3077" name="直接连接符 28"/>
          <p:cNvSpPr>
            <a:spLocks noChangeShapeType="1"/>
          </p:cNvSpPr>
          <p:nvPr/>
        </p:nvSpPr>
        <p:spPr bwMode="auto">
          <a:xfrm>
            <a:off x="4810125" y="5213350"/>
            <a:ext cx="4665663" cy="0"/>
          </a:xfrm>
          <a:prstGeom prst="line">
            <a:avLst/>
          </a:prstGeom>
          <a:noFill/>
          <a:ln w="1270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29"/>
          <p:cNvSpPr>
            <a:spLocks noChangeShapeType="1"/>
          </p:cNvSpPr>
          <p:nvPr/>
        </p:nvSpPr>
        <p:spPr bwMode="auto">
          <a:xfrm>
            <a:off x="4810125" y="5337175"/>
            <a:ext cx="4665663" cy="0"/>
          </a:xfrm>
          <a:prstGeom prst="line">
            <a:avLst/>
          </a:prstGeom>
          <a:noFill/>
          <a:ln w="1270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文本框 30"/>
          <p:cNvSpPr>
            <a:spLocks noChangeArrowheads="1"/>
          </p:cNvSpPr>
          <p:nvPr/>
        </p:nvSpPr>
        <p:spPr bwMode="auto">
          <a:xfrm>
            <a:off x="6013450" y="4699000"/>
            <a:ext cx="1577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沈中皓</a:t>
            </a:r>
          </a:p>
        </p:txBody>
      </p:sp>
      <p:sp>
        <p:nvSpPr>
          <p:cNvPr id="3080" name="文本框 31"/>
          <p:cNvSpPr>
            <a:spLocks noChangeArrowheads="1"/>
          </p:cNvSpPr>
          <p:nvPr/>
        </p:nvSpPr>
        <p:spPr bwMode="auto">
          <a:xfrm>
            <a:off x="6128865" y="536269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龚涛</a:t>
            </a:r>
          </a:p>
        </p:txBody>
      </p:sp>
      <p:sp>
        <p:nvSpPr>
          <p:cNvPr id="3081" name="文本框 32"/>
          <p:cNvSpPr>
            <a:spLocks noChangeArrowheads="1"/>
          </p:cNvSpPr>
          <p:nvPr/>
        </p:nvSpPr>
        <p:spPr bwMode="auto">
          <a:xfrm>
            <a:off x="1306688" y="1781990"/>
            <a:ext cx="40926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中期检查报告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矩形 46"/>
          <p:cNvSpPr>
            <a:spLocks noChangeArrowheads="1"/>
          </p:cNvSpPr>
          <p:nvPr/>
        </p:nvSpPr>
        <p:spPr bwMode="auto">
          <a:xfrm>
            <a:off x="0" y="-11113"/>
            <a:ext cx="9144000" cy="1230313"/>
          </a:xfrm>
          <a:prstGeom prst="rect">
            <a:avLst/>
          </a:prstGeom>
          <a:solidFill>
            <a:srgbClr val="BFBFBF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73" y="4761592"/>
            <a:ext cx="1047750" cy="1038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60" y="1593425"/>
            <a:ext cx="980740" cy="98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3076" grpId="0" animBg="1"/>
      <p:bldP spid="3077" grpId="0" animBg="1"/>
      <p:bldP spid="3078" grpId="0" animBg="1"/>
      <p:bldP spid="3079" grpId="0"/>
      <p:bldP spid="30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2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29001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端实现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矩形 5"/>
          <p:cNvSpPr>
            <a:spLocks noChangeArrowheads="1"/>
          </p:cNvSpPr>
          <p:nvPr/>
        </p:nvSpPr>
        <p:spPr bwMode="auto">
          <a:xfrm>
            <a:off x="2074863" y="1958975"/>
            <a:ext cx="2006600" cy="42227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6"/>
          <p:cNvSpPr>
            <a:spLocks noChangeShapeType="1"/>
          </p:cNvSpPr>
          <p:nvPr/>
        </p:nvSpPr>
        <p:spPr bwMode="auto">
          <a:xfrm>
            <a:off x="2074863" y="2749550"/>
            <a:ext cx="2006600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直接连接符 7"/>
          <p:cNvSpPr>
            <a:spLocks noChangeShapeType="1"/>
          </p:cNvSpPr>
          <p:nvPr/>
        </p:nvSpPr>
        <p:spPr bwMode="auto">
          <a:xfrm flipV="1">
            <a:off x="2074863" y="4092575"/>
            <a:ext cx="2006600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直接连接符 8"/>
          <p:cNvSpPr>
            <a:spLocks noChangeShapeType="1"/>
          </p:cNvSpPr>
          <p:nvPr/>
        </p:nvSpPr>
        <p:spPr bwMode="auto">
          <a:xfrm>
            <a:off x="2084388" y="5437188"/>
            <a:ext cx="1995487" cy="1587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TextBox 15"/>
          <p:cNvSpPr>
            <a:spLocks noChangeArrowheads="1"/>
          </p:cNvSpPr>
          <p:nvPr/>
        </p:nvSpPr>
        <p:spPr bwMode="auto">
          <a:xfrm>
            <a:off x="2092516" y="2379663"/>
            <a:ext cx="1526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Meteor 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6153" name="TextBox 16"/>
          <p:cNvSpPr>
            <a:spLocks noChangeArrowheads="1"/>
          </p:cNvSpPr>
          <p:nvPr/>
        </p:nvSpPr>
        <p:spPr bwMode="auto">
          <a:xfrm>
            <a:off x="2177860" y="3722688"/>
            <a:ext cx="1831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React </a:t>
            </a: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前端框架</a:t>
            </a:r>
          </a:p>
        </p:txBody>
      </p:sp>
      <p:sp>
        <p:nvSpPr>
          <p:cNvPr id="6154" name="TextBox 17"/>
          <p:cNvSpPr>
            <a:spLocks noChangeArrowheads="1"/>
          </p:cNvSpPr>
          <p:nvPr/>
        </p:nvSpPr>
        <p:spPr bwMode="auto">
          <a:xfrm>
            <a:off x="2287588" y="5086350"/>
            <a:ext cx="1675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Mqttws31.js 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6155" name="Group 13"/>
          <p:cNvGrpSpPr>
            <a:grpSpLocks/>
          </p:cNvGrpSpPr>
          <p:nvPr/>
        </p:nvGrpSpPr>
        <p:grpSpPr bwMode="auto">
          <a:xfrm>
            <a:off x="0" y="2333625"/>
            <a:ext cx="2074863" cy="831850"/>
            <a:chOff x="0" y="0"/>
            <a:chExt cx="1296144" cy="576064"/>
          </a:xfrm>
        </p:grpSpPr>
        <p:sp>
          <p:nvSpPr>
            <p:cNvPr id="6186" name="五边形 13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7" name="TextBox 19"/>
            <p:cNvSpPr>
              <a:spLocks noChangeArrowheads="1"/>
            </p:cNvSpPr>
            <p:nvPr/>
          </p:nvSpPr>
          <p:spPr bwMode="auto">
            <a:xfrm>
              <a:off x="500113" y="90974"/>
              <a:ext cx="225510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1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6156" name="Group 16"/>
          <p:cNvGrpSpPr>
            <a:grpSpLocks/>
          </p:cNvGrpSpPr>
          <p:nvPr/>
        </p:nvGrpSpPr>
        <p:grpSpPr bwMode="auto">
          <a:xfrm>
            <a:off x="0" y="3676650"/>
            <a:ext cx="2074863" cy="833438"/>
            <a:chOff x="0" y="0"/>
            <a:chExt cx="1296144" cy="576064"/>
          </a:xfrm>
        </p:grpSpPr>
        <p:sp>
          <p:nvSpPr>
            <p:cNvPr id="6184" name="五边形 16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5" name="TextBox 20"/>
            <p:cNvSpPr>
              <a:spLocks noChangeArrowheads="1"/>
            </p:cNvSpPr>
            <p:nvPr/>
          </p:nvSpPr>
          <p:spPr bwMode="auto">
            <a:xfrm>
              <a:off x="506847" y="103892"/>
              <a:ext cx="260559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2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6157" name="Group 19"/>
          <p:cNvGrpSpPr>
            <a:grpSpLocks/>
          </p:cNvGrpSpPr>
          <p:nvPr/>
        </p:nvGrpSpPr>
        <p:grpSpPr bwMode="auto">
          <a:xfrm>
            <a:off x="0" y="5019675"/>
            <a:ext cx="2074863" cy="831850"/>
            <a:chOff x="0" y="0"/>
            <a:chExt cx="1296144" cy="576064"/>
          </a:xfrm>
        </p:grpSpPr>
        <p:sp>
          <p:nvSpPr>
            <p:cNvPr id="6182" name="五边形 19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3" name="TextBox 21"/>
            <p:cNvSpPr>
              <a:spLocks noChangeArrowheads="1"/>
            </p:cNvSpPr>
            <p:nvPr/>
          </p:nvSpPr>
          <p:spPr bwMode="auto">
            <a:xfrm>
              <a:off x="506847" y="116552"/>
              <a:ext cx="268570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3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6158" name="直接连接符 21"/>
          <p:cNvSpPr>
            <a:spLocks noChangeShapeType="1"/>
          </p:cNvSpPr>
          <p:nvPr/>
        </p:nvSpPr>
        <p:spPr bwMode="auto">
          <a:xfrm>
            <a:off x="4079875" y="2749550"/>
            <a:ext cx="3563938" cy="0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直接连接符 22"/>
          <p:cNvSpPr>
            <a:spLocks noChangeShapeType="1"/>
          </p:cNvSpPr>
          <p:nvPr/>
        </p:nvSpPr>
        <p:spPr bwMode="auto">
          <a:xfrm>
            <a:off x="4079875" y="4092575"/>
            <a:ext cx="3563938" cy="0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直接连接符 23"/>
          <p:cNvSpPr>
            <a:spLocks noChangeShapeType="1"/>
          </p:cNvSpPr>
          <p:nvPr/>
        </p:nvSpPr>
        <p:spPr bwMode="auto">
          <a:xfrm>
            <a:off x="4083050" y="5437188"/>
            <a:ext cx="3563938" cy="1587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Meteor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2617" y="1997839"/>
            <a:ext cx="7620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是一个新鲜出炉的现代网站开发平台，基础构架是 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Node.JS + MongoDB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，它把这个基础构架同时延伸到了浏览器端，</a:t>
            </a:r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用纯 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JavaScript 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写成，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JS APIs 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DB APIs 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就可以同时在服务器端和客户端无差异地调用，</a:t>
            </a:r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网络在线和离线下使用功能完全没有差异，动作响应和数据延迟也完全感觉不出来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,</a:t>
            </a:r>
          </a:p>
          <a:p>
            <a:endParaRPr lang="en-US" altLang="zh-CN" dirty="0">
              <a:solidFill>
                <a:srgbClr val="333333"/>
              </a:solidFill>
              <a:latin typeface="Lantinghei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支持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boostrap</a:t>
            </a:r>
            <a:r>
              <a:rPr lang="zh-CN" altLang="en-US" dirty="0">
                <a:solidFill>
                  <a:srgbClr val="333333"/>
                </a:solidFill>
                <a:latin typeface="Lantinghei SC"/>
              </a:rPr>
              <a:t>，利用</a:t>
            </a:r>
            <a:r>
              <a:rPr lang="en-US" altLang="zh-CN" dirty="0">
                <a:solidFill>
                  <a:srgbClr val="333333"/>
                </a:solidFill>
                <a:latin typeface="Lantinghei SC"/>
              </a:rPr>
              <a:t>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6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6" y="1278440"/>
            <a:ext cx="8683947" cy="5554374"/>
          </a:xfrm>
          <a:prstGeom prst="rect">
            <a:avLst/>
          </a:prstGeom>
        </p:spPr>
      </p:pic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Meteor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77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2-2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9702" y="1872999"/>
            <a:ext cx="7571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React 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起源于 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Facebook 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的内部项目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因为该公司对市场上所有 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JavaScript MVC 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框架，都不满意，就决定自己写一套，用来架设 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Instagram 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的网站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487" y="3644779"/>
            <a:ext cx="7908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ReactJs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是基于组件化的开发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所以最终的页面是由若干个小组件组成的大组件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如图</a:t>
            </a:r>
          </a:p>
        </p:txBody>
      </p:sp>
    </p:spTree>
    <p:extLst>
      <p:ext uri="{BB962C8B-B14F-4D97-AF65-F5344CB8AC3E}">
        <p14:creationId xmlns:p14="http://schemas.microsoft.com/office/powerpoint/2010/main" val="97509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2-2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9" y="1521004"/>
            <a:ext cx="6403125" cy="36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57" y="1917807"/>
            <a:ext cx="6403125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117" y="2314610"/>
            <a:ext cx="6403125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153" y="2874819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2-3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6802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Mqttws31.js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库文件</a:t>
            </a:r>
            <a:endParaRPr lang="zh-CN" altLang="en-US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3" y="1779460"/>
            <a:ext cx="8201025" cy="315277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89702" y="5587494"/>
            <a:ext cx="4672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由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IBM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公司编写的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MQTT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协议库文件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将复杂的协议封装成几个简单</a:t>
            </a:r>
            <a:r>
              <a:rPr lang="en-US" altLang="zh-CN" dirty="0">
                <a:solidFill>
                  <a:srgbClr val="252525"/>
                </a:solidFill>
                <a:latin typeface="Helvetica Neue"/>
              </a:rPr>
              <a:t>API</a:t>
            </a:r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接口函数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0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721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3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1562100" y="320675"/>
            <a:ext cx="1254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联调</a:t>
            </a:r>
          </a:p>
        </p:txBody>
      </p:sp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1538414" y="1954546"/>
            <a:ext cx="790575" cy="576262"/>
            <a:chOff x="0" y="0"/>
            <a:chExt cx="792088" cy="576064"/>
          </a:xfrm>
        </p:grpSpPr>
        <p:sp>
          <p:nvSpPr>
            <p:cNvPr id="7202" name="菱形 15"/>
            <p:cNvSpPr>
              <a:spLocks noChangeArrowheads="1"/>
            </p:cNvSpPr>
            <p:nvPr/>
          </p:nvSpPr>
          <p:spPr bwMode="auto">
            <a:xfrm>
              <a:off x="0" y="0"/>
              <a:ext cx="792088" cy="576064"/>
            </a:xfrm>
            <a:prstGeom prst="diamond">
              <a:avLst/>
            </a:prstGeom>
            <a:solidFill>
              <a:srgbClr val="287ED3"/>
            </a:solidFill>
            <a:ln w="12700">
              <a:solidFill>
                <a:srgbClr val="BCE7B6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3" name="TextBox 17"/>
            <p:cNvSpPr>
              <a:spLocks noChangeArrowheads="1"/>
            </p:cNvSpPr>
            <p:nvPr/>
          </p:nvSpPr>
          <p:spPr bwMode="auto">
            <a:xfrm>
              <a:off x="254819" y="79221"/>
              <a:ext cx="2824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4272127" y="1964071"/>
            <a:ext cx="793750" cy="576262"/>
            <a:chOff x="0" y="0"/>
            <a:chExt cx="792088" cy="576064"/>
          </a:xfrm>
        </p:grpSpPr>
        <p:sp>
          <p:nvSpPr>
            <p:cNvPr id="7200" name="菱形 18"/>
            <p:cNvSpPr>
              <a:spLocks noChangeArrowheads="1"/>
            </p:cNvSpPr>
            <p:nvPr/>
          </p:nvSpPr>
          <p:spPr bwMode="auto">
            <a:xfrm>
              <a:off x="0" y="0"/>
              <a:ext cx="792088" cy="576064"/>
            </a:xfrm>
            <a:prstGeom prst="diamond">
              <a:avLst/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1" name="TextBox 18"/>
            <p:cNvSpPr>
              <a:spLocks noChangeArrowheads="1"/>
            </p:cNvSpPr>
            <p:nvPr/>
          </p:nvSpPr>
          <p:spPr bwMode="auto">
            <a:xfrm>
              <a:off x="254819" y="9105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2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7175" name="Group 21"/>
          <p:cNvGrpSpPr>
            <a:grpSpLocks/>
          </p:cNvGrpSpPr>
          <p:nvPr/>
        </p:nvGrpSpPr>
        <p:grpSpPr bwMode="auto">
          <a:xfrm>
            <a:off x="7113905" y="1958022"/>
            <a:ext cx="790575" cy="574675"/>
            <a:chOff x="0" y="0"/>
            <a:chExt cx="792088" cy="576064"/>
          </a:xfrm>
        </p:grpSpPr>
        <p:sp>
          <p:nvSpPr>
            <p:cNvPr id="7198" name="菱形 21"/>
            <p:cNvSpPr>
              <a:spLocks noChangeArrowheads="1"/>
            </p:cNvSpPr>
            <p:nvPr/>
          </p:nvSpPr>
          <p:spPr bwMode="auto">
            <a:xfrm>
              <a:off x="0" y="0"/>
              <a:ext cx="792088" cy="576064"/>
            </a:xfrm>
            <a:prstGeom prst="diamond">
              <a:avLst/>
            </a:prstGeom>
            <a:solidFill>
              <a:srgbClr val="287ED3"/>
            </a:solidFill>
            <a:ln w="12700">
              <a:solidFill>
                <a:srgbClr val="BCE7B6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9" name="TextBox 19"/>
            <p:cNvSpPr>
              <a:spLocks noChangeArrowheads="1"/>
            </p:cNvSpPr>
            <p:nvPr/>
          </p:nvSpPr>
          <p:spPr bwMode="auto">
            <a:xfrm>
              <a:off x="254819" y="96733"/>
              <a:ext cx="320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7176" name="直接连接符 23"/>
          <p:cNvSpPr>
            <a:spLocks noChangeShapeType="1"/>
          </p:cNvSpPr>
          <p:nvPr/>
        </p:nvSpPr>
        <p:spPr bwMode="auto">
          <a:xfrm>
            <a:off x="1935289" y="2530808"/>
            <a:ext cx="0" cy="576263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24"/>
          <p:cNvSpPr>
            <a:spLocks noChangeShapeType="1"/>
          </p:cNvSpPr>
          <p:nvPr/>
        </p:nvSpPr>
        <p:spPr bwMode="auto">
          <a:xfrm>
            <a:off x="1465389" y="3107071"/>
            <a:ext cx="873125" cy="0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直接连接符 25"/>
          <p:cNvSpPr>
            <a:spLocks noChangeShapeType="1"/>
          </p:cNvSpPr>
          <p:nvPr/>
        </p:nvSpPr>
        <p:spPr bwMode="auto">
          <a:xfrm>
            <a:off x="4678527" y="2530808"/>
            <a:ext cx="1588" cy="576263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直接连接符 26"/>
          <p:cNvSpPr>
            <a:spLocks noChangeShapeType="1"/>
          </p:cNvSpPr>
          <p:nvPr/>
        </p:nvSpPr>
        <p:spPr bwMode="auto">
          <a:xfrm>
            <a:off x="4211802" y="3107071"/>
            <a:ext cx="869950" cy="0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直接连接符 27"/>
          <p:cNvSpPr>
            <a:spLocks noChangeShapeType="1"/>
          </p:cNvSpPr>
          <p:nvPr/>
        </p:nvSpPr>
        <p:spPr bwMode="auto">
          <a:xfrm>
            <a:off x="7507605" y="2497772"/>
            <a:ext cx="1588" cy="576263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直接连接符 28"/>
          <p:cNvSpPr>
            <a:spLocks noChangeShapeType="1"/>
          </p:cNvSpPr>
          <p:nvPr/>
        </p:nvSpPr>
        <p:spPr bwMode="auto">
          <a:xfrm>
            <a:off x="7040880" y="3074035"/>
            <a:ext cx="873125" cy="0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83" name="Group 35"/>
          <p:cNvGrpSpPr>
            <a:grpSpLocks/>
          </p:cNvGrpSpPr>
          <p:nvPr/>
        </p:nvGrpSpPr>
        <p:grpSpPr bwMode="auto">
          <a:xfrm>
            <a:off x="3766204" y="3213433"/>
            <a:ext cx="1837362" cy="1356134"/>
            <a:chOff x="-210604" y="0"/>
            <a:chExt cx="1837002" cy="844874"/>
          </a:xfrm>
        </p:grpSpPr>
        <p:sp>
          <p:nvSpPr>
            <p:cNvPr id="7190" name="TextBox 32"/>
            <p:cNvSpPr>
              <a:spLocks noChangeArrowheads="1"/>
            </p:cNvSpPr>
            <p:nvPr/>
          </p:nvSpPr>
          <p:spPr bwMode="auto">
            <a:xfrm>
              <a:off x="154001" y="0"/>
              <a:ext cx="1107779" cy="23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APP</a:t>
              </a:r>
              <a:r>
                <a:rPr lang="zh-CN" altLang="en-US" sz="1800" dirty="0">
                  <a:latin typeface="Arial" panose="020B0604020202020204" pitchFamily="34" charset="0"/>
                </a:rPr>
                <a:t>联调</a:t>
              </a:r>
            </a:p>
          </p:txBody>
        </p:sp>
        <p:sp>
          <p:nvSpPr>
            <p:cNvPr id="7192" name="TextBox 34"/>
            <p:cNvSpPr>
              <a:spLocks noChangeArrowheads="1"/>
            </p:cNvSpPr>
            <p:nvPr/>
          </p:nvSpPr>
          <p:spPr bwMode="auto">
            <a:xfrm>
              <a:off x="-210604" y="633954"/>
              <a:ext cx="1837002" cy="21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代码生成</a:t>
              </a:r>
            </a:p>
          </p:txBody>
        </p:sp>
      </p:grpSp>
      <p:grpSp>
        <p:nvGrpSpPr>
          <p:cNvPr id="7184" name="Group 40"/>
          <p:cNvGrpSpPr>
            <a:grpSpLocks/>
          </p:cNvGrpSpPr>
          <p:nvPr/>
        </p:nvGrpSpPr>
        <p:grpSpPr bwMode="auto">
          <a:xfrm>
            <a:off x="6614459" y="3215321"/>
            <a:ext cx="1963999" cy="1354244"/>
            <a:chOff x="-207307" y="0"/>
            <a:chExt cx="1963615" cy="632443"/>
          </a:xfrm>
        </p:grpSpPr>
        <p:sp>
          <p:nvSpPr>
            <p:cNvPr id="7186" name="TextBox 36"/>
            <p:cNvSpPr>
              <a:spLocks noChangeArrowheads="1"/>
            </p:cNvSpPr>
            <p:nvPr/>
          </p:nvSpPr>
          <p:spPr bwMode="auto">
            <a:xfrm>
              <a:off x="153999" y="0"/>
              <a:ext cx="1107779" cy="15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微信联调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87" name="TextBox 37"/>
            <p:cNvSpPr>
              <a:spLocks noChangeArrowheads="1"/>
            </p:cNvSpPr>
            <p:nvPr/>
          </p:nvSpPr>
          <p:spPr bwMode="auto">
            <a:xfrm>
              <a:off x="-207307" y="474336"/>
              <a:ext cx="1963615" cy="15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600" dirty="0">
                  <a:latin typeface="Arial" panose="020B0604020202020204" pitchFamily="34" charset="0"/>
                </a:rPr>
                <a:t>--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利用示例解决方案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2464" y="3203908"/>
            <a:ext cx="2002472" cy="1365656"/>
            <a:chOff x="629125" y="4727574"/>
            <a:chExt cx="2002472" cy="1631883"/>
          </a:xfrm>
        </p:grpSpPr>
        <p:sp>
          <p:nvSpPr>
            <p:cNvPr id="7194" name="TextBox 28"/>
            <p:cNvSpPr>
              <a:spLocks noChangeArrowheads="1"/>
            </p:cNvSpPr>
            <p:nvPr/>
          </p:nvSpPr>
          <p:spPr bwMode="auto">
            <a:xfrm>
              <a:off x="904875" y="4727574"/>
              <a:ext cx="1416050" cy="40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网页联调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95" name="TextBox 29"/>
            <p:cNvSpPr>
              <a:spLocks noChangeArrowheads="1"/>
            </p:cNvSpPr>
            <p:nvPr/>
          </p:nvSpPr>
          <p:spPr bwMode="auto">
            <a:xfrm>
              <a:off x="629125" y="5954904"/>
              <a:ext cx="2002472" cy="40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--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交互最复杂的部分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34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3-1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网页联调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294" y="1406688"/>
            <a:ext cx="6062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可以做到实时读取数据，控制板载资源，实现双向通信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endParaRPr lang="en-US" altLang="zh-CN" dirty="0">
              <a:solidFill>
                <a:srgbClr val="252525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为后续实现订单发布，位置共享提供了基础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2239"/>
          <a:stretch/>
        </p:blipFill>
        <p:spPr>
          <a:xfrm>
            <a:off x="399816" y="2510309"/>
            <a:ext cx="8347475" cy="33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3-1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网页联调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294" y="1863888"/>
            <a:ext cx="60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实时数据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94" y="2563957"/>
            <a:ext cx="5734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3-1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40706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网页联调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294" y="1406688"/>
            <a:ext cx="60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Helvetica Neue"/>
              </a:rPr>
              <a:t>下单页面</a:t>
            </a:r>
            <a:endParaRPr lang="en-US" altLang="zh-CN" dirty="0">
              <a:solidFill>
                <a:srgbClr val="252525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2" y="2058507"/>
            <a:ext cx="7745553" cy="43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 flipH="1">
            <a:off x="1609534" y="1467176"/>
            <a:ext cx="5697415" cy="1679243"/>
            <a:chOff x="0" y="0"/>
            <a:chExt cx="6157780" cy="2100013"/>
          </a:xfrm>
        </p:grpSpPr>
        <p:sp>
          <p:nvSpPr>
            <p:cNvPr id="3088" name="填充层"/>
            <p:cNvSpPr>
              <a:spLocks noChangeArrowheads="1"/>
            </p:cNvSpPr>
            <p:nvPr/>
          </p:nvSpPr>
          <p:spPr bwMode="auto">
            <a:xfrm>
              <a:off x="993121" y="186967"/>
              <a:ext cx="4356000" cy="1268413"/>
            </a:xfrm>
            <a:custGeom>
              <a:avLst/>
              <a:gdLst>
                <a:gd name="T0" fmla="*/ 2147483646 w 2600"/>
                <a:gd name="T1" fmla="*/ 2147483646 h 748"/>
                <a:gd name="T2" fmla="*/ 0 w 2600"/>
                <a:gd name="T3" fmla="*/ 2147483646 h 748"/>
                <a:gd name="T4" fmla="*/ 2147483646 w 2600"/>
                <a:gd name="T5" fmla="*/ 2147483646 h 748"/>
                <a:gd name="T6" fmla="*/ 2147483646 w 2600"/>
                <a:gd name="T7" fmla="*/ 2147483646 h 748"/>
                <a:gd name="T8" fmla="*/ 2147483646 w 2600"/>
                <a:gd name="T9" fmla="*/ 2147483646 h 748"/>
                <a:gd name="T10" fmla="*/ 2147483646 w 2600"/>
                <a:gd name="T11" fmla="*/ 2147483646 h 748"/>
                <a:gd name="T12" fmla="*/ 2147483646 w 2600"/>
                <a:gd name="T13" fmla="*/ 2147483646 h 748"/>
                <a:gd name="T14" fmla="*/ 2147483646 w 2600"/>
                <a:gd name="T15" fmla="*/ 2147483646 h 748"/>
                <a:gd name="T16" fmla="*/ 2147483646 w 2600"/>
                <a:gd name="T17" fmla="*/ 2147483646 h 748"/>
                <a:gd name="T18" fmla="*/ 2147483646 w 2600"/>
                <a:gd name="T19" fmla="*/ 2147483646 h 748"/>
                <a:gd name="T20" fmla="*/ 2147483646 w 2600"/>
                <a:gd name="T21" fmla="*/ 2147483646 h 748"/>
                <a:gd name="T22" fmla="*/ 2147483646 w 2600"/>
                <a:gd name="T23" fmla="*/ 2147483646 h 748"/>
                <a:gd name="T24" fmla="*/ 2147483646 w 2600"/>
                <a:gd name="T25" fmla="*/ 2147483646 h 748"/>
                <a:gd name="T26" fmla="*/ 2147483646 w 2600"/>
                <a:gd name="T27" fmla="*/ 2147483646 h 748"/>
                <a:gd name="T28" fmla="*/ 2147483646 w 2600"/>
                <a:gd name="T29" fmla="*/ 2147483646 h 748"/>
                <a:gd name="T30" fmla="*/ 2147483646 w 2600"/>
                <a:gd name="T31" fmla="*/ 2147483646 h 748"/>
                <a:gd name="T32" fmla="*/ 2147483646 w 2600"/>
                <a:gd name="T33" fmla="*/ 2147483646 h 748"/>
                <a:gd name="T34" fmla="*/ 2147483646 w 2600"/>
                <a:gd name="T35" fmla="*/ 2147483646 h 748"/>
                <a:gd name="T36" fmla="*/ 2147483646 w 2600"/>
                <a:gd name="T37" fmla="*/ 2147483646 h 748"/>
                <a:gd name="T38" fmla="*/ 2147483646 w 2600"/>
                <a:gd name="T39" fmla="*/ 2147483646 h 748"/>
                <a:gd name="T40" fmla="*/ 2147483646 w 2600"/>
                <a:gd name="T41" fmla="*/ 2147483646 h 748"/>
                <a:gd name="T42" fmla="*/ 2147483646 w 2600"/>
                <a:gd name="T43" fmla="*/ 2147483646 h 748"/>
                <a:gd name="T44" fmla="*/ 2147483646 w 2600"/>
                <a:gd name="T45" fmla="*/ 2147483646 h 748"/>
                <a:gd name="T46" fmla="*/ 2147483646 w 2600"/>
                <a:gd name="T47" fmla="*/ 2147483646 h 748"/>
                <a:gd name="T48" fmla="*/ 2147483646 w 2600"/>
                <a:gd name="T49" fmla="*/ 2147483646 h 748"/>
                <a:gd name="T50" fmla="*/ 2147483646 w 2600"/>
                <a:gd name="T51" fmla="*/ 2147483646 h 7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0"/>
                <a:gd name="T79" fmla="*/ 0 h 748"/>
                <a:gd name="T80" fmla="*/ 2600 w 2600"/>
                <a:gd name="T81" fmla="*/ 748 h 7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0" h="748">
                  <a:moveTo>
                    <a:pt x="60" y="737"/>
                  </a:moveTo>
                  <a:cubicBezTo>
                    <a:pt x="40" y="529"/>
                    <a:pt x="20" y="321"/>
                    <a:pt x="0" y="113"/>
                  </a:cubicBezTo>
                  <a:cubicBezTo>
                    <a:pt x="46" y="100"/>
                    <a:pt x="61" y="63"/>
                    <a:pt x="96" y="49"/>
                  </a:cubicBezTo>
                  <a:cubicBezTo>
                    <a:pt x="132" y="49"/>
                    <a:pt x="168" y="49"/>
                    <a:pt x="204" y="49"/>
                  </a:cubicBezTo>
                  <a:cubicBezTo>
                    <a:pt x="231" y="41"/>
                    <a:pt x="257" y="33"/>
                    <a:pt x="284" y="25"/>
                  </a:cubicBezTo>
                  <a:cubicBezTo>
                    <a:pt x="281" y="32"/>
                    <a:pt x="279" y="38"/>
                    <a:pt x="276" y="45"/>
                  </a:cubicBezTo>
                  <a:cubicBezTo>
                    <a:pt x="277" y="45"/>
                    <a:pt x="279" y="45"/>
                    <a:pt x="280" y="45"/>
                  </a:cubicBezTo>
                  <a:cubicBezTo>
                    <a:pt x="347" y="22"/>
                    <a:pt x="480" y="52"/>
                    <a:pt x="588" y="29"/>
                  </a:cubicBezTo>
                  <a:cubicBezTo>
                    <a:pt x="661" y="14"/>
                    <a:pt x="754" y="0"/>
                    <a:pt x="848" y="17"/>
                  </a:cubicBezTo>
                  <a:cubicBezTo>
                    <a:pt x="913" y="22"/>
                    <a:pt x="979" y="28"/>
                    <a:pt x="1044" y="33"/>
                  </a:cubicBezTo>
                  <a:cubicBezTo>
                    <a:pt x="1125" y="22"/>
                    <a:pt x="1225" y="33"/>
                    <a:pt x="1300" y="45"/>
                  </a:cubicBezTo>
                  <a:cubicBezTo>
                    <a:pt x="1371" y="46"/>
                    <a:pt x="1441" y="48"/>
                    <a:pt x="1512" y="49"/>
                  </a:cubicBezTo>
                  <a:cubicBezTo>
                    <a:pt x="1575" y="59"/>
                    <a:pt x="1648" y="68"/>
                    <a:pt x="1700" y="77"/>
                  </a:cubicBezTo>
                  <a:cubicBezTo>
                    <a:pt x="1793" y="93"/>
                    <a:pt x="1908" y="75"/>
                    <a:pt x="2008" y="97"/>
                  </a:cubicBezTo>
                  <a:cubicBezTo>
                    <a:pt x="2040" y="94"/>
                    <a:pt x="2072" y="92"/>
                    <a:pt x="2104" y="89"/>
                  </a:cubicBezTo>
                  <a:cubicBezTo>
                    <a:pt x="2219" y="106"/>
                    <a:pt x="2531" y="78"/>
                    <a:pt x="2600" y="149"/>
                  </a:cubicBezTo>
                  <a:cubicBezTo>
                    <a:pt x="2553" y="292"/>
                    <a:pt x="2507" y="434"/>
                    <a:pt x="2460" y="577"/>
                  </a:cubicBezTo>
                  <a:cubicBezTo>
                    <a:pt x="2424" y="596"/>
                    <a:pt x="2388" y="614"/>
                    <a:pt x="2352" y="633"/>
                  </a:cubicBezTo>
                  <a:cubicBezTo>
                    <a:pt x="2373" y="633"/>
                    <a:pt x="2407" y="635"/>
                    <a:pt x="2420" y="645"/>
                  </a:cubicBezTo>
                  <a:cubicBezTo>
                    <a:pt x="2423" y="646"/>
                    <a:pt x="2425" y="648"/>
                    <a:pt x="2428" y="649"/>
                  </a:cubicBezTo>
                  <a:cubicBezTo>
                    <a:pt x="2410" y="667"/>
                    <a:pt x="2408" y="656"/>
                    <a:pt x="2412" y="681"/>
                  </a:cubicBezTo>
                  <a:cubicBezTo>
                    <a:pt x="2301" y="686"/>
                    <a:pt x="2214" y="713"/>
                    <a:pt x="2128" y="669"/>
                  </a:cubicBezTo>
                  <a:cubicBezTo>
                    <a:pt x="2094" y="741"/>
                    <a:pt x="1768" y="670"/>
                    <a:pt x="1676" y="705"/>
                  </a:cubicBezTo>
                  <a:cubicBezTo>
                    <a:pt x="1685" y="706"/>
                    <a:pt x="1695" y="708"/>
                    <a:pt x="1704" y="709"/>
                  </a:cubicBezTo>
                  <a:cubicBezTo>
                    <a:pt x="1632" y="701"/>
                    <a:pt x="1560" y="693"/>
                    <a:pt x="1488" y="685"/>
                  </a:cubicBezTo>
                  <a:cubicBezTo>
                    <a:pt x="1076" y="748"/>
                    <a:pt x="534" y="736"/>
                    <a:pt x="60" y="737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57780" cy="2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1" name="文本框 32"/>
          <p:cNvSpPr>
            <a:spLocks noChangeArrowheads="1"/>
          </p:cNvSpPr>
          <p:nvPr/>
        </p:nvSpPr>
        <p:spPr bwMode="auto">
          <a:xfrm>
            <a:off x="423237" y="3295924"/>
            <a:ext cx="807001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基于互联网</a:t>
            </a:r>
            <a:r>
              <a:rPr lang="en-US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eb端的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社区电商自动配送</a:t>
            </a:r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endParaRPr lang="zh-CN" altLang="zh-CN" sz="4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" name="矩形 46"/>
          <p:cNvSpPr>
            <a:spLocks noChangeArrowheads="1"/>
          </p:cNvSpPr>
          <p:nvPr/>
        </p:nvSpPr>
        <p:spPr bwMode="auto">
          <a:xfrm>
            <a:off x="0" y="-11113"/>
            <a:ext cx="9144000" cy="1230313"/>
          </a:xfrm>
          <a:prstGeom prst="rect">
            <a:avLst/>
          </a:prstGeom>
          <a:solidFill>
            <a:srgbClr val="BFBFBF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32"/>
          <p:cNvSpPr>
            <a:spLocks noChangeArrowheads="1"/>
          </p:cNvSpPr>
          <p:nvPr/>
        </p:nvSpPr>
        <p:spPr bwMode="auto">
          <a:xfrm>
            <a:off x="423237" y="1812862"/>
            <a:ext cx="80700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6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0" y="1893888"/>
            <a:ext cx="5813425" cy="12319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3330575" y="2509838"/>
            <a:ext cx="6102350" cy="2006600"/>
          </a:xfrm>
          <a:prstGeom prst="rect">
            <a:avLst/>
          </a:prstGeom>
          <a:solidFill>
            <a:srgbClr val="287ED3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文本框 4"/>
          <p:cNvSpPr>
            <a:spLocks noChangeArrowheads="1"/>
          </p:cNvSpPr>
          <p:nvPr/>
        </p:nvSpPr>
        <p:spPr bwMode="auto">
          <a:xfrm>
            <a:off x="3741738" y="3005138"/>
            <a:ext cx="4991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</a:p>
        </p:txBody>
      </p:sp>
      <p:sp>
        <p:nvSpPr>
          <p:cNvPr id="9222" name="文本框 5"/>
          <p:cNvSpPr>
            <a:spLocks noChangeArrowheads="1"/>
          </p:cNvSpPr>
          <p:nvPr/>
        </p:nvSpPr>
        <p:spPr bwMode="auto">
          <a:xfrm>
            <a:off x="3200400" y="2014538"/>
            <a:ext cx="271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17748"/>
            <a:ext cx="980740" cy="987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47650" y="496888"/>
            <a:ext cx="1741488" cy="1087437"/>
            <a:chOff x="0" y="0"/>
            <a:chExt cx="1910403" cy="1411094"/>
          </a:xfrm>
        </p:grpSpPr>
        <p:sp>
          <p:nvSpPr>
            <p:cNvPr id="4112" name="填充层"/>
            <p:cNvSpPr>
              <a:spLocks noChangeArrowheads="1"/>
            </p:cNvSpPr>
            <p:nvPr/>
          </p:nvSpPr>
          <p:spPr bwMode="auto">
            <a:xfrm rot="257907">
              <a:off x="280168" y="53209"/>
              <a:ext cx="1601818" cy="1177309"/>
            </a:xfrm>
            <a:custGeom>
              <a:avLst/>
              <a:gdLst>
                <a:gd name="T0" fmla="*/ 2147483646 w 739"/>
                <a:gd name="T1" fmla="*/ 2147483646 h 474"/>
                <a:gd name="T2" fmla="*/ 2147483646 w 739"/>
                <a:gd name="T3" fmla="*/ 2147483646 h 474"/>
                <a:gd name="T4" fmla="*/ 2147483646 w 739"/>
                <a:gd name="T5" fmla="*/ 2147483646 h 474"/>
                <a:gd name="T6" fmla="*/ 2147483646 w 739"/>
                <a:gd name="T7" fmla="*/ 2147483646 h 474"/>
                <a:gd name="T8" fmla="*/ 2147483646 w 739"/>
                <a:gd name="T9" fmla="*/ 2147483646 h 474"/>
                <a:gd name="T10" fmla="*/ 2147483646 w 739"/>
                <a:gd name="T11" fmla="*/ 2147483646 h 474"/>
                <a:gd name="T12" fmla="*/ 2147483646 w 739"/>
                <a:gd name="T13" fmla="*/ 2147483646 h 474"/>
                <a:gd name="T14" fmla="*/ 2147483646 w 739"/>
                <a:gd name="T15" fmla="*/ 2147483646 h 474"/>
                <a:gd name="T16" fmla="*/ 2147483646 w 739"/>
                <a:gd name="T17" fmla="*/ 2147483646 h 474"/>
                <a:gd name="T18" fmla="*/ 2147483646 w 739"/>
                <a:gd name="T19" fmla="*/ 2147483646 h 474"/>
                <a:gd name="T20" fmla="*/ 2147483646 w 739"/>
                <a:gd name="T21" fmla="*/ 2147483646 h 474"/>
                <a:gd name="T22" fmla="*/ 2147483646 w 739"/>
                <a:gd name="T23" fmla="*/ 2147483646 h 474"/>
                <a:gd name="T24" fmla="*/ 2147483646 w 739"/>
                <a:gd name="T25" fmla="*/ 2147483646 h 474"/>
                <a:gd name="T26" fmla="*/ 2147483646 w 739"/>
                <a:gd name="T27" fmla="*/ 2147483646 h 474"/>
                <a:gd name="T28" fmla="*/ 2147483646 w 739"/>
                <a:gd name="T29" fmla="*/ 2147483646 h 474"/>
                <a:gd name="T30" fmla="*/ 2147483646 w 739"/>
                <a:gd name="T31" fmla="*/ 2147483646 h 474"/>
                <a:gd name="T32" fmla="*/ 2147483646 w 739"/>
                <a:gd name="T33" fmla="*/ 2147483646 h 474"/>
                <a:gd name="T34" fmla="*/ 2147483646 w 739"/>
                <a:gd name="T35" fmla="*/ 2147483646 h 474"/>
                <a:gd name="T36" fmla="*/ 2147483646 w 739"/>
                <a:gd name="T37" fmla="*/ 2147483646 h 474"/>
                <a:gd name="T38" fmla="*/ 2147483646 w 739"/>
                <a:gd name="T39" fmla="*/ 2147483646 h 474"/>
                <a:gd name="T40" fmla="*/ 2147483646 w 739"/>
                <a:gd name="T41" fmla="*/ 2147483646 h 474"/>
                <a:gd name="T42" fmla="*/ 2147483646 w 739"/>
                <a:gd name="T43" fmla="*/ 2147483646 h 474"/>
                <a:gd name="T44" fmla="*/ 2147483646 w 739"/>
                <a:gd name="T45" fmla="*/ 2147483646 h 474"/>
                <a:gd name="T46" fmla="*/ 2147483646 w 739"/>
                <a:gd name="T47" fmla="*/ 2147483646 h 474"/>
                <a:gd name="T48" fmla="*/ 2147483646 w 739"/>
                <a:gd name="T49" fmla="*/ 2147483646 h 474"/>
                <a:gd name="T50" fmla="*/ 2147483646 w 739"/>
                <a:gd name="T51" fmla="*/ 2147483646 h 474"/>
                <a:gd name="T52" fmla="*/ 2147483646 w 739"/>
                <a:gd name="T53" fmla="*/ 2147483646 h 474"/>
                <a:gd name="T54" fmla="*/ 2147483646 w 739"/>
                <a:gd name="T55" fmla="*/ 2147483646 h 474"/>
                <a:gd name="T56" fmla="*/ 2147483646 w 739"/>
                <a:gd name="T57" fmla="*/ 2147483646 h 474"/>
                <a:gd name="T58" fmla="*/ 2147483646 w 739"/>
                <a:gd name="T59" fmla="*/ 2147483646 h 474"/>
                <a:gd name="T60" fmla="*/ 2147483646 w 739"/>
                <a:gd name="T61" fmla="*/ 2147483646 h 474"/>
                <a:gd name="T62" fmla="*/ 2147483646 w 739"/>
                <a:gd name="T63" fmla="*/ 2147483646 h 474"/>
                <a:gd name="T64" fmla="*/ 2147483646 w 739"/>
                <a:gd name="T65" fmla="*/ 2147483646 h 474"/>
                <a:gd name="T66" fmla="*/ 2147483646 w 739"/>
                <a:gd name="T67" fmla="*/ 2147483646 h 474"/>
                <a:gd name="T68" fmla="*/ 2147483646 w 739"/>
                <a:gd name="T69" fmla="*/ 2147483646 h 474"/>
                <a:gd name="T70" fmla="*/ 2147483646 w 739"/>
                <a:gd name="T71" fmla="*/ 2147483646 h 474"/>
                <a:gd name="T72" fmla="*/ 2147483646 w 739"/>
                <a:gd name="T73" fmla="*/ 2147483646 h 47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39"/>
                <a:gd name="T112" fmla="*/ 0 h 474"/>
                <a:gd name="T113" fmla="*/ 739 w 739"/>
                <a:gd name="T114" fmla="*/ 474 h 47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39" h="474">
                  <a:moveTo>
                    <a:pt x="7" y="14"/>
                  </a:moveTo>
                  <a:cubicBezTo>
                    <a:pt x="80" y="11"/>
                    <a:pt x="152" y="11"/>
                    <a:pt x="224" y="11"/>
                  </a:cubicBezTo>
                  <a:cubicBezTo>
                    <a:pt x="239" y="10"/>
                    <a:pt x="253" y="10"/>
                    <a:pt x="268" y="10"/>
                  </a:cubicBezTo>
                  <a:cubicBezTo>
                    <a:pt x="281" y="10"/>
                    <a:pt x="295" y="10"/>
                    <a:pt x="308" y="11"/>
                  </a:cubicBezTo>
                  <a:cubicBezTo>
                    <a:pt x="319" y="11"/>
                    <a:pt x="330" y="11"/>
                    <a:pt x="340" y="10"/>
                  </a:cubicBezTo>
                  <a:cubicBezTo>
                    <a:pt x="351" y="10"/>
                    <a:pt x="361" y="10"/>
                    <a:pt x="372" y="10"/>
                  </a:cubicBezTo>
                  <a:cubicBezTo>
                    <a:pt x="381" y="10"/>
                    <a:pt x="391" y="10"/>
                    <a:pt x="401" y="11"/>
                  </a:cubicBezTo>
                  <a:cubicBezTo>
                    <a:pt x="410" y="11"/>
                    <a:pt x="420" y="12"/>
                    <a:pt x="429" y="13"/>
                  </a:cubicBezTo>
                  <a:cubicBezTo>
                    <a:pt x="446" y="14"/>
                    <a:pt x="462" y="13"/>
                    <a:pt x="478" y="12"/>
                  </a:cubicBezTo>
                  <a:cubicBezTo>
                    <a:pt x="480" y="11"/>
                    <a:pt x="482" y="11"/>
                    <a:pt x="485" y="11"/>
                  </a:cubicBezTo>
                  <a:cubicBezTo>
                    <a:pt x="496" y="11"/>
                    <a:pt x="506" y="10"/>
                    <a:pt x="517" y="9"/>
                  </a:cubicBezTo>
                  <a:cubicBezTo>
                    <a:pt x="531" y="7"/>
                    <a:pt x="543" y="5"/>
                    <a:pt x="557" y="3"/>
                  </a:cubicBezTo>
                  <a:cubicBezTo>
                    <a:pt x="559" y="3"/>
                    <a:pt x="561" y="3"/>
                    <a:pt x="563" y="3"/>
                  </a:cubicBezTo>
                  <a:cubicBezTo>
                    <a:pt x="565" y="3"/>
                    <a:pt x="567" y="3"/>
                    <a:pt x="568" y="3"/>
                  </a:cubicBezTo>
                  <a:cubicBezTo>
                    <a:pt x="582" y="0"/>
                    <a:pt x="596" y="4"/>
                    <a:pt x="608" y="9"/>
                  </a:cubicBezTo>
                  <a:cubicBezTo>
                    <a:pt x="610" y="9"/>
                    <a:pt x="611" y="9"/>
                    <a:pt x="613" y="10"/>
                  </a:cubicBezTo>
                  <a:cubicBezTo>
                    <a:pt x="615" y="11"/>
                    <a:pt x="618" y="11"/>
                    <a:pt x="620" y="11"/>
                  </a:cubicBezTo>
                  <a:cubicBezTo>
                    <a:pt x="623" y="11"/>
                    <a:pt x="625" y="11"/>
                    <a:pt x="627" y="12"/>
                  </a:cubicBezTo>
                  <a:cubicBezTo>
                    <a:pt x="638" y="13"/>
                    <a:pt x="649" y="14"/>
                    <a:pt x="660" y="16"/>
                  </a:cubicBezTo>
                  <a:cubicBezTo>
                    <a:pt x="663" y="16"/>
                    <a:pt x="665" y="16"/>
                    <a:pt x="667" y="16"/>
                  </a:cubicBezTo>
                  <a:cubicBezTo>
                    <a:pt x="678" y="18"/>
                    <a:pt x="689" y="21"/>
                    <a:pt x="700" y="21"/>
                  </a:cubicBezTo>
                  <a:cubicBezTo>
                    <a:pt x="706" y="22"/>
                    <a:pt x="711" y="22"/>
                    <a:pt x="717" y="23"/>
                  </a:cubicBezTo>
                  <a:cubicBezTo>
                    <a:pt x="719" y="23"/>
                    <a:pt x="723" y="23"/>
                    <a:pt x="725" y="24"/>
                  </a:cubicBezTo>
                  <a:cubicBezTo>
                    <a:pt x="729" y="28"/>
                    <a:pt x="726" y="26"/>
                    <a:pt x="726" y="30"/>
                  </a:cubicBezTo>
                  <a:cubicBezTo>
                    <a:pt x="726" y="33"/>
                    <a:pt x="724" y="34"/>
                    <a:pt x="726" y="37"/>
                  </a:cubicBezTo>
                  <a:cubicBezTo>
                    <a:pt x="727" y="40"/>
                    <a:pt x="732" y="41"/>
                    <a:pt x="734" y="43"/>
                  </a:cubicBezTo>
                  <a:cubicBezTo>
                    <a:pt x="739" y="49"/>
                    <a:pt x="737" y="54"/>
                    <a:pt x="732" y="60"/>
                  </a:cubicBezTo>
                  <a:cubicBezTo>
                    <a:pt x="731" y="61"/>
                    <a:pt x="730" y="62"/>
                    <a:pt x="728" y="63"/>
                  </a:cubicBezTo>
                  <a:cubicBezTo>
                    <a:pt x="723" y="66"/>
                    <a:pt x="717" y="71"/>
                    <a:pt x="720" y="78"/>
                  </a:cubicBezTo>
                  <a:cubicBezTo>
                    <a:pt x="725" y="93"/>
                    <a:pt x="721" y="108"/>
                    <a:pt x="711" y="121"/>
                  </a:cubicBezTo>
                  <a:cubicBezTo>
                    <a:pt x="710" y="122"/>
                    <a:pt x="709" y="124"/>
                    <a:pt x="709" y="126"/>
                  </a:cubicBezTo>
                  <a:cubicBezTo>
                    <a:pt x="708" y="127"/>
                    <a:pt x="707" y="128"/>
                    <a:pt x="707" y="130"/>
                  </a:cubicBezTo>
                  <a:cubicBezTo>
                    <a:pt x="706" y="131"/>
                    <a:pt x="706" y="133"/>
                    <a:pt x="705" y="135"/>
                  </a:cubicBezTo>
                  <a:cubicBezTo>
                    <a:pt x="704" y="137"/>
                    <a:pt x="704" y="138"/>
                    <a:pt x="703" y="140"/>
                  </a:cubicBezTo>
                  <a:cubicBezTo>
                    <a:pt x="703" y="142"/>
                    <a:pt x="703" y="145"/>
                    <a:pt x="702" y="147"/>
                  </a:cubicBezTo>
                  <a:cubicBezTo>
                    <a:pt x="702" y="149"/>
                    <a:pt x="702" y="152"/>
                    <a:pt x="702" y="154"/>
                  </a:cubicBezTo>
                  <a:cubicBezTo>
                    <a:pt x="702" y="156"/>
                    <a:pt x="702" y="158"/>
                    <a:pt x="701" y="160"/>
                  </a:cubicBezTo>
                  <a:cubicBezTo>
                    <a:pt x="701" y="175"/>
                    <a:pt x="700" y="189"/>
                    <a:pt x="700" y="203"/>
                  </a:cubicBezTo>
                  <a:cubicBezTo>
                    <a:pt x="701" y="205"/>
                    <a:pt x="701" y="206"/>
                    <a:pt x="701" y="208"/>
                  </a:cubicBezTo>
                  <a:cubicBezTo>
                    <a:pt x="701" y="215"/>
                    <a:pt x="702" y="221"/>
                    <a:pt x="702" y="228"/>
                  </a:cubicBezTo>
                  <a:cubicBezTo>
                    <a:pt x="702" y="239"/>
                    <a:pt x="700" y="251"/>
                    <a:pt x="701" y="263"/>
                  </a:cubicBezTo>
                  <a:cubicBezTo>
                    <a:pt x="701" y="266"/>
                    <a:pt x="701" y="268"/>
                    <a:pt x="702" y="270"/>
                  </a:cubicBezTo>
                  <a:cubicBezTo>
                    <a:pt x="702" y="273"/>
                    <a:pt x="703" y="276"/>
                    <a:pt x="704" y="279"/>
                  </a:cubicBezTo>
                  <a:cubicBezTo>
                    <a:pt x="704" y="281"/>
                    <a:pt x="705" y="283"/>
                    <a:pt x="706" y="285"/>
                  </a:cubicBezTo>
                  <a:cubicBezTo>
                    <a:pt x="710" y="297"/>
                    <a:pt x="714" y="308"/>
                    <a:pt x="713" y="320"/>
                  </a:cubicBezTo>
                  <a:cubicBezTo>
                    <a:pt x="711" y="337"/>
                    <a:pt x="707" y="354"/>
                    <a:pt x="708" y="371"/>
                  </a:cubicBezTo>
                  <a:cubicBezTo>
                    <a:pt x="708" y="373"/>
                    <a:pt x="708" y="376"/>
                    <a:pt x="708" y="378"/>
                  </a:cubicBezTo>
                  <a:cubicBezTo>
                    <a:pt x="708" y="380"/>
                    <a:pt x="708" y="382"/>
                    <a:pt x="708" y="384"/>
                  </a:cubicBezTo>
                  <a:cubicBezTo>
                    <a:pt x="708" y="387"/>
                    <a:pt x="708" y="390"/>
                    <a:pt x="708" y="392"/>
                  </a:cubicBezTo>
                  <a:cubicBezTo>
                    <a:pt x="708" y="405"/>
                    <a:pt x="708" y="417"/>
                    <a:pt x="705" y="429"/>
                  </a:cubicBezTo>
                  <a:cubicBezTo>
                    <a:pt x="704" y="438"/>
                    <a:pt x="702" y="446"/>
                    <a:pt x="700" y="455"/>
                  </a:cubicBezTo>
                  <a:cubicBezTo>
                    <a:pt x="700" y="459"/>
                    <a:pt x="698" y="461"/>
                    <a:pt x="696" y="464"/>
                  </a:cubicBezTo>
                  <a:cubicBezTo>
                    <a:pt x="694" y="465"/>
                    <a:pt x="692" y="467"/>
                    <a:pt x="691" y="468"/>
                  </a:cubicBezTo>
                  <a:cubicBezTo>
                    <a:pt x="681" y="474"/>
                    <a:pt x="668" y="474"/>
                    <a:pt x="658" y="469"/>
                  </a:cubicBezTo>
                  <a:cubicBezTo>
                    <a:pt x="656" y="469"/>
                    <a:pt x="655" y="469"/>
                    <a:pt x="653" y="468"/>
                  </a:cubicBezTo>
                  <a:cubicBezTo>
                    <a:pt x="652" y="468"/>
                    <a:pt x="650" y="468"/>
                    <a:pt x="649" y="468"/>
                  </a:cubicBezTo>
                  <a:cubicBezTo>
                    <a:pt x="647" y="467"/>
                    <a:pt x="646" y="467"/>
                    <a:pt x="645" y="467"/>
                  </a:cubicBezTo>
                  <a:cubicBezTo>
                    <a:pt x="627" y="458"/>
                    <a:pt x="607" y="458"/>
                    <a:pt x="588" y="459"/>
                  </a:cubicBezTo>
                  <a:cubicBezTo>
                    <a:pt x="585" y="459"/>
                    <a:pt x="583" y="459"/>
                    <a:pt x="581" y="459"/>
                  </a:cubicBezTo>
                  <a:cubicBezTo>
                    <a:pt x="579" y="458"/>
                    <a:pt x="577" y="458"/>
                    <a:pt x="574" y="458"/>
                  </a:cubicBezTo>
                  <a:cubicBezTo>
                    <a:pt x="572" y="458"/>
                    <a:pt x="570" y="458"/>
                    <a:pt x="568" y="458"/>
                  </a:cubicBezTo>
                  <a:cubicBezTo>
                    <a:pt x="563" y="457"/>
                    <a:pt x="559" y="457"/>
                    <a:pt x="554" y="456"/>
                  </a:cubicBezTo>
                  <a:cubicBezTo>
                    <a:pt x="535" y="455"/>
                    <a:pt x="515" y="453"/>
                    <a:pt x="496" y="451"/>
                  </a:cubicBezTo>
                  <a:cubicBezTo>
                    <a:pt x="485" y="450"/>
                    <a:pt x="475" y="451"/>
                    <a:pt x="464" y="451"/>
                  </a:cubicBezTo>
                  <a:cubicBezTo>
                    <a:pt x="449" y="451"/>
                    <a:pt x="434" y="450"/>
                    <a:pt x="419" y="451"/>
                  </a:cubicBezTo>
                  <a:cubicBezTo>
                    <a:pt x="415" y="451"/>
                    <a:pt x="411" y="449"/>
                    <a:pt x="407" y="447"/>
                  </a:cubicBezTo>
                  <a:cubicBezTo>
                    <a:pt x="405" y="446"/>
                    <a:pt x="398" y="444"/>
                    <a:pt x="391" y="442"/>
                  </a:cubicBezTo>
                  <a:cubicBezTo>
                    <a:pt x="384" y="440"/>
                    <a:pt x="377" y="438"/>
                    <a:pt x="377" y="437"/>
                  </a:cubicBezTo>
                  <a:cubicBezTo>
                    <a:pt x="377" y="437"/>
                    <a:pt x="362" y="408"/>
                    <a:pt x="341" y="366"/>
                  </a:cubicBezTo>
                  <a:cubicBezTo>
                    <a:pt x="334" y="352"/>
                    <a:pt x="326" y="336"/>
                    <a:pt x="317" y="320"/>
                  </a:cubicBezTo>
                  <a:cubicBezTo>
                    <a:pt x="294" y="267"/>
                    <a:pt x="251" y="228"/>
                    <a:pt x="200" y="198"/>
                  </a:cubicBezTo>
                  <a:cubicBezTo>
                    <a:pt x="142" y="164"/>
                    <a:pt x="87" y="137"/>
                    <a:pt x="33" y="96"/>
                  </a:cubicBezTo>
                  <a:cubicBezTo>
                    <a:pt x="15" y="83"/>
                    <a:pt x="2" y="65"/>
                    <a:pt x="0" y="44"/>
                  </a:cubicBezTo>
                  <a:cubicBezTo>
                    <a:pt x="2" y="25"/>
                    <a:pt x="7" y="14"/>
                    <a:pt x="7" y="14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4113" name="图片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">
              <a:off x="0" y="0"/>
              <a:ext cx="1910403" cy="141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4099" name="矩形 30"/>
          <p:cNvSpPr>
            <a:spLocks noChangeArrowheads="1"/>
          </p:cNvSpPr>
          <p:nvPr/>
        </p:nvSpPr>
        <p:spPr bwMode="auto">
          <a:xfrm>
            <a:off x="2506663" y="2365375"/>
            <a:ext cx="5913437" cy="51117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椭圆 31"/>
          <p:cNvSpPr>
            <a:spLocks noChangeArrowheads="1"/>
          </p:cNvSpPr>
          <p:nvPr/>
        </p:nvSpPr>
        <p:spPr bwMode="auto">
          <a:xfrm>
            <a:off x="1841500" y="2165350"/>
            <a:ext cx="912813" cy="911225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287ED3"/>
                </a:solidFill>
              </a:rPr>
              <a:t>1</a:t>
            </a:r>
            <a:endParaRPr lang="zh-CN" altLang="en-US" sz="4400" b="1" dirty="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矩形 32"/>
          <p:cNvSpPr>
            <a:spLocks noChangeArrowheads="1"/>
          </p:cNvSpPr>
          <p:nvPr/>
        </p:nvSpPr>
        <p:spPr bwMode="auto">
          <a:xfrm>
            <a:off x="2506663" y="3379788"/>
            <a:ext cx="5913437" cy="51117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椭圆 33"/>
          <p:cNvSpPr>
            <a:spLocks noChangeArrowheads="1"/>
          </p:cNvSpPr>
          <p:nvPr/>
        </p:nvSpPr>
        <p:spPr bwMode="auto">
          <a:xfrm>
            <a:off x="1841500" y="3179763"/>
            <a:ext cx="912813" cy="911225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287ED3"/>
                </a:solidFill>
              </a:rPr>
              <a:t>2</a:t>
            </a:r>
            <a:endParaRPr lang="zh-CN" altLang="en-US" sz="4400" b="1" dirty="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矩形 34"/>
          <p:cNvSpPr>
            <a:spLocks noChangeArrowheads="1"/>
          </p:cNvSpPr>
          <p:nvPr/>
        </p:nvSpPr>
        <p:spPr bwMode="auto">
          <a:xfrm>
            <a:off x="2506663" y="4394200"/>
            <a:ext cx="5913437" cy="51117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椭圆 35"/>
          <p:cNvSpPr>
            <a:spLocks noChangeArrowheads="1"/>
          </p:cNvSpPr>
          <p:nvPr/>
        </p:nvSpPr>
        <p:spPr bwMode="auto">
          <a:xfrm>
            <a:off x="1841500" y="4194175"/>
            <a:ext cx="912813" cy="911225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>
                <a:solidFill>
                  <a:srgbClr val="287ED3"/>
                </a:solidFill>
              </a:rPr>
              <a:t>3</a:t>
            </a:r>
            <a:endParaRPr lang="zh-CN" altLang="en-US" sz="4400" b="1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文本框 39"/>
          <p:cNvSpPr>
            <a:spLocks noChangeArrowheads="1"/>
          </p:cNvSpPr>
          <p:nvPr/>
        </p:nvSpPr>
        <p:spPr bwMode="auto">
          <a:xfrm>
            <a:off x="3302000" y="2359025"/>
            <a:ext cx="3519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嵌入式端实现</a:t>
            </a:r>
          </a:p>
        </p:txBody>
      </p:sp>
      <p:sp>
        <p:nvSpPr>
          <p:cNvPr id="4108" name="文本框 40"/>
          <p:cNvSpPr>
            <a:spLocks noChangeArrowheads="1"/>
          </p:cNvSpPr>
          <p:nvPr/>
        </p:nvSpPr>
        <p:spPr bwMode="auto">
          <a:xfrm>
            <a:off x="3302000" y="3367088"/>
            <a:ext cx="3519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端实现</a:t>
            </a:r>
          </a:p>
        </p:txBody>
      </p:sp>
      <p:sp>
        <p:nvSpPr>
          <p:cNvPr id="4109" name="文本框 41"/>
          <p:cNvSpPr>
            <a:spLocks noChangeArrowheads="1"/>
          </p:cNvSpPr>
          <p:nvPr/>
        </p:nvSpPr>
        <p:spPr bwMode="auto">
          <a:xfrm>
            <a:off x="3302000" y="4373563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2" grpId="0" animBg="1"/>
      <p:bldP spid="4103" grpId="0" animBg="1"/>
      <p:bldP spid="4104" grpId="0" animBg="1"/>
      <p:bldP spid="4107" grpId="0"/>
      <p:bldP spid="4108" grpId="0"/>
      <p:bldP spid="4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1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嵌入式端实现</a:t>
            </a:r>
          </a:p>
        </p:txBody>
      </p:sp>
      <p:sp>
        <p:nvSpPr>
          <p:cNvPr id="5124" name="任意多边形 19"/>
          <p:cNvSpPr>
            <a:spLocks noChangeArrowheads="1"/>
          </p:cNvSpPr>
          <p:nvPr/>
        </p:nvSpPr>
        <p:spPr bwMode="auto">
          <a:xfrm>
            <a:off x="5753100" y="3201988"/>
            <a:ext cx="1258888" cy="1258887"/>
          </a:xfrm>
          <a:custGeom>
            <a:avLst/>
            <a:gdLst>
              <a:gd name="T0" fmla="*/ 0 w 1259243"/>
              <a:gd name="T1" fmla="*/ 629088 h 1259243"/>
              <a:gd name="T2" fmla="*/ 629090 w 1259243"/>
              <a:gd name="T3" fmla="*/ 0 h 1259243"/>
              <a:gd name="T4" fmla="*/ 1258179 w 1259243"/>
              <a:gd name="T5" fmla="*/ 629088 h 1259243"/>
              <a:gd name="T6" fmla="*/ 629090 w 1259243"/>
              <a:gd name="T7" fmla="*/ 1258176 h 1259243"/>
              <a:gd name="T8" fmla="*/ 0 w 1259243"/>
              <a:gd name="T9" fmla="*/ 629088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287ED3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CEDC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硬件</a:t>
            </a:r>
          </a:p>
        </p:txBody>
      </p:sp>
      <p:sp>
        <p:nvSpPr>
          <p:cNvPr id="5125" name="任意多边形 20"/>
          <p:cNvSpPr>
            <a:spLocks noChangeArrowheads="1"/>
          </p:cNvSpPr>
          <p:nvPr/>
        </p:nvSpPr>
        <p:spPr bwMode="auto">
          <a:xfrm rot="-5400000">
            <a:off x="6192044" y="2994819"/>
            <a:ext cx="381000" cy="33338"/>
          </a:xfrm>
          <a:custGeom>
            <a:avLst/>
            <a:gdLst>
              <a:gd name="T0" fmla="*/ 0 w 380764"/>
              <a:gd name="T1" fmla="*/ 16961 h 33050"/>
              <a:gd name="T2" fmla="*/ 381472 w 380764"/>
              <a:gd name="T3" fmla="*/ 1696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6" rIns="193562" bIns="7006" anchor="ctr"/>
          <a:lstStyle/>
          <a:p>
            <a:endParaRPr lang="zh-CN" altLang="en-US"/>
          </a:p>
        </p:txBody>
      </p:sp>
      <p:sp>
        <p:nvSpPr>
          <p:cNvPr id="5126" name="任意多边形 21"/>
          <p:cNvSpPr>
            <a:spLocks noChangeArrowheads="1"/>
          </p:cNvSpPr>
          <p:nvPr/>
        </p:nvSpPr>
        <p:spPr bwMode="auto">
          <a:xfrm>
            <a:off x="5753100" y="1562100"/>
            <a:ext cx="1258888" cy="1260475"/>
          </a:xfrm>
          <a:custGeom>
            <a:avLst/>
            <a:gdLst>
              <a:gd name="T0" fmla="*/ 0 w 1259243"/>
              <a:gd name="T1" fmla="*/ 631472 h 1259243"/>
              <a:gd name="T2" fmla="*/ 629090 w 1259243"/>
              <a:gd name="T3" fmla="*/ 0 h 1259243"/>
              <a:gd name="T4" fmla="*/ 1258179 w 1259243"/>
              <a:gd name="T5" fmla="*/ 631472 h 1259243"/>
              <a:gd name="T6" fmla="*/ 629090 w 1259243"/>
              <a:gd name="T7" fmla="*/ 1262943 h 1259243"/>
              <a:gd name="T8" fmla="*/ 0 w 1259243"/>
              <a:gd name="T9" fmla="*/ 631472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1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2"/>
          <p:cNvSpPr>
            <a:spLocks noChangeArrowheads="1"/>
          </p:cNvSpPr>
          <p:nvPr/>
        </p:nvSpPr>
        <p:spPr bwMode="auto">
          <a:xfrm>
            <a:off x="7011988" y="3816350"/>
            <a:ext cx="381000" cy="31750"/>
          </a:xfrm>
          <a:custGeom>
            <a:avLst/>
            <a:gdLst>
              <a:gd name="T0" fmla="*/ 0 w 380764"/>
              <a:gd name="T1" fmla="*/ 14651 h 33050"/>
              <a:gd name="T2" fmla="*/ 381472 w 380764"/>
              <a:gd name="T3" fmla="*/ 1465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6" rIns="193563" bIns="7006" anchor="ctr"/>
          <a:lstStyle/>
          <a:p>
            <a:endParaRPr lang="zh-CN" altLang="en-US"/>
          </a:p>
        </p:txBody>
      </p:sp>
      <p:sp>
        <p:nvSpPr>
          <p:cNvPr id="5128" name="任意多边形 23"/>
          <p:cNvSpPr>
            <a:spLocks noChangeArrowheads="1"/>
          </p:cNvSpPr>
          <p:nvPr/>
        </p:nvSpPr>
        <p:spPr bwMode="auto">
          <a:xfrm>
            <a:off x="7392988" y="3201988"/>
            <a:ext cx="1258887" cy="1258887"/>
          </a:xfrm>
          <a:custGeom>
            <a:avLst/>
            <a:gdLst>
              <a:gd name="T0" fmla="*/ 0 w 1259243"/>
              <a:gd name="T1" fmla="*/ 629088 h 1259243"/>
              <a:gd name="T2" fmla="*/ 629088 w 1259243"/>
              <a:gd name="T3" fmla="*/ 0 h 1259243"/>
              <a:gd name="T4" fmla="*/ 1258176 w 1259243"/>
              <a:gd name="T5" fmla="*/ 629088 h 1259243"/>
              <a:gd name="T6" fmla="*/ 629088 w 1259243"/>
              <a:gd name="T7" fmla="*/ 1258176 h 1259243"/>
              <a:gd name="T8" fmla="*/ 0 w 1259243"/>
              <a:gd name="T9" fmla="*/ 629088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2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任意多边形 24"/>
          <p:cNvSpPr>
            <a:spLocks noChangeArrowheads="1"/>
          </p:cNvSpPr>
          <p:nvPr/>
        </p:nvSpPr>
        <p:spPr bwMode="auto">
          <a:xfrm rot="5400000">
            <a:off x="6192044" y="4634706"/>
            <a:ext cx="381000" cy="33338"/>
          </a:xfrm>
          <a:custGeom>
            <a:avLst/>
            <a:gdLst>
              <a:gd name="T0" fmla="*/ 0 w 380764"/>
              <a:gd name="T1" fmla="*/ 16961 h 33050"/>
              <a:gd name="T2" fmla="*/ 381472 w 380764"/>
              <a:gd name="T3" fmla="*/ 1696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6" rIns="193563" bIns="7006" anchor="ctr"/>
          <a:lstStyle/>
          <a:p>
            <a:endParaRPr lang="zh-CN" altLang="en-US"/>
          </a:p>
        </p:txBody>
      </p:sp>
      <p:sp>
        <p:nvSpPr>
          <p:cNvPr id="5130" name="任意多边形 25"/>
          <p:cNvSpPr>
            <a:spLocks noChangeArrowheads="1"/>
          </p:cNvSpPr>
          <p:nvPr/>
        </p:nvSpPr>
        <p:spPr bwMode="auto">
          <a:xfrm>
            <a:off x="5753100" y="4841875"/>
            <a:ext cx="1258888" cy="1260475"/>
          </a:xfrm>
          <a:custGeom>
            <a:avLst/>
            <a:gdLst>
              <a:gd name="T0" fmla="*/ 0 w 1259243"/>
              <a:gd name="T1" fmla="*/ 631472 h 1259243"/>
              <a:gd name="T2" fmla="*/ 629090 w 1259243"/>
              <a:gd name="T3" fmla="*/ 0 h 1259243"/>
              <a:gd name="T4" fmla="*/ 1258179 w 1259243"/>
              <a:gd name="T5" fmla="*/ 631472 h 1259243"/>
              <a:gd name="T6" fmla="*/ 629090 w 1259243"/>
              <a:gd name="T7" fmla="*/ 1262943 h 1259243"/>
              <a:gd name="T8" fmla="*/ 0 w 1259243"/>
              <a:gd name="T9" fmla="*/ 631472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3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任意多边形 26"/>
          <p:cNvSpPr>
            <a:spLocks noChangeArrowheads="1"/>
          </p:cNvSpPr>
          <p:nvPr/>
        </p:nvSpPr>
        <p:spPr bwMode="auto">
          <a:xfrm>
            <a:off x="5372100" y="3816350"/>
            <a:ext cx="381000" cy="31750"/>
          </a:xfrm>
          <a:custGeom>
            <a:avLst/>
            <a:gdLst>
              <a:gd name="T0" fmla="*/ 0 w 380764"/>
              <a:gd name="T1" fmla="*/ 14651 h 33050"/>
              <a:gd name="T2" fmla="*/ 381472 w 380764"/>
              <a:gd name="T3" fmla="*/ 1465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380764" y="16525"/>
                </a:moveTo>
                <a:lnTo>
                  <a:pt x="0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7" rIns="193564" bIns="7006" anchor="ctr"/>
          <a:lstStyle/>
          <a:p>
            <a:endParaRPr lang="zh-CN" altLang="en-US"/>
          </a:p>
        </p:txBody>
      </p:sp>
      <p:sp>
        <p:nvSpPr>
          <p:cNvPr id="5132" name="任意多边形 27"/>
          <p:cNvSpPr>
            <a:spLocks noChangeArrowheads="1"/>
          </p:cNvSpPr>
          <p:nvPr/>
        </p:nvSpPr>
        <p:spPr bwMode="auto">
          <a:xfrm>
            <a:off x="4111625" y="3201988"/>
            <a:ext cx="1260475" cy="1258887"/>
          </a:xfrm>
          <a:custGeom>
            <a:avLst/>
            <a:gdLst>
              <a:gd name="T0" fmla="*/ 0 w 1259243"/>
              <a:gd name="T1" fmla="*/ 629088 h 1259243"/>
              <a:gd name="T2" fmla="*/ 631472 w 1259243"/>
              <a:gd name="T3" fmla="*/ 0 h 1259243"/>
              <a:gd name="T4" fmla="*/ 1262943 w 1259243"/>
              <a:gd name="T5" fmla="*/ 629088 h 1259243"/>
              <a:gd name="T6" fmla="*/ 631472 w 1259243"/>
              <a:gd name="T7" fmla="*/ 1258176 h 1259243"/>
              <a:gd name="T8" fmla="*/ 0 w 1259243"/>
              <a:gd name="T9" fmla="*/ 629088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4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3" name="矩形 10"/>
          <p:cNvSpPr>
            <a:spLocks noChangeArrowheads="1"/>
          </p:cNvSpPr>
          <p:nvPr/>
        </p:nvSpPr>
        <p:spPr bwMode="auto">
          <a:xfrm>
            <a:off x="687388" y="2236788"/>
            <a:ext cx="671512" cy="671512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1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4" name="矩形 11"/>
          <p:cNvSpPr>
            <a:spLocks noChangeArrowheads="1"/>
          </p:cNvSpPr>
          <p:nvPr/>
        </p:nvSpPr>
        <p:spPr bwMode="auto">
          <a:xfrm>
            <a:off x="687388" y="3101975"/>
            <a:ext cx="671512" cy="671513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2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5" name="矩形 12"/>
          <p:cNvSpPr>
            <a:spLocks noChangeArrowheads="1"/>
          </p:cNvSpPr>
          <p:nvPr/>
        </p:nvSpPr>
        <p:spPr bwMode="auto">
          <a:xfrm>
            <a:off x="687388" y="3967163"/>
            <a:ext cx="671512" cy="671512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3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6" name="矩形 13"/>
          <p:cNvSpPr>
            <a:spLocks noChangeArrowheads="1"/>
          </p:cNvSpPr>
          <p:nvPr/>
        </p:nvSpPr>
        <p:spPr bwMode="auto">
          <a:xfrm>
            <a:off x="687388" y="4832350"/>
            <a:ext cx="671512" cy="671513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4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7" name="文本框 14"/>
          <p:cNvSpPr>
            <a:spLocks noChangeArrowheads="1"/>
          </p:cNvSpPr>
          <p:nvPr/>
        </p:nvSpPr>
        <p:spPr bwMode="auto">
          <a:xfrm>
            <a:off x="1587500" y="2252285"/>
            <a:ext cx="30332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IAR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集成开发环境 </a:t>
            </a: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</a:t>
            </a:r>
            <a:endParaRPr lang="en-US" altLang="zh-CN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8" name="文本框 15"/>
          <p:cNvSpPr>
            <a:spLocks noChangeArrowheads="1"/>
          </p:cNvSpPr>
          <p:nvPr/>
        </p:nvSpPr>
        <p:spPr bwMode="auto">
          <a:xfrm>
            <a:off x="1587500" y="3238564"/>
            <a:ext cx="2524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Easylink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配网</a:t>
            </a:r>
          </a:p>
        </p:txBody>
      </p:sp>
      <p:sp>
        <p:nvSpPr>
          <p:cNvPr id="5139" name="文本框 16"/>
          <p:cNvSpPr>
            <a:spLocks noChangeArrowheads="1"/>
          </p:cNvSpPr>
          <p:nvPr/>
        </p:nvSpPr>
        <p:spPr bwMode="auto">
          <a:xfrm>
            <a:off x="1587500" y="4117975"/>
            <a:ext cx="2524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MQTT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的发布和订阅</a:t>
            </a:r>
          </a:p>
        </p:txBody>
      </p:sp>
      <p:sp>
        <p:nvSpPr>
          <p:cNvPr id="5140" name="文本框 17"/>
          <p:cNvSpPr>
            <a:spLocks noChangeArrowheads="1"/>
          </p:cNvSpPr>
          <p:nvPr/>
        </p:nvSpPr>
        <p:spPr bwMode="auto">
          <a:xfrm>
            <a:off x="1587500" y="4983163"/>
            <a:ext cx="2886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读取自身数据 </a:t>
            </a: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实时位置 </a:t>
            </a: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6886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IAR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集成开发环境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  <a:r>
              <a:rPr lang="en-US" altLang="zh-CN" sz="3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MicoKit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固件</a:t>
            </a:r>
            <a:endParaRPr lang="en-US" altLang="zh-CN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8" y="1652839"/>
            <a:ext cx="8544278" cy="48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1-1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6533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IAR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集成开发环境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  <a:r>
              <a:rPr lang="en-US" altLang="zh-CN" sz="3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MicoKit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固件</a:t>
            </a:r>
            <a:endParaRPr lang="en-US" altLang="zh-CN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16" y="3270239"/>
            <a:ext cx="5383213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77824" y="1784255"/>
            <a:ext cx="7522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MiCO</a:t>
            </a:r>
            <a:r>
              <a:rPr lang="en-US" altLang="zh-CN" spc="1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内含一个面向</a:t>
            </a:r>
            <a:r>
              <a:rPr lang="zh-CN" altLang="zh-CN" spc="185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IoT</a:t>
            </a:r>
            <a:r>
              <a:rPr lang="en-US" altLang="zh-CN" spc="1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设备的实时操作系统内核，</a:t>
            </a:r>
            <a:r>
              <a:rPr lang="zh-CN" altLang="zh-CN" spc="-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pc="-25" dirty="0">
                <a:latin typeface="Calibri" panose="020F0502020204030204" pitchFamily="34" charset="0"/>
                <a:cs typeface="Times New Roman" panose="02020603050405020304" pitchFamily="18" charset="0"/>
              </a:rPr>
              <a:t>特别适合运行在能量受限的微控制设备上。此外，</a:t>
            </a:r>
            <a:r>
              <a:rPr lang="en-US" altLang="zh-CN" spc="-25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MiCO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pc="-25" dirty="0">
                <a:latin typeface="Calibri" panose="020F0502020204030204" pitchFamily="34" charset="0"/>
                <a:cs typeface="Times New Roman" panose="02020603050405020304" pitchFamily="18" charset="0"/>
              </a:rPr>
              <a:t>还包含了网络通信协议栈，安全算法和协议，硬件抽象层，编程工具等开发</a:t>
            </a:r>
            <a:r>
              <a:rPr lang="zh-CN" altLang="zh-CN" spc="-25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IoT</a:t>
            </a:r>
            <a:r>
              <a:rPr lang="en-US" altLang="zh-CN" spc="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pc="-20" dirty="0">
                <a:latin typeface="Calibri" panose="020F0502020204030204" pitchFamily="34" charset="0"/>
                <a:cs typeface="Times New Roman" panose="02020603050405020304" pitchFamily="18" charset="0"/>
              </a:rPr>
              <a:t>必丌可少的软件功能包，</a:t>
            </a:r>
            <a:r>
              <a:rPr lang="en-US" altLang="zh-CN" spc="-2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MiCO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系统内核框架结构如下图所示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1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1-2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Easylink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配网</a:t>
            </a:r>
          </a:p>
        </p:txBody>
      </p:sp>
      <p:sp>
        <p:nvSpPr>
          <p:cNvPr id="2" name="矩形 1"/>
          <p:cNvSpPr/>
          <p:nvPr/>
        </p:nvSpPr>
        <p:spPr>
          <a:xfrm>
            <a:off x="207264" y="1652839"/>
            <a:ext cx="87050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 err="1">
                <a:solidFill>
                  <a:srgbClr val="2D74B5"/>
                </a:solidFill>
                <a:latin typeface="+mn-ea"/>
                <a:ea typeface="+mn-ea"/>
                <a:cs typeface="微软雅黑" panose="020B0503020204020204" pitchFamily="34" charset="-122"/>
              </a:rPr>
              <a:t>设备网络配置</a:t>
            </a:r>
            <a:endParaRPr lang="en-US" altLang="zh-CN" b="1" kern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err="1">
                <a:latin typeface="+mn-ea"/>
                <a:ea typeface="+mn-ea"/>
                <a:cs typeface="微软雅黑" panose="020B0503020204020204" pitchFamily="34" charset="-122"/>
              </a:rPr>
              <a:t>MiCOKit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网络配置主要使用手机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APP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等客户端通过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Easylink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协议给设备发送要连接的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Wi-Fi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网络的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SSID</a:t>
            </a:r>
            <a:r>
              <a:rPr lang="en-US" altLang="zh-CN" spc="-180" dirty="0">
                <a:latin typeface="+mn-ea"/>
                <a:ea typeface="+mn-ea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和 密码，让设备可以连接指定的 </a:t>
            </a:r>
            <a:r>
              <a:rPr lang="en-US" altLang="zh-CN" dirty="0">
                <a:latin typeface="+mn-ea"/>
                <a:ea typeface="+mn-ea"/>
                <a:cs typeface="微软雅黑" panose="020B0503020204020204" pitchFamily="34" charset="-122"/>
              </a:rPr>
              <a:t>Wi-Fi</a:t>
            </a:r>
            <a:r>
              <a:rPr lang="en-US" altLang="zh-CN" spc="-115" dirty="0">
                <a:latin typeface="+mn-ea"/>
                <a:ea typeface="+mn-ea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网络。</a:t>
            </a:r>
          </a:p>
        </p:txBody>
      </p:sp>
      <p:pic>
        <p:nvPicPr>
          <p:cNvPr id="24" name="image16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7849" y="3516273"/>
            <a:ext cx="1476375" cy="2610485"/>
          </a:xfrm>
          <a:prstGeom prst="rect">
            <a:avLst/>
          </a:prstGeom>
        </p:spPr>
      </p:pic>
      <p:pic>
        <p:nvPicPr>
          <p:cNvPr id="25" name="image20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4224" y="3520305"/>
            <a:ext cx="2885121" cy="26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8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1-3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MQTT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的发布和订阅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6376"/>
          <a:stretch/>
        </p:blipFill>
        <p:spPr>
          <a:xfrm>
            <a:off x="1692478" y="1719941"/>
            <a:ext cx="7206327" cy="47079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9816" y="1719941"/>
            <a:ext cx="1292662" cy="432968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轻量级的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m2m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通信协议。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publish/subscribe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模式。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基于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TCP/IP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MQTT</a:t>
            </a:r>
            <a:r>
              <a:rPr lang="zh-CN" alt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有可能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成为物联网的重要协议。</a:t>
            </a:r>
          </a:p>
        </p:txBody>
      </p:sp>
    </p:spTree>
    <p:extLst>
      <p:ext uri="{BB962C8B-B14F-4D97-AF65-F5344CB8AC3E}">
        <p14:creationId xmlns:p14="http://schemas.microsoft.com/office/powerpoint/2010/main" val="323112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287ED3"/>
                  </a:solidFill>
                </a:rPr>
                <a:t>1-4</a:t>
              </a:r>
              <a:endParaRPr lang="zh-CN" altLang="en-US" sz="4400" b="1" dirty="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读取自身数据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</a:t>
            </a:r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实时位置 </a:t>
            </a:r>
            <a:r>
              <a:rPr lang="en-US" altLang="zh-CN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endParaRPr lang="zh-CN" altLang="en-US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2472" y="1827561"/>
            <a:ext cx="5936493" cy="44523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970015"/>
            <a:ext cx="2812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ADC(A)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SPI(D)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IIC(D)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等方式将传感器数据获取，最主要的为设备的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当前实时位置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信息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8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2F4E0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Pages>0</Pages>
  <Words>519</Words>
  <Characters>0</Characters>
  <Application>Microsoft Office PowerPoint</Application>
  <DocSecurity>0</DocSecurity>
  <PresentationFormat>全屏显示(4:3)</PresentationFormat>
  <Lines>0</Lines>
  <Paragraphs>117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Helvetica Neue</vt:lpstr>
      <vt:lpstr>Lantinghei SC</vt:lpstr>
      <vt:lpstr>宋体</vt:lpstr>
      <vt:lpstr>微软雅黑</vt:lpstr>
      <vt:lpstr>Arial</vt:lpstr>
      <vt:lpstr>Britannic Bold</vt:lpstr>
      <vt:lpstr>Calibri</vt:lpstr>
      <vt:lpstr>Calibri Light</vt:lpstr>
      <vt:lpstr>Impact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IMPCAS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www.pptbz.com</dc:creator>
  <cp:keywords/>
  <dc:description/>
  <cp:lastModifiedBy>Zhonghao Shen</cp:lastModifiedBy>
  <cp:revision>128</cp:revision>
  <dcterms:created xsi:type="dcterms:W3CDTF">2013-10-11T04:50:00Z</dcterms:created>
  <dcterms:modified xsi:type="dcterms:W3CDTF">2016-05-30T07:18:59Z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