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Dosis"/>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jRdntmlmeKPponIVh9rox/wHj6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Dosis-bold.fntdata"/><Relationship Id="rId16" Type="http://schemas.openxmlformats.org/officeDocument/2006/relationships/font" Target="fonts/Dosis-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 name="Shape 17"/>
        <p:cNvGrpSpPr/>
        <p:nvPr/>
      </p:nvGrpSpPr>
      <p:grpSpPr>
        <a:xfrm>
          <a:off x="0" y="0"/>
          <a:ext cx="0" cy="0"/>
          <a:chOff x="0" y="0"/>
          <a:chExt cx="0" cy="0"/>
        </a:xfrm>
      </p:grpSpPr>
      <p:sp>
        <p:nvSpPr>
          <p:cNvPr id="18" name="Google Shape;1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0" name="Shape 20"/>
        <p:cNvGrpSpPr/>
        <p:nvPr/>
      </p:nvGrpSpPr>
      <p:grpSpPr>
        <a:xfrm>
          <a:off x="0" y="0"/>
          <a:ext cx="0" cy="0"/>
          <a:chOff x="0" y="0"/>
          <a:chExt cx="0" cy="0"/>
        </a:xfrm>
      </p:grpSpPr>
      <p:sp>
        <p:nvSpPr>
          <p:cNvPr id="21" name="Google Shape;2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Google Shape;35;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computer.howstuffworks.com/napster2.htm" TargetMode="External"/><Relationship Id="rId4" Type="http://schemas.openxmlformats.org/officeDocument/2006/relationships/hyperlink" Target="https://computer.howstuffworks.com/napster2.htm" TargetMode="External"/><Relationship Id="rId5" Type="http://schemas.openxmlformats.org/officeDocument/2006/relationships/hyperlink" Target="https://getrevising.co.uk/grids/peer_to_peer_networks" TargetMode="External"/><Relationship Id="rId6" Type="http://schemas.openxmlformats.org/officeDocument/2006/relationships/hyperlink" Target="https://www.howtogeek.com/141257/htg-explains-how-does-bittorrent-work/" TargetMode="External"/><Relationship Id="rId7" Type="http://schemas.openxmlformats.org/officeDocument/2006/relationships/hyperlink" Target="https://pdfs.semanticscholar.org/e1d2/133541a5d22d0ee60ee39a0fece970a4ddbf.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Endianness" TargetMode="External"/><Relationship Id="rId4" Type="http://schemas.openxmlformats.org/officeDocument/2006/relationships/hyperlink" Target="https://en.wikipedia.org/wiki/Cross-platfor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
          <p:cNvSpPr txBox="1"/>
          <p:nvPr>
            <p:ph type="ctrTitle"/>
          </p:nvPr>
        </p:nvSpPr>
        <p:spPr>
          <a:xfrm>
            <a:off x="1313700" y="2213700"/>
            <a:ext cx="6659700" cy="716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3000"/>
              <a:t>Computer Networks Self Study</a:t>
            </a:r>
            <a:endParaRPr sz="3000"/>
          </a:p>
        </p:txBody>
      </p:sp>
      <p:sp>
        <p:nvSpPr>
          <p:cNvPr id="55" name="Google Shape;55;p1"/>
          <p:cNvSpPr txBox="1"/>
          <p:nvPr>
            <p:ph idx="1" type="subTitle"/>
          </p:nvPr>
        </p:nvSpPr>
        <p:spPr>
          <a:xfrm>
            <a:off x="311700" y="3074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File Sharing Web Application to Implement Bit Torrent Protocol</a:t>
            </a:r>
            <a:endParaRPr/>
          </a:p>
          <a:p>
            <a:pPr indent="0" lvl="0" marL="0" rtl="0" algn="ctr">
              <a:lnSpc>
                <a:spcPct val="100000"/>
              </a:lnSpc>
              <a:spcBef>
                <a:spcPts val="0"/>
              </a:spcBef>
              <a:spcAft>
                <a:spcPts val="0"/>
              </a:spcAft>
              <a:buSzPts val="2800"/>
              <a:buNone/>
            </a:pPr>
            <a:r>
              <a:t/>
            </a:r>
            <a:endParaRPr sz="1200"/>
          </a:p>
          <a:p>
            <a:pPr indent="0" lvl="0" marL="0" rtl="0" algn="ctr">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pic>
        <p:nvPicPr>
          <p:cNvPr id="56" name="Google Shape;56;p1"/>
          <p:cNvPicPr preferRelativeResize="0"/>
          <p:nvPr/>
        </p:nvPicPr>
        <p:blipFill rotWithShape="1">
          <a:blip r:embed="rId3">
            <a:alphaModFix/>
          </a:blip>
          <a:srcRect b="0" l="0" r="0" t="0"/>
          <a:stretch/>
        </p:blipFill>
        <p:spPr>
          <a:xfrm>
            <a:off x="3585813" y="301975"/>
            <a:ext cx="1972375" cy="1972375"/>
          </a:xfrm>
          <a:prstGeom prst="rect">
            <a:avLst/>
          </a:prstGeom>
          <a:noFill/>
          <a:ln>
            <a:noFill/>
          </a:ln>
        </p:spPr>
      </p:pic>
      <p:sp>
        <p:nvSpPr>
          <p:cNvPr id="57" name="Google Shape;57;p1"/>
          <p:cNvSpPr txBox="1"/>
          <p:nvPr/>
        </p:nvSpPr>
        <p:spPr>
          <a:xfrm>
            <a:off x="1458000" y="4012196"/>
            <a:ext cx="6717900" cy="51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Anshul Agrawal          1RV17CS021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Arpit Kumar                1RV17CS024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Chanakya Hosamani  1RV17CS035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Chetan Badiger          </a:t>
            </a:r>
            <a:r>
              <a:rPr b="0" i="0" lang="en" sz="1400" u="none" cap="none" strike="noStrike">
                <a:solidFill>
                  <a:schemeClr val="dk1"/>
                </a:solidFill>
                <a:latin typeface="Arial"/>
                <a:ea typeface="Arial"/>
                <a:cs typeface="Arial"/>
                <a:sym typeface="Arial"/>
              </a:rPr>
              <a:t>1RV17CS036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Web Application</a:t>
            </a:r>
            <a:endParaRPr/>
          </a:p>
        </p:txBody>
      </p:sp>
      <p:sp>
        <p:nvSpPr>
          <p:cNvPr id="122" name="Google Shape;122;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000000"/>
                </a:solidFill>
                <a:latin typeface="Georgia"/>
                <a:ea typeface="Georgia"/>
                <a:cs typeface="Georgia"/>
                <a:sym typeface="Georgia"/>
              </a:rPr>
              <a:t>The interface of the application is built using web tools such as HTML, CSS, ReactJS which provides a cumberless way for the users to create a torrent client. NodeJS forms the backbone for the application which assesses the input provided by the users.</a:t>
            </a:r>
            <a:endParaRPr sz="1600">
              <a:solidFill>
                <a:srgbClr val="000000"/>
              </a:solidFill>
              <a:latin typeface="Georgia"/>
              <a:ea typeface="Georgia"/>
              <a:cs typeface="Georgia"/>
              <a:sym typeface="Georgia"/>
            </a:endParaRPr>
          </a:p>
          <a:p>
            <a:pPr indent="-330200" lvl="0" marL="457200" rtl="0" algn="l">
              <a:lnSpc>
                <a:spcPct val="115000"/>
              </a:lnSpc>
              <a:spcBef>
                <a:spcPts val="160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HTML: Hypertext Markup Language in order to create buttons , tables to upload and download files from the website.</a:t>
            </a:r>
            <a:endParaRPr sz="1600">
              <a:solidFill>
                <a:srgbClr val="000000"/>
              </a:solidFill>
              <a:latin typeface="Georgia"/>
              <a:ea typeface="Georgia"/>
              <a:cs typeface="Georgia"/>
              <a:sym typeface="Georgia"/>
            </a:endParaRPr>
          </a:p>
          <a:p>
            <a:pPr indent="-330200" lvl="0" marL="457200" rtl="0" algn="l">
              <a:lnSpc>
                <a:spcPct val="115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CSS : Cascading Style Sheets are used in order to decorate the above mentioned HTML elements so that they are presented to the user in a attractive and convenient manner.</a:t>
            </a:r>
            <a:endParaRPr sz="1600">
              <a:solidFill>
                <a:srgbClr val="000000"/>
              </a:solidFill>
              <a:latin typeface="Georgia"/>
              <a:ea typeface="Georgia"/>
              <a:cs typeface="Georgia"/>
              <a:sym typeface="Georgia"/>
            </a:endParaRPr>
          </a:p>
          <a:p>
            <a:pPr indent="-330200" lvl="0" marL="457200" rtl="0" algn="l">
              <a:lnSpc>
                <a:spcPct val="115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ReactJS: ReactJS is used to make the UI much more sophisticated to enhance the aesthetic look of the application</a:t>
            </a:r>
            <a:endParaRPr sz="1600">
              <a:solidFill>
                <a:srgbClr val="000000"/>
              </a:solidFill>
              <a:latin typeface="Georgia"/>
              <a:ea typeface="Georgia"/>
              <a:cs typeface="Georgia"/>
              <a:sym typeface="Georgia"/>
            </a:endParaRPr>
          </a:p>
          <a:p>
            <a:pPr indent="-330200" lvl="0" marL="457200" rtl="0" algn="l">
              <a:lnSpc>
                <a:spcPct val="115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NodeJS: As an asynchronous event-driven JavaScript runtime, Node.js is designed to build scalable network applications. It forms the framework on which the entire application runs.</a:t>
            </a:r>
            <a:endParaRPr sz="1600">
              <a:solidFill>
                <a:srgbClr val="000000"/>
              </a:solidFill>
              <a:latin typeface="Georgia"/>
              <a:ea typeface="Georgia"/>
              <a:cs typeface="Georgia"/>
              <a:sym typeface="Georgia"/>
            </a:endParaRPr>
          </a:p>
          <a:p>
            <a:pPr indent="0" lvl="0" marL="457200" rtl="0" algn="l">
              <a:lnSpc>
                <a:spcPct val="115000"/>
              </a:lnSpc>
              <a:spcBef>
                <a:spcPts val="0"/>
              </a:spcBef>
              <a:spcAft>
                <a:spcPts val="1600"/>
              </a:spcAft>
              <a:buSzPts val="1800"/>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2"/>
          <p:cNvSpPr txBox="1"/>
          <p:nvPr>
            <p:ph type="title"/>
          </p:nvPr>
        </p:nvSpPr>
        <p:spPr>
          <a:xfrm>
            <a:off x="155850" y="169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4200">
                <a:solidFill>
                  <a:srgbClr val="1A1A1A"/>
                </a:solidFill>
              </a:rPr>
              <a:t>Problem Statement</a:t>
            </a:r>
            <a:endParaRPr/>
          </a:p>
        </p:txBody>
      </p:sp>
      <p:sp>
        <p:nvSpPr>
          <p:cNvPr id="63" name="Google Shape;63;p2"/>
          <p:cNvSpPr txBox="1"/>
          <p:nvPr>
            <p:ph idx="1" type="body"/>
          </p:nvPr>
        </p:nvSpPr>
        <p:spPr>
          <a:xfrm>
            <a:off x="155850" y="897875"/>
            <a:ext cx="8832300" cy="3917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600">
                <a:solidFill>
                  <a:srgbClr val="000000"/>
                </a:solidFill>
                <a:highlight>
                  <a:srgbClr val="FFFFFF"/>
                </a:highlight>
                <a:latin typeface="Georgia"/>
                <a:ea typeface="Georgia"/>
                <a:cs typeface="Georgia"/>
                <a:sym typeface="Georgia"/>
              </a:rPr>
              <a:t>Mostly before 1980’s most of the web was based on a client server model. In 1980s the first peer to peer network was deployed with stand-alone PC’s. The speed was limited due to the one system’s connection(the central server).Also the robustness was very less as the whole system is dependent on just one central system. Along with the increased user base, the centralized system had to be more advanced in terms of computing power.The failure of the central server led to the failure of the whole system.Hence , there was a need to move to a decentralized method of P2P file and data sharing.Compared to the more common server-client solution, a peer-to-peer approach has several advantages including increased robustness and resource providing, such as bandwidth, storage space and computing power, by peers. One area where robustness and utilization of resources is important is file distribution, especially of large files. </a:t>
            </a:r>
            <a:endParaRPr sz="1600">
              <a:solidFill>
                <a:srgbClr val="000000"/>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467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4200">
                <a:solidFill>
                  <a:srgbClr val="1A1A1A"/>
                </a:solidFill>
              </a:rPr>
              <a:t>Introduction</a:t>
            </a:r>
            <a:endParaRPr/>
          </a:p>
        </p:txBody>
      </p:sp>
      <p:sp>
        <p:nvSpPr>
          <p:cNvPr id="69" name="Google Shape;69;p3"/>
          <p:cNvSpPr txBox="1"/>
          <p:nvPr>
            <p:ph idx="1" type="body"/>
          </p:nvPr>
        </p:nvSpPr>
        <p:spPr>
          <a:xfrm>
            <a:off x="311700" y="817650"/>
            <a:ext cx="8520600" cy="4215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600">
                <a:solidFill>
                  <a:schemeClr val="dk1"/>
                </a:solidFill>
                <a:highlight>
                  <a:schemeClr val="lt1"/>
                </a:highlight>
                <a:latin typeface="Georgia"/>
                <a:ea typeface="Georgia"/>
                <a:cs typeface="Georgia"/>
                <a:sym typeface="Georgia"/>
              </a:rPr>
              <a:t>Compared to the more common server-client solution, a peer-to-peer approach has several advantages including increased robustness and resource providing, such as bandwidth, storage space and computing power, by peers. One area where robustness and utilization of resources is important is file distribution, especially of large files. </a:t>
            </a:r>
            <a:endParaRPr sz="1600">
              <a:solidFill>
                <a:schemeClr val="dk1"/>
              </a:solidFill>
              <a:latin typeface="Georgia"/>
              <a:ea typeface="Georgia"/>
              <a:cs typeface="Georgia"/>
              <a:sym typeface="Georgia"/>
            </a:endParaRPr>
          </a:p>
          <a:p>
            <a:pPr indent="0" lvl="0" marL="0" rtl="0" algn="just">
              <a:lnSpc>
                <a:spcPct val="115000"/>
              </a:lnSpc>
              <a:spcBef>
                <a:spcPts val="1600"/>
              </a:spcBef>
              <a:spcAft>
                <a:spcPts val="0"/>
              </a:spcAft>
              <a:buClr>
                <a:schemeClr val="dk1"/>
              </a:buClr>
              <a:buSzPts val="1100"/>
              <a:buFont typeface="Arial"/>
              <a:buNone/>
            </a:pPr>
            <a:r>
              <a:rPr lang="en" sz="1600">
                <a:solidFill>
                  <a:srgbClr val="404040"/>
                </a:solidFill>
                <a:highlight>
                  <a:srgbClr val="FFFFFF"/>
                </a:highlight>
                <a:latin typeface="Georgia"/>
                <a:ea typeface="Georgia"/>
                <a:cs typeface="Georgia"/>
                <a:sym typeface="Georgia"/>
              </a:rPr>
              <a:t>When you download a web page, your computer connects to the web server and downloads the data directly from that server. Each computer that downloads the data downloads it from the web page’s central server. This is how much of the traffic on the web works.</a:t>
            </a:r>
            <a:endParaRPr sz="1600">
              <a:solidFill>
                <a:schemeClr val="dk1"/>
              </a:solidFill>
              <a:latin typeface="Georgia"/>
              <a:ea typeface="Georgia"/>
              <a:cs typeface="Georgia"/>
              <a:sym typeface="Georgia"/>
            </a:endParaRPr>
          </a:p>
          <a:p>
            <a:pPr indent="0" lvl="0" marL="0" rtl="0" algn="just">
              <a:lnSpc>
                <a:spcPct val="115000"/>
              </a:lnSpc>
              <a:spcBef>
                <a:spcPts val="1600"/>
              </a:spcBef>
              <a:spcAft>
                <a:spcPts val="1600"/>
              </a:spcAft>
              <a:buSzPts val="1800"/>
              <a:buNone/>
            </a:pPr>
            <a:r>
              <a:t/>
            </a:r>
            <a:endParaRPr>
              <a:solidFill>
                <a:srgbClr val="000000"/>
              </a:solidFill>
            </a:endParaRPr>
          </a:p>
        </p:txBody>
      </p:sp>
      <p:pic>
        <p:nvPicPr>
          <p:cNvPr id="70" name="Google Shape;70;p3"/>
          <p:cNvPicPr preferRelativeResize="0"/>
          <p:nvPr/>
        </p:nvPicPr>
        <p:blipFill rotWithShape="1">
          <a:blip r:embed="rId3">
            <a:alphaModFix/>
          </a:blip>
          <a:srcRect b="0" l="0" r="0" t="0"/>
          <a:stretch/>
        </p:blipFill>
        <p:spPr>
          <a:xfrm>
            <a:off x="2449750" y="3300025"/>
            <a:ext cx="4244500" cy="166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4"/>
          <p:cNvSpPr txBox="1"/>
          <p:nvPr>
            <p:ph idx="1" type="body"/>
          </p:nvPr>
        </p:nvSpPr>
        <p:spPr>
          <a:xfrm>
            <a:off x="127100" y="239950"/>
            <a:ext cx="9016800" cy="473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rgbClr val="404040"/>
                </a:solidFill>
                <a:highlight>
                  <a:srgbClr val="FFFFFF"/>
                </a:highlight>
                <a:latin typeface="Georgia"/>
                <a:ea typeface="Georgia"/>
                <a:cs typeface="Georgia"/>
                <a:sym typeface="Georgia"/>
              </a:rPr>
              <a:t>BitTorrent is a peer-to-peer protocol, which means that the computers in a BitTorrent “swarm” (a group of computers downloading and uploading the same torrent) transfer data between each other without the need for a central server.</a:t>
            </a:r>
            <a:endParaRPr sz="1600">
              <a:solidFill>
                <a:srgbClr val="404040"/>
              </a:solidFill>
              <a:highlight>
                <a:srgbClr val="FFFFFF"/>
              </a:highlight>
              <a:latin typeface="Georgia"/>
              <a:ea typeface="Georgia"/>
              <a:cs typeface="Georgia"/>
              <a:sym typeface="Georgia"/>
            </a:endParaRPr>
          </a:p>
          <a:p>
            <a:pPr indent="0" lvl="0" marL="0" rtl="0" algn="l">
              <a:lnSpc>
                <a:spcPct val="115000"/>
              </a:lnSpc>
              <a:spcBef>
                <a:spcPts val="1600"/>
              </a:spcBef>
              <a:spcAft>
                <a:spcPts val="0"/>
              </a:spcAft>
              <a:buSzPts val="1800"/>
              <a:buNone/>
            </a:pPr>
            <a:r>
              <a:rPr lang="en" sz="1600">
                <a:solidFill>
                  <a:srgbClr val="404040"/>
                </a:solidFill>
                <a:highlight>
                  <a:srgbClr val="FFFFFF"/>
                </a:highlight>
                <a:latin typeface="Georgia"/>
                <a:ea typeface="Georgia"/>
                <a:cs typeface="Georgia"/>
                <a:sym typeface="Georgia"/>
              </a:rPr>
              <a:t>                      </a:t>
            </a:r>
            <a:endParaRPr sz="1600">
              <a:solidFill>
                <a:srgbClr val="404040"/>
              </a:solidFill>
              <a:highlight>
                <a:srgbClr val="FFFFFF"/>
              </a:highlight>
              <a:latin typeface="Georgia"/>
              <a:ea typeface="Georgia"/>
              <a:cs typeface="Georgia"/>
              <a:sym typeface="Georgia"/>
            </a:endParaRPr>
          </a:p>
          <a:p>
            <a:pPr indent="0" lvl="0" marL="0" rtl="0" algn="l">
              <a:lnSpc>
                <a:spcPct val="115000"/>
              </a:lnSpc>
              <a:spcBef>
                <a:spcPts val="1600"/>
              </a:spcBef>
              <a:spcAft>
                <a:spcPts val="0"/>
              </a:spcAft>
              <a:buSzPts val="1800"/>
              <a:buNone/>
            </a:pPr>
            <a:r>
              <a:t/>
            </a:r>
            <a:endParaRPr sz="1600">
              <a:solidFill>
                <a:srgbClr val="404040"/>
              </a:solidFill>
              <a:highlight>
                <a:srgbClr val="FFFFFF"/>
              </a:highlight>
              <a:latin typeface="Georgia"/>
              <a:ea typeface="Georgia"/>
              <a:cs typeface="Georgia"/>
              <a:sym typeface="Georgia"/>
            </a:endParaRPr>
          </a:p>
          <a:p>
            <a:pPr indent="0" lvl="0" marL="0" rtl="0" algn="l">
              <a:lnSpc>
                <a:spcPct val="115000"/>
              </a:lnSpc>
              <a:spcBef>
                <a:spcPts val="1600"/>
              </a:spcBef>
              <a:spcAft>
                <a:spcPts val="0"/>
              </a:spcAft>
              <a:buSzPts val="1800"/>
              <a:buNone/>
            </a:pPr>
            <a:r>
              <a:t/>
            </a:r>
            <a:endParaRPr sz="1600">
              <a:solidFill>
                <a:srgbClr val="404040"/>
              </a:solidFill>
              <a:highlight>
                <a:srgbClr val="FFFFFF"/>
              </a:highlight>
              <a:latin typeface="Georgia"/>
              <a:ea typeface="Georgia"/>
              <a:cs typeface="Georgia"/>
              <a:sym typeface="Georgia"/>
            </a:endParaRPr>
          </a:p>
          <a:p>
            <a:pPr indent="0" lvl="0" marL="0" rtl="0" algn="l">
              <a:lnSpc>
                <a:spcPct val="115000"/>
              </a:lnSpc>
              <a:spcBef>
                <a:spcPts val="1600"/>
              </a:spcBef>
              <a:spcAft>
                <a:spcPts val="0"/>
              </a:spcAft>
              <a:buSzPts val="1800"/>
              <a:buNone/>
            </a:pPr>
            <a:r>
              <a:t/>
            </a:r>
            <a:endParaRPr sz="1600">
              <a:solidFill>
                <a:srgbClr val="404040"/>
              </a:solidFill>
              <a:highlight>
                <a:srgbClr val="FFFFFF"/>
              </a:highlight>
              <a:latin typeface="Georgia"/>
              <a:ea typeface="Georgia"/>
              <a:cs typeface="Georgia"/>
              <a:sym typeface="Georgia"/>
            </a:endParaRPr>
          </a:p>
          <a:p>
            <a:pPr indent="0" lvl="0" marL="0" rtl="0" algn="l">
              <a:lnSpc>
                <a:spcPct val="115000"/>
              </a:lnSpc>
              <a:spcBef>
                <a:spcPts val="1600"/>
              </a:spcBef>
              <a:spcAft>
                <a:spcPts val="0"/>
              </a:spcAft>
              <a:buSzPts val="1800"/>
              <a:buNone/>
            </a:pPr>
            <a:r>
              <a:rPr lang="en" sz="1600">
                <a:solidFill>
                  <a:srgbClr val="404040"/>
                </a:solidFill>
                <a:highlight>
                  <a:srgbClr val="FFFFFF"/>
                </a:highlight>
                <a:latin typeface="Georgia"/>
                <a:ea typeface="Georgia"/>
                <a:cs typeface="Georgia"/>
                <a:sym typeface="Georgia"/>
              </a:rPr>
              <a:t>Peer to Peer Network</a:t>
            </a:r>
            <a:endParaRPr sz="1600">
              <a:solidFill>
                <a:srgbClr val="404040"/>
              </a:solidFill>
              <a:highlight>
                <a:srgbClr val="FFFFFF"/>
              </a:highlight>
              <a:latin typeface="Georgia"/>
              <a:ea typeface="Georgia"/>
              <a:cs typeface="Georgia"/>
              <a:sym typeface="Georgia"/>
            </a:endParaRPr>
          </a:p>
          <a:p>
            <a:pPr indent="0" lvl="0" marL="0" rtl="0" algn="l">
              <a:lnSpc>
                <a:spcPct val="115000"/>
              </a:lnSpc>
              <a:spcBef>
                <a:spcPts val="1600"/>
              </a:spcBef>
              <a:spcAft>
                <a:spcPts val="1600"/>
              </a:spcAft>
              <a:buSzPts val="1800"/>
              <a:buNone/>
            </a:pPr>
            <a:r>
              <a:rPr lang="en" sz="1600">
                <a:solidFill>
                  <a:srgbClr val="404040"/>
                </a:solidFill>
                <a:highlight>
                  <a:srgbClr val="FFFFFF"/>
                </a:highlight>
                <a:latin typeface="Georgia"/>
                <a:ea typeface="Georgia"/>
                <a:cs typeface="Georgia"/>
                <a:sym typeface="Georgia"/>
              </a:rPr>
              <a:t>Traditionally, a computer joins a BitTorrent swarm by loading a </a:t>
            </a:r>
            <a:r>
              <a:rPr b="1" lang="en" sz="1600">
                <a:solidFill>
                  <a:srgbClr val="404040"/>
                </a:solidFill>
                <a:highlight>
                  <a:srgbClr val="FFFFFF"/>
                </a:highlight>
                <a:latin typeface="Georgia"/>
                <a:ea typeface="Georgia"/>
                <a:cs typeface="Georgia"/>
                <a:sym typeface="Georgia"/>
              </a:rPr>
              <a:t>.torrent</a:t>
            </a:r>
            <a:r>
              <a:rPr lang="en" sz="1600">
                <a:solidFill>
                  <a:srgbClr val="404040"/>
                </a:solidFill>
                <a:highlight>
                  <a:srgbClr val="FFFFFF"/>
                </a:highlight>
                <a:latin typeface="Georgia"/>
                <a:ea typeface="Georgia"/>
                <a:cs typeface="Georgia"/>
                <a:sym typeface="Georgia"/>
              </a:rPr>
              <a:t> file into a BitTorrent client. The BitTorrent client contacts a “tracker” specified in the .torrent file. The tracker is a special server that keeps track of the connected computers. The tracker shares their IP addresses with other BitTorrent clients in the swarm, allowing them to connect to each other.</a:t>
            </a:r>
            <a:endParaRPr sz="1600">
              <a:solidFill>
                <a:srgbClr val="404040"/>
              </a:solidFill>
              <a:highlight>
                <a:srgbClr val="FFFFFF"/>
              </a:highlight>
              <a:latin typeface="Georgia"/>
              <a:ea typeface="Georgia"/>
              <a:cs typeface="Georgia"/>
              <a:sym typeface="Georgia"/>
            </a:endParaRPr>
          </a:p>
        </p:txBody>
      </p:sp>
      <p:pic>
        <p:nvPicPr>
          <p:cNvPr id="76" name="Google Shape;76;p4"/>
          <p:cNvPicPr preferRelativeResize="0"/>
          <p:nvPr/>
        </p:nvPicPr>
        <p:blipFill rotWithShape="1">
          <a:blip r:embed="rId3">
            <a:alphaModFix/>
          </a:blip>
          <a:srcRect b="0" l="0" r="0" t="0"/>
          <a:stretch/>
        </p:blipFill>
        <p:spPr>
          <a:xfrm>
            <a:off x="3029800" y="1246762"/>
            <a:ext cx="2916449" cy="2104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5"/>
          <p:cNvSpPr txBox="1"/>
          <p:nvPr>
            <p:ph idx="1" type="body"/>
          </p:nvPr>
        </p:nvSpPr>
        <p:spPr>
          <a:xfrm>
            <a:off x="311700" y="331000"/>
            <a:ext cx="8520600" cy="427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rgbClr val="404040"/>
                </a:solidFill>
                <a:highlight>
                  <a:srgbClr val="FFFFFF"/>
                </a:highlight>
                <a:latin typeface="Georgia"/>
                <a:ea typeface="Georgia"/>
                <a:cs typeface="Georgia"/>
                <a:sym typeface="Georgia"/>
              </a:rPr>
              <a:t>Once connected, a BitTorrent client downloads bits of the files in the torrent in small pieces, downloading all the data it can get. Once the BitTorrent client has some data, it can then begin to upload that data to other BitTorrent clients in the swarm. In this way, everyone downloading a torrent is also uploading the same torrent. This speeds up everyone’s download speed. If 10,000 people are downloading the same file, it doesn’t put a lot of stress on a central server. Instead, each downloader contributes upload bandwidth to other downloaders, ensuring the torrent stays fast.</a:t>
            </a:r>
            <a:endParaRPr sz="1600">
              <a:solidFill>
                <a:srgbClr val="404040"/>
              </a:solidFill>
              <a:highlight>
                <a:srgbClr val="FFFFFF"/>
              </a:highlight>
              <a:latin typeface="Georgia"/>
              <a:ea typeface="Georgia"/>
              <a:cs typeface="Georgia"/>
              <a:sym typeface="Georgia"/>
            </a:endParaRPr>
          </a:p>
          <a:p>
            <a:pPr indent="0" lvl="0" marL="0" rtl="0" algn="l">
              <a:lnSpc>
                <a:spcPct val="115000"/>
              </a:lnSpc>
              <a:spcBef>
                <a:spcPts val="1600"/>
              </a:spcBef>
              <a:spcAft>
                <a:spcPts val="1600"/>
              </a:spcAft>
              <a:buSzPts val="1800"/>
              <a:buNone/>
            </a:pPr>
            <a:r>
              <a:rPr lang="en" sz="1600">
                <a:solidFill>
                  <a:srgbClr val="404040"/>
                </a:solidFill>
                <a:highlight>
                  <a:srgbClr val="FFFFFF"/>
                </a:highlight>
                <a:latin typeface="Georgia"/>
                <a:ea typeface="Georgia"/>
                <a:cs typeface="Georgia"/>
                <a:sym typeface="Georgia"/>
              </a:rPr>
              <a:t>BitTorrent may be primarily used for piracy at the moment, as its decentralized and peer-to-peer nature are a direct response to efforts to crack down on peer-to-peer networks with central points of failure. However, BitTorrent is a tool with legitimate uses in the present —  and many other potential uses in the future.</a:t>
            </a:r>
            <a:endParaRPr sz="1600">
              <a:solidFill>
                <a:srgbClr val="404040"/>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4200">
                <a:solidFill>
                  <a:srgbClr val="1A1A1A"/>
                </a:solidFill>
              </a:rPr>
              <a:t>Literature Review</a:t>
            </a:r>
            <a:endParaRPr/>
          </a:p>
        </p:txBody>
      </p:sp>
      <p:sp>
        <p:nvSpPr>
          <p:cNvPr id="87" name="Google Shape;87;p6"/>
          <p:cNvSpPr txBox="1"/>
          <p:nvPr>
            <p:ph idx="1" type="body"/>
          </p:nvPr>
        </p:nvSpPr>
        <p:spPr>
          <a:xfrm>
            <a:off x="243425" y="1727100"/>
            <a:ext cx="8520600" cy="3416400"/>
          </a:xfrm>
          <a:prstGeom prst="rect">
            <a:avLst/>
          </a:prstGeom>
          <a:solidFill>
            <a:srgbClr val="FFFFFF"/>
          </a:solid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 Tyson, J. (2018). How the Old Bittorent Worked. [online] HowStuffWorks. Available at: </a:t>
            </a:r>
            <a:r>
              <a:rPr lang="en" sz="1600">
                <a:solidFill>
                  <a:srgbClr val="000000"/>
                </a:solidFill>
                <a:highlight>
                  <a:srgbClr val="FFFFFF"/>
                </a:highlight>
                <a:uFill>
                  <a:noFill/>
                </a:uFill>
                <a:latin typeface="Georgia"/>
                <a:ea typeface="Georgia"/>
                <a:cs typeface="Georgia"/>
                <a:sym typeface="Georgia"/>
                <a:hlinkClick r:id="rId3"/>
              </a:rPr>
              <a:t>https:/computer.howstuffworks.com/</a:t>
            </a:r>
            <a:r>
              <a:rPr lang="en" sz="1600">
                <a:solidFill>
                  <a:srgbClr val="000000"/>
                </a:solidFill>
                <a:highlight>
                  <a:srgbClr val="FFFFFF"/>
                </a:highlight>
                <a:latin typeface="Georgia"/>
                <a:ea typeface="Georgia"/>
                <a:cs typeface="Georgia"/>
                <a:sym typeface="Georgia"/>
              </a:rPr>
              <a:t>Bittorent1</a:t>
            </a:r>
            <a:r>
              <a:rPr lang="en" sz="1600">
                <a:solidFill>
                  <a:srgbClr val="000000"/>
                </a:solidFill>
                <a:highlight>
                  <a:srgbClr val="FFFFFF"/>
                </a:highlight>
                <a:uFill>
                  <a:noFill/>
                </a:uFill>
                <a:latin typeface="Georgia"/>
                <a:ea typeface="Georgia"/>
                <a:cs typeface="Georgia"/>
                <a:sym typeface="Georgia"/>
                <a:hlinkClick r:id="rId4"/>
              </a:rPr>
              <a:t>.htm</a:t>
            </a:r>
            <a:endParaRPr sz="1600">
              <a:solidFill>
                <a:srgbClr val="000000"/>
              </a:solidFill>
              <a:latin typeface="Georgia"/>
              <a:ea typeface="Georgia"/>
              <a:cs typeface="Georgia"/>
              <a:sym typeface="Georgia"/>
            </a:endParaRPr>
          </a:p>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 Khan, M. (2018). Peer-to-Peer Networks. [online] Getrevising.co.uk. Available at: </a:t>
            </a:r>
            <a:r>
              <a:rPr lang="en" sz="1600">
                <a:solidFill>
                  <a:srgbClr val="000000"/>
                </a:solidFill>
                <a:highlight>
                  <a:srgbClr val="FFFFFF"/>
                </a:highlight>
                <a:uFill>
                  <a:noFill/>
                </a:uFill>
                <a:latin typeface="Georgia"/>
                <a:ea typeface="Georgia"/>
                <a:cs typeface="Georgia"/>
                <a:sym typeface="Georgia"/>
                <a:hlinkClick r:id="rId5"/>
              </a:rPr>
              <a:t>https:/getrevising.co.uk/grids/peer_to_peer_networks</a:t>
            </a:r>
            <a:endParaRPr sz="1600">
              <a:solidFill>
                <a:srgbClr val="000000"/>
              </a:solidFill>
              <a:latin typeface="Georgia"/>
              <a:ea typeface="Georgia"/>
              <a:cs typeface="Georgia"/>
              <a:sym typeface="Georgia"/>
            </a:endParaRPr>
          </a:p>
          <a:p>
            <a:pPr indent="-330200" lvl="0" marL="457200" rtl="0" algn="l">
              <a:lnSpc>
                <a:spcPct val="150000"/>
              </a:lnSpc>
              <a:spcBef>
                <a:spcPts val="0"/>
              </a:spcBef>
              <a:spcAft>
                <a:spcPts val="0"/>
              </a:spcAft>
              <a:buSzPts val="1600"/>
              <a:buFont typeface="Georgia"/>
              <a:buChar char="●"/>
            </a:pPr>
            <a:r>
              <a:rPr lang="en" sz="1600" u="sng">
                <a:solidFill>
                  <a:schemeClr val="hlink"/>
                </a:solidFill>
                <a:latin typeface="Georgia"/>
                <a:ea typeface="Georgia"/>
                <a:cs typeface="Georgia"/>
                <a:sym typeface="Georgia"/>
                <a:hlinkClick r:id="rId6"/>
              </a:rPr>
              <a:t>https://www.howtogeek.com/141257/htg-explains-how-does-bittorrent-work/</a:t>
            </a:r>
            <a:endParaRPr sz="1600">
              <a:solidFill>
                <a:srgbClr val="000000"/>
              </a:solidFill>
              <a:highlight>
                <a:srgbClr val="FFFFFF"/>
              </a:highlight>
              <a:latin typeface="Georgia"/>
              <a:ea typeface="Georgia"/>
              <a:cs typeface="Georgia"/>
              <a:sym typeface="Georgia"/>
            </a:endParaRPr>
          </a:p>
          <a:p>
            <a:pPr indent="-330200" lvl="0" marL="457200" rtl="0" algn="l">
              <a:lnSpc>
                <a:spcPct val="150000"/>
              </a:lnSpc>
              <a:spcBef>
                <a:spcPts val="0"/>
              </a:spcBef>
              <a:spcAft>
                <a:spcPts val="0"/>
              </a:spcAft>
              <a:buClr>
                <a:srgbClr val="000000"/>
              </a:buClr>
              <a:buSzPts val="1600"/>
              <a:buFont typeface="Georgia"/>
              <a:buChar char="●"/>
            </a:pPr>
            <a:r>
              <a:rPr lang="en" sz="1600">
                <a:solidFill>
                  <a:schemeClr val="dk1"/>
                </a:solidFill>
                <a:highlight>
                  <a:srgbClr val="FFFFFF"/>
                </a:highlight>
                <a:latin typeface="Georgia"/>
                <a:ea typeface="Georgia"/>
                <a:cs typeface="Georgia"/>
                <a:sym typeface="Georgia"/>
              </a:rPr>
              <a:t> Oluwatosin, H. (2014). Client-Server Model. IOSR Journal of Computer Engineering  </a:t>
            </a:r>
            <a:r>
              <a:rPr lang="en" sz="1600">
                <a:solidFill>
                  <a:schemeClr val="hlink"/>
                </a:solidFill>
                <a:highlight>
                  <a:srgbClr val="FFFFFF"/>
                </a:highlight>
                <a:uFill>
                  <a:noFill/>
                </a:uFill>
                <a:latin typeface="Georgia"/>
                <a:ea typeface="Georgia"/>
                <a:cs typeface="Georgia"/>
                <a:sym typeface="Georgia"/>
                <a:hlinkClick r:id="rId7"/>
              </a:rPr>
              <a:t>https://pdfs.semanticscholar.org/e1d2/133541a5d22d0ee60ee39a0fece970a4ddbf.pdf</a:t>
            </a:r>
            <a:endParaRPr sz="1600">
              <a:solidFill>
                <a:srgbClr val="000000"/>
              </a:solidFill>
              <a:highlight>
                <a:srgbClr val="FFFFFF"/>
              </a:highlight>
              <a:latin typeface="Georgia"/>
              <a:ea typeface="Georgia"/>
              <a:cs typeface="Georgia"/>
              <a:sym typeface="Georgia"/>
            </a:endParaRPr>
          </a:p>
          <a:p>
            <a:pPr indent="0" lvl="0" marL="0" rtl="0" algn="l">
              <a:lnSpc>
                <a:spcPct val="115000"/>
              </a:lnSpc>
              <a:spcBef>
                <a:spcPts val="1600"/>
              </a:spcBef>
              <a:spcAft>
                <a:spcPts val="1600"/>
              </a:spcAft>
              <a:buSzPts val="1800"/>
              <a:buNone/>
            </a:pPr>
            <a:r>
              <a:t/>
            </a:r>
            <a:endParaRPr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Features</a:t>
            </a:r>
            <a:endParaRPr/>
          </a:p>
        </p:txBody>
      </p:sp>
      <p:sp>
        <p:nvSpPr>
          <p:cNvPr id="93" name="Google Shape;93;p7"/>
          <p:cNvSpPr txBox="1"/>
          <p:nvPr/>
        </p:nvSpPr>
        <p:spPr>
          <a:xfrm>
            <a:off x="382800" y="1064900"/>
            <a:ext cx="8520600" cy="3807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24292E"/>
              </a:buClr>
              <a:buSzPts val="1600"/>
              <a:buFont typeface="Georgia"/>
              <a:buChar char="●"/>
            </a:pPr>
            <a:r>
              <a:rPr b="0" i="0" lang="en" sz="1600" u="none" cap="none" strike="noStrike">
                <a:solidFill>
                  <a:srgbClr val="24292E"/>
                </a:solidFill>
                <a:highlight>
                  <a:srgbClr val="FFFFFF"/>
                </a:highlight>
                <a:latin typeface="Georgia"/>
                <a:ea typeface="Georgia"/>
                <a:cs typeface="Georgia"/>
                <a:sym typeface="Georgia"/>
              </a:rPr>
              <a:t>Download multiple torrents simultaneously, efficiently</a:t>
            </a:r>
            <a:endParaRPr b="0" i="0" sz="1600" u="none" cap="none" strike="noStrike">
              <a:solidFill>
                <a:srgbClr val="24292E"/>
              </a:solidFill>
              <a:highlight>
                <a:srgbClr val="FFFFFF"/>
              </a:highlight>
              <a:latin typeface="Georgia"/>
              <a:ea typeface="Georgia"/>
              <a:cs typeface="Georgia"/>
              <a:sym typeface="Georgia"/>
            </a:endParaRPr>
          </a:p>
          <a:p>
            <a:pPr indent="-330200" lvl="0" marL="457200" marR="0" rtl="0" algn="l">
              <a:lnSpc>
                <a:spcPct val="100000"/>
              </a:lnSpc>
              <a:spcBef>
                <a:spcPts val="0"/>
              </a:spcBef>
              <a:spcAft>
                <a:spcPts val="0"/>
              </a:spcAft>
              <a:buClr>
                <a:srgbClr val="24292E"/>
              </a:buClr>
              <a:buSzPts val="1600"/>
              <a:buFont typeface="Georgia"/>
              <a:buChar char="●"/>
            </a:pPr>
            <a:r>
              <a:rPr b="0" i="0" lang="en" sz="1600" u="none" cap="none" strike="noStrike">
                <a:solidFill>
                  <a:srgbClr val="24292E"/>
                </a:solidFill>
                <a:highlight>
                  <a:srgbClr val="FFFFFF"/>
                </a:highlight>
                <a:latin typeface="Georgia"/>
                <a:ea typeface="Georgia"/>
                <a:cs typeface="Georgia"/>
                <a:sym typeface="Georgia"/>
              </a:rPr>
              <a:t>Exposes files as streams	</a:t>
            </a:r>
            <a:endParaRPr b="0" i="0" sz="1600" u="none" cap="none" strike="noStrike">
              <a:solidFill>
                <a:srgbClr val="24292E"/>
              </a:solidFill>
              <a:highlight>
                <a:srgbClr val="FFFFFF"/>
              </a:highlight>
              <a:latin typeface="Georgia"/>
              <a:ea typeface="Georgia"/>
              <a:cs typeface="Georgia"/>
              <a:sym typeface="Georgia"/>
            </a:endParaRPr>
          </a:p>
          <a:p>
            <a:pPr indent="-330200" lvl="0" marL="914400" marR="0" rtl="0" algn="l">
              <a:lnSpc>
                <a:spcPct val="100000"/>
              </a:lnSpc>
              <a:spcBef>
                <a:spcPts val="0"/>
              </a:spcBef>
              <a:spcAft>
                <a:spcPts val="0"/>
              </a:spcAft>
              <a:buClr>
                <a:srgbClr val="24292E"/>
              </a:buClr>
              <a:buSzPts val="1600"/>
              <a:buFont typeface="Georgia"/>
              <a:buAutoNum type="arabicParenR"/>
            </a:pPr>
            <a:r>
              <a:rPr b="0" i="0" lang="en" sz="1600" u="none" cap="none" strike="noStrike">
                <a:solidFill>
                  <a:srgbClr val="24292E"/>
                </a:solidFill>
                <a:highlight>
                  <a:srgbClr val="FFFFFF"/>
                </a:highlight>
                <a:latin typeface="Georgia"/>
                <a:ea typeface="Georgia"/>
                <a:cs typeface="Georgia"/>
                <a:sym typeface="Georgia"/>
              </a:rPr>
              <a:t>Fetches pieces from the network on-demand so seeking is supported (even before torrent is finished)</a:t>
            </a:r>
            <a:endParaRPr b="0" i="0" sz="1600" u="none" cap="none" strike="noStrike">
              <a:solidFill>
                <a:srgbClr val="24292E"/>
              </a:solidFill>
              <a:highlight>
                <a:srgbClr val="FFFFFF"/>
              </a:highlight>
              <a:latin typeface="Georgia"/>
              <a:ea typeface="Georgia"/>
              <a:cs typeface="Georgia"/>
              <a:sym typeface="Georgia"/>
            </a:endParaRPr>
          </a:p>
          <a:p>
            <a:pPr indent="-330200" lvl="0" marL="914400" marR="0" rtl="0" algn="l">
              <a:lnSpc>
                <a:spcPct val="100000"/>
              </a:lnSpc>
              <a:spcBef>
                <a:spcPts val="0"/>
              </a:spcBef>
              <a:spcAft>
                <a:spcPts val="0"/>
              </a:spcAft>
              <a:buClr>
                <a:srgbClr val="24292E"/>
              </a:buClr>
              <a:buSzPts val="1600"/>
              <a:buFont typeface="Georgia"/>
              <a:buAutoNum type="arabicParenR"/>
            </a:pPr>
            <a:r>
              <a:rPr b="0" i="0" lang="en" sz="1600" u="none" cap="none" strike="noStrike">
                <a:solidFill>
                  <a:srgbClr val="24292E"/>
                </a:solidFill>
                <a:highlight>
                  <a:srgbClr val="FFFFFF"/>
                </a:highlight>
                <a:latin typeface="Georgia"/>
                <a:ea typeface="Georgia"/>
                <a:cs typeface="Georgia"/>
                <a:sym typeface="Georgia"/>
              </a:rPr>
              <a:t>Seamlessly switches between sequential and rarest-first piece selection strategy</a:t>
            </a:r>
            <a:endParaRPr b="0" i="0" sz="1600" u="none" cap="none" strike="noStrike">
              <a:solidFill>
                <a:srgbClr val="24292E"/>
              </a:solidFill>
              <a:highlight>
                <a:srgbClr val="FFFFFF"/>
              </a:highlight>
              <a:latin typeface="Georgia"/>
              <a:ea typeface="Georgia"/>
              <a:cs typeface="Georgia"/>
              <a:sym typeface="Georgia"/>
            </a:endParaRPr>
          </a:p>
          <a:p>
            <a:pPr indent="0" lvl="0" marL="13716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4292E"/>
              </a:solidFill>
              <a:highlight>
                <a:srgbClr val="FFFFFF"/>
              </a:highlight>
              <a:latin typeface="Georgia"/>
              <a:ea typeface="Georgia"/>
              <a:cs typeface="Georgia"/>
              <a:sym typeface="Georgia"/>
            </a:endParaRPr>
          </a:p>
          <a:p>
            <a:pPr indent="-330200" lvl="0" marL="457200" marR="0" rtl="0" algn="l">
              <a:lnSpc>
                <a:spcPct val="100000"/>
              </a:lnSpc>
              <a:spcBef>
                <a:spcPts val="0"/>
              </a:spcBef>
              <a:spcAft>
                <a:spcPts val="0"/>
              </a:spcAft>
              <a:buClr>
                <a:srgbClr val="000000"/>
              </a:buClr>
              <a:buSzPts val="1600"/>
              <a:buFont typeface="Georgia"/>
              <a:buChar char="●"/>
            </a:pPr>
            <a:r>
              <a:rPr b="0" i="0" lang="en" sz="1600" u="none" cap="none" strike="noStrike">
                <a:solidFill>
                  <a:srgbClr val="24292E"/>
                </a:solidFill>
                <a:highlight>
                  <a:srgbClr val="FFFFFF"/>
                </a:highlight>
                <a:latin typeface="Georgia"/>
                <a:ea typeface="Georgia"/>
                <a:cs typeface="Georgia"/>
                <a:sym typeface="Georgia"/>
              </a:rPr>
              <a:t> </a:t>
            </a:r>
            <a:r>
              <a:rPr b="0" i="0" lang="en" sz="1600" u="none" cap="none" strike="noStrike">
                <a:solidFill>
                  <a:srgbClr val="222222"/>
                </a:solidFill>
                <a:highlight>
                  <a:srgbClr val="FFFFFF"/>
                </a:highlight>
                <a:latin typeface="Georgia"/>
                <a:ea typeface="Georgia"/>
                <a:cs typeface="Georgia"/>
                <a:sym typeface="Georgia"/>
              </a:rPr>
              <a:t>While less efficient than a pure binary encoding,</a:t>
            </a:r>
            <a:r>
              <a:rPr b="0" baseline="30000" i="0" lang="en" sz="1600" u="none" cap="none" strike="noStrike">
                <a:solidFill>
                  <a:srgbClr val="222222"/>
                </a:solidFill>
                <a:highlight>
                  <a:srgbClr val="FFFFFF"/>
                </a:highlight>
                <a:latin typeface="Georgia"/>
                <a:ea typeface="Georgia"/>
                <a:cs typeface="Georgia"/>
                <a:sym typeface="Georgia"/>
              </a:rPr>
              <a:t>[</a:t>
            </a:r>
            <a:r>
              <a:rPr b="0" i="0" lang="en" sz="1600" u="none" cap="none" strike="noStrike">
                <a:solidFill>
                  <a:srgbClr val="222222"/>
                </a:solidFill>
                <a:highlight>
                  <a:srgbClr val="FFFFFF"/>
                </a:highlight>
                <a:latin typeface="Georgia"/>
                <a:ea typeface="Georgia"/>
                <a:cs typeface="Georgia"/>
                <a:sym typeface="Georgia"/>
              </a:rPr>
              <a:t>bencoding is simple and (because numbers are encoded as text in decimal notation) is unaffected by </a:t>
            </a:r>
            <a:r>
              <a:rPr b="0" i="0" lang="en" sz="1600" u="none" cap="none" strike="noStrike">
                <a:solidFill>
                  <a:srgbClr val="0B0080"/>
                </a:solidFill>
                <a:highlight>
                  <a:srgbClr val="FFFFFF"/>
                </a:highlight>
                <a:uFill>
                  <a:noFill/>
                </a:uFill>
                <a:latin typeface="Georgia"/>
                <a:ea typeface="Georgia"/>
                <a:cs typeface="Georgia"/>
                <a:sym typeface="Georgia"/>
                <a:hlinkClick r:id="rId3"/>
              </a:rPr>
              <a:t>endianness</a:t>
            </a:r>
            <a:r>
              <a:rPr b="0" i="0" lang="en" sz="1600" u="none" cap="none" strike="noStrike">
                <a:solidFill>
                  <a:srgbClr val="222222"/>
                </a:solidFill>
                <a:highlight>
                  <a:srgbClr val="FFFFFF"/>
                </a:highlight>
                <a:latin typeface="Georgia"/>
                <a:ea typeface="Georgia"/>
                <a:cs typeface="Georgia"/>
                <a:sym typeface="Georgia"/>
              </a:rPr>
              <a:t>, which is important for a </a:t>
            </a:r>
            <a:r>
              <a:rPr b="0" i="0" lang="en" sz="1600" u="none" cap="none" strike="noStrike">
                <a:solidFill>
                  <a:srgbClr val="0B0080"/>
                </a:solidFill>
                <a:highlight>
                  <a:srgbClr val="FFFFFF"/>
                </a:highlight>
                <a:uFill>
                  <a:noFill/>
                </a:uFill>
                <a:latin typeface="Georgia"/>
                <a:ea typeface="Georgia"/>
                <a:cs typeface="Georgia"/>
                <a:sym typeface="Georgia"/>
                <a:hlinkClick r:id="rId4"/>
              </a:rPr>
              <a:t>cross-platform</a:t>
            </a:r>
            <a:r>
              <a:rPr b="0" i="0" lang="en" sz="1600" u="none" cap="none" strike="noStrike">
                <a:solidFill>
                  <a:srgbClr val="222222"/>
                </a:solidFill>
                <a:highlight>
                  <a:srgbClr val="FFFFFF"/>
                </a:highlight>
                <a:latin typeface="Georgia"/>
                <a:ea typeface="Georgia"/>
                <a:cs typeface="Georgia"/>
                <a:sym typeface="Georgia"/>
              </a:rPr>
              <a:t> application like BitTorrent.</a:t>
            </a:r>
            <a:endParaRPr b="0" i="0" sz="1600" u="none" cap="none" strike="noStrike">
              <a:solidFill>
                <a:srgbClr val="222222"/>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22222"/>
              </a:solidFill>
              <a:highlight>
                <a:srgbClr val="FFFFFF"/>
              </a:highlight>
              <a:latin typeface="Georgia"/>
              <a:ea typeface="Georgia"/>
              <a:cs typeface="Georgia"/>
              <a:sym typeface="Georgia"/>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222222"/>
                </a:solidFill>
                <a:highlight>
                  <a:srgbClr val="FFFFFF"/>
                </a:highlight>
                <a:latin typeface="Georgia"/>
                <a:ea typeface="Georgia"/>
                <a:cs typeface="Georgia"/>
                <a:sym typeface="Georgia"/>
              </a:rPr>
              <a:t> It is also fairly flexible, as long as applications ignore unexpected dictionary keys, so that new ones can be added without creating incompatibilities.</a:t>
            </a:r>
            <a:r>
              <a:rPr b="0" i="0" lang="en" sz="1600" u="none" cap="none" strike="noStrike">
                <a:solidFill>
                  <a:srgbClr val="24292E"/>
                </a:solidFill>
                <a:highlight>
                  <a:srgbClr val="FFFFFF"/>
                </a:highlight>
                <a:latin typeface="Georgia"/>
                <a:ea typeface="Georgia"/>
                <a:cs typeface="Georgia"/>
                <a:sym typeface="Georgia"/>
              </a:rPr>
              <a:t> </a:t>
            </a:r>
            <a:r>
              <a:rPr b="0" i="0" lang="en" sz="1600" u="none" cap="none" strike="noStrike">
                <a:solidFill>
                  <a:srgbClr val="24292E"/>
                </a:solidFill>
                <a:highlight>
                  <a:srgbClr val="FFFFFF"/>
                </a:highlight>
                <a:latin typeface="Arial"/>
                <a:ea typeface="Arial"/>
                <a:cs typeface="Arial"/>
                <a:sym typeface="Arial"/>
              </a:rPr>
              <a:t>   </a:t>
            </a:r>
            <a:endParaRPr b="0" i="0" sz="1600" u="none" cap="none" strike="noStrike">
              <a:solidFill>
                <a:srgbClr val="24292E"/>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4292E"/>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8"/>
          <p:cNvSpPr txBox="1"/>
          <p:nvPr>
            <p:ph idx="4294967295" type="title"/>
          </p:nvPr>
        </p:nvSpPr>
        <p:spPr>
          <a:xfrm>
            <a:off x="2793900" y="660425"/>
            <a:ext cx="3556200" cy="47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400"/>
              <a:t>ARCHITECTURE DIAGRAM</a:t>
            </a:r>
            <a:endParaRPr sz="2400"/>
          </a:p>
        </p:txBody>
      </p:sp>
      <p:cxnSp>
        <p:nvCxnSpPr>
          <p:cNvPr id="99" name="Google Shape;99;p8"/>
          <p:cNvCxnSpPr/>
          <p:nvPr/>
        </p:nvCxnSpPr>
        <p:spPr>
          <a:xfrm>
            <a:off x="-4800" y="2156036"/>
            <a:ext cx="9153600" cy="0"/>
          </a:xfrm>
          <a:prstGeom prst="straightConnector1">
            <a:avLst/>
          </a:prstGeom>
          <a:noFill/>
          <a:ln cap="rnd" cmpd="sng" w="19050">
            <a:solidFill>
              <a:srgbClr val="1C4587"/>
            </a:solidFill>
            <a:prstDash val="dash"/>
            <a:round/>
            <a:headEnd len="sm" w="sm" type="none"/>
            <a:tailEnd len="sm" w="sm" type="none"/>
          </a:ln>
        </p:spPr>
      </p:cxnSp>
      <p:sp>
        <p:nvSpPr>
          <p:cNvPr id="100" name="Google Shape;100;p8"/>
          <p:cNvSpPr/>
          <p:nvPr/>
        </p:nvSpPr>
        <p:spPr>
          <a:xfrm flipH="1" rot="10800000">
            <a:off x="1895325" y="1939007"/>
            <a:ext cx="419100" cy="419400"/>
          </a:xfrm>
          <a:prstGeom prst="donut">
            <a:avLst>
              <a:gd fmla="val 24108" name="adj"/>
            </a:avLst>
          </a:pr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 name="Google Shape;101;p8"/>
          <p:cNvCxnSpPr>
            <a:stCxn id="100" idx="4"/>
            <a:endCxn id="102" idx="0"/>
          </p:cNvCxnSpPr>
          <p:nvPr/>
        </p:nvCxnSpPr>
        <p:spPr>
          <a:xfrm>
            <a:off x="2104875" y="1939007"/>
            <a:ext cx="0" cy="1144200"/>
          </a:xfrm>
          <a:prstGeom prst="straightConnector1">
            <a:avLst/>
          </a:prstGeom>
          <a:noFill/>
          <a:ln cap="flat" cmpd="sng" w="19050">
            <a:solidFill>
              <a:srgbClr val="CC0000"/>
            </a:solidFill>
            <a:prstDash val="solid"/>
            <a:round/>
            <a:headEnd len="med" w="med" type="oval"/>
            <a:tailEnd len="med" w="med" type="diamond"/>
          </a:ln>
        </p:spPr>
      </p:cxnSp>
      <p:sp>
        <p:nvSpPr>
          <p:cNvPr id="103" name="Google Shape;103;p8"/>
          <p:cNvSpPr/>
          <p:nvPr/>
        </p:nvSpPr>
        <p:spPr>
          <a:xfrm>
            <a:off x="4362450" y="1946336"/>
            <a:ext cx="419100" cy="419400"/>
          </a:xfrm>
          <a:prstGeom prst="donut">
            <a:avLst>
              <a:gd fmla="val 24108" name="adj"/>
            </a:avLst>
          </a:pr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8"/>
          <p:cNvSpPr/>
          <p:nvPr/>
        </p:nvSpPr>
        <p:spPr>
          <a:xfrm flipH="1" rot="10800000">
            <a:off x="7150875" y="1939007"/>
            <a:ext cx="419100" cy="419400"/>
          </a:xfrm>
          <a:prstGeom prst="donut">
            <a:avLst>
              <a:gd fmla="val 24108" name="adj"/>
            </a:avLst>
          </a:pr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 name="Google Shape;105;p8"/>
          <p:cNvCxnSpPr>
            <a:stCxn id="103" idx="0"/>
            <a:endCxn id="106" idx="0"/>
          </p:cNvCxnSpPr>
          <p:nvPr/>
        </p:nvCxnSpPr>
        <p:spPr>
          <a:xfrm>
            <a:off x="4572000" y="1946336"/>
            <a:ext cx="0" cy="1136700"/>
          </a:xfrm>
          <a:prstGeom prst="straightConnector1">
            <a:avLst/>
          </a:prstGeom>
          <a:noFill/>
          <a:ln cap="flat" cmpd="sng" w="19050">
            <a:solidFill>
              <a:srgbClr val="CC0000"/>
            </a:solidFill>
            <a:prstDash val="solid"/>
            <a:round/>
            <a:headEnd len="med" w="med" type="oval"/>
            <a:tailEnd len="med" w="med" type="diamond"/>
          </a:ln>
        </p:spPr>
      </p:cxnSp>
      <p:cxnSp>
        <p:nvCxnSpPr>
          <p:cNvPr id="107" name="Google Shape;107;p8"/>
          <p:cNvCxnSpPr>
            <a:endCxn id="108" idx="0"/>
          </p:cNvCxnSpPr>
          <p:nvPr/>
        </p:nvCxnSpPr>
        <p:spPr>
          <a:xfrm>
            <a:off x="7336425" y="1938900"/>
            <a:ext cx="48000" cy="1144200"/>
          </a:xfrm>
          <a:prstGeom prst="straightConnector1">
            <a:avLst/>
          </a:prstGeom>
          <a:noFill/>
          <a:ln cap="flat" cmpd="sng" w="19050">
            <a:solidFill>
              <a:srgbClr val="CC0000"/>
            </a:solidFill>
            <a:prstDash val="solid"/>
            <a:round/>
            <a:headEnd len="med" w="med" type="oval"/>
            <a:tailEnd len="med" w="med" type="diamond"/>
          </a:ln>
        </p:spPr>
      </p:cxnSp>
      <p:sp>
        <p:nvSpPr>
          <p:cNvPr id="102" name="Google Shape;102;p8"/>
          <p:cNvSpPr txBox="1"/>
          <p:nvPr/>
        </p:nvSpPr>
        <p:spPr>
          <a:xfrm>
            <a:off x="1362300" y="3083100"/>
            <a:ext cx="1485300" cy="189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3D4965"/>
                </a:solidFill>
                <a:latin typeface="Dosis"/>
                <a:ea typeface="Dosis"/>
                <a:cs typeface="Dosis"/>
                <a:sym typeface="Dosis"/>
              </a:rPr>
              <a:t>Static</a:t>
            </a:r>
            <a:r>
              <a:rPr b="0" i="0" lang="en" sz="1400" u="none" cap="none" strike="noStrike">
                <a:solidFill>
                  <a:srgbClr val="3D4965"/>
                </a:solidFill>
                <a:latin typeface="Dosis"/>
                <a:ea typeface="Dosis"/>
                <a:cs typeface="Dosis"/>
                <a:sym typeface="Dosis"/>
              </a:rPr>
              <a:t> Webpage using Node.js, Html and CSS. </a:t>
            </a:r>
            <a:endParaRPr b="0" i="0" sz="1400" u="none" cap="none" strike="noStrike">
              <a:solidFill>
                <a:srgbClr val="3D4965"/>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4965"/>
              </a:solidFill>
              <a:latin typeface="Dosis"/>
              <a:ea typeface="Dosis"/>
              <a:cs typeface="Dosis"/>
              <a:sym typeface="Dosis"/>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18D70D"/>
                </a:solidFill>
                <a:latin typeface="Dosis"/>
                <a:ea typeface="Dosis"/>
                <a:cs typeface="Dosis"/>
                <a:sym typeface="Dosis"/>
              </a:rPr>
              <a:t>Web Programming</a:t>
            </a:r>
            <a:endParaRPr b="1" i="0" sz="1800" u="none" cap="none" strike="noStrike">
              <a:solidFill>
                <a:srgbClr val="18D70D"/>
              </a:solidFill>
              <a:latin typeface="Dosis"/>
              <a:ea typeface="Dosis"/>
              <a:cs typeface="Dosis"/>
              <a:sym typeface="Dosis"/>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D4965"/>
              </a:solidFill>
              <a:latin typeface="Dosis"/>
              <a:ea typeface="Dosis"/>
              <a:cs typeface="Dosis"/>
              <a:sym typeface="Dosis"/>
            </a:endParaRPr>
          </a:p>
        </p:txBody>
      </p:sp>
      <p:sp>
        <p:nvSpPr>
          <p:cNvPr id="106" name="Google Shape;106;p8"/>
          <p:cNvSpPr txBox="1"/>
          <p:nvPr/>
        </p:nvSpPr>
        <p:spPr>
          <a:xfrm>
            <a:off x="3829350" y="3083100"/>
            <a:ext cx="1485300" cy="189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3D4965"/>
                </a:solidFill>
                <a:latin typeface="Dosis"/>
                <a:ea typeface="Dosis"/>
                <a:cs typeface="Dosis"/>
                <a:sym typeface="Dosis"/>
              </a:rPr>
              <a:t>Bittorent Protocol using WebRTC.    </a:t>
            </a:r>
            <a:endParaRPr>
              <a:solidFill>
                <a:srgbClr val="3D4965"/>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400"/>
              <a:buFont typeface="Arial"/>
              <a:buNone/>
            </a:pPr>
            <a:r>
              <a:t/>
            </a:r>
            <a:endParaRPr>
              <a:solidFill>
                <a:srgbClr val="3D4965"/>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400"/>
              <a:buFont typeface="Arial"/>
              <a:buNone/>
            </a:pPr>
            <a:r>
              <a:t/>
            </a:r>
            <a:endParaRPr>
              <a:solidFill>
                <a:srgbClr val="3D4965"/>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lang="en">
                <a:solidFill>
                  <a:srgbClr val="3D4965"/>
                </a:solidFill>
                <a:latin typeface="Dosis"/>
                <a:ea typeface="Dosis"/>
                <a:cs typeface="Dosis"/>
                <a:sym typeface="Dosis"/>
              </a:rPr>
              <a:t>     </a:t>
            </a:r>
            <a:r>
              <a:rPr b="1" i="0" lang="en" sz="1800" u="none" cap="none" strike="noStrike">
                <a:solidFill>
                  <a:srgbClr val="18D70D"/>
                </a:solidFill>
                <a:latin typeface="Dosis"/>
                <a:ea typeface="Dosis"/>
                <a:cs typeface="Dosis"/>
                <a:sym typeface="Dosis"/>
              </a:rPr>
              <a:t>Co</a:t>
            </a:r>
            <a:r>
              <a:rPr b="1" lang="en" sz="1800">
                <a:solidFill>
                  <a:srgbClr val="18D70D"/>
                </a:solidFill>
                <a:latin typeface="Dosis"/>
                <a:ea typeface="Dosis"/>
                <a:cs typeface="Dosis"/>
                <a:sym typeface="Dosis"/>
              </a:rPr>
              <a:t>mputer</a:t>
            </a:r>
            <a:endParaRPr b="1" sz="1800">
              <a:solidFill>
                <a:srgbClr val="18D70D"/>
              </a:solidFill>
              <a:latin typeface="Dosis"/>
              <a:ea typeface="Dosis"/>
              <a:cs typeface="Dosis"/>
              <a:sym typeface="Dosis"/>
            </a:endParaRPr>
          </a:p>
          <a:p>
            <a:pPr indent="0" lvl="0" marL="0" marR="0" rtl="0" algn="ctr">
              <a:lnSpc>
                <a:spcPct val="100000"/>
              </a:lnSpc>
              <a:spcBef>
                <a:spcPts val="0"/>
              </a:spcBef>
              <a:spcAft>
                <a:spcPts val="0"/>
              </a:spcAft>
              <a:buClr>
                <a:srgbClr val="000000"/>
              </a:buClr>
              <a:buSzPts val="1800"/>
              <a:buFont typeface="Arial"/>
              <a:buNone/>
            </a:pPr>
            <a:r>
              <a:rPr b="1" lang="en" sz="1800">
                <a:solidFill>
                  <a:srgbClr val="18D70D"/>
                </a:solidFill>
                <a:latin typeface="Dosis"/>
                <a:ea typeface="Dosis"/>
                <a:cs typeface="Dosis"/>
                <a:sym typeface="Dosis"/>
              </a:rPr>
              <a:t>Networks</a:t>
            </a:r>
            <a:endParaRPr b="1" sz="1800">
              <a:solidFill>
                <a:srgbClr val="18D70D"/>
              </a:solidFill>
              <a:latin typeface="Dosis"/>
              <a:ea typeface="Dosis"/>
              <a:cs typeface="Dosis"/>
              <a:sym typeface="Dosis"/>
            </a:endParaRPr>
          </a:p>
        </p:txBody>
      </p:sp>
      <p:sp>
        <p:nvSpPr>
          <p:cNvPr id="108" name="Google Shape;108;p8"/>
          <p:cNvSpPr txBox="1"/>
          <p:nvPr/>
        </p:nvSpPr>
        <p:spPr>
          <a:xfrm>
            <a:off x="6296325" y="3083100"/>
            <a:ext cx="2176200" cy="18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t/>
            </a:r>
            <a:endParaRPr>
              <a:solidFill>
                <a:srgbClr val="3D4965"/>
              </a:solidFill>
              <a:latin typeface="Dosis"/>
              <a:ea typeface="Dosis"/>
              <a:cs typeface="Dosis"/>
              <a:sym typeface="Dosis"/>
            </a:endParaRPr>
          </a:p>
          <a:p>
            <a:pPr indent="0" lvl="0" marL="0" rtl="0" algn="ctr">
              <a:spcBef>
                <a:spcPts val="0"/>
              </a:spcBef>
              <a:spcAft>
                <a:spcPts val="0"/>
              </a:spcAft>
              <a:buClr>
                <a:schemeClr val="dk1"/>
              </a:buClr>
              <a:buSzPts val="1400"/>
              <a:buFont typeface="Arial"/>
              <a:buNone/>
            </a:pPr>
            <a:r>
              <a:rPr lang="en">
                <a:solidFill>
                  <a:srgbClr val="3D4965"/>
                </a:solidFill>
                <a:latin typeface="Dosis"/>
                <a:ea typeface="Dosis"/>
                <a:cs typeface="Dosis"/>
                <a:sym typeface="Dosis"/>
              </a:rPr>
              <a:t>Bencode Parser</a:t>
            </a:r>
            <a:endParaRPr>
              <a:solidFill>
                <a:srgbClr val="3D4965"/>
              </a:solidFill>
              <a:latin typeface="Dosis"/>
              <a:ea typeface="Dosis"/>
              <a:cs typeface="Dosis"/>
              <a:sym typeface="Dosis"/>
            </a:endParaRPr>
          </a:p>
          <a:p>
            <a:pPr indent="0" lvl="0" marL="0" rtl="0" algn="ctr">
              <a:spcBef>
                <a:spcPts val="0"/>
              </a:spcBef>
              <a:spcAft>
                <a:spcPts val="0"/>
              </a:spcAft>
              <a:buClr>
                <a:schemeClr val="dk1"/>
              </a:buClr>
              <a:buSzPts val="1400"/>
              <a:buFont typeface="Arial"/>
              <a:buNone/>
            </a:pPr>
            <a:r>
              <a:t/>
            </a:r>
            <a:endParaRPr>
              <a:solidFill>
                <a:srgbClr val="3D4965"/>
              </a:solidFill>
              <a:latin typeface="Dosis"/>
              <a:ea typeface="Dosis"/>
              <a:cs typeface="Dosis"/>
              <a:sym typeface="Dosis"/>
            </a:endParaRPr>
          </a:p>
          <a:p>
            <a:pPr indent="0" lvl="0" marL="0" rtl="0" algn="l">
              <a:spcBef>
                <a:spcPts val="0"/>
              </a:spcBef>
              <a:spcAft>
                <a:spcPts val="0"/>
              </a:spcAft>
              <a:buClr>
                <a:schemeClr val="dk1"/>
              </a:buClr>
              <a:buSzPts val="1400"/>
              <a:buFont typeface="Arial"/>
              <a:buNone/>
            </a:pPr>
            <a:r>
              <a:t/>
            </a:r>
            <a:endParaRPr>
              <a:solidFill>
                <a:srgbClr val="3D4965"/>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lang="en">
                <a:solidFill>
                  <a:srgbClr val="3D4965"/>
                </a:solidFill>
                <a:latin typeface="Dosis"/>
                <a:ea typeface="Dosis"/>
                <a:cs typeface="Dosis"/>
                <a:sym typeface="Dosis"/>
              </a:rPr>
              <a:t>                 </a:t>
            </a:r>
            <a:r>
              <a:rPr b="1" i="0" lang="en" sz="1800" u="none" cap="none" strike="noStrike">
                <a:solidFill>
                  <a:srgbClr val="18D70D"/>
                </a:solidFill>
                <a:latin typeface="Dosis"/>
                <a:ea typeface="Dosis"/>
                <a:cs typeface="Dosis"/>
                <a:sym typeface="Dosis"/>
              </a:rPr>
              <a:t>Compiler</a:t>
            </a:r>
            <a:endParaRPr b="1" i="0" sz="1800" u="none" cap="none" strike="noStrike">
              <a:solidFill>
                <a:srgbClr val="18D70D"/>
              </a:solidFill>
              <a:latin typeface="Dosis"/>
              <a:ea typeface="Dosis"/>
              <a:cs typeface="Dosis"/>
              <a:sym typeface="Dosis"/>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18D70D"/>
                </a:solidFill>
                <a:latin typeface="Dosis"/>
                <a:ea typeface="Dosis"/>
                <a:cs typeface="Dosis"/>
                <a:sym typeface="Dosis"/>
              </a:rPr>
              <a:t>Design</a:t>
            </a:r>
            <a:endParaRPr b="1" i="0" sz="1800" u="none" cap="none" strike="noStrike">
              <a:solidFill>
                <a:srgbClr val="3D4965"/>
              </a:solidFill>
              <a:latin typeface="Dosis"/>
              <a:ea typeface="Dosis"/>
              <a:cs typeface="Dosis"/>
              <a:sym typeface="Dosis"/>
            </a:endParaRPr>
          </a:p>
        </p:txBody>
      </p:sp>
      <p:sp>
        <p:nvSpPr>
          <p:cNvPr id="109" name="Google Shape;10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15" name="Google Shape;11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16" name="Google Shape;116;p9"/>
          <p:cNvPicPr preferRelativeResize="0"/>
          <p:nvPr/>
        </p:nvPicPr>
        <p:blipFill rotWithShape="1">
          <a:blip r:embed="rId3">
            <a:alphaModFix/>
          </a:blip>
          <a:srcRect b="0" l="0" r="0" t="0"/>
          <a:stretch/>
        </p:blipFill>
        <p:spPr>
          <a:xfrm>
            <a:off x="42988" y="72825"/>
            <a:ext cx="9058025" cy="499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