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681942"/>
            <a:ext cx="753904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5" y="1477141"/>
            <a:ext cx="7542649" cy="274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3915" y="4854321"/>
            <a:ext cx="2235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rogramiz.com/dsa/floyd-warshall-algorith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68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3062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0" dirty="0"/>
              <a:t>HPC</a:t>
            </a:r>
            <a:r>
              <a:rPr sz="4200" spc="-260" dirty="0"/>
              <a:t> </a:t>
            </a:r>
            <a:r>
              <a:rPr sz="4200" spc="150" dirty="0"/>
              <a:t>P</a:t>
            </a:r>
            <a:r>
              <a:rPr sz="4200" spc="-275" dirty="0"/>
              <a:t>r</a:t>
            </a:r>
            <a:r>
              <a:rPr sz="4200" spc="-5" dirty="0"/>
              <a:t>oject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</a:t>
            </a:fld>
            <a:endParaRPr spc="30" dirty="0"/>
          </a:p>
        </p:txBody>
      </p:sp>
      <p:sp>
        <p:nvSpPr>
          <p:cNvPr id="8" name="object 8"/>
          <p:cNvSpPr txBox="1"/>
          <p:nvPr/>
        </p:nvSpPr>
        <p:spPr>
          <a:xfrm>
            <a:off x="802475" y="2043809"/>
            <a:ext cx="5361305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rgbClr val="1A1A1A"/>
                </a:solidFill>
                <a:latin typeface="Trebuchet MS"/>
                <a:cs typeface="Trebuchet MS"/>
              </a:rPr>
              <a:t>Fl</a:t>
            </a:r>
            <a:r>
              <a:rPr sz="2800" b="1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800" b="1" spc="-5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2800" b="1" spc="180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800" b="1" spc="10" dirty="0">
                <a:solidFill>
                  <a:srgbClr val="1A1A1A"/>
                </a:solidFill>
                <a:latin typeface="Trebuchet MS"/>
                <a:cs typeface="Trebuchet MS"/>
              </a:rPr>
              <a:t>-</a:t>
            </a:r>
            <a:r>
              <a:rPr sz="2800" b="1" spc="330" dirty="0">
                <a:solidFill>
                  <a:srgbClr val="1A1A1A"/>
                </a:solidFill>
                <a:latin typeface="Trebuchet MS"/>
                <a:cs typeface="Trebuchet MS"/>
              </a:rPr>
              <a:t>W</a:t>
            </a:r>
            <a:r>
              <a:rPr sz="2800" b="1" spc="65" dirty="0">
                <a:solidFill>
                  <a:srgbClr val="1A1A1A"/>
                </a:solidFill>
                <a:latin typeface="Trebuchet MS"/>
                <a:cs typeface="Trebuchet MS"/>
              </a:rPr>
              <a:t>arshall</a:t>
            </a:r>
            <a:r>
              <a:rPr sz="2800" b="1" spc="-35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800" b="1" spc="65" dirty="0">
                <a:solidFill>
                  <a:srgbClr val="1A1A1A"/>
                </a:solidFill>
                <a:latin typeface="Trebuchet MS"/>
                <a:cs typeface="Trebuchet MS"/>
              </a:rPr>
              <a:t>Algorithm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438275" algn="l"/>
              </a:tabLst>
            </a:pPr>
            <a:r>
              <a:rPr lang="en-US" sz="1600" spc="45" dirty="0">
                <a:solidFill>
                  <a:srgbClr val="595959"/>
                </a:solidFill>
                <a:latin typeface="Tahoma"/>
                <a:cs typeface="Tahoma"/>
              </a:rPr>
              <a:t>Dharam Soni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en-US" sz="1600" spc="20" dirty="0">
                <a:solidFill>
                  <a:srgbClr val="595959"/>
                </a:solidFill>
                <a:latin typeface="Tahoma"/>
                <a:cs typeface="Tahoma"/>
              </a:rPr>
              <a:t>20190802088</a:t>
            </a:r>
            <a:r>
              <a:rPr sz="1600" spc="2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lang="en-US" sz="1600" spc="-19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438275" algn="l"/>
              </a:tabLst>
            </a:pPr>
            <a:r>
              <a:rPr lang="en-US" sz="1600" spc="5" dirty="0">
                <a:solidFill>
                  <a:srgbClr val="595959"/>
                </a:solidFill>
                <a:latin typeface="Tahoma"/>
                <a:cs typeface="Tahoma"/>
              </a:rPr>
              <a:t>Suman Kumar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en-US" sz="1600" spc="20" dirty="0">
                <a:solidFill>
                  <a:srgbClr val="595959"/>
                </a:solidFill>
                <a:latin typeface="Tahoma"/>
                <a:cs typeface="Tahoma"/>
              </a:rPr>
              <a:t>20190802080</a:t>
            </a:r>
            <a:r>
              <a:rPr sz="1600" spc="2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681942"/>
            <a:ext cx="1794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10</a:t>
            </a:fld>
            <a:endParaRPr spc="3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15399"/>
              </a:lnSpc>
              <a:spcBef>
                <a:spcPts val="100"/>
              </a:spcBef>
            </a:pPr>
            <a:r>
              <a:rPr spc="-25" dirty="0"/>
              <a:t>Speedup: </a:t>
            </a:r>
            <a:r>
              <a:rPr spc="60" dirty="0"/>
              <a:t>We </a:t>
            </a:r>
            <a:r>
              <a:rPr spc="-10" dirty="0"/>
              <a:t>see </a:t>
            </a:r>
            <a:r>
              <a:rPr spc="15" dirty="0"/>
              <a:t>that </a:t>
            </a:r>
            <a:r>
              <a:rPr spc="10" dirty="0"/>
              <a:t>we </a:t>
            </a:r>
            <a:r>
              <a:rPr spc="15" dirty="0"/>
              <a:t>fail </a:t>
            </a:r>
            <a:r>
              <a:rPr spc="30" dirty="0"/>
              <a:t>to </a:t>
            </a:r>
            <a:r>
              <a:rPr spc="10" dirty="0"/>
              <a:t>obtain </a:t>
            </a:r>
            <a:r>
              <a:rPr spc="15" dirty="0"/>
              <a:t>the </a:t>
            </a:r>
            <a:r>
              <a:rPr spc="20" dirty="0"/>
              <a:t>theoretical </a:t>
            </a:r>
            <a:r>
              <a:rPr spc="-5" dirty="0"/>
              <a:t>speedup </a:t>
            </a:r>
            <a:r>
              <a:rPr spc="20" dirty="0"/>
              <a:t>of </a:t>
            </a:r>
            <a:r>
              <a:rPr spc="-60" dirty="0"/>
              <a:t>p. </a:t>
            </a:r>
            <a:r>
              <a:rPr spc="5" dirty="0"/>
              <a:t>This is </a:t>
            </a:r>
            <a:r>
              <a:rPr spc="-5" dirty="0"/>
              <a:t>because </a:t>
            </a:r>
            <a:r>
              <a:rPr spc="20" dirty="0"/>
              <a:t>of </a:t>
            </a:r>
            <a:r>
              <a:rPr spc="15" dirty="0"/>
              <a:t>the </a:t>
            </a:r>
            <a:r>
              <a:rPr spc="10" dirty="0"/>
              <a:t>parallel </a:t>
            </a:r>
            <a:r>
              <a:rPr spc="15" dirty="0"/>
              <a:t> </a:t>
            </a:r>
            <a:r>
              <a:rPr dirty="0"/>
              <a:t>overhead </a:t>
            </a:r>
            <a:r>
              <a:rPr spc="10" dirty="0"/>
              <a:t>which </a:t>
            </a:r>
            <a:r>
              <a:rPr dirty="0"/>
              <a:t>also </a:t>
            </a:r>
            <a:r>
              <a:rPr spc="5" dirty="0"/>
              <a:t>includes </a:t>
            </a:r>
            <a:r>
              <a:rPr spc="15" dirty="0"/>
              <a:t>the </a:t>
            </a:r>
            <a:r>
              <a:rPr spc="10" dirty="0"/>
              <a:t>synchronisation </a:t>
            </a:r>
            <a:r>
              <a:rPr spc="5" dirty="0"/>
              <a:t>step </a:t>
            </a:r>
            <a:r>
              <a:rPr spc="15" dirty="0"/>
              <a:t>that </a:t>
            </a:r>
            <a:r>
              <a:rPr spc="10" dirty="0"/>
              <a:t>occurs at </a:t>
            </a:r>
            <a:r>
              <a:rPr spc="-10" dirty="0"/>
              <a:t>each </a:t>
            </a:r>
            <a:r>
              <a:rPr spc="5" dirty="0"/>
              <a:t>iteration. </a:t>
            </a:r>
            <a:r>
              <a:rPr spc="-20" dirty="0"/>
              <a:t>It </a:t>
            </a:r>
            <a:r>
              <a:rPr spc="5" dirty="0"/>
              <a:t>is possible </a:t>
            </a:r>
            <a:r>
              <a:rPr spc="15" dirty="0"/>
              <a:t>that </a:t>
            </a:r>
            <a:r>
              <a:rPr spc="-395" dirty="0"/>
              <a:t> </a:t>
            </a:r>
            <a:r>
              <a:rPr spc="5" dirty="0"/>
              <a:t>threads </a:t>
            </a:r>
            <a:r>
              <a:rPr dirty="0"/>
              <a:t>might </a:t>
            </a:r>
            <a:r>
              <a:rPr spc="-15" dirty="0"/>
              <a:t>have </a:t>
            </a:r>
            <a:r>
              <a:rPr spc="30" dirty="0"/>
              <a:t>to </a:t>
            </a:r>
            <a:r>
              <a:rPr spc="20" dirty="0"/>
              <a:t>wait </a:t>
            </a:r>
            <a:r>
              <a:rPr spc="30" dirty="0"/>
              <a:t>to </a:t>
            </a:r>
            <a:r>
              <a:rPr spc="-5" dirty="0"/>
              <a:t>achieve </a:t>
            </a:r>
            <a:r>
              <a:rPr spc="15" dirty="0"/>
              <a:t>the </a:t>
            </a:r>
            <a:r>
              <a:rPr dirty="0"/>
              <a:t>synchronisation. </a:t>
            </a:r>
            <a:r>
              <a:rPr spc="5" dirty="0"/>
              <a:t>This </a:t>
            </a:r>
            <a:r>
              <a:rPr spc="15" dirty="0"/>
              <a:t>introduces </a:t>
            </a:r>
            <a:r>
              <a:rPr spc="20" dirty="0"/>
              <a:t>wait </a:t>
            </a:r>
            <a:r>
              <a:rPr spc="10" dirty="0"/>
              <a:t>time which </a:t>
            </a:r>
            <a:r>
              <a:rPr spc="-5" dirty="0"/>
              <a:t>can’t </a:t>
            </a:r>
            <a:r>
              <a:rPr dirty="0"/>
              <a:t>be </a:t>
            </a:r>
            <a:r>
              <a:rPr spc="5" dirty="0"/>
              <a:t> </a:t>
            </a:r>
            <a:r>
              <a:rPr spc="-15" dirty="0"/>
              <a:t>removed.</a:t>
            </a:r>
            <a:r>
              <a:rPr spc="-110" dirty="0"/>
              <a:t> </a:t>
            </a:r>
            <a:r>
              <a:rPr spc="-20" dirty="0"/>
              <a:t>It</a:t>
            </a:r>
            <a:r>
              <a:rPr spc="-105" dirty="0"/>
              <a:t> </a:t>
            </a:r>
            <a:r>
              <a:rPr spc="5" dirty="0"/>
              <a:t>is</a:t>
            </a:r>
            <a:r>
              <a:rPr spc="-105" dirty="0"/>
              <a:t> </a:t>
            </a:r>
            <a:r>
              <a:rPr dirty="0"/>
              <a:t>also</a:t>
            </a:r>
            <a:r>
              <a:rPr spc="-110" dirty="0"/>
              <a:t> </a:t>
            </a:r>
            <a:r>
              <a:rPr spc="5" dirty="0"/>
              <a:t>possible</a:t>
            </a:r>
            <a:r>
              <a:rPr spc="-105" dirty="0"/>
              <a:t> </a:t>
            </a:r>
            <a:r>
              <a:rPr spc="15" dirty="0"/>
              <a:t>that</a:t>
            </a:r>
            <a:r>
              <a:rPr spc="-105" dirty="0"/>
              <a:t> </a:t>
            </a:r>
            <a:r>
              <a:rPr dirty="0"/>
              <a:t>due</a:t>
            </a:r>
            <a:r>
              <a:rPr spc="-105" dirty="0"/>
              <a:t> </a:t>
            </a:r>
            <a:r>
              <a:rPr spc="30" dirty="0"/>
              <a:t>to</a:t>
            </a:r>
            <a:r>
              <a:rPr spc="-110" dirty="0"/>
              <a:t> </a:t>
            </a:r>
            <a:r>
              <a:rPr spc="15" dirty="0"/>
              <a:t>multiple</a:t>
            </a:r>
            <a:r>
              <a:rPr spc="-105" dirty="0"/>
              <a:t> </a:t>
            </a:r>
            <a:r>
              <a:rPr dirty="0"/>
              <a:t>users</a:t>
            </a:r>
            <a:r>
              <a:rPr spc="-105" dirty="0"/>
              <a:t> </a:t>
            </a:r>
            <a:r>
              <a:rPr spc="5" dirty="0"/>
              <a:t>on</a:t>
            </a:r>
            <a:r>
              <a:rPr spc="-110" dirty="0"/>
              <a:t> </a:t>
            </a:r>
            <a:r>
              <a:rPr spc="15" dirty="0"/>
              <a:t>the</a:t>
            </a:r>
            <a:r>
              <a:rPr spc="-105" dirty="0"/>
              <a:t> </a:t>
            </a:r>
            <a:r>
              <a:rPr spc="-15" dirty="0"/>
              <a:t>cluster,</a:t>
            </a:r>
            <a:r>
              <a:rPr spc="-105" dirty="0"/>
              <a:t> </a:t>
            </a:r>
            <a:r>
              <a:rPr spc="5" dirty="0"/>
              <a:t>threads</a:t>
            </a:r>
            <a:r>
              <a:rPr spc="-105" dirty="0"/>
              <a:t> </a:t>
            </a:r>
            <a:r>
              <a:rPr dirty="0"/>
              <a:t>don’t</a:t>
            </a:r>
            <a:r>
              <a:rPr spc="-110" dirty="0"/>
              <a:t> </a:t>
            </a:r>
            <a:r>
              <a:rPr spc="-5" dirty="0"/>
              <a:t>get</a:t>
            </a:r>
            <a:r>
              <a:rPr spc="-105" dirty="0"/>
              <a:t> </a:t>
            </a:r>
            <a:r>
              <a:rPr spc="-10" dirty="0"/>
              <a:t>assigned</a:t>
            </a:r>
            <a:r>
              <a:rPr spc="-105" dirty="0"/>
              <a:t> </a:t>
            </a:r>
            <a:r>
              <a:rPr spc="15" dirty="0"/>
              <a:t>the</a:t>
            </a:r>
            <a:r>
              <a:rPr spc="-110" dirty="0"/>
              <a:t> </a:t>
            </a:r>
            <a:r>
              <a:rPr spc="-20" dirty="0"/>
              <a:t>same </a:t>
            </a:r>
            <a:r>
              <a:rPr spc="-390" dirty="0"/>
              <a:t> </a:t>
            </a:r>
            <a:r>
              <a:rPr spc="15" dirty="0"/>
              <a:t>core</a:t>
            </a:r>
            <a:r>
              <a:rPr spc="-160" dirty="0"/>
              <a:t> </a:t>
            </a:r>
            <a:r>
              <a:rPr spc="20" dirty="0"/>
              <a:t>after</a:t>
            </a:r>
            <a:r>
              <a:rPr spc="-160" dirty="0"/>
              <a:t> </a:t>
            </a:r>
            <a:r>
              <a:rPr spc="10" dirty="0"/>
              <a:t>context</a:t>
            </a:r>
            <a:r>
              <a:rPr spc="-160" dirty="0"/>
              <a:t> </a:t>
            </a:r>
            <a:r>
              <a:rPr spc="5" dirty="0"/>
              <a:t>switching</a:t>
            </a:r>
            <a:r>
              <a:rPr spc="-160" dirty="0"/>
              <a:t> </a:t>
            </a:r>
            <a:r>
              <a:rPr spc="-10" dirty="0"/>
              <a:t>and</a:t>
            </a:r>
            <a:r>
              <a:rPr spc="-155" dirty="0"/>
              <a:t> </a:t>
            </a:r>
            <a:r>
              <a:rPr spc="-10" dirty="0"/>
              <a:t>miss</a:t>
            </a:r>
            <a:r>
              <a:rPr spc="-160" dirty="0"/>
              <a:t> </a:t>
            </a:r>
            <a:r>
              <a:rPr spc="20" dirty="0"/>
              <a:t>out</a:t>
            </a:r>
            <a:r>
              <a:rPr spc="-160" dirty="0"/>
              <a:t> </a:t>
            </a:r>
            <a:r>
              <a:rPr spc="5" dirty="0"/>
              <a:t>on</a:t>
            </a:r>
            <a:r>
              <a:rPr spc="-160" dirty="0"/>
              <a:t> </a:t>
            </a:r>
            <a:r>
              <a:rPr spc="15" dirty="0"/>
              <a:t>the</a:t>
            </a:r>
            <a:r>
              <a:rPr spc="-160" dirty="0"/>
              <a:t> </a:t>
            </a:r>
            <a:r>
              <a:rPr spc="-5" dirty="0"/>
              <a:t>cache</a:t>
            </a:r>
            <a:r>
              <a:rPr spc="-155" dirty="0"/>
              <a:t> </a:t>
            </a:r>
            <a:r>
              <a:rPr spc="15" dirty="0"/>
              <a:t>hits</a:t>
            </a:r>
            <a:r>
              <a:rPr spc="-160" dirty="0"/>
              <a:t> </a:t>
            </a:r>
            <a:r>
              <a:rPr spc="15" dirty="0"/>
              <a:t>that</a:t>
            </a:r>
            <a:r>
              <a:rPr spc="-160" dirty="0"/>
              <a:t> </a:t>
            </a:r>
            <a:r>
              <a:rPr spc="20" dirty="0"/>
              <a:t>were</a:t>
            </a:r>
            <a:r>
              <a:rPr spc="-160" dirty="0"/>
              <a:t> </a:t>
            </a:r>
            <a:r>
              <a:rPr dirty="0"/>
              <a:t>anticipated.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/>
          </a:p>
          <a:p>
            <a:pPr marL="12700" marR="5080" algn="just">
              <a:lnSpc>
                <a:spcPct val="115399"/>
              </a:lnSpc>
            </a:pPr>
            <a:r>
              <a:rPr spc="45" dirty="0"/>
              <a:t>After</a:t>
            </a:r>
            <a:r>
              <a:rPr spc="-90" dirty="0"/>
              <a:t> </a:t>
            </a:r>
            <a:r>
              <a:rPr spc="15" dirty="0"/>
              <a:t>all</a:t>
            </a:r>
            <a:r>
              <a:rPr spc="-85" dirty="0"/>
              <a:t> </a:t>
            </a:r>
            <a:r>
              <a:rPr dirty="0"/>
              <a:t>analysis</a:t>
            </a:r>
            <a:r>
              <a:rPr spc="-85" dirty="0"/>
              <a:t> </a:t>
            </a:r>
            <a:r>
              <a:rPr spc="10" dirty="0"/>
              <a:t>we</a:t>
            </a:r>
            <a:r>
              <a:rPr spc="-85" dirty="0"/>
              <a:t> </a:t>
            </a:r>
            <a:r>
              <a:rPr spc="-10" dirty="0"/>
              <a:t>can</a:t>
            </a:r>
            <a:r>
              <a:rPr spc="-85" dirty="0"/>
              <a:t> </a:t>
            </a:r>
            <a:r>
              <a:rPr spc="-15" dirty="0"/>
              <a:t>say</a:t>
            </a:r>
            <a:r>
              <a:rPr spc="-85" dirty="0"/>
              <a:t> </a:t>
            </a:r>
            <a:r>
              <a:rPr spc="15" dirty="0"/>
              <a:t>that</a:t>
            </a:r>
            <a:r>
              <a:rPr spc="-85" dirty="0"/>
              <a:t> </a:t>
            </a:r>
            <a:r>
              <a:rPr spc="-10" dirty="0"/>
              <a:t>using</a:t>
            </a:r>
            <a:r>
              <a:rPr spc="-85" dirty="0"/>
              <a:t> </a:t>
            </a:r>
            <a:r>
              <a:rPr spc="15" dirty="0"/>
              <a:t>auxiliary</a:t>
            </a:r>
            <a:r>
              <a:rPr spc="-85" dirty="0"/>
              <a:t> </a:t>
            </a:r>
            <a:r>
              <a:rPr dirty="0"/>
              <a:t>arrays</a:t>
            </a:r>
            <a:r>
              <a:rPr spc="-85" dirty="0"/>
              <a:t> </a:t>
            </a:r>
            <a:r>
              <a:rPr spc="10" dirty="0"/>
              <a:t>results</a:t>
            </a:r>
            <a:r>
              <a:rPr spc="-85" dirty="0"/>
              <a:t> </a:t>
            </a:r>
            <a:r>
              <a:rPr spc="15" dirty="0"/>
              <a:t>in</a:t>
            </a:r>
            <a:r>
              <a:rPr spc="-85" dirty="0"/>
              <a:t> </a:t>
            </a:r>
            <a:r>
              <a:rPr spc="-15" dirty="0"/>
              <a:t>an</a:t>
            </a:r>
            <a:r>
              <a:rPr spc="-85" dirty="0"/>
              <a:t> </a:t>
            </a:r>
            <a:r>
              <a:rPr spc="5" dirty="0"/>
              <a:t>improvement</a:t>
            </a:r>
            <a:r>
              <a:rPr spc="-85" dirty="0"/>
              <a:t> </a:t>
            </a:r>
            <a:r>
              <a:rPr spc="15" dirty="0"/>
              <a:t>in</a:t>
            </a:r>
            <a:r>
              <a:rPr spc="-85" dirty="0"/>
              <a:t> </a:t>
            </a:r>
            <a:r>
              <a:rPr spc="15" dirty="0"/>
              <a:t>the</a:t>
            </a:r>
            <a:r>
              <a:rPr spc="-85" dirty="0"/>
              <a:t> </a:t>
            </a:r>
            <a:r>
              <a:rPr spc="10" dirty="0"/>
              <a:t>serial</a:t>
            </a:r>
            <a:r>
              <a:rPr spc="-85" dirty="0"/>
              <a:t> </a:t>
            </a:r>
            <a:r>
              <a:rPr spc="10" dirty="0"/>
              <a:t>algorithm </a:t>
            </a:r>
            <a:r>
              <a:rPr spc="-395" dirty="0"/>
              <a:t> </a:t>
            </a:r>
            <a:r>
              <a:rPr dirty="0"/>
              <a:t>by</a:t>
            </a:r>
            <a:r>
              <a:rPr spc="-75" dirty="0"/>
              <a:t> </a:t>
            </a:r>
            <a:r>
              <a:rPr spc="5" dirty="0"/>
              <a:t>reducing</a:t>
            </a:r>
            <a:r>
              <a:rPr spc="-75" dirty="0"/>
              <a:t> </a:t>
            </a:r>
            <a:r>
              <a:rPr spc="10" dirty="0"/>
              <a:t>computation</a:t>
            </a:r>
            <a:r>
              <a:rPr spc="-75" dirty="0"/>
              <a:t> </a:t>
            </a:r>
            <a:r>
              <a:rPr spc="15" dirty="0"/>
              <a:t>incurred</a:t>
            </a:r>
            <a:r>
              <a:rPr spc="-70" dirty="0"/>
              <a:t> </a:t>
            </a:r>
            <a:r>
              <a:rPr spc="15" dirty="0"/>
              <a:t>in</a:t>
            </a:r>
            <a:r>
              <a:rPr spc="-75" dirty="0"/>
              <a:t> </a:t>
            </a:r>
            <a:r>
              <a:rPr spc="15" dirty="0"/>
              <a:t>offset</a:t>
            </a:r>
            <a:r>
              <a:rPr spc="-75" dirty="0"/>
              <a:t> </a:t>
            </a:r>
            <a:r>
              <a:rPr spc="10" dirty="0"/>
              <a:t>calculation</a:t>
            </a:r>
            <a:r>
              <a:rPr spc="-75" dirty="0"/>
              <a:t> </a:t>
            </a:r>
            <a:r>
              <a:rPr spc="15" dirty="0"/>
              <a:t>while</a:t>
            </a:r>
            <a:r>
              <a:rPr spc="-70" dirty="0"/>
              <a:t> </a:t>
            </a:r>
            <a:r>
              <a:rPr dirty="0"/>
              <a:t>maintaining</a:t>
            </a:r>
            <a:r>
              <a:rPr spc="-75" dirty="0"/>
              <a:t> </a:t>
            </a:r>
            <a:r>
              <a:rPr spc="15" dirty="0"/>
              <a:t>the</a:t>
            </a:r>
            <a:r>
              <a:rPr spc="-75" dirty="0"/>
              <a:t> </a:t>
            </a:r>
            <a:r>
              <a:rPr spc="-20" dirty="0"/>
              <a:t>same</a:t>
            </a:r>
            <a:r>
              <a:rPr spc="-75" dirty="0"/>
              <a:t> </a:t>
            </a:r>
            <a:r>
              <a:rPr spc="30" dirty="0"/>
              <a:t>if</a:t>
            </a:r>
            <a:r>
              <a:rPr spc="-70" dirty="0"/>
              <a:t> </a:t>
            </a:r>
            <a:r>
              <a:rPr spc="20" dirty="0"/>
              <a:t>not</a:t>
            </a:r>
            <a:r>
              <a:rPr spc="-75" dirty="0"/>
              <a:t> </a:t>
            </a:r>
            <a:r>
              <a:rPr dirty="0"/>
              <a:t>less</a:t>
            </a:r>
            <a:r>
              <a:rPr spc="-75" dirty="0"/>
              <a:t> </a:t>
            </a:r>
            <a:r>
              <a:rPr spc="-5" dirty="0"/>
              <a:t>cache</a:t>
            </a:r>
            <a:r>
              <a:rPr spc="-75" dirty="0"/>
              <a:t> </a:t>
            </a:r>
            <a:r>
              <a:rPr spc="-10" dirty="0"/>
              <a:t>miss </a:t>
            </a:r>
            <a:r>
              <a:rPr spc="-390" dirty="0"/>
              <a:t> </a:t>
            </a:r>
            <a:r>
              <a:rPr spc="-15" dirty="0"/>
              <a:t>rate. </a:t>
            </a:r>
            <a:r>
              <a:rPr spc="-5" dirty="0"/>
              <a:t>Removing </a:t>
            </a:r>
            <a:r>
              <a:rPr spc="5" dirty="0"/>
              <a:t>these </a:t>
            </a:r>
            <a:r>
              <a:rPr spc="10" dirty="0"/>
              <a:t>computation </a:t>
            </a:r>
            <a:r>
              <a:rPr spc="5" dirty="0"/>
              <a:t>costs </a:t>
            </a:r>
            <a:r>
              <a:rPr spc="15" dirty="0"/>
              <a:t>in the </a:t>
            </a:r>
            <a:r>
              <a:rPr dirty="0"/>
              <a:t>naive approach </a:t>
            </a:r>
            <a:r>
              <a:rPr spc="15" dirty="0"/>
              <a:t>requires </a:t>
            </a:r>
            <a:r>
              <a:rPr spc="20" dirty="0"/>
              <a:t>introduction of </a:t>
            </a:r>
            <a:r>
              <a:rPr dirty="0"/>
              <a:t>dependencies </a:t>
            </a:r>
            <a:r>
              <a:rPr spc="5" dirty="0"/>
              <a:t> </a:t>
            </a:r>
            <a:r>
              <a:rPr spc="10" dirty="0"/>
              <a:t>which renders </a:t>
            </a:r>
            <a:r>
              <a:rPr spc="15" dirty="0"/>
              <a:t>the </a:t>
            </a:r>
            <a:r>
              <a:rPr spc="10" dirty="0"/>
              <a:t>algorithm </a:t>
            </a:r>
            <a:r>
              <a:rPr dirty="0"/>
              <a:t>unparallelizable. </a:t>
            </a:r>
            <a:r>
              <a:rPr spc="10" dirty="0"/>
              <a:t>Using </a:t>
            </a:r>
            <a:r>
              <a:rPr spc="15" dirty="0"/>
              <a:t>auxiliary </a:t>
            </a:r>
            <a:r>
              <a:rPr dirty="0"/>
              <a:t>arrays </a:t>
            </a:r>
            <a:r>
              <a:rPr spc="-15" dirty="0"/>
              <a:t>has </a:t>
            </a:r>
            <a:r>
              <a:rPr spc="20" dirty="0"/>
              <a:t>its </a:t>
            </a:r>
            <a:r>
              <a:rPr spc="15" dirty="0"/>
              <a:t>own </a:t>
            </a:r>
            <a:r>
              <a:rPr spc="5" dirty="0"/>
              <a:t>compute costs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dirty="0"/>
              <a:t>overheads</a:t>
            </a:r>
            <a:r>
              <a:rPr spc="-150" dirty="0"/>
              <a:t> </a:t>
            </a:r>
            <a:r>
              <a:rPr spc="15" dirty="0"/>
              <a:t>but</a:t>
            </a:r>
            <a:r>
              <a:rPr spc="-145" dirty="0"/>
              <a:t> </a:t>
            </a:r>
            <a:r>
              <a:rPr dirty="0"/>
              <a:t>doing</a:t>
            </a:r>
            <a:r>
              <a:rPr spc="-150" dirty="0"/>
              <a:t> </a:t>
            </a:r>
            <a:r>
              <a:rPr dirty="0"/>
              <a:t>so</a:t>
            </a:r>
            <a:r>
              <a:rPr spc="-145" dirty="0"/>
              <a:t> </a:t>
            </a:r>
            <a:r>
              <a:rPr spc="10" dirty="0"/>
              <a:t>allows</a:t>
            </a:r>
            <a:r>
              <a:rPr spc="-150" dirty="0"/>
              <a:t> </a:t>
            </a:r>
            <a:r>
              <a:rPr spc="-10" dirty="0"/>
              <a:t>us</a:t>
            </a:r>
            <a:r>
              <a:rPr spc="-145" dirty="0"/>
              <a:t> </a:t>
            </a:r>
            <a:r>
              <a:rPr spc="30" dirty="0"/>
              <a:t>to</a:t>
            </a:r>
            <a:r>
              <a:rPr spc="-150" dirty="0"/>
              <a:t> </a:t>
            </a:r>
            <a:r>
              <a:rPr spc="5" dirty="0"/>
              <a:t>parallelise</a:t>
            </a:r>
            <a:r>
              <a:rPr spc="-145" dirty="0"/>
              <a:t> </a:t>
            </a:r>
            <a:r>
              <a:rPr spc="15" dirty="0"/>
              <a:t>the</a:t>
            </a:r>
            <a:r>
              <a:rPr spc="-150" dirty="0"/>
              <a:t> </a:t>
            </a:r>
            <a:r>
              <a:rPr spc="10" dirty="0"/>
              <a:t>problem</a:t>
            </a:r>
            <a:r>
              <a:rPr spc="-145" dirty="0"/>
              <a:t> </a:t>
            </a:r>
            <a:r>
              <a:rPr spc="-10" dirty="0"/>
              <a:t>and</a:t>
            </a:r>
            <a:r>
              <a:rPr spc="-150" dirty="0"/>
              <a:t> </a:t>
            </a:r>
            <a:r>
              <a:rPr spc="25" dirty="0"/>
              <a:t>still</a:t>
            </a:r>
            <a:r>
              <a:rPr spc="-145" dirty="0"/>
              <a:t> </a:t>
            </a:r>
            <a:r>
              <a:rPr spc="-5" dirty="0"/>
              <a:t>get</a:t>
            </a:r>
            <a:r>
              <a:rPr spc="-150" dirty="0"/>
              <a:t> </a:t>
            </a:r>
            <a:r>
              <a:rPr spc="-25" dirty="0"/>
              <a:t>a</a:t>
            </a:r>
            <a:r>
              <a:rPr spc="-145" dirty="0"/>
              <a:t> </a:t>
            </a:r>
            <a:r>
              <a:rPr spc="5" dirty="0"/>
              <a:t>considerable</a:t>
            </a:r>
            <a:r>
              <a:rPr spc="-150" dirty="0"/>
              <a:t> </a:t>
            </a:r>
            <a:r>
              <a:rPr spc="5" dirty="0"/>
              <a:t>improvement</a:t>
            </a:r>
            <a:r>
              <a:rPr spc="-150" dirty="0"/>
              <a:t> </a:t>
            </a:r>
            <a:r>
              <a:rPr spc="10" dirty="0"/>
              <a:t>over </a:t>
            </a:r>
            <a:r>
              <a:rPr spc="-390" dirty="0"/>
              <a:t> </a:t>
            </a:r>
            <a:r>
              <a:rPr spc="15" dirty="0"/>
              <a:t>the</a:t>
            </a:r>
            <a:r>
              <a:rPr spc="-165" dirty="0"/>
              <a:t> </a:t>
            </a:r>
            <a:r>
              <a:rPr dirty="0"/>
              <a:t>naive</a:t>
            </a:r>
            <a:r>
              <a:rPr spc="-160" dirty="0"/>
              <a:t> </a:t>
            </a:r>
            <a:r>
              <a:rPr spc="-10" dirty="0"/>
              <a:t>approach.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9792"/>
            <a:ext cx="25730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Serial</a:t>
            </a:r>
            <a:r>
              <a:rPr spc="-320" dirty="0"/>
              <a:t> </a:t>
            </a:r>
            <a:r>
              <a:rPr spc="6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2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800675" y="1396866"/>
            <a:ext cx="7543165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Floyd–Warshall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algorithm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an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algorithm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ﬁnding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shortest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paths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weighted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graph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4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positive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or </a:t>
            </a:r>
            <a:r>
              <a:rPr sz="1300" spc="-5" dirty="0">
                <a:latin typeface="Tahoma"/>
                <a:cs typeface="Tahoma"/>
              </a:rPr>
              <a:t>negative </a:t>
            </a:r>
            <a:r>
              <a:rPr sz="1300" spc="-15" dirty="0">
                <a:latin typeface="Tahoma"/>
                <a:cs typeface="Tahoma"/>
              </a:rPr>
              <a:t>edge </a:t>
            </a:r>
            <a:r>
              <a:rPr sz="1300" spc="5" dirty="0">
                <a:latin typeface="Tahoma"/>
                <a:cs typeface="Tahoma"/>
              </a:rPr>
              <a:t>weights </a:t>
            </a:r>
            <a:r>
              <a:rPr sz="1300" spc="-15" dirty="0">
                <a:latin typeface="Tahoma"/>
                <a:cs typeface="Tahoma"/>
              </a:rPr>
              <a:t>(but </a:t>
            </a:r>
            <a:r>
              <a:rPr sz="1300" spc="25" dirty="0">
                <a:latin typeface="Tahoma"/>
                <a:cs typeface="Tahoma"/>
              </a:rPr>
              <a:t>with </a:t>
            </a:r>
            <a:r>
              <a:rPr sz="1300" spc="5" dirty="0">
                <a:latin typeface="Tahoma"/>
                <a:cs typeface="Tahoma"/>
              </a:rPr>
              <a:t>no </a:t>
            </a:r>
            <a:r>
              <a:rPr sz="1300" spc="-5" dirty="0">
                <a:latin typeface="Tahoma"/>
                <a:cs typeface="Tahoma"/>
              </a:rPr>
              <a:t>negative </a:t>
            </a:r>
            <a:r>
              <a:rPr sz="1300" spc="-25" dirty="0">
                <a:latin typeface="Tahoma"/>
                <a:cs typeface="Tahoma"/>
              </a:rPr>
              <a:t>cycles). </a:t>
            </a:r>
            <a:r>
              <a:rPr sz="1300" spc="5" dirty="0">
                <a:latin typeface="Tahoma"/>
                <a:cs typeface="Tahoma"/>
              </a:rPr>
              <a:t>This </a:t>
            </a:r>
            <a:r>
              <a:rPr sz="1300" spc="10" dirty="0">
                <a:latin typeface="Tahoma"/>
                <a:cs typeface="Tahoma"/>
              </a:rPr>
              <a:t>algorithm </a:t>
            </a:r>
            <a:r>
              <a:rPr sz="1300" spc="30" dirty="0">
                <a:latin typeface="Tahoma"/>
                <a:cs typeface="Tahoma"/>
              </a:rPr>
              <a:t>will </a:t>
            </a:r>
            <a:r>
              <a:rPr sz="1300" spc="15" dirty="0">
                <a:latin typeface="Tahoma"/>
                <a:cs typeface="Tahoma"/>
              </a:rPr>
              <a:t>ﬁnd the shortest </a:t>
            </a:r>
            <a:r>
              <a:rPr sz="1300" spc="5" dirty="0">
                <a:latin typeface="Tahoma"/>
                <a:cs typeface="Tahoma"/>
              </a:rPr>
              <a:t>distance 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possible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any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two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nodes.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5" dirty="0">
                <a:latin typeface="Tahoma"/>
                <a:cs typeface="Tahoma"/>
              </a:rPr>
              <a:t>Our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aim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optimize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cache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usage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such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way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achieve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speedup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close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possible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Amdahl’s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upper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bound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law.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130" dirty="0">
                <a:latin typeface="Tahoma"/>
                <a:cs typeface="Tahoma"/>
              </a:rPr>
              <a:t>Input</a:t>
            </a:r>
            <a:endParaRPr sz="1600">
              <a:latin typeface="Tahoma"/>
              <a:cs typeface="Tahoma"/>
            </a:endParaRPr>
          </a:p>
          <a:p>
            <a:pPr marL="12700" marR="6985" algn="just">
              <a:lnSpc>
                <a:spcPct val="115399"/>
              </a:lnSpc>
              <a:spcBef>
                <a:spcPts val="30"/>
              </a:spcBef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input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contains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graph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114" dirty="0">
                <a:latin typeface="Tahoma"/>
                <a:cs typeface="Tahoma"/>
              </a:rPr>
              <a:t>N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nodes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their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edge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weights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form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an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adjacency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matrix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size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114" dirty="0">
                <a:latin typeface="Tahoma"/>
                <a:cs typeface="Tahoma"/>
              </a:rPr>
              <a:t>N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x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N.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This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algorithm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can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handle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negative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edge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weights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but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not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negative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cycles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since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if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there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does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exist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negative </a:t>
            </a:r>
            <a:r>
              <a:rPr sz="1300" spc="5" dirty="0">
                <a:latin typeface="Tahoma"/>
                <a:cs typeface="Tahoma"/>
              </a:rPr>
              <a:t>cycle </a:t>
            </a:r>
            <a:r>
              <a:rPr sz="1300" spc="10" dirty="0">
                <a:latin typeface="Tahoma"/>
                <a:cs typeface="Tahoma"/>
              </a:rPr>
              <a:t>then we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spc="20" dirty="0">
                <a:latin typeface="Tahoma"/>
                <a:cs typeface="Tahoma"/>
              </a:rPr>
              <a:t>circle </a:t>
            </a:r>
            <a:r>
              <a:rPr sz="1300" spc="30" dirty="0">
                <a:latin typeface="Tahoma"/>
                <a:cs typeface="Tahoma"/>
              </a:rPr>
              <a:t>to </a:t>
            </a:r>
            <a:r>
              <a:rPr sz="1300" spc="15" dirty="0">
                <a:latin typeface="Tahoma"/>
                <a:cs typeface="Tahoma"/>
              </a:rPr>
              <a:t>this </a:t>
            </a:r>
            <a:r>
              <a:rPr sz="1300" spc="-15" dirty="0">
                <a:latin typeface="Tahoma"/>
                <a:cs typeface="Tahoma"/>
              </a:rPr>
              <a:t>cycle, </a:t>
            </a:r>
            <a:r>
              <a:rPr sz="1300" spc="-20" dirty="0">
                <a:latin typeface="Tahoma"/>
                <a:cs typeface="Tahoma"/>
              </a:rPr>
              <a:t>go </a:t>
            </a:r>
            <a:r>
              <a:rPr sz="1300" spc="5" dirty="0">
                <a:latin typeface="Tahoma"/>
                <a:cs typeface="Tahoma"/>
              </a:rPr>
              <a:t>around </a:t>
            </a:r>
            <a:r>
              <a:rPr sz="1300" spc="40" dirty="0">
                <a:latin typeface="Tahoma"/>
                <a:cs typeface="Tahoma"/>
              </a:rPr>
              <a:t>it </a:t>
            </a:r>
            <a:r>
              <a:rPr sz="1300" spc="-15" dirty="0">
                <a:latin typeface="Tahoma"/>
                <a:cs typeface="Tahoma"/>
              </a:rPr>
              <a:t>an </a:t>
            </a:r>
            <a:r>
              <a:rPr sz="1300" spc="20" dirty="0">
                <a:latin typeface="Tahoma"/>
                <a:cs typeface="Tahoma"/>
              </a:rPr>
              <a:t>inﬁnite </a:t>
            </a:r>
            <a:r>
              <a:rPr sz="1300" spc="5" dirty="0">
                <a:latin typeface="Tahoma"/>
                <a:cs typeface="Tahoma"/>
              </a:rPr>
              <a:t>number </a:t>
            </a:r>
            <a:r>
              <a:rPr sz="1300" spc="20" dirty="0">
                <a:latin typeface="Tahoma"/>
                <a:cs typeface="Tahoma"/>
              </a:rPr>
              <a:t>of </a:t>
            </a:r>
            <a:r>
              <a:rPr sz="1300" spc="5" dirty="0">
                <a:latin typeface="Tahoma"/>
                <a:cs typeface="Tahoma"/>
              </a:rPr>
              <a:t>times </a:t>
            </a:r>
            <a:r>
              <a:rPr sz="1300" spc="-10" dirty="0">
                <a:latin typeface="Tahoma"/>
                <a:cs typeface="Tahoma"/>
              </a:rPr>
              <a:t>and </a:t>
            </a:r>
            <a:r>
              <a:rPr sz="1300" spc="-15" dirty="0">
                <a:latin typeface="Tahoma"/>
                <a:cs typeface="Tahoma"/>
              </a:rPr>
              <a:t>have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distance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-∞ </a:t>
            </a:r>
            <a:r>
              <a:rPr sz="1300" spc="10" dirty="0">
                <a:latin typeface="Tahoma"/>
                <a:cs typeface="Tahoma"/>
              </a:rPr>
              <a:t>between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nodes.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70" dirty="0">
                <a:latin typeface="Tahoma"/>
                <a:cs typeface="Tahoma"/>
              </a:rPr>
              <a:t>Output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15399"/>
              </a:lnSpc>
              <a:spcBef>
                <a:spcPts val="25"/>
              </a:spcBef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13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output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matrix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dis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size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114" dirty="0">
                <a:latin typeface="Tahoma"/>
                <a:cs typeface="Tahoma"/>
              </a:rPr>
              <a:t>N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x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N.</a:t>
            </a:r>
            <a:r>
              <a:rPr sz="1300" spc="-13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This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means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optimum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distance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going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from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node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i</a:t>
            </a:r>
            <a:r>
              <a:rPr sz="1300" spc="-13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j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value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dis[i][j].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Again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an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undirected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30" dirty="0">
                <a:latin typeface="Tahoma"/>
                <a:cs typeface="Tahoma"/>
              </a:rPr>
              <a:t>graph,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get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dis[i][j]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95" dirty="0">
                <a:latin typeface="Tahoma"/>
                <a:cs typeface="Tahoma"/>
              </a:rPr>
              <a:t>=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dis[j][i].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39091"/>
            <a:ext cx="42443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</a:t>
            </a:r>
            <a:r>
              <a:rPr spc="-5" dirty="0"/>
              <a:t>x</a:t>
            </a:r>
            <a:r>
              <a:rPr spc="105" dirty="0"/>
              <a:t>ample</a:t>
            </a:r>
            <a:r>
              <a:rPr spc="-160" dirty="0"/>
              <a:t> </a:t>
            </a:r>
            <a:r>
              <a:rPr spc="130" dirty="0"/>
              <a:t>-</a:t>
            </a:r>
            <a:r>
              <a:rPr spc="-160" dirty="0"/>
              <a:t> </a:t>
            </a:r>
            <a:r>
              <a:rPr spc="45" dirty="0"/>
              <a:t>Serial</a:t>
            </a:r>
            <a:r>
              <a:rPr spc="-240" dirty="0"/>
              <a:t> </a:t>
            </a:r>
            <a:r>
              <a:rPr spc="10" dirty="0"/>
              <a:t>E</a:t>
            </a:r>
            <a:r>
              <a:rPr spc="-45" dirty="0"/>
              <a:t>x</a:t>
            </a:r>
            <a:r>
              <a:rPr spc="35" dirty="0"/>
              <a:t>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225" y="4812813"/>
            <a:ext cx="4135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ahoma"/>
                <a:cs typeface="Tahoma"/>
              </a:rPr>
              <a:t>Source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https://ww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.programiz.com/dsa/floyd-warshall-algorith</a:t>
            </a:r>
            <a:r>
              <a:rPr sz="1100" u="sng" spc="-5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m</a:t>
            </a:r>
            <a:r>
              <a:rPr sz="1500" u="sng" spc="44" baseline="5555" dirty="0">
                <a:solidFill>
                  <a:srgbClr val="595959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3</a:t>
            </a:r>
            <a:endParaRPr sz="1500" baseline="5555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537" y="1114474"/>
            <a:ext cx="6182925" cy="370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639091"/>
            <a:ext cx="34944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Algorithm</a:t>
            </a:r>
            <a:r>
              <a:rPr spc="-195" dirty="0"/>
              <a:t> </a:t>
            </a:r>
            <a:r>
              <a:rPr spc="5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9700" y="1264716"/>
            <a:ext cx="28276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10287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Floy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d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303030"/>
                </a:solidFill>
                <a:latin typeface="Arial MT"/>
                <a:cs typeface="Arial MT"/>
              </a:rPr>
              <a:t>W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arshal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l</a:t>
            </a:r>
            <a:r>
              <a:rPr sz="1300" spc="-7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Algorith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m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consists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 of  three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loops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over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all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nodes.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76200" marR="111760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inner</a:t>
            </a:r>
            <a:r>
              <a:rPr sz="1300" spc="-2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most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loop</a:t>
            </a:r>
            <a:r>
              <a:rPr sz="1300" spc="-2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consists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only </a:t>
            </a:r>
            <a:r>
              <a:rPr sz="1300" spc="-34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constant</a:t>
            </a:r>
            <a:r>
              <a:rPr sz="1300" spc="-2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complexity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operations.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76200" marR="102870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Hence, the asymptotic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complexity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of </a:t>
            </a:r>
            <a:r>
              <a:rPr sz="1300" spc="-35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Floyd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Warshall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algorithm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is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O(n</a:t>
            </a:r>
            <a:r>
              <a:rPr sz="1275" baseline="32679" dirty="0">
                <a:solidFill>
                  <a:srgbClr val="303030"/>
                </a:solidFill>
                <a:latin typeface="Arial MT"/>
                <a:cs typeface="Arial MT"/>
              </a:rPr>
              <a:t>3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).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76200" marR="30480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Here,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n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is the number of nodes in the </a:t>
            </a:r>
            <a:r>
              <a:rPr sz="1300" spc="-35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given</a:t>
            </a:r>
            <a:r>
              <a:rPr sz="13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graph.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76200" marR="168910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Thus for the larger input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size, serial </a:t>
            </a:r>
            <a:r>
              <a:rPr sz="1300" spc="-35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code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takes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lot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of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time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03030"/>
                </a:solidFill>
                <a:latin typeface="Arial MT"/>
                <a:cs typeface="Arial MT"/>
              </a:rPr>
              <a:t>to</a:t>
            </a:r>
            <a:r>
              <a:rPr sz="1300" spc="-1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03030"/>
                </a:solidFill>
                <a:latin typeface="Arial MT"/>
                <a:cs typeface="Arial MT"/>
              </a:rPr>
              <a:t>compute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50" y="1874900"/>
            <a:ext cx="4924424" cy="2114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4</a:t>
            </a:fld>
            <a:endParaRPr spc="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639091"/>
            <a:ext cx="37242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Parallelization</a:t>
            </a:r>
            <a:r>
              <a:rPr spc="-195" dirty="0"/>
              <a:t> </a:t>
            </a:r>
            <a:r>
              <a:rPr spc="70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87" y="1339128"/>
            <a:ext cx="404241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5399"/>
              </a:lnSpc>
              <a:spcBef>
                <a:spcPts val="100"/>
              </a:spcBef>
            </a:pPr>
            <a:r>
              <a:rPr sz="1300" spc="60" dirty="0">
                <a:latin typeface="Tahoma"/>
                <a:cs typeface="Tahoma"/>
              </a:rPr>
              <a:t>We </a:t>
            </a:r>
            <a:r>
              <a:rPr sz="1300" spc="5" dirty="0">
                <a:latin typeface="Tahoma"/>
                <a:cs typeface="Tahoma"/>
              </a:rPr>
              <a:t>found </a:t>
            </a:r>
            <a:r>
              <a:rPr sz="1300" spc="20" dirty="0">
                <a:latin typeface="Tahoma"/>
                <a:cs typeface="Tahoma"/>
              </a:rPr>
              <a:t>out </a:t>
            </a:r>
            <a:r>
              <a:rPr sz="1300" spc="15" dirty="0">
                <a:latin typeface="Tahoma"/>
                <a:cs typeface="Tahoma"/>
              </a:rPr>
              <a:t>that the </a:t>
            </a:r>
            <a:r>
              <a:rPr sz="1300" spc="10" dirty="0">
                <a:latin typeface="Tahoma"/>
                <a:cs typeface="Tahoma"/>
              </a:rPr>
              <a:t>algorithm </a:t>
            </a:r>
            <a:r>
              <a:rPr sz="1300" spc="-5" dirty="0">
                <a:latin typeface="Tahoma"/>
                <a:cs typeface="Tahoma"/>
              </a:rPr>
              <a:t>spends </a:t>
            </a:r>
            <a:r>
              <a:rPr sz="1300" spc="5" dirty="0">
                <a:latin typeface="Tahoma"/>
                <a:cs typeface="Tahoma"/>
              </a:rPr>
              <a:t>considerable </a:t>
            </a:r>
            <a:r>
              <a:rPr sz="1300" spc="10" dirty="0">
                <a:latin typeface="Tahoma"/>
                <a:cs typeface="Tahoma"/>
              </a:rPr>
              <a:t> time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calculating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offsets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dis[i][j]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b</a:t>
            </a:r>
            <a:r>
              <a:rPr sz="1300" spc="15" dirty="0">
                <a:latin typeface="Tahoma"/>
                <a:cs typeface="Tahoma"/>
              </a:rPr>
              <a:t>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5" dirty="0">
                <a:latin typeface="Tahoma"/>
                <a:cs typeface="Tahoma"/>
              </a:rPr>
              <a:t>i*N+j.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ahoma"/>
              <a:cs typeface="Tahoma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spc="60" dirty="0">
                <a:latin typeface="Tahoma"/>
                <a:cs typeface="Tahoma"/>
              </a:rPr>
              <a:t>We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dirty="0">
                <a:latin typeface="Tahoma"/>
                <a:cs typeface="Tahoma"/>
              </a:rPr>
              <a:t>remove </a:t>
            </a:r>
            <a:r>
              <a:rPr sz="1300" spc="5" dirty="0">
                <a:latin typeface="Tahoma"/>
                <a:cs typeface="Tahoma"/>
              </a:rPr>
              <a:t>those computations </a:t>
            </a:r>
            <a:r>
              <a:rPr sz="1300" dirty="0">
                <a:latin typeface="Tahoma"/>
                <a:cs typeface="Tahoma"/>
              </a:rPr>
              <a:t>by </a:t>
            </a:r>
            <a:r>
              <a:rPr sz="1300" spc="10" dirty="0">
                <a:latin typeface="Tahoma"/>
                <a:cs typeface="Tahoma"/>
              </a:rPr>
              <a:t>storing </a:t>
            </a:r>
            <a:r>
              <a:rPr sz="1300" spc="15" dirty="0">
                <a:latin typeface="Tahoma"/>
                <a:cs typeface="Tahoma"/>
              </a:rPr>
              <a:t>the 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required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auxiliary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arrays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then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can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access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those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auxiliary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arrays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using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indexes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j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30" dirty="0">
                <a:latin typeface="Tahoma"/>
                <a:cs typeface="Tahoma"/>
              </a:rPr>
              <a:t>only.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This</a:t>
            </a:r>
            <a:r>
              <a:rPr sz="1300" spc="-17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makes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sure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approach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remains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parallelizable.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8527" y="1393075"/>
            <a:ext cx="3932397" cy="2960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686" y="4546447"/>
            <a:ext cx="922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Approach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575" y="3021000"/>
            <a:ext cx="3932399" cy="1314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6135" y="4546438"/>
            <a:ext cx="922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Approach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5</a:t>
            </a:fld>
            <a:endParaRPr spc="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659617"/>
            <a:ext cx="24549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</a:t>
            </a:r>
            <a:r>
              <a:rPr spc="-45" dirty="0"/>
              <a:t>x</a:t>
            </a:r>
            <a:r>
              <a:rPr spc="35" dirty="0"/>
              <a:t>ecution</a:t>
            </a:r>
            <a:r>
              <a:rPr spc="-235" dirty="0"/>
              <a:t> </a:t>
            </a:r>
            <a:r>
              <a:rPr spc="35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787" y="1637400"/>
            <a:ext cx="3657599" cy="2438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1062" y="1637400"/>
            <a:ext cx="3657599" cy="2438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2572" y="4422163"/>
            <a:ext cx="2268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Nai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5" dirty="0">
                <a:latin typeface="Tahoma"/>
                <a:cs typeface="Tahoma"/>
              </a:rPr>
              <a:t>allelization)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~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201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6</a:t>
            </a:fld>
            <a:endParaRPr spc="30" dirty="0"/>
          </a:p>
        </p:txBody>
      </p:sp>
      <p:sp>
        <p:nvSpPr>
          <p:cNvPr id="6" name="object 6"/>
          <p:cNvSpPr txBox="1"/>
          <p:nvPr/>
        </p:nvSpPr>
        <p:spPr>
          <a:xfrm>
            <a:off x="5701062" y="4422163"/>
            <a:ext cx="2397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Using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Auxiliary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80" dirty="0">
                <a:latin typeface="Tahoma"/>
                <a:cs typeface="Tahoma"/>
              </a:rPr>
              <a:t>Ar</a:t>
            </a:r>
            <a:r>
              <a:rPr sz="1400" spc="30" dirty="0">
                <a:latin typeface="Tahoma"/>
                <a:cs typeface="Tahoma"/>
              </a:rPr>
              <a:t>r</a:t>
            </a:r>
            <a:r>
              <a:rPr sz="1400" spc="-55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ys)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~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176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659617"/>
            <a:ext cx="1459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Speedup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45" y="4164988"/>
            <a:ext cx="2194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Nai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5" dirty="0">
                <a:latin typeface="Tahoma"/>
                <a:cs typeface="Tahoma"/>
              </a:rPr>
              <a:t>allelization)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~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2.24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4047" y="4164988"/>
            <a:ext cx="2324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Using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Auxiliary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80" dirty="0">
                <a:latin typeface="Tahoma"/>
                <a:cs typeface="Tahoma"/>
              </a:rPr>
              <a:t>Ar</a:t>
            </a:r>
            <a:r>
              <a:rPr sz="1400" spc="30" dirty="0">
                <a:latin typeface="Tahoma"/>
                <a:cs typeface="Tahoma"/>
              </a:rPr>
              <a:t>r</a:t>
            </a:r>
            <a:r>
              <a:rPr sz="1400" spc="-55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ys)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~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2.94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00" y="1573937"/>
            <a:ext cx="8712062" cy="21872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7</a:t>
            </a:fld>
            <a:endParaRPr spc="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50" y="622441"/>
            <a:ext cx="1327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8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849805" y="1260494"/>
            <a:ext cx="7678420" cy="317690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22275" indent="-359410">
              <a:lnSpc>
                <a:spcPct val="100000"/>
              </a:lnSpc>
              <a:spcBef>
                <a:spcPts val="384"/>
              </a:spcBef>
              <a:buFont typeface="Arial MT"/>
              <a:buChar char="●"/>
              <a:tabLst>
                <a:tab pos="422275" algn="l"/>
                <a:tab pos="422909" algn="l"/>
              </a:tabLst>
            </a:pPr>
            <a:r>
              <a:rPr sz="1700" spc="20" dirty="0">
                <a:latin typeface="Tahoma"/>
                <a:cs typeface="Tahoma"/>
              </a:rPr>
              <a:t>Cache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35" dirty="0">
                <a:latin typeface="Tahoma"/>
                <a:cs typeface="Tahoma"/>
              </a:rPr>
              <a:t>Misses</a:t>
            </a:r>
            <a:endParaRPr sz="1700">
              <a:latin typeface="Tahoma"/>
              <a:cs typeface="Tahoma"/>
            </a:endParaRPr>
          </a:p>
          <a:p>
            <a:pPr marL="479425" marR="68580" lvl="1" indent="-359410" algn="just">
              <a:lnSpc>
                <a:spcPct val="118400"/>
              </a:lnSpc>
              <a:spcBef>
                <a:spcPts val="395"/>
              </a:spcBef>
              <a:buSzPct val="130769"/>
              <a:buFont typeface="Arial MT"/>
              <a:buChar char="○"/>
              <a:tabLst>
                <a:tab pos="480059" algn="l"/>
              </a:tabLst>
            </a:pPr>
            <a:r>
              <a:rPr sz="1300" spc="20" dirty="0">
                <a:latin typeface="Tahoma"/>
                <a:cs typeface="Tahoma"/>
              </a:rPr>
              <a:t>Naive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Approach: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For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each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iteration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k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get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misses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when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dis[i][k]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(column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k)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dis[k][i]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(row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k)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 </a:t>
            </a:r>
            <a:r>
              <a:rPr sz="1300" spc="-20" dirty="0">
                <a:latin typeface="Tahoma"/>
                <a:cs typeface="Tahoma"/>
              </a:rPr>
              <a:t>accessed. </a:t>
            </a:r>
            <a:r>
              <a:rPr sz="1300" spc="25" dirty="0">
                <a:latin typeface="Tahoma"/>
                <a:cs typeface="Tahoma"/>
              </a:rPr>
              <a:t>Once </a:t>
            </a:r>
            <a:r>
              <a:rPr sz="1300" spc="10" dirty="0">
                <a:latin typeface="Tahoma"/>
                <a:cs typeface="Tahoma"/>
              </a:rPr>
              <a:t>they </a:t>
            </a:r>
            <a:r>
              <a:rPr sz="1300" spc="5" dirty="0">
                <a:latin typeface="Tahoma"/>
                <a:cs typeface="Tahoma"/>
              </a:rPr>
              <a:t>are </a:t>
            </a:r>
            <a:r>
              <a:rPr sz="1300" spc="-20" dirty="0">
                <a:latin typeface="Tahoma"/>
                <a:cs typeface="Tahoma"/>
              </a:rPr>
              <a:t>accessed, </a:t>
            </a:r>
            <a:r>
              <a:rPr sz="1300" spc="10" dirty="0">
                <a:latin typeface="Tahoma"/>
                <a:cs typeface="Tahoma"/>
              </a:rPr>
              <a:t>they </a:t>
            </a:r>
            <a:r>
              <a:rPr sz="1300" spc="5" dirty="0">
                <a:latin typeface="Tahoma"/>
                <a:cs typeface="Tahoma"/>
              </a:rPr>
              <a:t>are </a:t>
            </a:r>
            <a:r>
              <a:rPr sz="1300" dirty="0">
                <a:latin typeface="Tahoma"/>
                <a:cs typeface="Tahoma"/>
              </a:rPr>
              <a:t>available </a:t>
            </a:r>
            <a:r>
              <a:rPr sz="1300" spc="15" dirty="0">
                <a:latin typeface="Tahoma"/>
                <a:cs typeface="Tahoma"/>
              </a:rPr>
              <a:t>in </a:t>
            </a:r>
            <a:r>
              <a:rPr sz="1300" spc="-25" dirty="0">
                <a:latin typeface="Tahoma"/>
                <a:cs typeface="Tahoma"/>
              </a:rPr>
              <a:t>cache. </a:t>
            </a:r>
            <a:r>
              <a:rPr sz="1300" spc="40" dirty="0">
                <a:latin typeface="Tahoma"/>
                <a:cs typeface="Tahoma"/>
              </a:rPr>
              <a:t>But </a:t>
            </a:r>
            <a:r>
              <a:rPr sz="1300" spc="30" dirty="0">
                <a:latin typeface="Tahoma"/>
                <a:cs typeface="Tahoma"/>
              </a:rPr>
              <a:t>for </a:t>
            </a:r>
            <a:r>
              <a:rPr sz="1300" spc="15" dirty="0">
                <a:latin typeface="Tahoma"/>
                <a:cs typeface="Tahoma"/>
              </a:rPr>
              <a:t>the </a:t>
            </a:r>
            <a:r>
              <a:rPr sz="1300" spc="30" dirty="0">
                <a:latin typeface="Tahoma"/>
                <a:cs typeface="Tahoma"/>
              </a:rPr>
              <a:t>ﬁrst </a:t>
            </a:r>
            <a:r>
              <a:rPr sz="1300" spc="10" dirty="0">
                <a:latin typeface="Tahoma"/>
                <a:cs typeface="Tahoma"/>
              </a:rPr>
              <a:t>time </a:t>
            </a:r>
            <a:r>
              <a:rPr sz="1300" spc="5" dirty="0">
                <a:latin typeface="Tahoma"/>
                <a:cs typeface="Tahoma"/>
              </a:rPr>
              <a:t>when 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threads</a:t>
            </a:r>
            <a:r>
              <a:rPr sz="1300" spc="-1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begin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4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access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row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k,</a:t>
            </a:r>
            <a:r>
              <a:rPr sz="1300" spc="-14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multiple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threads</a:t>
            </a:r>
            <a:r>
              <a:rPr sz="1300" spc="-14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might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request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4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same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</a:t>
            </a:r>
            <a:r>
              <a:rPr sz="1300" spc="-14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resulting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pN/16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misses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worst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instead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45" dirty="0">
                <a:latin typeface="Tahoma"/>
                <a:cs typeface="Tahoma"/>
              </a:rPr>
              <a:t>N/16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misses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serial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approach.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This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results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lower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speedup.</a:t>
            </a:r>
            <a:endParaRPr sz="1300">
              <a:latin typeface="Tahoma"/>
              <a:cs typeface="Tahoma"/>
            </a:endParaRPr>
          </a:p>
          <a:p>
            <a:pPr marL="479425" marR="76835" lvl="1" indent="-359410" algn="just">
              <a:lnSpc>
                <a:spcPct val="119900"/>
              </a:lnSpc>
              <a:spcBef>
                <a:spcPts val="315"/>
              </a:spcBef>
              <a:buSzPct val="130769"/>
              <a:buFont typeface="Arial MT"/>
              <a:buChar char="○"/>
              <a:tabLst>
                <a:tab pos="480059" algn="l"/>
              </a:tabLst>
            </a:pPr>
            <a:r>
              <a:rPr sz="1300" spc="10" dirty="0">
                <a:latin typeface="Tahoma"/>
                <a:cs typeface="Tahoma"/>
              </a:rPr>
              <a:t>Using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Auxiliary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Arrays: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problem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faced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naive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approach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doesn’t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appear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here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since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auxiliary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arrays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loaded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cache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before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any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thread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begins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compute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updates.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This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means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no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collision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fetches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hence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save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cache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misses</a:t>
            </a:r>
            <a:endParaRPr sz="1300">
              <a:latin typeface="Tahoma"/>
              <a:cs typeface="Tahoma"/>
            </a:endParaRPr>
          </a:p>
          <a:p>
            <a:pPr marL="422275" indent="-359410">
              <a:lnSpc>
                <a:spcPct val="100000"/>
              </a:lnSpc>
              <a:spcBef>
                <a:spcPts val="225"/>
              </a:spcBef>
              <a:buFont typeface="Arial MT"/>
              <a:buChar char="●"/>
              <a:tabLst>
                <a:tab pos="422275" algn="l"/>
                <a:tab pos="422909" algn="l"/>
              </a:tabLst>
            </a:pPr>
            <a:r>
              <a:rPr sz="1700" spc="25" dirty="0">
                <a:latin typeface="Tahoma"/>
                <a:cs typeface="Tahoma"/>
              </a:rPr>
              <a:t>Compute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35" dirty="0">
                <a:latin typeface="Tahoma"/>
                <a:cs typeface="Tahoma"/>
              </a:rPr>
              <a:t>Costs</a:t>
            </a:r>
            <a:endParaRPr sz="1700">
              <a:latin typeface="Tahoma"/>
              <a:cs typeface="Tahoma"/>
            </a:endParaRPr>
          </a:p>
          <a:p>
            <a:pPr marL="479425" lvl="1" indent="-359410">
              <a:lnSpc>
                <a:spcPct val="100000"/>
              </a:lnSpc>
              <a:spcBef>
                <a:spcPts val="685"/>
              </a:spcBef>
              <a:buSzPct val="130769"/>
              <a:buFont typeface="Arial MT"/>
              <a:buChar char="○"/>
              <a:tabLst>
                <a:tab pos="479425" algn="l"/>
                <a:tab pos="480059" algn="l"/>
              </a:tabLst>
            </a:pPr>
            <a:r>
              <a:rPr sz="1300" spc="20" dirty="0">
                <a:latin typeface="Tahoma"/>
                <a:cs typeface="Tahoma"/>
              </a:rPr>
              <a:t>Naive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Approach: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As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discussed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earlier,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incur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60" dirty="0">
                <a:latin typeface="Tahoma"/>
                <a:cs typeface="Tahoma"/>
              </a:rPr>
              <a:t>2N</a:t>
            </a:r>
            <a:r>
              <a:rPr sz="1275" spc="89" baseline="32679" dirty="0">
                <a:latin typeface="Tahoma"/>
                <a:cs typeface="Tahoma"/>
              </a:rPr>
              <a:t>3</a:t>
            </a:r>
            <a:r>
              <a:rPr sz="1275" spc="-15" baseline="32679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multiplication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instances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when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access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dis[i][k]</a:t>
            </a:r>
            <a:endParaRPr sz="1300">
              <a:latin typeface="Tahoma"/>
              <a:cs typeface="Tahoma"/>
            </a:endParaRPr>
          </a:p>
          <a:p>
            <a:pPr marL="479425" marR="88265" lvl="1" indent="-359410">
              <a:lnSpc>
                <a:spcPct val="124400"/>
              </a:lnSpc>
              <a:spcBef>
                <a:spcPts val="384"/>
              </a:spcBef>
              <a:buSzPct val="130769"/>
              <a:buFont typeface="Arial MT"/>
              <a:buChar char="○"/>
              <a:tabLst>
                <a:tab pos="479425" algn="l"/>
                <a:tab pos="480059" algn="l"/>
              </a:tabLst>
            </a:pPr>
            <a:r>
              <a:rPr sz="1300" spc="10" dirty="0">
                <a:latin typeface="Tahoma"/>
                <a:cs typeface="Tahoma"/>
              </a:rPr>
              <a:t>Using</a:t>
            </a:r>
            <a:r>
              <a:rPr sz="1300" spc="30" dirty="0">
                <a:latin typeface="Tahoma"/>
                <a:cs typeface="Tahoma"/>
              </a:rPr>
              <a:t> Auxiliary </a:t>
            </a:r>
            <a:r>
              <a:rPr sz="1300" dirty="0">
                <a:latin typeface="Tahoma"/>
                <a:cs typeface="Tahoma"/>
              </a:rPr>
              <a:t>Arrays: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These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computations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3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reduced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by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60" dirty="0">
                <a:latin typeface="Tahoma"/>
                <a:cs typeface="Tahoma"/>
              </a:rPr>
              <a:t>2N</a:t>
            </a:r>
            <a:r>
              <a:rPr sz="1275" spc="89" baseline="32679" dirty="0">
                <a:latin typeface="Tahoma"/>
                <a:cs typeface="Tahoma"/>
              </a:rPr>
              <a:t>2</a:t>
            </a:r>
            <a:r>
              <a:rPr sz="1275" spc="254" baseline="32679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computations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when</a:t>
            </a:r>
            <a:r>
              <a:rPr sz="1300" spc="3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use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auxiliary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arrays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50" y="622441"/>
            <a:ext cx="244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85" dirty="0"/>
              <a:t> </a:t>
            </a:r>
            <a:r>
              <a:rPr spc="130" dirty="0"/>
              <a:t>-</a:t>
            </a:r>
            <a:r>
              <a:rPr spc="-185" dirty="0"/>
              <a:t> </a:t>
            </a:r>
            <a:r>
              <a:rPr spc="-20" dirty="0"/>
              <a:t>Cont.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9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802350" y="1246699"/>
            <a:ext cx="7656195" cy="25425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69900" indent="-359410">
              <a:lnSpc>
                <a:spcPct val="100000"/>
              </a:lnSpc>
              <a:spcBef>
                <a:spcPts val="4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00" spc="-5" dirty="0">
                <a:latin typeface="Tahoma"/>
                <a:cs typeface="Tahoma"/>
              </a:rPr>
              <a:t>Scheduling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P</a:t>
            </a:r>
            <a:r>
              <a:rPr sz="1700" spc="20" dirty="0">
                <a:latin typeface="Tahoma"/>
                <a:cs typeface="Tahoma"/>
              </a:rPr>
              <a:t>olicies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(Dynamic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vs</a:t>
            </a:r>
            <a:r>
              <a:rPr sz="1700" spc="-204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Static)</a:t>
            </a:r>
            <a:endParaRPr sz="1700">
              <a:latin typeface="Tahoma"/>
              <a:cs typeface="Tahoma"/>
            </a:endParaRPr>
          </a:p>
          <a:p>
            <a:pPr marL="927100" marR="5080" lvl="1" indent="-328295" algn="just">
              <a:lnSpc>
                <a:spcPct val="115399"/>
              </a:lnSpc>
              <a:spcBef>
                <a:spcPts val="65"/>
              </a:spcBef>
              <a:buFont typeface="Arial MT"/>
              <a:buChar char="●"/>
              <a:tabLst>
                <a:tab pos="927100" algn="l"/>
              </a:tabLst>
            </a:pPr>
            <a:r>
              <a:rPr sz="1300" dirty="0">
                <a:latin typeface="Tahoma"/>
                <a:cs typeface="Tahoma"/>
              </a:rPr>
              <a:t>Since dynamic scheduling </a:t>
            </a:r>
            <a:r>
              <a:rPr sz="1300" spc="15" dirty="0">
                <a:latin typeface="Tahoma"/>
                <a:cs typeface="Tahoma"/>
              </a:rPr>
              <a:t>divide the </a:t>
            </a:r>
            <a:r>
              <a:rPr sz="1300" spc="20" dirty="0">
                <a:latin typeface="Tahoma"/>
                <a:cs typeface="Tahoma"/>
              </a:rPr>
              <a:t>workload </a:t>
            </a:r>
            <a:r>
              <a:rPr sz="1300" spc="-20" dirty="0">
                <a:latin typeface="Tahoma"/>
                <a:cs typeface="Tahoma"/>
              </a:rPr>
              <a:t>among </a:t>
            </a:r>
            <a:r>
              <a:rPr sz="1300" spc="10" dirty="0">
                <a:latin typeface="Tahoma"/>
                <a:cs typeface="Tahoma"/>
              </a:rPr>
              <a:t>thread </a:t>
            </a:r>
            <a:r>
              <a:rPr sz="1300" spc="5" dirty="0">
                <a:latin typeface="Tahoma"/>
                <a:cs typeface="Tahoma"/>
              </a:rPr>
              <a:t>according </a:t>
            </a:r>
            <a:r>
              <a:rPr sz="1300" spc="30" dirty="0">
                <a:latin typeface="Tahoma"/>
                <a:cs typeface="Tahoma"/>
              </a:rPr>
              <a:t>to </a:t>
            </a:r>
            <a:r>
              <a:rPr sz="1300" spc="25" dirty="0">
                <a:latin typeface="Tahoma"/>
                <a:cs typeface="Tahoma"/>
              </a:rPr>
              <a:t>their </a:t>
            </a:r>
            <a:r>
              <a:rPr sz="1300" spc="-5" dirty="0">
                <a:latin typeface="Tahoma"/>
                <a:cs typeface="Tahoma"/>
              </a:rPr>
              <a:t>availability,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every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time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thread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idle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it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has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assigned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chunk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by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OS.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This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scheduling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cause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delay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run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time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called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"Scheduling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Overhead".</a:t>
            </a:r>
            <a:endParaRPr sz="1300">
              <a:latin typeface="Tahoma"/>
              <a:cs typeface="Tahoma"/>
            </a:endParaRPr>
          </a:p>
          <a:p>
            <a:pPr marL="927100" marR="5080" lvl="1" indent="-328295" algn="just">
              <a:lnSpc>
                <a:spcPct val="115399"/>
              </a:lnSpc>
              <a:buFont typeface="Arial MT"/>
              <a:buChar char="●"/>
              <a:tabLst>
                <a:tab pos="927100" algn="l"/>
              </a:tabLst>
            </a:pPr>
            <a:r>
              <a:rPr sz="1300" spc="-5" dirty="0">
                <a:latin typeface="Tahoma"/>
                <a:cs typeface="Tahoma"/>
              </a:rPr>
              <a:t>Load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balance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means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"Equal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work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all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threads".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Dynamic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scheduling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automatically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assigns</a:t>
            </a:r>
            <a:r>
              <a:rPr sz="1300" spc="-17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work to </a:t>
            </a:r>
            <a:r>
              <a:rPr sz="1300" spc="15" dirty="0">
                <a:latin typeface="Tahoma"/>
                <a:cs typeface="Tahoma"/>
              </a:rPr>
              <a:t>that </a:t>
            </a:r>
            <a:r>
              <a:rPr sz="1300" spc="10" dirty="0">
                <a:latin typeface="Tahoma"/>
                <a:cs typeface="Tahoma"/>
              </a:rPr>
              <a:t>thread which </a:t>
            </a:r>
            <a:r>
              <a:rPr sz="1300" spc="5" dirty="0">
                <a:latin typeface="Tahoma"/>
                <a:cs typeface="Tahoma"/>
              </a:rPr>
              <a:t>is </a:t>
            </a:r>
            <a:r>
              <a:rPr sz="1300" dirty="0">
                <a:latin typeface="Tahoma"/>
                <a:cs typeface="Tahoma"/>
              </a:rPr>
              <a:t>available </a:t>
            </a:r>
            <a:r>
              <a:rPr sz="1300" spc="-10" dirty="0">
                <a:latin typeface="Tahoma"/>
                <a:cs typeface="Tahoma"/>
              </a:rPr>
              <a:t>causing </a:t>
            </a:r>
            <a:r>
              <a:rPr sz="1300" spc="5" dirty="0">
                <a:latin typeface="Tahoma"/>
                <a:cs typeface="Tahoma"/>
              </a:rPr>
              <a:t>no </a:t>
            </a:r>
            <a:r>
              <a:rPr sz="1300" dirty="0">
                <a:latin typeface="Tahoma"/>
                <a:cs typeface="Tahoma"/>
              </a:rPr>
              <a:t>delay </a:t>
            </a:r>
            <a:r>
              <a:rPr sz="1300" spc="15" dirty="0">
                <a:latin typeface="Tahoma"/>
                <a:cs typeface="Tahoma"/>
              </a:rPr>
              <a:t>in the run </a:t>
            </a:r>
            <a:r>
              <a:rPr sz="1300" spc="-15" dirty="0">
                <a:latin typeface="Tahoma"/>
                <a:cs typeface="Tahoma"/>
              </a:rPr>
              <a:t>time. </a:t>
            </a:r>
            <a:r>
              <a:rPr sz="1300" spc="20" dirty="0">
                <a:latin typeface="Tahoma"/>
                <a:cs typeface="Tahoma"/>
              </a:rPr>
              <a:t>Whereas </a:t>
            </a:r>
            <a:r>
              <a:rPr sz="1300" spc="15" dirty="0">
                <a:latin typeface="Tahoma"/>
                <a:cs typeface="Tahoma"/>
              </a:rPr>
              <a:t>static 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scheduling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algorithm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assign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work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depending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upon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chunk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size.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300" dirty="0">
                <a:latin typeface="Tahoma"/>
                <a:cs typeface="Tahoma"/>
              </a:rPr>
              <a:t>Since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observed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there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no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condition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checks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inside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parallel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region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all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thread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have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do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ﬁx </a:t>
            </a:r>
            <a:r>
              <a:rPr sz="1300" dirty="0">
                <a:latin typeface="Tahoma"/>
                <a:cs typeface="Tahoma"/>
              </a:rPr>
              <a:t>amount </a:t>
            </a:r>
            <a:r>
              <a:rPr sz="1300" spc="20" dirty="0">
                <a:latin typeface="Tahoma"/>
                <a:cs typeface="Tahoma"/>
              </a:rPr>
              <a:t>of </a:t>
            </a:r>
            <a:r>
              <a:rPr sz="1300" spc="30" dirty="0">
                <a:latin typeface="Tahoma"/>
                <a:cs typeface="Tahoma"/>
              </a:rPr>
              <a:t>work </a:t>
            </a:r>
            <a:r>
              <a:rPr sz="1300" spc="5" dirty="0">
                <a:latin typeface="Tahoma"/>
                <a:cs typeface="Tahoma"/>
              </a:rPr>
              <a:t>on </a:t>
            </a:r>
            <a:r>
              <a:rPr sz="1300" spc="-10" dirty="0">
                <a:latin typeface="Tahoma"/>
                <a:cs typeface="Tahoma"/>
              </a:rPr>
              <a:t>each </a:t>
            </a:r>
            <a:r>
              <a:rPr sz="1300" spc="5" dirty="0">
                <a:latin typeface="Tahoma"/>
                <a:cs typeface="Tahoma"/>
              </a:rPr>
              <a:t>iteration. </a:t>
            </a:r>
            <a:r>
              <a:rPr sz="1300" spc="-5" dirty="0">
                <a:latin typeface="Tahoma"/>
                <a:cs typeface="Tahoma"/>
              </a:rPr>
              <a:t>Thus </a:t>
            </a:r>
            <a:r>
              <a:rPr sz="1300" spc="15" dirty="0">
                <a:latin typeface="Tahoma"/>
                <a:cs typeface="Tahoma"/>
              </a:rPr>
              <a:t>the </a:t>
            </a:r>
            <a:r>
              <a:rPr sz="1300" spc="20" dirty="0">
                <a:latin typeface="Tahoma"/>
                <a:cs typeface="Tahoma"/>
              </a:rPr>
              <a:t>workload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dirty="0">
                <a:latin typeface="Tahoma"/>
                <a:cs typeface="Tahoma"/>
              </a:rPr>
              <a:t>be evenly </a:t>
            </a:r>
            <a:r>
              <a:rPr sz="1300" spc="20" dirty="0">
                <a:latin typeface="Tahoma"/>
                <a:cs typeface="Tahoma"/>
              </a:rPr>
              <a:t>distributed </a:t>
            </a:r>
            <a:r>
              <a:rPr sz="1300" spc="-20" dirty="0">
                <a:latin typeface="Tahoma"/>
                <a:cs typeface="Tahoma"/>
              </a:rPr>
              <a:t>among </a:t>
            </a:r>
            <a:r>
              <a:rPr sz="1300" spc="5" dirty="0">
                <a:latin typeface="Tahoma"/>
                <a:cs typeface="Tahoma"/>
              </a:rPr>
              <a:t>threads </a:t>
            </a:r>
            <a:r>
              <a:rPr sz="1300" spc="10" dirty="0">
                <a:latin typeface="Tahoma"/>
                <a:cs typeface="Tahoma"/>
              </a:rPr>
              <a:t>at 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compile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time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get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rid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dynamic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scheduling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overhead.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924</Words>
  <Application>Microsoft Office PowerPoint</Application>
  <PresentationFormat>On-screen Show 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Tahoma</vt:lpstr>
      <vt:lpstr>Trebuchet MS</vt:lpstr>
      <vt:lpstr>Office Theme</vt:lpstr>
      <vt:lpstr>HPC Project</vt:lpstr>
      <vt:lpstr>Serial Algorithm</vt:lpstr>
      <vt:lpstr>Example - Serial Execution</vt:lpstr>
      <vt:lpstr>Algorithm Complexity</vt:lpstr>
      <vt:lpstr>Parallelization Strategy</vt:lpstr>
      <vt:lpstr>Execution Time</vt:lpstr>
      <vt:lpstr>Speedup</vt:lpstr>
      <vt:lpstr>Analysis</vt:lpstr>
      <vt:lpstr>Analysis -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Project</dc:title>
  <cp:lastModifiedBy>Dharam Soni</cp:lastModifiedBy>
  <cp:revision>1</cp:revision>
  <dcterms:created xsi:type="dcterms:W3CDTF">2022-04-09T06:46:51Z</dcterms:created>
  <dcterms:modified xsi:type="dcterms:W3CDTF">2022-04-09T06:48:27Z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