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Light" charset="1" panose="02000000000000000000"/>
      <p:regular r:id="rId10"/>
    </p:embeddedFont>
    <p:embeddedFont>
      <p:font typeface="Poppins Light Bold" charset="1" panose="02000000000000000000"/>
      <p:regular r:id="rId11"/>
    </p:embeddedFont>
    <p:embeddedFont>
      <p:font typeface="Poppins Medium" charset="1" panose="02000000000000000000"/>
      <p:regular r:id="rId12"/>
    </p:embeddedFont>
    <p:embeddedFont>
      <p:font typeface="Poppins Medium Bold" charset="1" panose="02000000000000000000"/>
      <p:regular r:id="rId13"/>
    </p:embeddedFont>
    <p:embeddedFont>
      <p:font typeface="Poppins Bold" charset="1" panose="02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659787" y="-2158365"/>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984105" y="8736965"/>
            <a:ext cx="6275195" cy="521335"/>
          </a:xfrm>
          <a:prstGeom prst="rect">
            <a:avLst/>
          </a:prstGeom>
        </p:spPr>
        <p:txBody>
          <a:bodyPr anchor="t" rtlCol="false" tIns="0" lIns="0" bIns="0" rIns="0">
            <a:spAutoFit/>
          </a:bodyPr>
          <a:lstStyle/>
          <a:p>
            <a:pPr algn="r">
              <a:lnSpc>
                <a:spcPts val="4160"/>
              </a:lnSpc>
            </a:pPr>
            <a:r>
              <a:rPr lang="en-US" sz="3200" spc="160">
                <a:solidFill>
                  <a:srgbClr val="150D0A"/>
                </a:solidFill>
                <a:latin typeface="Poppins Medium Bold"/>
              </a:rPr>
              <a:t>21st october 2023</a:t>
            </a:r>
          </a:p>
        </p:txBody>
      </p:sp>
      <p:grpSp>
        <p:nvGrpSpPr>
          <p:cNvPr name="Group 4" id="4"/>
          <p:cNvGrpSpPr/>
          <p:nvPr/>
        </p:nvGrpSpPr>
        <p:grpSpPr>
          <a:xfrm rot="0">
            <a:off x="1028700" y="2012580"/>
            <a:ext cx="10854458" cy="6271252"/>
            <a:chOff x="0" y="0"/>
            <a:chExt cx="14472610" cy="8361669"/>
          </a:xfrm>
        </p:grpSpPr>
        <p:sp>
          <p:nvSpPr>
            <p:cNvPr name="TextBox 5" id="5"/>
            <p:cNvSpPr txBox="true"/>
            <p:nvPr/>
          </p:nvSpPr>
          <p:spPr>
            <a:xfrm rot="0">
              <a:off x="0" y="200025"/>
              <a:ext cx="14472610" cy="6596382"/>
            </a:xfrm>
            <a:prstGeom prst="rect">
              <a:avLst/>
            </a:prstGeom>
          </p:spPr>
          <p:txBody>
            <a:bodyPr anchor="t" rtlCol="false" tIns="0" lIns="0" bIns="0" rIns="0">
              <a:spAutoFit/>
            </a:bodyPr>
            <a:lstStyle/>
            <a:p>
              <a:pPr>
                <a:lnSpc>
                  <a:spcPts val="15767"/>
                </a:lnSpc>
              </a:pPr>
            </a:p>
            <a:p>
              <a:pPr>
                <a:lnSpc>
                  <a:spcPts val="15767"/>
                </a:lnSpc>
              </a:pPr>
              <a:r>
                <a:rPr lang="en-US" sz="14875" spc="-252">
                  <a:solidFill>
                    <a:srgbClr val="FB791B"/>
                  </a:solidFill>
                  <a:latin typeface="Poppins Bold Bold Italics"/>
                </a:rPr>
                <a:t>WASTO</a:t>
              </a:r>
            </a:p>
            <a:p>
              <a:pPr>
                <a:lnSpc>
                  <a:spcPts val="3710"/>
                </a:lnSpc>
              </a:pPr>
              <a:r>
                <a:rPr lang="en-US" sz="3500" spc="-59">
                  <a:solidFill>
                    <a:srgbClr val="150D0A"/>
                  </a:solidFill>
                  <a:latin typeface="Poppins Bold Bold Italics"/>
                </a:rPr>
                <a:t>  A waste management website</a:t>
              </a:r>
            </a:p>
            <a:p>
              <a:pPr>
                <a:lnSpc>
                  <a:spcPts val="3710"/>
                </a:lnSpc>
              </a:pPr>
            </a:p>
          </p:txBody>
        </p:sp>
        <p:sp>
          <p:nvSpPr>
            <p:cNvPr name="TextBox 6" id="6"/>
            <p:cNvSpPr txBox="true"/>
            <p:nvPr/>
          </p:nvSpPr>
          <p:spPr>
            <a:xfrm rot="0">
              <a:off x="0" y="7665314"/>
              <a:ext cx="14472610" cy="696355"/>
            </a:xfrm>
            <a:prstGeom prst="rect">
              <a:avLst/>
            </a:prstGeom>
          </p:spPr>
          <p:txBody>
            <a:bodyPr anchor="t" rtlCol="false" tIns="0" lIns="0" bIns="0" rIns="0">
              <a:spAutoFit/>
            </a:bodyPr>
            <a:lstStyle/>
            <a:p>
              <a:pPr>
                <a:lnSpc>
                  <a:spcPts val="4297"/>
                </a:lnSpc>
              </a:pPr>
            </a:p>
          </p:txBody>
        </p:sp>
      </p:grpSp>
      <p:sp>
        <p:nvSpPr>
          <p:cNvPr name="Freeform 7" id="7"/>
          <p:cNvSpPr/>
          <p:nvPr/>
        </p:nvSpPr>
        <p:spPr>
          <a:xfrm flipH="false" flipV="false" rot="0">
            <a:off x="-660918" y="8209426"/>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rot="-2454669">
            <a:off x="11689545" y="4040402"/>
            <a:ext cx="8173825" cy="15240"/>
          </a:xfrm>
          <a:prstGeom prst="rect">
            <a:avLst/>
          </a:prstGeom>
          <a:solidFill>
            <a:srgbClr val="FFFFFF"/>
          </a:solidFill>
        </p:spPr>
      </p:sp>
      <p:sp>
        <p:nvSpPr>
          <p:cNvPr name="AutoShape 9" id="9"/>
          <p:cNvSpPr/>
          <p:nvPr/>
        </p:nvSpPr>
        <p:spPr>
          <a:xfrm rot="-2454669">
            <a:off x="-250402" y="10458420"/>
            <a:ext cx="7417149" cy="22628"/>
          </a:xfrm>
          <a:prstGeom prst="rect">
            <a:avLst/>
          </a:prstGeom>
          <a:solidFill>
            <a:srgbClr val="FFFFFF"/>
          </a:solid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EFEFC"/>
        </a:solidFill>
      </p:bgPr>
    </p:bg>
    <p:spTree>
      <p:nvGrpSpPr>
        <p:cNvPr id="1" name=""/>
        <p:cNvGrpSpPr/>
        <p:nvPr/>
      </p:nvGrpSpPr>
      <p:grpSpPr>
        <a:xfrm>
          <a:off x="0" y="0"/>
          <a:ext cx="0" cy="0"/>
          <a:chOff x="0" y="0"/>
          <a:chExt cx="0" cy="0"/>
        </a:xfrm>
      </p:grpSpPr>
      <p:sp>
        <p:nvSpPr>
          <p:cNvPr name="AutoShape 2" id="2"/>
          <p:cNvSpPr/>
          <p:nvPr/>
        </p:nvSpPr>
        <p:spPr>
          <a:xfrm rot="0">
            <a:off x="9144000" y="-175711"/>
            <a:ext cx="9344206" cy="10638421"/>
          </a:xfrm>
          <a:prstGeom prst="rect">
            <a:avLst/>
          </a:prstGeom>
          <a:solidFill>
            <a:srgbClr val="F9F7F8"/>
          </a:solidFill>
        </p:spPr>
      </p:sp>
      <p:grpSp>
        <p:nvGrpSpPr>
          <p:cNvPr name="Group 3" id="3"/>
          <p:cNvGrpSpPr/>
          <p:nvPr/>
        </p:nvGrpSpPr>
        <p:grpSpPr>
          <a:xfrm rot="0">
            <a:off x="1590543" y="3464214"/>
            <a:ext cx="6671945" cy="6014179"/>
            <a:chOff x="0" y="0"/>
            <a:chExt cx="8895927" cy="8018905"/>
          </a:xfrm>
        </p:grpSpPr>
        <p:sp>
          <p:nvSpPr>
            <p:cNvPr name="TextBox 4" id="4"/>
            <p:cNvSpPr txBox="true"/>
            <p:nvPr/>
          </p:nvSpPr>
          <p:spPr>
            <a:xfrm rot="0">
              <a:off x="0" y="0"/>
              <a:ext cx="8895923" cy="762000"/>
            </a:xfrm>
            <a:prstGeom prst="rect">
              <a:avLst/>
            </a:prstGeom>
          </p:spPr>
          <p:txBody>
            <a:bodyPr anchor="t" rtlCol="false" tIns="0" lIns="0" bIns="0" rIns="0">
              <a:spAutoFit/>
            </a:bodyPr>
            <a:lstStyle/>
            <a:p>
              <a:pPr>
                <a:lnSpc>
                  <a:spcPts val="4560"/>
                </a:lnSpc>
              </a:pPr>
              <a:r>
                <a:rPr lang="en-US" sz="3800" spc="570">
                  <a:solidFill>
                    <a:srgbClr val="150D0A"/>
                  </a:solidFill>
                  <a:latin typeface="Poppins Bold Italics"/>
                </a:rPr>
                <a:t>WASTO</a:t>
              </a:r>
            </a:p>
          </p:txBody>
        </p:sp>
        <p:sp>
          <p:nvSpPr>
            <p:cNvPr name="TextBox 5" id="5"/>
            <p:cNvSpPr txBox="true"/>
            <p:nvPr/>
          </p:nvSpPr>
          <p:spPr>
            <a:xfrm rot="0">
              <a:off x="4" y="1218055"/>
              <a:ext cx="8895923" cy="6800850"/>
            </a:xfrm>
            <a:prstGeom prst="rect">
              <a:avLst/>
            </a:prstGeom>
          </p:spPr>
          <p:txBody>
            <a:bodyPr anchor="t" rtlCol="false" tIns="0" lIns="0" bIns="0" rIns="0">
              <a:spAutoFit/>
            </a:bodyPr>
            <a:lstStyle/>
            <a:p>
              <a:pPr>
                <a:lnSpc>
                  <a:spcPts val="4500"/>
                </a:lnSpc>
              </a:pPr>
              <a:r>
                <a:rPr lang="en-US" sz="3000" spc="30">
                  <a:solidFill>
                    <a:srgbClr val="150D0A"/>
                  </a:solidFill>
                  <a:latin typeface="Poppins Light"/>
                </a:rPr>
                <a:t>Hi everyone!</a:t>
              </a:r>
            </a:p>
            <a:p>
              <a:pPr>
                <a:lnSpc>
                  <a:spcPts val="4500"/>
                </a:lnSpc>
              </a:pPr>
              <a:r>
                <a:rPr lang="en-US" sz="3000" spc="30">
                  <a:solidFill>
                    <a:srgbClr val="150D0A"/>
                  </a:solidFill>
                  <a:latin typeface="Poppins Light"/>
                </a:rPr>
                <a:t>I'm excited to introduce wasto, a new waste management mobile-friendly website that helps Eket citizens to effectively manage their waste and keep the environment eco-friendly.</a:t>
              </a:r>
            </a:p>
            <a:p>
              <a:pPr>
                <a:lnSpc>
                  <a:spcPts val="4500"/>
                </a:lnSpc>
              </a:pPr>
              <a:r>
                <a:rPr lang="en-US" sz="3000" spc="30">
                  <a:solidFill>
                    <a:srgbClr val="150D0A"/>
                  </a:solidFill>
                  <a:latin typeface="Poppins Light"/>
                </a:rPr>
                <a:t>wasto is a free and easy-to-us</a:t>
              </a:r>
            </a:p>
            <a:p>
              <a:pPr>
                <a:lnSpc>
                  <a:spcPts val="4500"/>
                </a:lnSpc>
              </a:pPr>
            </a:p>
          </p:txBody>
        </p:sp>
      </p:grpSp>
      <p:sp>
        <p:nvSpPr>
          <p:cNvPr name="Freeform 6" id="6"/>
          <p:cNvSpPr/>
          <p:nvPr/>
        </p:nvSpPr>
        <p:spPr>
          <a:xfrm flipH="false" flipV="false" rot="3846684">
            <a:off x="-660918" y="-5846641"/>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461415" y="5781134"/>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rot="2700000">
            <a:off x="3238695" y="1029621"/>
            <a:ext cx="3375642" cy="28652"/>
          </a:xfrm>
          <a:prstGeom prst="rect">
            <a:avLst/>
          </a:prstGeom>
          <a:solidFill>
            <a:srgbClr val="FFFFFF"/>
          </a:solidFill>
        </p:spPr>
      </p:sp>
      <p:sp>
        <p:nvSpPr>
          <p:cNvPr name="AutoShape 9" id="9"/>
          <p:cNvSpPr/>
          <p:nvPr/>
        </p:nvSpPr>
        <p:spPr>
          <a:xfrm rot="2700000">
            <a:off x="10830305" y="8361571"/>
            <a:ext cx="5358352" cy="28652"/>
          </a:xfrm>
          <a:prstGeom prst="rect">
            <a:avLst/>
          </a:prstGeom>
          <a:solidFill>
            <a:srgbClr val="FFFFFF"/>
          </a:solidFill>
        </p:spPr>
      </p:sp>
      <p:sp>
        <p:nvSpPr>
          <p:cNvPr name="Freeform 10" id="10"/>
          <p:cNvSpPr/>
          <p:nvPr/>
        </p:nvSpPr>
        <p:spPr>
          <a:xfrm flipH="false" flipV="false" rot="0">
            <a:off x="9425834" y="0"/>
            <a:ext cx="8862166" cy="10287000"/>
          </a:xfrm>
          <a:custGeom>
            <a:avLst/>
            <a:gdLst/>
            <a:ahLst/>
            <a:cxnLst/>
            <a:rect r="r" b="b" t="t" l="l"/>
            <a:pathLst>
              <a:path h="10287000" w="8862166">
                <a:moveTo>
                  <a:pt x="0" y="0"/>
                </a:moveTo>
                <a:lnTo>
                  <a:pt x="8862166" y="0"/>
                </a:lnTo>
                <a:lnTo>
                  <a:pt x="8862166" y="10287000"/>
                </a:lnTo>
                <a:lnTo>
                  <a:pt x="0" y="10287000"/>
                </a:lnTo>
                <a:lnTo>
                  <a:pt x="0" y="0"/>
                </a:lnTo>
                <a:close/>
              </a:path>
            </a:pathLst>
          </a:custGeom>
          <a:blipFill>
            <a:blip r:embed="rId6"/>
            <a:stretch>
              <a:fillRect l="0" t="-17774" r="0" b="-17774"/>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77898">
            <a:off x="2220524" y="-2024553"/>
            <a:ext cx="7889531" cy="7889531"/>
          </a:xfrm>
          <a:custGeom>
            <a:avLst/>
            <a:gdLst/>
            <a:ahLst/>
            <a:cxnLst/>
            <a:rect r="r" b="b" t="t" l="l"/>
            <a:pathLst>
              <a:path h="7889531" w="7889531">
                <a:moveTo>
                  <a:pt x="0" y="0"/>
                </a:moveTo>
                <a:lnTo>
                  <a:pt x="7889531" y="0"/>
                </a:lnTo>
                <a:lnTo>
                  <a:pt x="7889531" y="7889531"/>
                </a:lnTo>
                <a:lnTo>
                  <a:pt x="0" y="7889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16066" y="-2430207"/>
            <a:ext cx="7889531" cy="7889531"/>
          </a:xfrm>
          <a:custGeom>
            <a:avLst/>
            <a:gdLst/>
            <a:ahLst/>
            <a:cxnLst/>
            <a:rect r="r" b="b" t="t" l="l"/>
            <a:pathLst>
              <a:path h="7889531" w="7889531">
                <a:moveTo>
                  <a:pt x="0" y="0"/>
                </a:moveTo>
                <a:lnTo>
                  <a:pt x="7889532" y="0"/>
                </a:lnTo>
                <a:lnTo>
                  <a:pt x="7889532" y="7889531"/>
                </a:lnTo>
                <a:lnTo>
                  <a:pt x="0" y="7889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2700000">
            <a:off x="4470594" y="9299000"/>
            <a:ext cx="3660766" cy="29869"/>
          </a:xfrm>
          <a:prstGeom prst="rect">
            <a:avLst/>
          </a:prstGeom>
          <a:solidFill>
            <a:srgbClr val="FFFFFF"/>
          </a:solidFill>
        </p:spPr>
      </p:sp>
      <p:sp>
        <p:nvSpPr>
          <p:cNvPr name="AutoShape 5" id="5"/>
          <p:cNvSpPr/>
          <p:nvPr/>
        </p:nvSpPr>
        <p:spPr>
          <a:xfrm rot="0">
            <a:off x="9144000" y="-175711"/>
            <a:ext cx="9174171" cy="10638421"/>
          </a:xfrm>
          <a:prstGeom prst="rect">
            <a:avLst/>
          </a:prstGeom>
          <a:solidFill>
            <a:srgbClr val="FFFFFF"/>
          </a:solidFill>
        </p:spPr>
      </p:sp>
      <p:sp>
        <p:nvSpPr>
          <p:cNvPr name="AutoShape 6" id="6"/>
          <p:cNvSpPr/>
          <p:nvPr/>
        </p:nvSpPr>
        <p:spPr>
          <a:xfrm rot="-2700000">
            <a:off x="-1873474" y="2827663"/>
            <a:ext cx="5358352" cy="28652"/>
          </a:xfrm>
          <a:prstGeom prst="rect">
            <a:avLst/>
          </a:prstGeom>
          <a:solidFill>
            <a:srgbClr val="FFFFFF"/>
          </a:solidFill>
        </p:spPr>
      </p:sp>
      <p:sp>
        <p:nvSpPr>
          <p:cNvPr name="Freeform 7" id="7"/>
          <p:cNvSpPr/>
          <p:nvPr/>
        </p:nvSpPr>
        <p:spPr>
          <a:xfrm flipH="false" flipV="false" rot="0">
            <a:off x="805702" y="0"/>
            <a:ext cx="6379418" cy="10287000"/>
          </a:xfrm>
          <a:custGeom>
            <a:avLst/>
            <a:gdLst/>
            <a:ahLst/>
            <a:cxnLst/>
            <a:rect r="r" b="b" t="t" l="l"/>
            <a:pathLst>
              <a:path h="10287000" w="6379418">
                <a:moveTo>
                  <a:pt x="0" y="0"/>
                </a:moveTo>
                <a:lnTo>
                  <a:pt x="6379417" y="0"/>
                </a:lnTo>
                <a:lnTo>
                  <a:pt x="6379417" y="10287000"/>
                </a:lnTo>
                <a:lnTo>
                  <a:pt x="0" y="10287000"/>
                </a:lnTo>
                <a:lnTo>
                  <a:pt x="0" y="0"/>
                </a:lnTo>
                <a:close/>
              </a:path>
            </a:pathLst>
          </a:custGeom>
          <a:blipFill>
            <a:blip r:embed="rId4"/>
            <a:stretch>
              <a:fillRect l="-3043" t="0" r="0" b="-1796"/>
            </a:stretch>
          </a:blipFill>
        </p:spPr>
      </p:sp>
      <p:grpSp>
        <p:nvGrpSpPr>
          <p:cNvPr name="Group 8" id="8"/>
          <p:cNvGrpSpPr/>
          <p:nvPr/>
        </p:nvGrpSpPr>
        <p:grpSpPr>
          <a:xfrm rot="0">
            <a:off x="9416521" y="937395"/>
            <a:ext cx="7267063" cy="1965635"/>
            <a:chOff x="0" y="0"/>
            <a:chExt cx="9689417" cy="2620846"/>
          </a:xfrm>
        </p:grpSpPr>
        <p:sp>
          <p:nvSpPr>
            <p:cNvPr name="TextBox 9" id="9"/>
            <p:cNvSpPr txBox="true"/>
            <p:nvPr/>
          </p:nvSpPr>
          <p:spPr>
            <a:xfrm rot="0">
              <a:off x="4" y="0"/>
              <a:ext cx="9689414" cy="965128"/>
            </a:xfrm>
            <a:prstGeom prst="rect">
              <a:avLst/>
            </a:prstGeom>
          </p:spPr>
          <p:txBody>
            <a:bodyPr anchor="t" rtlCol="false" tIns="0" lIns="0" bIns="0" rIns="0">
              <a:spAutoFit/>
            </a:bodyPr>
            <a:lstStyle/>
            <a:p>
              <a:pPr>
                <a:lnSpc>
                  <a:spcPts val="5760"/>
                </a:lnSpc>
              </a:pPr>
            </a:p>
          </p:txBody>
        </p:sp>
        <p:sp>
          <p:nvSpPr>
            <p:cNvPr name="TextBox 10" id="10"/>
            <p:cNvSpPr txBox="true"/>
            <p:nvPr/>
          </p:nvSpPr>
          <p:spPr>
            <a:xfrm rot="0">
              <a:off x="0" y="1096846"/>
              <a:ext cx="9689417" cy="1524000"/>
            </a:xfrm>
            <a:prstGeom prst="rect">
              <a:avLst/>
            </a:prstGeom>
          </p:spPr>
          <p:txBody>
            <a:bodyPr anchor="t" rtlCol="false" tIns="0" lIns="0" bIns="0" rIns="0">
              <a:spAutoFit/>
            </a:bodyPr>
            <a:lstStyle/>
            <a:p>
              <a:pPr>
                <a:lnSpc>
                  <a:spcPts val="4560"/>
                </a:lnSpc>
              </a:pPr>
              <a:r>
                <a:rPr lang="en-US" sz="3800" spc="570">
                  <a:solidFill>
                    <a:srgbClr val="182722"/>
                  </a:solidFill>
                  <a:latin typeface="Poppins Bold Italics"/>
                </a:rPr>
                <a:t>AUTHENTICATION AND WELCOME SCREEN</a:t>
              </a:r>
            </a:p>
          </p:txBody>
        </p:sp>
      </p:grpSp>
      <p:sp>
        <p:nvSpPr>
          <p:cNvPr name="TextBox 11" id="11"/>
          <p:cNvSpPr txBox="true"/>
          <p:nvPr/>
        </p:nvSpPr>
        <p:spPr>
          <a:xfrm rot="0">
            <a:off x="9447972" y="3952206"/>
            <a:ext cx="8566227" cy="3338388"/>
          </a:xfrm>
          <a:prstGeom prst="rect">
            <a:avLst/>
          </a:prstGeom>
        </p:spPr>
        <p:txBody>
          <a:bodyPr anchor="t" rtlCol="false" tIns="0" lIns="0" bIns="0" rIns="0">
            <a:spAutoFit/>
          </a:bodyPr>
          <a:lstStyle/>
          <a:p>
            <a:pPr>
              <a:lnSpc>
                <a:spcPts val="5304"/>
              </a:lnSpc>
            </a:pPr>
            <a:r>
              <a:rPr lang="en-US" sz="3536" spc="35">
                <a:solidFill>
                  <a:srgbClr val="150D0A"/>
                </a:solidFill>
                <a:latin typeface="Poppins Light"/>
              </a:rPr>
              <a:t>Upon launching the mobile website, users are welcomed with a screen that displays options for logging in and signing up. Users can either log in to their existing accounts or sign up.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310140" y="-1061264"/>
            <a:ext cx="8285940" cy="12006853"/>
          </a:xfrm>
          <a:custGeom>
            <a:avLst/>
            <a:gdLst/>
            <a:ahLst/>
            <a:cxnLst/>
            <a:rect r="r" b="b" t="t" l="l"/>
            <a:pathLst>
              <a:path h="12006853" w="8285940">
                <a:moveTo>
                  <a:pt x="0" y="0"/>
                </a:moveTo>
                <a:lnTo>
                  <a:pt x="8285940" y="0"/>
                </a:lnTo>
                <a:lnTo>
                  <a:pt x="8285940" y="12006853"/>
                </a:lnTo>
                <a:lnTo>
                  <a:pt x="0" y="12006853"/>
                </a:lnTo>
                <a:lnTo>
                  <a:pt x="0" y="0"/>
                </a:lnTo>
                <a:close/>
              </a:path>
            </a:pathLst>
          </a:custGeom>
          <a:blipFill>
            <a:blip r:embed="rId2"/>
            <a:stretch>
              <a:fillRect l="0" t="-4822" r="0" b="-4822"/>
            </a:stretch>
          </a:blipFill>
        </p:spPr>
      </p:sp>
      <p:sp>
        <p:nvSpPr>
          <p:cNvPr name="Freeform 3" id="3"/>
          <p:cNvSpPr/>
          <p:nvPr/>
        </p:nvSpPr>
        <p:spPr>
          <a:xfrm flipH="false" flipV="false" rot="5063476">
            <a:off x="15201486" y="7955833"/>
            <a:ext cx="4789190" cy="4789190"/>
          </a:xfrm>
          <a:custGeom>
            <a:avLst/>
            <a:gdLst/>
            <a:ahLst/>
            <a:cxnLst/>
            <a:rect r="r" b="b" t="t" l="l"/>
            <a:pathLst>
              <a:path h="4789190" w="4789190">
                <a:moveTo>
                  <a:pt x="0" y="0"/>
                </a:moveTo>
                <a:lnTo>
                  <a:pt x="4789189" y="0"/>
                </a:lnTo>
                <a:lnTo>
                  <a:pt x="4789189" y="4789190"/>
                </a:lnTo>
                <a:lnTo>
                  <a:pt x="0" y="4789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477898">
            <a:off x="6518812" y="-2764741"/>
            <a:ext cx="4789190" cy="4789190"/>
          </a:xfrm>
          <a:custGeom>
            <a:avLst/>
            <a:gdLst/>
            <a:ahLst/>
            <a:cxnLst/>
            <a:rect r="r" b="b" t="t" l="l"/>
            <a:pathLst>
              <a:path h="4789190" w="4789190">
                <a:moveTo>
                  <a:pt x="0" y="0"/>
                </a:moveTo>
                <a:lnTo>
                  <a:pt x="4789189" y="0"/>
                </a:lnTo>
                <a:lnTo>
                  <a:pt x="4789189" y="4789190"/>
                </a:lnTo>
                <a:lnTo>
                  <a:pt x="0" y="47891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1019175"/>
            <a:ext cx="7267060" cy="4581525"/>
          </a:xfrm>
          <a:prstGeom prst="rect">
            <a:avLst/>
          </a:prstGeom>
        </p:spPr>
        <p:txBody>
          <a:bodyPr anchor="t" rtlCol="false" tIns="0" lIns="0" bIns="0" rIns="0">
            <a:spAutoFit/>
          </a:bodyPr>
          <a:lstStyle/>
          <a:p>
            <a:pPr>
              <a:lnSpc>
                <a:spcPts val="9000"/>
              </a:lnSpc>
            </a:pPr>
            <a:r>
              <a:rPr lang="en-US" sz="7500" spc="225">
                <a:solidFill>
                  <a:srgbClr val="182722"/>
                </a:solidFill>
                <a:latin typeface="Poppins Bold Bold Italics"/>
              </a:rPr>
              <a:t>MANAGE WASTE NAVIGATION</a:t>
            </a:r>
          </a:p>
          <a:p>
            <a:pPr>
              <a:lnSpc>
                <a:spcPts val="9000"/>
              </a:lnSpc>
            </a:pPr>
          </a:p>
        </p:txBody>
      </p:sp>
      <p:sp>
        <p:nvSpPr>
          <p:cNvPr name="TextBox 6" id="6"/>
          <p:cNvSpPr txBox="true"/>
          <p:nvPr/>
        </p:nvSpPr>
        <p:spPr>
          <a:xfrm rot="0">
            <a:off x="751682" y="5057775"/>
            <a:ext cx="8161724" cy="4693753"/>
          </a:xfrm>
          <a:prstGeom prst="rect">
            <a:avLst/>
          </a:prstGeom>
        </p:spPr>
        <p:txBody>
          <a:bodyPr anchor="t" rtlCol="false" tIns="0" lIns="0" bIns="0" rIns="0">
            <a:spAutoFit/>
          </a:bodyPr>
          <a:lstStyle/>
          <a:p>
            <a:pPr>
              <a:lnSpc>
                <a:spcPts val="4123"/>
              </a:lnSpc>
            </a:pPr>
            <a:r>
              <a:rPr lang="en-US" sz="2748" spc="27">
                <a:solidFill>
                  <a:srgbClr val="182722"/>
                </a:solidFill>
                <a:latin typeface="Poppins Light"/>
              </a:rPr>
              <a:t>Under the "Manage Waste" section on the home page, users can select their preferred waste management method. They have three choices: creating a collection container, dropping off waste in a nearby container, or scheduling a pickup from their home. After making their selection, users are directed to the corresponding page for the chosen method</a:t>
            </a:r>
          </a:p>
        </p:txBody>
      </p:sp>
      <p:sp>
        <p:nvSpPr>
          <p:cNvPr name="AutoShape 7" id="7"/>
          <p:cNvSpPr/>
          <p:nvPr/>
        </p:nvSpPr>
        <p:spPr>
          <a:xfrm rot="-8100000">
            <a:off x="8138824" y="829003"/>
            <a:ext cx="5358352" cy="28652"/>
          </a:xfrm>
          <a:prstGeom prst="rect">
            <a:avLst/>
          </a:prstGeom>
          <a:solidFill>
            <a:srgbClr val="FFFFFF"/>
          </a:solidFill>
        </p:spPr>
      </p:sp>
      <p:sp>
        <p:nvSpPr>
          <p:cNvPr name="AutoShape 8" id="8"/>
          <p:cNvSpPr/>
          <p:nvPr/>
        </p:nvSpPr>
        <p:spPr>
          <a:xfrm rot="-8100000">
            <a:off x="13997093" y="10087933"/>
            <a:ext cx="5358352" cy="28652"/>
          </a:xfrm>
          <a:prstGeom prst="rect">
            <a:avLst/>
          </a:prstGeom>
          <a:solidFill>
            <a:srgbClr val="FFFFFF"/>
          </a:solid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7C22"/>
        </a:solidFill>
      </p:bgPr>
    </p:bg>
    <p:spTree>
      <p:nvGrpSpPr>
        <p:cNvPr id="1" name=""/>
        <p:cNvGrpSpPr/>
        <p:nvPr/>
      </p:nvGrpSpPr>
      <p:grpSpPr>
        <a:xfrm>
          <a:off x="0" y="0"/>
          <a:ext cx="0" cy="0"/>
          <a:chOff x="0" y="0"/>
          <a:chExt cx="0" cy="0"/>
        </a:xfrm>
      </p:grpSpPr>
      <p:sp>
        <p:nvSpPr>
          <p:cNvPr name="AutoShape 2" id="2"/>
          <p:cNvSpPr/>
          <p:nvPr/>
        </p:nvSpPr>
        <p:spPr>
          <a:xfrm rot="-2700000">
            <a:off x="4470594" y="9299000"/>
            <a:ext cx="3660766" cy="29869"/>
          </a:xfrm>
          <a:prstGeom prst="rect">
            <a:avLst/>
          </a:prstGeom>
          <a:solidFill>
            <a:srgbClr val="FFFFFF"/>
          </a:solidFill>
        </p:spPr>
      </p:sp>
      <p:sp>
        <p:nvSpPr>
          <p:cNvPr name="Freeform 3" id="3"/>
          <p:cNvSpPr/>
          <p:nvPr/>
        </p:nvSpPr>
        <p:spPr>
          <a:xfrm flipH="false" flipV="false" rot="0">
            <a:off x="1825760" y="1514559"/>
            <a:ext cx="5490648" cy="7257882"/>
          </a:xfrm>
          <a:custGeom>
            <a:avLst/>
            <a:gdLst/>
            <a:ahLst/>
            <a:cxnLst/>
            <a:rect r="r" b="b" t="t" l="l"/>
            <a:pathLst>
              <a:path h="7257882" w="5490648">
                <a:moveTo>
                  <a:pt x="0" y="0"/>
                </a:moveTo>
                <a:lnTo>
                  <a:pt x="5490648" y="0"/>
                </a:lnTo>
                <a:lnTo>
                  <a:pt x="5490648" y="7257882"/>
                </a:lnTo>
                <a:lnTo>
                  <a:pt x="0" y="7257882"/>
                </a:lnTo>
                <a:lnTo>
                  <a:pt x="0" y="0"/>
                </a:lnTo>
                <a:close/>
              </a:path>
            </a:pathLst>
          </a:custGeom>
          <a:blipFill>
            <a:blip r:embed="rId2"/>
            <a:stretch>
              <a:fillRect l="0" t="-6773" r="0" b="-6773"/>
            </a:stretch>
          </a:blipFill>
        </p:spPr>
      </p:sp>
      <p:sp>
        <p:nvSpPr>
          <p:cNvPr name="AutoShape 4" id="4"/>
          <p:cNvSpPr/>
          <p:nvPr/>
        </p:nvSpPr>
        <p:spPr>
          <a:xfrm rot="0">
            <a:off x="9144000" y="-175711"/>
            <a:ext cx="9174171" cy="10638421"/>
          </a:xfrm>
          <a:prstGeom prst="rect">
            <a:avLst/>
          </a:prstGeom>
          <a:solidFill>
            <a:srgbClr val="FEFEFC"/>
          </a:solidFill>
        </p:spPr>
      </p:sp>
      <p:sp>
        <p:nvSpPr>
          <p:cNvPr name="AutoShape 5" id="5"/>
          <p:cNvSpPr/>
          <p:nvPr/>
        </p:nvSpPr>
        <p:spPr>
          <a:xfrm rot="-2700000">
            <a:off x="-1873474" y="2827663"/>
            <a:ext cx="5358352" cy="28652"/>
          </a:xfrm>
          <a:prstGeom prst="rect">
            <a:avLst/>
          </a:prstGeom>
          <a:solidFill>
            <a:srgbClr val="FFFFFF"/>
          </a:solidFill>
        </p:spPr>
      </p:sp>
      <p:sp>
        <p:nvSpPr>
          <p:cNvPr name="Freeform 6" id="6"/>
          <p:cNvSpPr/>
          <p:nvPr/>
        </p:nvSpPr>
        <p:spPr>
          <a:xfrm flipH="false" flipV="false" rot="0">
            <a:off x="654913" y="608490"/>
            <a:ext cx="8172498" cy="9070019"/>
          </a:xfrm>
          <a:custGeom>
            <a:avLst/>
            <a:gdLst/>
            <a:ahLst/>
            <a:cxnLst/>
            <a:rect r="r" b="b" t="t" l="l"/>
            <a:pathLst>
              <a:path h="9070019" w="8172498">
                <a:moveTo>
                  <a:pt x="0" y="0"/>
                </a:moveTo>
                <a:lnTo>
                  <a:pt x="8172498" y="0"/>
                </a:lnTo>
                <a:lnTo>
                  <a:pt x="8172498" y="9070020"/>
                </a:lnTo>
                <a:lnTo>
                  <a:pt x="0" y="9070020"/>
                </a:lnTo>
                <a:lnTo>
                  <a:pt x="0" y="0"/>
                </a:lnTo>
                <a:close/>
              </a:path>
            </a:pathLst>
          </a:custGeom>
          <a:blipFill>
            <a:blip r:embed="rId3"/>
            <a:stretch>
              <a:fillRect l="0" t="-9409" r="0" b="-9409"/>
            </a:stretch>
          </a:blipFill>
        </p:spPr>
      </p:sp>
      <p:grpSp>
        <p:nvGrpSpPr>
          <p:cNvPr name="Group 7" id="7"/>
          <p:cNvGrpSpPr/>
          <p:nvPr/>
        </p:nvGrpSpPr>
        <p:grpSpPr>
          <a:xfrm rot="0">
            <a:off x="10324267" y="784255"/>
            <a:ext cx="6785299" cy="11345531"/>
            <a:chOff x="0" y="0"/>
            <a:chExt cx="9047065" cy="15127375"/>
          </a:xfrm>
        </p:grpSpPr>
        <p:sp>
          <p:nvSpPr>
            <p:cNvPr name="TextBox 8" id="8"/>
            <p:cNvSpPr txBox="true"/>
            <p:nvPr/>
          </p:nvSpPr>
          <p:spPr>
            <a:xfrm rot="0">
              <a:off x="0" y="-66675"/>
              <a:ext cx="9047065" cy="3053426"/>
            </a:xfrm>
            <a:prstGeom prst="rect">
              <a:avLst/>
            </a:prstGeom>
          </p:spPr>
          <p:txBody>
            <a:bodyPr anchor="t" rtlCol="false" tIns="0" lIns="0" bIns="0" rIns="0">
              <a:spAutoFit/>
            </a:bodyPr>
            <a:lstStyle/>
            <a:p>
              <a:pPr>
                <a:lnSpc>
                  <a:spcPts val="4620"/>
                </a:lnSpc>
              </a:pPr>
            </a:p>
            <a:p>
              <a:pPr>
                <a:lnSpc>
                  <a:spcPts val="4620"/>
                </a:lnSpc>
              </a:pPr>
              <a:r>
                <a:rPr lang="en-US" sz="3300" spc="429">
                  <a:solidFill>
                    <a:srgbClr val="150D0A"/>
                  </a:solidFill>
                  <a:latin typeface="Poppins Light Bold"/>
                </a:rPr>
                <a:t>CREATE COLLECTION CONTAINER</a:t>
              </a:r>
              <a:r>
                <a:rPr lang="en-US" sz="3300" spc="429">
                  <a:solidFill>
                    <a:srgbClr val="182722"/>
                  </a:solidFill>
                  <a:latin typeface="Poppins Light Bold"/>
                </a:rPr>
                <a:t>:</a:t>
              </a:r>
            </a:p>
            <a:p>
              <a:pPr>
                <a:lnSpc>
                  <a:spcPts val="4620"/>
                </a:lnSpc>
              </a:pPr>
            </a:p>
          </p:txBody>
        </p:sp>
        <p:sp>
          <p:nvSpPr>
            <p:cNvPr name="TextBox 9" id="9"/>
            <p:cNvSpPr txBox="true"/>
            <p:nvPr/>
          </p:nvSpPr>
          <p:spPr>
            <a:xfrm rot="0">
              <a:off x="0" y="3080427"/>
              <a:ext cx="9047065" cy="7562850"/>
            </a:xfrm>
            <a:prstGeom prst="rect">
              <a:avLst/>
            </a:prstGeom>
          </p:spPr>
          <p:txBody>
            <a:bodyPr anchor="t" rtlCol="false" tIns="0" lIns="0" bIns="0" rIns="0">
              <a:spAutoFit/>
            </a:bodyPr>
            <a:lstStyle/>
            <a:p>
              <a:pPr>
                <a:lnSpc>
                  <a:spcPts val="4500"/>
                </a:lnSpc>
              </a:pPr>
              <a:r>
                <a:rPr lang="en-US" sz="3000" spc="30">
                  <a:solidFill>
                    <a:srgbClr val="150D0A"/>
                  </a:solidFill>
                  <a:latin typeface="Poppins Light"/>
                </a:rPr>
                <a:t>This section involves creating a collection container, which is one of the three waste management options. Users input the container's address, select time and days  when the containers are always open  and upload images for identification. The container's open hours, verification, and confirmation details are included. </a:t>
              </a:r>
            </a:p>
          </p:txBody>
        </p:sp>
        <p:sp>
          <p:nvSpPr>
            <p:cNvPr name="TextBox 10" id="10"/>
            <p:cNvSpPr txBox="true"/>
            <p:nvPr/>
          </p:nvSpPr>
          <p:spPr>
            <a:xfrm rot="0">
              <a:off x="0" y="12205429"/>
              <a:ext cx="9047065" cy="704850"/>
            </a:xfrm>
            <a:prstGeom prst="rect">
              <a:avLst/>
            </a:prstGeom>
          </p:spPr>
          <p:txBody>
            <a:bodyPr anchor="t" rtlCol="false" tIns="0" lIns="0" bIns="0" rIns="0">
              <a:spAutoFit/>
            </a:bodyPr>
            <a:lstStyle/>
            <a:p>
              <a:pPr>
                <a:lnSpc>
                  <a:spcPts val="4500"/>
                </a:lnSpc>
              </a:pPr>
            </a:p>
          </p:txBody>
        </p:sp>
        <p:sp>
          <p:nvSpPr>
            <p:cNvPr name="TextBox 11" id="11"/>
            <p:cNvSpPr txBox="true"/>
            <p:nvPr/>
          </p:nvSpPr>
          <p:spPr>
            <a:xfrm rot="0">
              <a:off x="0" y="13599307"/>
              <a:ext cx="9047065" cy="729543"/>
            </a:xfrm>
            <a:prstGeom prst="rect">
              <a:avLst/>
            </a:prstGeom>
          </p:spPr>
          <p:txBody>
            <a:bodyPr anchor="t" rtlCol="false" tIns="0" lIns="0" bIns="0" rIns="0">
              <a:spAutoFit/>
            </a:bodyPr>
            <a:lstStyle/>
            <a:p>
              <a:pPr>
                <a:lnSpc>
                  <a:spcPts val="4620"/>
                </a:lnSpc>
              </a:pPr>
            </a:p>
          </p:txBody>
        </p:sp>
        <p:sp>
          <p:nvSpPr>
            <p:cNvPr name="TextBox 12" id="12"/>
            <p:cNvSpPr txBox="true"/>
            <p:nvPr/>
          </p:nvSpPr>
          <p:spPr>
            <a:xfrm rot="0">
              <a:off x="0" y="14422525"/>
              <a:ext cx="9047065" cy="704850"/>
            </a:xfrm>
            <a:prstGeom prst="rect">
              <a:avLst/>
            </a:prstGeom>
          </p:spPr>
          <p:txBody>
            <a:bodyPr anchor="t" rtlCol="false" tIns="0" lIns="0" bIns="0" rIns="0">
              <a:spAutoFit/>
            </a:bodyPr>
            <a:lstStyle/>
            <a:p>
              <a:pPr>
                <a:lnSpc>
                  <a:spcPts val="4500"/>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9144000" y="-175711"/>
            <a:ext cx="9344206" cy="10638421"/>
          </a:xfrm>
          <a:prstGeom prst="rect">
            <a:avLst/>
          </a:prstGeom>
          <a:solidFill>
            <a:srgbClr val="FB791B"/>
          </a:solidFill>
        </p:spPr>
      </p:sp>
      <p:grpSp>
        <p:nvGrpSpPr>
          <p:cNvPr name="Group 3" id="3"/>
          <p:cNvGrpSpPr/>
          <p:nvPr/>
        </p:nvGrpSpPr>
        <p:grpSpPr>
          <a:xfrm rot="0">
            <a:off x="350069" y="3004554"/>
            <a:ext cx="8793931" cy="6253746"/>
            <a:chOff x="0" y="0"/>
            <a:chExt cx="11725242" cy="8338329"/>
          </a:xfrm>
        </p:grpSpPr>
        <p:sp>
          <p:nvSpPr>
            <p:cNvPr name="TextBox 4" id="4"/>
            <p:cNvSpPr txBox="true"/>
            <p:nvPr/>
          </p:nvSpPr>
          <p:spPr>
            <a:xfrm rot="0">
              <a:off x="0" y="0"/>
              <a:ext cx="11725237" cy="2377060"/>
            </a:xfrm>
            <a:prstGeom prst="rect">
              <a:avLst/>
            </a:prstGeom>
          </p:spPr>
          <p:txBody>
            <a:bodyPr anchor="t" rtlCol="false" tIns="0" lIns="0" bIns="0" rIns="0">
              <a:spAutoFit/>
            </a:bodyPr>
            <a:lstStyle/>
            <a:p>
              <a:pPr>
                <a:lnSpc>
                  <a:spcPts val="4741"/>
                </a:lnSpc>
              </a:pPr>
              <a:r>
                <a:rPr lang="en-US" sz="3951" spc="592">
                  <a:solidFill>
                    <a:srgbClr val="182722"/>
                  </a:solidFill>
                  <a:latin typeface="Poppins Bold Italics"/>
                </a:rPr>
                <a:t>DROP-OFF AT NEARBY COLLECTION CONTAINER:</a:t>
              </a:r>
            </a:p>
            <a:p>
              <a:pPr>
                <a:lnSpc>
                  <a:spcPts val="4741"/>
                </a:lnSpc>
              </a:pPr>
            </a:p>
          </p:txBody>
        </p:sp>
        <p:sp>
          <p:nvSpPr>
            <p:cNvPr name="TextBox 5" id="5"/>
            <p:cNvSpPr txBox="true"/>
            <p:nvPr/>
          </p:nvSpPr>
          <p:spPr>
            <a:xfrm rot="0">
              <a:off x="5" y="2864601"/>
              <a:ext cx="11725237" cy="5473728"/>
            </a:xfrm>
            <a:prstGeom prst="rect">
              <a:avLst/>
            </a:prstGeom>
          </p:spPr>
          <p:txBody>
            <a:bodyPr anchor="t" rtlCol="false" tIns="0" lIns="0" bIns="0" rIns="0">
              <a:spAutoFit/>
            </a:bodyPr>
            <a:lstStyle/>
            <a:p>
              <a:pPr>
                <a:lnSpc>
                  <a:spcPts val="4679"/>
                </a:lnSpc>
              </a:pPr>
              <a:r>
                <a:rPr lang="en-US" sz="3119" spc="31">
                  <a:solidFill>
                    <a:srgbClr val="182722"/>
                  </a:solidFill>
                  <a:latin typeface="Poppins Light"/>
                </a:rPr>
                <a:t>In this section, users can identify a container and can arrange for waste pickup. Users specify the pickup time, and this container is accessible to the public for waste drop-off. After the confirmation, the container is ready for pickup.</a:t>
              </a:r>
            </a:p>
            <a:p>
              <a:pPr>
                <a:lnSpc>
                  <a:spcPts val="4679"/>
                </a:lnSpc>
              </a:pPr>
            </a:p>
          </p:txBody>
        </p:sp>
      </p:grpSp>
      <p:sp>
        <p:nvSpPr>
          <p:cNvPr name="Freeform 6" id="6"/>
          <p:cNvSpPr/>
          <p:nvPr/>
        </p:nvSpPr>
        <p:spPr>
          <a:xfrm flipH="false" flipV="false" rot="3846684">
            <a:off x="-660918" y="-5846641"/>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7" id="7"/>
          <p:cNvSpPr/>
          <p:nvPr/>
        </p:nvSpPr>
        <p:spPr>
          <a:xfrm rot="2700000">
            <a:off x="3238695" y="1029621"/>
            <a:ext cx="3375642" cy="28652"/>
          </a:xfrm>
          <a:prstGeom prst="rect">
            <a:avLst/>
          </a:prstGeom>
          <a:solidFill>
            <a:srgbClr val="FFFFFF"/>
          </a:solidFill>
        </p:spPr>
      </p:sp>
      <p:sp>
        <p:nvSpPr>
          <p:cNvPr name="AutoShape 8" id="8"/>
          <p:cNvSpPr/>
          <p:nvPr/>
        </p:nvSpPr>
        <p:spPr>
          <a:xfrm rot="2700000">
            <a:off x="10830305" y="8361571"/>
            <a:ext cx="5358352" cy="28652"/>
          </a:xfrm>
          <a:prstGeom prst="rect">
            <a:avLst/>
          </a:prstGeom>
          <a:solidFill>
            <a:srgbClr val="FFFFFF"/>
          </a:solidFill>
        </p:spPr>
      </p:sp>
      <p:sp>
        <p:nvSpPr>
          <p:cNvPr name="Freeform 9" id="9"/>
          <p:cNvSpPr/>
          <p:nvPr/>
        </p:nvSpPr>
        <p:spPr>
          <a:xfrm flipH="false" flipV="false" rot="0">
            <a:off x="9551429" y="497399"/>
            <a:ext cx="8529347" cy="9398535"/>
          </a:xfrm>
          <a:custGeom>
            <a:avLst/>
            <a:gdLst/>
            <a:ahLst/>
            <a:cxnLst/>
            <a:rect r="r" b="b" t="t" l="l"/>
            <a:pathLst>
              <a:path h="9398535" w="8529347">
                <a:moveTo>
                  <a:pt x="0" y="0"/>
                </a:moveTo>
                <a:lnTo>
                  <a:pt x="8529347" y="0"/>
                </a:lnTo>
                <a:lnTo>
                  <a:pt x="8529347" y="9398535"/>
                </a:lnTo>
                <a:lnTo>
                  <a:pt x="0" y="9398535"/>
                </a:lnTo>
                <a:lnTo>
                  <a:pt x="0" y="0"/>
                </a:lnTo>
                <a:close/>
              </a:path>
            </a:pathLst>
          </a:custGeom>
          <a:blipFill>
            <a:blip r:embed="rId4"/>
            <a:stretch>
              <a:fillRect l="0" t="-9869" r="0" b="-9869"/>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477898">
            <a:off x="3330710" y="4330376"/>
            <a:ext cx="7889531" cy="7889531"/>
          </a:xfrm>
          <a:custGeom>
            <a:avLst/>
            <a:gdLst/>
            <a:ahLst/>
            <a:cxnLst/>
            <a:rect r="r" b="b" t="t" l="l"/>
            <a:pathLst>
              <a:path h="7889531" w="7889531">
                <a:moveTo>
                  <a:pt x="0" y="0"/>
                </a:moveTo>
                <a:lnTo>
                  <a:pt x="7889531" y="0"/>
                </a:lnTo>
                <a:lnTo>
                  <a:pt x="7889531" y="7889531"/>
                </a:lnTo>
                <a:lnTo>
                  <a:pt x="0" y="7889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16066" y="-2430207"/>
            <a:ext cx="7889531" cy="7889531"/>
          </a:xfrm>
          <a:custGeom>
            <a:avLst/>
            <a:gdLst/>
            <a:ahLst/>
            <a:cxnLst/>
            <a:rect r="r" b="b" t="t" l="l"/>
            <a:pathLst>
              <a:path h="7889531" w="7889531">
                <a:moveTo>
                  <a:pt x="0" y="0"/>
                </a:moveTo>
                <a:lnTo>
                  <a:pt x="7889532" y="0"/>
                </a:lnTo>
                <a:lnTo>
                  <a:pt x="7889532" y="7889531"/>
                </a:lnTo>
                <a:lnTo>
                  <a:pt x="0" y="7889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2700000">
            <a:off x="4470594" y="9299000"/>
            <a:ext cx="3660766" cy="29869"/>
          </a:xfrm>
          <a:prstGeom prst="rect">
            <a:avLst/>
          </a:prstGeom>
          <a:solidFill>
            <a:srgbClr val="FFFFFF"/>
          </a:solidFill>
        </p:spPr>
      </p:sp>
      <p:sp>
        <p:nvSpPr>
          <p:cNvPr name="AutoShape 5" id="5"/>
          <p:cNvSpPr/>
          <p:nvPr/>
        </p:nvSpPr>
        <p:spPr>
          <a:xfrm rot="0">
            <a:off x="9144000" y="-175711"/>
            <a:ext cx="9174171" cy="10638421"/>
          </a:xfrm>
          <a:prstGeom prst="rect">
            <a:avLst/>
          </a:prstGeom>
          <a:solidFill>
            <a:srgbClr val="FFFFFF"/>
          </a:solidFill>
        </p:spPr>
      </p:sp>
      <p:sp>
        <p:nvSpPr>
          <p:cNvPr name="AutoShape 6" id="6"/>
          <p:cNvSpPr/>
          <p:nvPr/>
        </p:nvSpPr>
        <p:spPr>
          <a:xfrm rot="-2700000">
            <a:off x="-1873474" y="2827663"/>
            <a:ext cx="5358352" cy="28652"/>
          </a:xfrm>
          <a:prstGeom prst="rect">
            <a:avLst/>
          </a:prstGeom>
          <a:solidFill>
            <a:srgbClr val="FFFFFF"/>
          </a:solidFill>
        </p:spPr>
      </p:sp>
      <p:sp>
        <p:nvSpPr>
          <p:cNvPr name="Freeform 7" id="7"/>
          <p:cNvSpPr/>
          <p:nvPr/>
        </p:nvSpPr>
        <p:spPr>
          <a:xfrm flipH="false" flipV="false" rot="0">
            <a:off x="805702" y="221009"/>
            <a:ext cx="7629182" cy="10065991"/>
          </a:xfrm>
          <a:custGeom>
            <a:avLst/>
            <a:gdLst/>
            <a:ahLst/>
            <a:cxnLst/>
            <a:rect r="r" b="b" t="t" l="l"/>
            <a:pathLst>
              <a:path h="10065991" w="7629182">
                <a:moveTo>
                  <a:pt x="0" y="0"/>
                </a:moveTo>
                <a:lnTo>
                  <a:pt x="7629182" y="0"/>
                </a:lnTo>
                <a:lnTo>
                  <a:pt x="7629182" y="10065991"/>
                </a:lnTo>
                <a:lnTo>
                  <a:pt x="0" y="10065991"/>
                </a:lnTo>
                <a:lnTo>
                  <a:pt x="0" y="0"/>
                </a:lnTo>
                <a:close/>
              </a:path>
            </a:pathLst>
          </a:custGeom>
          <a:blipFill>
            <a:blip r:embed="rId4"/>
            <a:stretch>
              <a:fillRect l="0" t="0" r="0" b="0"/>
            </a:stretch>
          </a:blipFill>
        </p:spPr>
      </p:sp>
      <p:sp>
        <p:nvSpPr>
          <p:cNvPr name="TextBox 8" id="8"/>
          <p:cNvSpPr txBox="true"/>
          <p:nvPr/>
        </p:nvSpPr>
        <p:spPr>
          <a:xfrm rot="0">
            <a:off x="9665228" y="1835678"/>
            <a:ext cx="5890967" cy="2003096"/>
          </a:xfrm>
          <a:prstGeom prst="rect">
            <a:avLst/>
          </a:prstGeom>
        </p:spPr>
        <p:txBody>
          <a:bodyPr anchor="t" rtlCol="false" tIns="0" lIns="0" bIns="0" rIns="0">
            <a:spAutoFit/>
          </a:bodyPr>
          <a:lstStyle/>
          <a:p>
            <a:pPr>
              <a:lnSpc>
                <a:spcPts val="5232"/>
              </a:lnSpc>
            </a:pPr>
            <a:r>
              <a:rPr lang="en-US" sz="4360" spc="130">
                <a:solidFill>
                  <a:srgbClr val="182722"/>
                </a:solidFill>
                <a:latin typeface="Poppins Bold Bold Italics"/>
              </a:rPr>
              <a:t>SCHEDULE PICKUP FROM HOME:</a:t>
            </a:r>
          </a:p>
          <a:p>
            <a:pPr>
              <a:lnSpc>
                <a:spcPts val="5232"/>
              </a:lnSpc>
            </a:pPr>
          </a:p>
        </p:txBody>
      </p:sp>
      <p:grpSp>
        <p:nvGrpSpPr>
          <p:cNvPr name="Group 9" id="9"/>
          <p:cNvGrpSpPr/>
          <p:nvPr/>
        </p:nvGrpSpPr>
        <p:grpSpPr>
          <a:xfrm rot="0">
            <a:off x="9665228" y="4076490"/>
            <a:ext cx="7699389" cy="6210510"/>
            <a:chOff x="0" y="0"/>
            <a:chExt cx="10265852" cy="8280679"/>
          </a:xfrm>
        </p:grpSpPr>
        <p:sp>
          <p:nvSpPr>
            <p:cNvPr name="TextBox 10" id="10"/>
            <p:cNvSpPr txBox="true"/>
            <p:nvPr/>
          </p:nvSpPr>
          <p:spPr>
            <a:xfrm rot="0">
              <a:off x="0" y="7512602"/>
              <a:ext cx="10265852" cy="768078"/>
            </a:xfrm>
            <a:prstGeom prst="rect">
              <a:avLst/>
            </a:prstGeom>
          </p:spPr>
          <p:txBody>
            <a:bodyPr anchor="t" rtlCol="false" tIns="0" lIns="0" bIns="0" rIns="0">
              <a:spAutoFit/>
            </a:bodyPr>
            <a:lstStyle/>
            <a:p>
              <a:pPr>
                <a:lnSpc>
                  <a:spcPts val="4966"/>
                </a:lnSpc>
              </a:pPr>
            </a:p>
          </p:txBody>
        </p:sp>
        <p:sp>
          <p:nvSpPr>
            <p:cNvPr name="TextBox 11" id="11"/>
            <p:cNvSpPr txBox="true"/>
            <p:nvPr/>
          </p:nvSpPr>
          <p:spPr>
            <a:xfrm rot="0">
              <a:off x="0" y="-95250"/>
              <a:ext cx="10265852" cy="5878830"/>
            </a:xfrm>
            <a:prstGeom prst="rect">
              <a:avLst/>
            </a:prstGeom>
          </p:spPr>
          <p:txBody>
            <a:bodyPr anchor="t" rtlCol="false" tIns="0" lIns="0" bIns="0" rIns="0">
              <a:spAutoFit/>
            </a:bodyPr>
            <a:lstStyle/>
            <a:p>
              <a:pPr>
                <a:lnSpc>
                  <a:spcPts val="5099"/>
                </a:lnSpc>
              </a:pPr>
              <a:r>
                <a:rPr lang="en-US" sz="3399" spc="33">
                  <a:solidFill>
                    <a:srgbClr val="150D0A"/>
                  </a:solidFill>
                  <a:latin typeface="Poppins Light"/>
                </a:rPr>
                <a:t>Users can create  schedule through this section. Once the pickup is confirmed, users receive a confirmation notification. The confirmation includes a calendar for selecting the pickup day and time availability</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2304985" y="-2258632"/>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040413" y="4507302"/>
            <a:ext cx="11218887" cy="4750998"/>
            <a:chOff x="0" y="0"/>
            <a:chExt cx="14958516" cy="6334664"/>
          </a:xfrm>
        </p:grpSpPr>
        <p:sp>
          <p:nvSpPr>
            <p:cNvPr name="TextBox 5" id="5"/>
            <p:cNvSpPr txBox="true"/>
            <p:nvPr/>
          </p:nvSpPr>
          <p:spPr>
            <a:xfrm rot="0">
              <a:off x="0" y="-180975"/>
              <a:ext cx="14958516" cy="1501775"/>
            </a:xfrm>
            <a:prstGeom prst="rect">
              <a:avLst/>
            </a:prstGeom>
          </p:spPr>
          <p:txBody>
            <a:bodyPr anchor="t" rtlCol="false" tIns="0" lIns="0" bIns="0" rIns="0">
              <a:spAutoFit/>
            </a:bodyPr>
            <a:lstStyle/>
            <a:p>
              <a:pPr algn="r">
                <a:lnSpc>
                  <a:spcPts val="9750"/>
                </a:lnSpc>
              </a:pPr>
              <a:r>
                <a:rPr lang="en-US" sz="6500" spc="195">
                  <a:solidFill>
                    <a:srgbClr val="150D0A"/>
                  </a:solidFill>
                  <a:latin typeface="Poppins Medium"/>
                </a:rPr>
                <a:t>conclusion</a:t>
              </a:r>
            </a:p>
          </p:txBody>
        </p:sp>
        <p:sp>
          <p:nvSpPr>
            <p:cNvPr name="TextBox 6" id="6"/>
            <p:cNvSpPr txBox="true"/>
            <p:nvPr/>
          </p:nvSpPr>
          <p:spPr>
            <a:xfrm rot="0">
              <a:off x="923774" y="1819814"/>
              <a:ext cx="14034742" cy="4514850"/>
            </a:xfrm>
            <a:prstGeom prst="rect">
              <a:avLst/>
            </a:prstGeom>
          </p:spPr>
          <p:txBody>
            <a:bodyPr anchor="t" rtlCol="false" tIns="0" lIns="0" bIns="0" rIns="0">
              <a:spAutoFit/>
            </a:bodyPr>
            <a:lstStyle/>
            <a:p>
              <a:pPr algn="r">
                <a:lnSpc>
                  <a:spcPts val="4500"/>
                </a:lnSpc>
              </a:pPr>
              <a:r>
                <a:rPr lang="en-US" sz="3000" spc="30">
                  <a:solidFill>
                    <a:srgbClr val="FFFFFF"/>
                  </a:solidFill>
                  <a:latin typeface="Poppins Light"/>
                </a:rPr>
                <a:t>Effective waste management is crucial for maintaining a healthy and sustainable environment in Eket, as well as for the well-being of its residents. The management of waste includes collection, transportation, disposal, and recycling of various types of waste generated by households, businesses, and industries. </a:t>
              </a:r>
            </a:p>
          </p:txBody>
        </p:sp>
      </p:grpSp>
      <p:sp>
        <p:nvSpPr>
          <p:cNvPr name="AutoShape 7" id="7"/>
          <p:cNvSpPr/>
          <p:nvPr/>
        </p:nvSpPr>
        <p:spPr>
          <a:xfrm rot="-8100000">
            <a:off x="-1650476" y="5129174"/>
            <a:ext cx="5358352" cy="28652"/>
          </a:xfrm>
          <a:prstGeom prst="rect">
            <a:avLst/>
          </a:prstGeom>
          <a:solidFill>
            <a:srgbClr val="FFFFFF"/>
          </a:solidFill>
        </p:spPr>
      </p:sp>
      <p:sp>
        <p:nvSpPr>
          <p:cNvPr name="Freeform 8" id="8"/>
          <p:cNvSpPr/>
          <p:nvPr/>
        </p:nvSpPr>
        <p:spPr>
          <a:xfrm flipH="false" flipV="false" rot="-5399999">
            <a:off x="14492979" y="-2933022"/>
            <a:ext cx="4789190" cy="4789190"/>
          </a:xfrm>
          <a:custGeom>
            <a:avLst/>
            <a:gdLst/>
            <a:ahLst/>
            <a:cxnLst/>
            <a:rect r="r" b="b" t="t" l="l"/>
            <a:pathLst>
              <a:path h="4789190" w="4789190">
                <a:moveTo>
                  <a:pt x="0" y="0"/>
                </a:moveTo>
                <a:lnTo>
                  <a:pt x="4789189" y="0"/>
                </a:lnTo>
                <a:lnTo>
                  <a:pt x="4789189" y="4789190"/>
                </a:lnTo>
                <a:lnTo>
                  <a:pt x="0" y="47891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9" id="9"/>
          <p:cNvSpPr/>
          <p:nvPr/>
        </p:nvSpPr>
        <p:spPr>
          <a:xfrm rot="-8100000">
            <a:off x="13219649" y="481801"/>
            <a:ext cx="5358352" cy="28652"/>
          </a:xfrm>
          <a:prstGeom prst="rect">
            <a:avLst/>
          </a:prstGeom>
          <a:solidFill>
            <a:srgbClr val="FFFFFF"/>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DAFxh4XCM9s</dc:identifier>
  <dcterms:modified xsi:type="dcterms:W3CDTF">2011-08-01T06:04:30Z</dcterms:modified>
  <cp:revision>1</cp:revision>
  <dc:title>Green Neons Gradients Pitch Deck Presentation</dc:title>
</cp:coreProperties>
</file>