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85" r:id="rId10"/>
    <p:sldId id="286" r:id="rId11"/>
    <p:sldId id="265" r:id="rId12"/>
    <p:sldId id="273" r:id="rId13"/>
    <p:sldId id="274" r:id="rId14"/>
    <p:sldId id="28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8" r:id="rId23"/>
    <p:sldId id="275" r:id="rId24"/>
    <p:sldId id="276" r:id="rId25"/>
    <p:sldId id="278" r:id="rId26"/>
    <p:sldId id="290" r:id="rId27"/>
    <p:sldId id="289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JPA, SPRING DATA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66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1474" y="483325"/>
            <a:ext cx="514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SPRING DATA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28766" y="2873141"/>
            <a:ext cx="1547482" cy="33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RDBMS</a:t>
            </a:r>
            <a:endParaRPr lang="ko-KR" altLang="en-US" sz="25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60861" y="3450852"/>
            <a:ext cx="1903192" cy="3121974"/>
            <a:chOff x="3079280" y="3344226"/>
            <a:chExt cx="1903192" cy="31219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175" y="3555386"/>
              <a:ext cx="1547482" cy="70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175" y="4399570"/>
              <a:ext cx="1547482" cy="10343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176" y="5534259"/>
              <a:ext cx="1547482" cy="7022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079280" y="3344226"/>
              <a:ext cx="1903192" cy="31219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2321" y="2927057"/>
            <a:ext cx="1877478" cy="311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NOSQL</a:t>
            </a:r>
            <a:endParaRPr lang="ko-KR" altLang="en-US" sz="2500" dirty="0"/>
          </a:p>
        </p:txBody>
      </p:sp>
      <p:grpSp>
        <p:nvGrpSpPr>
          <p:cNvPr id="7" name="Group 6"/>
          <p:cNvGrpSpPr/>
          <p:nvPr/>
        </p:nvGrpSpPr>
        <p:grpSpPr>
          <a:xfrm>
            <a:off x="7196817" y="3556345"/>
            <a:ext cx="4737462" cy="2910989"/>
            <a:chOff x="7014754" y="3234079"/>
            <a:chExt cx="4737462" cy="2910989"/>
          </a:xfrm>
        </p:grpSpPr>
        <p:sp>
          <p:nvSpPr>
            <p:cNvPr id="14" name="Rectangle 13"/>
            <p:cNvSpPr/>
            <p:nvPr/>
          </p:nvSpPr>
          <p:spPr>
            <a:xfrm>
              <a:off x="7014754" y="3234079"/>
              <a:ext cx="4737462" cy="291098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244" y="3518261"/>
              <a:ext cx="1849492" cy="5587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244" y="4200575"/>
              <a:ext cx="1940014" cy="61525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244" y="4939419"/>
              <a:ext cx="1170663" cy="71096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207" y="3556676"/>
              <a:ext cx="1785461" cy="43930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289" y="5094928"/>
              <a:ext cx="2464085" cy="81305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099" y="4155224"/>
              <a:ext cx="2365274" cy="655576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96" y="1191211"/>
            <a:ext cx="1983921" cy="1983921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4" idx="0"/>
            <a:endCxn id="21" idx="3"/>
          </p:cNvCxnSpPr>
          <p:nvPr/>
        </p:nvCxnSpPr>
        <p:spPr>
          <a:xfrm flipH="1" flipV="1">
            <a:off x="7196817" y="2183172"/>
            <a:ext cx="2368731" cy="1373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  <a:endCxn id="21" idx="1"/>
          </p:cNvCxnSpPr>
          <p:nvPr/>
        </p:nvCxnSpPr>
        <p:spPr>
          <a:xfrm flipV="1">
            <a:off x="2712457" y="2183172"/>
            <a:ext cx="2500439" cy="1267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9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103" y="391886"/>
            <a:ext cx="499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장점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9086" y="1515291"/>
            <a:ext cx="10450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설계지향적 방식</a:t>
            </a:r>
            <a:r>
              <a:rPr lang="en-US" altLang="ko-KR" dirty="0" smtClean="0"/>
              <a:t>.(DDD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다양한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플랫폼에 대해서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일관적인 방식으로 </a:t>
            </a:r>
            <a:r>
              <a:rPr lang="en-US" altLang="ko-KR" dirty="0"/>
              <a:t>Querying</a:t>
            </a:r>
            <a:r>
              <a:rPr lang="ko-KR" altLang="en-US" dirty="0"/>
              <a:t>이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SQL Injection</a:t>
            </a:r>
            <a:r>
              <a:rPr lang="ko-KR" altLang="en-US" dirty="0" smtClean="0"/>
              <a:t>에 강하다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Query</a:t>
            </a:r>
            <a:r>
              <a:rPr lang="ko-KR" altLang="en-US" dirty="0" smtClean="0"/>
              <a:t>문이 표준방식으로 동작한다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2103" y="3548745"/>
            <a:ext cx="499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단점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49086" y="4698275"/>
            <a:ext cx="10450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JPA</a:t>
            </a:r>
            <a:r>
              <a:rPr lang="ko-KR" altLang="en-US" dirty="0" smtClean="0"/>
              <a:t>를 이해하지 못하면 노답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Query</a:t>
            </a:r>
            <a:r>
              <a:rPr lang="ko-KR" altLang="en-US" dirty="0" smtClean="0"/>
              <a:t>를 직접적으로 다루지 않아서 기존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사용자들은 적응이 어렵다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DB Vendor</a:t>
            </a:r>
            <a:r>
              <a:rPr lang="ko-KR" altLang="en-US" dirty="0" smtClean="0"/>
              <a:t>사의 고유기능은 결국 따로 구현해서 사용해야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2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34374" y="2560898"/>
            <a:ext cx="291675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@Entity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2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GeneratedValue</a:t>
            </a:r>
            <a:endParaRPr lang="en-US" altLang="ko-KR" sz="20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2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OneToMany</a:t>
            </a:r>
            <a:endParaRPr lang="en-US" altLang="ko-KR" sz="20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ManhyToOne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2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ManyToMany</a:t>
            </a:r>
            <a:endParaRPr lang="en-US" altLang="ko-KR" sz="20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SubQuery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2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JoinColumn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8746" y="379529"/>
            <a:ext cx="643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SPRING DATA JPA</a:t>
            </a:r>
            <a:endParaRPr lang="ko-KR" alt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01755" y="1510220"/>
            <a:ext cx="3550972" cy="4770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1" i="0" u="none" strike="noStrike" cap="none" normalizeH="0" baseline="0" dirty="0" smtClean="0">
                <a:ln>
                  <a:noFill/>
                </a:ln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 </a:t>
            </a:r>
            <a:r>
              <a:rPr kumimoji="0" lang="ko-KR" altLang="en-US" sz="2500" b="1" i="0" u="none" strike="noStrike" cap="none" normalizeH="0" baseline="0" dirty="0" smtClean="0">
                <a:ln>
                  <a:noFill/>
                </a:ln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정의 </a:t>
            </a:r>
            <a:r>
              <a:rPr kumimoji="0" lang="en-US" altLang="ko-KR" sz="2500" b="1" i="0" u="none" strike="noStrike" cap="none" normalizeH="0" baseline="0" dirty="0" smtClean="0">
                <a:ln>
                  <a:noFill/>
                </a:ln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390399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90335" y="1671839"/>
            <a:ext cx="6752169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@Entity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(name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"account"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@Table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(name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"account"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Serializable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static final long </a:t>
            </a:r>
            <a:r>
              <a:rPr kumimoji="0" lang="ko-KR" altLang="ko-K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serialVersionUID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2608015850428351368L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@Id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@Column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(name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"loginId"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length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nullable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loginId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@Column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(name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length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nullable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@Column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(name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length =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nullable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@OneToMany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(fetch = FetchType.</a:t>
            </a:r>
            <a:r>
              <a:rPr kumimoji="0" lang="ko-KR" altLang="ko-K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LAZY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@JoinColumn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(name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"loginId"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List&lt;AccountData&gt;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accountData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8746" y="379529"/>
            <a:ext cx="643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SPRING DATA </a:t>
            </a:r>
            <a:r>
              <a:rPr lang="en-US" altLang="ko-KR" sz="4000" dirty="0" smtClean="0"/>
              <a:t>JPA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5076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58298" y="2466594"/>
            <a:ext cx="707540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GeneratedValue</a:t>
            </a:r>
            <a:r>
              <a:rPr lang="ko-KR" altLang="en-US" sz="2000" b="1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사용</a:t>
            </a:r>
            <a:endParaRPr lang="en-US" altLang="ko-KR" sz="2000" b="1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GenerationType.IDENTITY</a:t>
            </a:r>
            <a:endParaRPr lang="ko-KR" altLang="ko-KR" sz="15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GenerationType.</a:t>
            </a:r>
            <a:r>
              <a:rPr lang="en-US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SEQUENCE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GenerationType.</a:t>
            </a:r>
            <a:r>
              <a:rPr lang="en-US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TABLE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GenerationType.</a:t>
            </a:r>
            <a:r>
              <a:rPr lang="en-US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@GeneratedValue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(strategy = </a:t>
            </a:r>
            <a:r>
              <a:rPr lang="ko-KR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GenerationType.</a:t>
            </a:r>
            <a:r>
              <a:rPr lang="en-US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SEQUENCE</a:t>
            </a:r>
            <a:r>
              <a:rPr lang="ko-KR" altLang="ko-KR" sz="2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4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8746" y="379529"/>
            <a:ext cx="643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SPRING DATA JPA</a:t>
            </a:r>
            <a:endParaRPr lang="ko-KR" alt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50841" y="1585629"/>
            <a:ext cx="2108269" cy="4770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1" i="0" u="none" strike="noStrike" cap="none" normalizeH="0" baseline="0" dirty="0" smtClean="0">
                <a:ln>
                  <a:noFill/>
                </a:ln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 </a:t>
            </a:r>
            <a:r>
              <a:rPr kumimoji="0" lang="ko-KR" altLang="en-US" sz="2500" b="1" i="0" u="none" strike="noStrike" cap="none" normalizeH="0" baseline="0" dirty="0" smtClean="0">
                <a:ln>
                  <a:noFill/>
                </a:ln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생성 전략</a:t>
            </a:r>
            <a:endParaRPr kumimoji="0" lang="en-US" altLang="ko-KR" sz="2500" b="1" i="0" u="none" strike="noStrike" cap="none" normalizeH="0" baseline="0" dirty="0" smtClean="0">
              <a:ln>
                <a:noFill/>
              </a:ln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40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75213" y="1444570"/>
            <a:ext cx="10685416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Long save(Connection conn, Member member)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PreparedStatement pstmt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String sql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"INSERT INTO </a:t>
            </a:r>
            <a:r>
              <a:rPr kumimoji="0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VALUES (?, ?)"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pstmt = conn.prepareStatement(sql);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pstmt.setString(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member.get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pstmt.setString(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member.get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pstmt.executeUpdate();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ResultSet generatedKeys = pstmt.getGeneratedKeys();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(generatedKeys.next()) {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long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memberId = generatedKeys.getLong(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memberId;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null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}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(Exception e)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throw new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RuntimeException(e);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}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close(pstmt);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2103" y="391886"/>
            <a:ext cx="499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JDBC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6180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8457" y="2587984"/>
            <a:ext cx="10972800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lang="en-US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Account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findOne(Long id)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String sql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"select </a:t>
            </a:r>
            <a:r>
              <a:rPr kumimoji="0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SEQ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NAME, </a:t>
            </a:r>
            <a:r>
              <a:rPr kumimoji="0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from </a:t>
            </a:r>
            <a:r>
              <a:rPr kumimoji="0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where </a:t>
            </a:r>
            <a:r>
              <a:rPr kumimoji="0" lang="en-US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SEQ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?"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jdbcTemplate.queryForObject(sql,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BeanPropertyRowMapper&lt;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&gt;(), id);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8746" y="379529"/>
            <a:ext cx="643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SPRING JDBC TEMPLATE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2917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16000" y="1320695"/>
            <a:ext cx="102234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@Repository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class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AccountBasicCriteriaImpl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AccountBasicCriteria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@PersistenceContext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EntityManager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entityManager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@Override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&lt;Account&gt; findAll(Pageable pageable, AccountDTO accountDTO)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throws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Exception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CriteriaBuilder criteriaBuilder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entityManager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.getCriteriaBuilder();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CriteriaQuery criteriaQuery = criteriaBuilder.createQuery(String.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Root root = criteriaQuery.from(Account.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criteriaQuery.select(root);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criteriaQuery.where(whereQuery(accountDTO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criteriaBuilder, root, criteriaQuery</a:t>
            </a:r>
            <a:r>
              <a:rPr lang="ko-KR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1500" dirty="0" smtClean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toArray(</a:t>
            </a:r>
            <a:r>
              <a:rPr lang="ko-KR" altLang="ko-KR" sz="15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Predicate[]{}));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15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entityManager</a:t>
            </a:r>
            <a:r>
              <a:rPr lang="ko-KR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.createQuery(criteriaQuery). getResultList</a:t>
            </a:r>
            <a:r>
              <a:rPr lang="ko-KR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8746" y="379529"/>
            <a:ext cx="643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JAVA JPA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471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7358" y="1612375"/>
            <a:ext cx="911499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List&lt;Predicate&gt; whereQuery(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AccountDTO accountDTO,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CriteriaBuilder criteriaBuilder,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5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Root root, CriteriaQuery criteriaQuery)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throws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Exception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List&lt;Predicate&gt; predicates 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ArrayList&lt;Predicate&gt;();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(StringUtils.</a:t>
            </a:r>
            <a:r>
              <a:rPr kumimoji="0" lang="ko-KR" altLang="ko-KR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isNotEmpty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(accountDTO.getLoginId()))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predicates.add(criteriaBuilder.equal(root.get(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"loginId"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accountDTO.getLoginId()));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(accountDTO.getAge() !=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 accountDTO.getAge() &gt;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predicates.add(criteriaBuilder.equal(root.get(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"age"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accountDTO.getAge()));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predicates;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}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8746" y="379529"/>
            <a:ext cx="643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JAVA JPA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240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8746" y="379529"/>
            <a:ext cx="643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SPRING DATA JPA</a:t>
            </a:r>
            <a:endParaRPr lang="ko-KR" altLang="en-US" sz="4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458" y="1700825"/>
            <a:ext cx="12003607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@Repository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interface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AccountRepository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JpaRepository&lt;Account, String&gt;, QueryDslPredicateExecutor&lt;Account&gt;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List&lt;Account&gt; findAllByRegDateBetweenOrderByRegDateDesc(Long fromDate, Long toDate)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throws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Exception;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Page&lt;Account&gt; findAllByRegDateBetweenOrderByRegDateDesc(Pageable pageable, Long fromDate, Long toDate)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throws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Exception;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9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4476" y="654908"/>
            <a:ext cx="5931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자바 기술의 끝판왕</a:t>
            </a:r>
            <a:r>
              <a:rPr lang="en-US" altLang="ko-KR" sz="4000" b="1" dirty="0" smtClean="0"/>
              <a:t>~!</a:t>
            </a:r>
            <a:endParaRPr lang="ko-KR" alt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92" y="1841158"/>
            <a:ext cx="2894184" cy="28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7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98605" y="1651071"/>
            <a:ext cx="9942145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@NoRepositoryBean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interface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JpaRepository&lt;T, ID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Serializable&gt;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PagingAndSortingRepository&lt;T, ID&gt;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List&lt;T&gt; findAll();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List&lt;T&gt; findAll(Sort var1);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List&lt;T&gt; findAll(Iterable&lt;ID&gt; var1);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&lt;S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T&gt; List&lt;S&gt; save(Iterable&lt;S&gt; var1);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flush();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&lt;S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T&gt; S saveAndFlush(S var1);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deleteInBatch(Iterable&lt;T&gt; var1);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deleteAllInBatch();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T getOne(ID var1);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8746" y="379529"/>
            <a:ext cx="643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SPRING DATA JPA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1253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5693" y="1487526"/>
            <a:ext cx="10038325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@NoRepositoryBean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interface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PagingAndSortingRepository&lt;T, ID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Serializable&gt; </a:t>
            </a:r>
            <a:r>
              <a:rPr kumimoji="0" lang="ko-KR" altLang="ko-K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extends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CrudRepository&lt;T, ID&gt; {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Iterable&lt;T&gt; findAll(Sort var1);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Page&lt;T&gt; findAll(Pageable var1);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8746" y="379529"/>
            <a:ext cx="6432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SPRING DATA JPA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823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75" y="1379493"/>
            <a:ext cx="8881933" cy="469473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7867136" y="3018761"/>
            <a:ext cx="2506420" cy="708100"/>
          </a:xfrm>
          <a:prstGeom prst="wedgeEllipseCallout">
            <a:avLst>
              <a:gd name="adj1" fmla="val -49607"/>
              <a:gd name="adj2" fmla="val 9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</a:t>
            </a:r>
            <a:r>
              <a:rPr lang="en-US" altLang="ko-KR" dirty="0" smtClean="0"/>
              <a:t>~</a:t>
            </a:r>
            <a:r>
              <a:rPr lang="ko-KR" altLang="en-US" dirty="0" smtClean="0"/>
              <a:t>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27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71" y="1031966"/>
            <a:ext cx="7184082" cy="4649127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7406640" y="313509"/>
            <a:ext cx="2259876" cy="1436914"/>
          </a:xfrm>
          <a:prstGeom prst="wedgeEllipseCallout">
            <a:avLst>
              <a:gd name="adj1" fmla="val -49607"/>
              <a:gd name="adj2" fmla="val 9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흠</a:t>
            </a:r>
            <a:r>
              <a:rPr lang="en-US" altLang="ko-KR" dirty="0" smtClean="0"/>
              <a:t>~</a:t>
            </a:r>
          </a:p>
          <a:p>
            <a:pPr algn="ctr"/>
            <a:r>
              <a:rPr lang="ko-KR" altLang="en-US" dirty="0" smtClean="0"/>
              <a:t>한번 해볼까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46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424543"/>
            <a:ext cx="11358464" cy="5963194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04857" y="3961311"/>
            <a:ext cx="2259876" cy="1436914"/>
          </a:xfrm>
          <a:prstGeom prst="wedgeEllipseCallout">
            <a:avLst>
              <a:gd name="adj1" fmla="val -77353"/>
              <a:gd name="adj2" fmla="val 58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으</a:t>
            </a:r>
            <a:r>
              <a:rPr lang="ko-KR" altLang="en-US" dirty="0" smtClean="0"/>
              <a:t>아아</a:t>
            </a:r>
            <a:r>
              <a:rPr lang="en-US" altLang="ko-KR" dirty="0" smtClean="0"/>
              <a:t>~~</a:t>
            </a:r>
            <a:r>
              <a:rPr lang="ko-KR" altLang="en-US" dirty="0" smtClean="0"/>
              <a:t>악</a:t>
            </a:r>
            <a:r>
              <a:rPr lang="en-US" altLang="ko-KR" dirty="0" smtClean="0"/>
              <a:t>~!</a:t>
            </a:r>
          </a:p>
          <a:p>
            <a:pPr algn="ctr"/>
            <a:r>
              <a:rPr lang="ko-KR" altLang="en-US" dirty="0" smtClean="0"/>
              <a:t>이런 젠장</a:t>
            </a:r>
            <a:r>
              <a:rPr lang="en-US" altLang="ko-KR" dirty="0" smtClean="0"/>
              <a:t>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44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7988" y="404947"/>
            <a:ext cx="862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이전 스터디 그룹에서 겪었던 반응 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92950" y="1643449"/>
            <a:ext cx="10764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Ibatis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 사용했던 개발자들은 </a:t>
            </a:r>
            <a:r>
              <a:rPr lang="ko-KR" altLang="en-US" dirty="0" smtClean="0"/>
              <a:t>막막함을 토로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설정부터 복잡하다고 생각한다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ORM </a:t>
            </a:r>
            <a:r>
              <a:rPr lang="ko-KR" altLang="en-US" dirty="0" smtClean="0"/>
              <a:t>방식으로 설계하는 것에 대해 어려워 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OneToMany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ManyToOne</a:t>
            </a:r>
            <a:r>
              <a:rPr lang="en-US" altLang="ko-KR" dirty="0" smtClean="0"/>
              <a:t>…)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기존에 해오던 방식과 다르게 </a:t>
            </a:r>
            <a:r>
              <a:rPr lang="en-US" altLang="ko-KR" dirty="0" smtClean="0"/>
              <a:t>Querying </a:t>
            </a:r>
            <a:r>
              <a:rPr lang="ko-KR" altLang="en-US" dirty="0" smtClean="0"/>
              <a:t>해야 하는 것을 불편해 한다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</a:t>
            </a:r>
            <a:r>
              <a:rPr lang="en-US" altLang="ko-KR" dirty="0" smtClean="0"/>
              <a:t>Query, </a:t>
            </a:r>
            <a:r>
              <a:rPr lang="en-US" altLang="ko-KR" dirty="0" err="1" smtClean="0"/>
              <a:t>SubQuery</a:t>
            </a:r>
            <a:r>
              <a:rPr lang="ko-KR" altLang="en-US" dirty="0" smtClean="0"/>
              <a:t>가 대표적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JPA</a:t>
            </a:r>
            <a:r>
              <a:rPr lang="ko-KR" altLang="en-US" dirty="0" smtClean="0"/>
              <a:t>가 성능이 안좋다고 말한다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749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7988" y="404947"/>
            <a:ext cx="862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도입후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92950" y="1643449"/>
            <a:ext cx="1076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각각 플랫폼에서 일관적인 방식으로 조작할 수 있다는 점은 잇점으로 받아들임</a:t>
            </a:r>
            <a:r>
              <a:rPr lang="en-US" altLang="ko-KR" dirty="0" smtClean="0"/>
              <a:t>.(</a:t>
            </a:r>
            <a:r>
              <a:rPr lang="ko-KR" altLang="en-US" dirty="0" smtClean="0"/>
              <a:t>특히 </a:t>
            </a:r>
            <a:r>
              <a:rPr lang="en-US" altLang="ko-KR" dirty="0" err="1" smtClean="0"/>
              <a:t>Pagenation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Querying</a:t>
            </a:r>
            <a:r>
              <a:rPr lang="ko-KR" altLang="en-US" dirty="0" smtClean="0"/>
              <a:t>은 그래도 다소 불편해 하는 편이나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JPQL)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INSERT, UPDATE, DELETE </a:t>
            </a:r>
            <a:r>
              <a:rPr lang="ko-KR" altLang="en-US" dirty="0" smtClean="0"/>
              <a:t>문을 일일이 작성하지 않아도  된다는 부분은 대체적으로 긍정적으로 받아들여짐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의외로 생산성이 떨어지지 않는다는 평가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생각외로 </a:t>
            </a:r>
            <a:r>
              <a:rPr lang="en-US" altLang="ko-KR" dirty="0" smtClean="0"/>
              <a:t>JPA -&gt;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회귀를 원하지 않았음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작성이 싫어서</a:t>
            </a:r>
            <a:r>
              <a:rPr lang="en-US" altLang="ko-KR" dirty="0" smtClean="0"/>
              <a:t>~)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67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4907" y="2901012"/>
            <a:ext cx="862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예제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25435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85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67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4476" y="654908"/>
            <a:ext cx="5931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Welcome To The Hell</a:t>
            </a:r>
            <a:endParaRPr lang="ko-KR" alt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1" y="1437763"/>
            <a:ext cx="6141308" cy="4600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8562" y="2137719"/>
            <a:ext cx="3150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EJB HELL~!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0183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94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841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3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03423" y="2193086"/>
            <a:ext cx="3380105" cy="4498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8487" y="642551"/>
            <a:ext cx="7440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우리가 너희를 구원하리라</a:t>
            </a:r>
            <a:r>
              <a:rPr lang="en-US" altLang="ko-KR" sz="4000" b="1" dirty="0" smtClean="0"/>
              <a:t>~!</a:t>
            </a:r>
            <a:endParaRPr lang="ko-KR" altLang="en-US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77" y="2588502"/>
            <a:ext cx="6174344" cy="340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1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70209" y="3052119"/>
            <a:ext cx="1421027" cy="8279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EJB</a:t>
            </a:r>
            <a:endParaRPr lang="ko-KR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65808" y="3052119"/>
            <a:ext cx="1421027" cy="8279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Hibernate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87271" y="3052119"/>
            <a:ext cx="1421027" cy="8279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JPA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991236" y="3466071"/>
            <a:ext cx="147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886835" y="3466071"/>
            <a:ext cx="1400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1171" y="691974"/>
            <a:ext cx="476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흐름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718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75" y="1379493"/>
            <a:ext cx="8881933" cy="469473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8203473" y="1214845"/>
            <a:ext cx="3265715" cy="1750423"/>
          </a:xfrm>
          <a:prstGeom prst="wedgeEllipseCallout">
            <a:avLst>
              <a:gd name="adj1" fmla="val -49607"/>
              <a:gd name="adj2" fmla="val 9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이거 쓰는 사람 본적이 없는데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69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831872" y="1489165"/>
            <a:ext cx="5003075" cy="455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3909" y="222069"/>
            <a:ext cx="4794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ZEROTURNAROUND </a:t>
            </a:r>
            <a:r>
              <a:rPr lang="ko-KR" altLang="en-US" sz="4000" dirty="0" smtClean="0"/>
              <a:t>통계</a:t>
            </a:r>
            <a:endParaRPr lang="ko-KR" alt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2697" y="1489165"/>
            <a:ext cx="5915388" cy="412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1" y="2808514"/>
            <a:ext cx="104110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dirty="0" smtClean="0"/>
              <a:t>가장 많이 사용하는 한다</a:t>
            </a:r>
            <a:r>
              <a:rPr lang="en-US" altLang="ko-KR" sz="7000" dirty="0" smtClean="0"/>
              <a:t>!</a:t>
            </a:r>
          </a:p>
          <a:p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76561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1474" y="483325"/>
            <a:ext cx="514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DB </a:t>
            </a:r>
            <a:r>
              <a:rPr lang="ko-KR" altLang="en-US" sz="4000" dirty="0" smtClean="0"/>
              <a:t>플랫폼</a:t>
            </a:r>
            <a:endParaRPr lang="ko-KR" alt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31074" y="1191211"/>
            <a:ext cx="3200400" cy="5013646"/>
            <a:chOff x="431074" y="1191211"/>
            <a:chExt cx="3200400" cy="50136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19" y="2051706"/>
              <a:ext cx="2602240" cy="10050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19" y="3256188"/>
              <a:ext cx="2602240" cy="147576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20" y="4875163"/>
              <a:ext cx="2602240" cy="10019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4819" y="1191211"/>
              <a:ext cx="26022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/>
                <a:t>RDBMS</a:t>
              </a:r>
              <a:endParaRPr lang="ko-KR" alt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1074" y="1750423"/>
              <a:ext cx="3200400" cy="445443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42263" y="1191211"/>
            <a:ext cx="6566262" cy="4931488"/>
            <a:chOff x="5042263" y="1191211"/>
            <a:chExt cx="6566262" cy="4931488"/>
          </a:xfrm>
        </p:grpSpPr>
        <p:sp>
          <p:nvSpPr>
            <p:cNvPr id="13" name="TextBox 12"/>
            <p:cNvSpPr txBox="1"/>
            <p:nvPr/>
          </p:nvSpPr>
          <p:spPr>
            <a:xfrm>
              <a:off x="7224956" y="1191211"/>
              <a:ext cx="26022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 smtClean="0"/>
                <a:t>NOSQL</a:t>
              </a:r>
              <a:endParaRPr lang="ko-KR" altLang="en-US" sz="25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42263" y="1668265"/>
              <a:ext cx="6566262" cy="445443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78" y="2103124"/>
              <a:ext cx="2563451" cy="8549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78" y="3147210"/>
              <a:ext cx="2688916" cy="94146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78" y="4277798"/>
              <a:ext cx="1622573" cy="108793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240" y="2161906"/>
              <a:ext cx="2474701" cy="6722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35" y="4515760"/>
              <a:ext cx="3415294" cy="124414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2889" y="3077813"/>
              <a:ext cx="3278340" cy="1003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56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2150</TotalTime>
  <Words>362</Words>
  <Application>Microsoft Office PowerPoint</Application>
  <PresentationFormat>Widescreen</PresentationFormat>
  <Paragraphs>114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굴림체</vt:lpstr>
      <vt:lpstr>맑은 고딕</vt:lpstr>
      <vt:lpstr>Arial</vt:lpstr>
      <vt:lpstr>Trebuchet MS</vt:lpstr>
      <vt:lpstr>Berlin</vt:lpstr>
      <vt:lpstr>JPA, SPRING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JPA, SPRING DATA</dc:title>
  <dc:creator>SungChun Leem</dc:creator>
  <cp:lastModifiedBy>SungChun Leem</cp:lastModifiedBy>
  <cp:revision>39</cp:revision>
  <dcterms:created xsi:type="dcterms:W3CDTF">2016-07-05T07:27:04Z</dcterms:created>
  <dcterms:modified xsi:type="dcterms:W3CDTF">2016-07-08T09:59:52Z</dcterms:modified>
</cp:coreProperties>
</file>