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348" r:id="rId3"/>
    <p:sldId id="317" r:id="rId4"/>
    <p:sldId id="333" r:id="rId5"/>
    <p:sldId id="328" r:id="rId6"/>
    <p:sldId id="329" r:id="rId7"/>
    <p:sldId id="330" r:id="rId8"/>
    <p:sldId id="340" r:id="rId9"/>
    <p:sldId id="354" r:id="rId10"/>
    <p:sldId id="353" r:id="rId11"/>
    <p:sldId id="345" r:id="rId12"/>
    <p:sldId id="341" r:id="rId13"/>
    <p:sldId id="342" r:id="rId14"/>
    <p:sldId id="346" r:id="rId15"/>
    <p:sldId id="352" r:id="rId16"/>
    <p:sldId id="347" r:id="rId17"/>
    <p:sldId id="334" r:id="rId18"/>
    <p:sldId id="335" r:id="rId19"/>
    <p:sldId id="339" r:id="rId20"/>
    <p:sldId id="331" r:id="rId21"/>
    <p:sldId id="350" r:id="rId22"/>
    <p:sldId id="351" r:id="rId23"/>
    <p:sldId id="349" r:id="rId24"/>
    <p:sldId id="332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212"/>
    <p:restoredTop sz="89214" autoAdjust="0"/>
  </p:normalViewPr>
  <p:slideViewPr>
    <p:cSldViewPr snapToGrid="0">
      <p:cViewPr varScale="1">
        <p:scale>
          <a:sx n="116" d="100"/>
          <a:sy n="116" d="100"/>
        </p:scale>
        <p:origin x="34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D494B-6F9D-4F64-B067-44D7C971C3DA}" type="datetimeFigureOut">
              <a:rPr lang="ko-KR" altLang="en-US" smtClean="0"/>
              <a:pPr/>
              <a:t>2016. 7. 20.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53253-9BDD-4B79-9EA3-AF2AAEE655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513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53253-9BDD-4B79-9EA3-AF2AAEE6558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642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53253-9BDD-4B79-9EA3-AF2AAEE6558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604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53253-9BDD-4B79-9EA3-AF2AAEE6558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333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53253-9BDD-4B79-9EA3-AF2AAEE6558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333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53253-9BDD-4B79-9EA3-AF2AAEE6558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71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53253-9BDD-4B79-9EA3-AF2AAEE6558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333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53253-9BDD-4B79-9EA3-AF2AAEE6558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333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53253-9BDD-4B79-9EA3-AF2AAEE6558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333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53253-9BDD-4B79-9EA3-AF2AAEE6558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333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53253-9BDD-4B79-9EA3-AF2AAEE6558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333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A1ED-05D8-4AB3-84E6-8F00343FDE0A}" type="datetimeFigureOut">
              <a:rPr lang="ko-KR" altLang="en-US" smtClean="0"/>
              <a:pPr/>
              <a:t>2016. 7. 20.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9D63-B8EE-4FFF-AB17-F3867F482EE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A1ED-05D8-4AB3-84E6-8F00343FDE0A}" type="datetimeFigureOut">
              <a:rPr lang="ko-KR" altLang="en-US" smtClean="0"/>
              <a:pPr/>
              <a:t>2016. 7. 20.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9D63-B8EE-4FFF-AB17-F3867F482E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A1ED-05D8-4AB3-84E6-8F00343FDE0A}" type="datetimeFigureOut">
              <a:rPr lang="ko-KR" altLang="en-US" smtClean="0"/>
              <a:pPr/>
              <a:t>2016. 7. 20.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9D63-B8EE-4FFF-AB17-F3867F482E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A1ED-05D8-4AB3-84E6-8F00343FDE0A}" type="datetimeFigureOut">
              <a:rPr lang="ko-KR" altLang="en-US" smtClean="0"/>
              <a:pPr/>
              <a:t>2016. 7. 20.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9D63-B8EE-4FFF-AB17-F3867F482E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A1ED-05D8-4AB3-84E6-8F00343FDE0A}" type="datetimeFigureOut">
              <a:rPr lang="ko-KR" altLang="en-US" smtClean="0"/>
              <a:pPr/>
              <a:t>2016. 7. 20.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9D63-B8EE-4FFF-AB17-F3867F482EE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A1ED-05D8-4AB3-84E6-8F00343FDE0A}" type="datetimeFigureOut">
              <a:rPr lang="ko-KR" altLang="en-US" smtClean="0"/>
              <a:pPr/>
              <a:t>2016. 7. 20.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9D63-B8EE-4FFF-AB17-F3867F482E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A1ED-05D8-4AB3-84E6-8F00343FDE0A}" type="datetimeFigureOut">
              <a:rPr lang="ko-KR" altLang="en-US" smtClean="0"/>
              <a:pPr/>
              <a:t>2016. 7. 20.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9D63-B8EE-4FFF-AB17-F3867F482EE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A1ED-05D8-4AB3-84E6-8F00343FDE0A}" type="datetimeFigureOut">
              <a:rPr lang="ko-KR" altLang="en-US" smtClean="0"/>
              <a:pPr/>
              <a:t>2016. 7. 20.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9D63-B8EE-4FFF-AB17-F3867F482E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A1ED-05D8-4AB3-84E6-8F00343FDE0A}" type="datetimeFigureOut">
              <a:rPr lang="ko-KR" altLang="en-US" smtClean="0"/>
              <a:pPr/>
              <a:t>2016. 7. 20.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9D63-B8EE-4FFF-AB17-F3867F482E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A1ED-05D8-4AB3-84E6-8F00343FDE0A}" type="datetimeFigureOut">
              <a:rPr lang="ko-KR" altLang="en-US" smtClean="0"/>
              <a:pPr/>
              <a:t>2016. 7. 20.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9D63-B8EE-4FFF-AB17-F3867F482EE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A1ED-05D8-4AB3-84E6-8F00343FDE0A}" type="datetimeFigureOut">
              <a:rPr lang="ko-KR" altLang="en-US" smtClean="0"/>
              <a:pPr/>
              <a:t>2016. 7. 20.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9D63-B8EE-4FFF-AB17-F3867F482E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2D1A1ED-05D8-4AB3-84E6-8F00343FDE0A}" type="datetimeFigureOut">
              <a:rPr lang="ko-KR" altLang="en-US" smtClean="0"/>
              <a:pPr/>
              <a:t>2016. 7. 20.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D7F9D63-B8EE-4FFF-AB17-F3867F482E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매킨토시 </a:t>
            </a:r>
            <a:r>
              <a:rPr lang="ko-KR" altLang="en-US" dirty="0" err="1" smtClean="0"/>
              <a:t>펌웨어</a:t>
            </a:r>
            <a:r>
              <a:rPr lang="ko-KR" altLang="en-US" dirty="0" smtClean="0"/>
              <a:t> 보안 분석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자동</a:t>
            </a:r>
            <a:r>
              <a:rPr lang="ko-KR" altLang="en-US" dirty="0"/>
              <a:t>화</a:t>
            </a:r>
            <a:r>
              <a:rPr lang="ko-KR" altLang="en-US" dirty="0" smtClean="0"/>
              <a:t> 기법 연구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ko-KR" altLang="en-US" dirty="0" smtClean="0">
                <a:solidFill>
                  <a:schemeClr val="tx1"/>
                </a:solidFill>
              </a:rPr>
              <a:t>한국항공대학교 정재헌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dirty="0" smtClean="0">
                <a:solidFill>
                  <a:schemeClr val="tx1"/>
                </a:solidFill>
              </a:rPr>
              <a:t>한국항공대학교 김경민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r"/>
            <a:endParaRPr lang="en-US" altLang="ko-KR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dirty="0" smtClean="0">
                <a:solidFill>
                  <a:schemeClr val="tx1"/>
                </a:solidFill>
              </a:rPr>
              <a:t>지도교</a:t>
            </a:r>
            <a:r>
              <a:rPr lang="ko-KR" altLang="en-US" dirty="0">
                <a:solidFill>
                  <a:schemeClr val="tx1"/>
                </a:solidFill>
              </a:rPr>
              <a:t>수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김철기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36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 smtClean="0"/>
              <a:t>코드 블록 간 단순 패턴 매칭을 통한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ko-KR" altLang="en-US" dirty="0" smtClean="0"/>
              <a:t>유사도 분석</a:t>
            </a:r>
            <a:endParaRPr kumimoji="1"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323528" y="2400712"/>
          <a:ext cx="8496944" cy="4104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2"/>
                <a:gridCol w="4248472"/>
              </a:tblGrid>
              <a:tr h="4138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MacBook</a:t>
                      </a:r>
                      <a:r>
                        <a:rPr lang="en-US" altLang="ko-KR" baseline="0" dirty="0" smtClean="0"/>
                        <a:t> Air EFI 2.9 </a:t>
                      </a:r>
                      <a:r>
                        <a:rPr lang="ko-KR" altLang="en-US" baseline="0" dirty="0" smtClean="0"/>
                        <a:t>펌웨어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EFI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인터페이스 컴파일 결과물</a:t>
                      </a:r>
                      <a:endParaRPr lang="ko-KR" altLang="en-US" dirty="0"/>
                    </a:p>
                  </a:txBody>
                  <a:tcPr/>
                </a:tc>
              </a:tr>
              <a:tr h="369061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22"/>
          <a:stretch/>
        </p:blipFill>
        <p:spPr>
          <a:xfrm>
            <a:off x="1116471" y="3336816"/>
            <a:ext cx="3353154" cy="2520280"/>
          </a:xfrm>
        </p:spPr>
      </p:pic>
      <p:pic>
        <p:nvPicPr>
          <p:cNvPr id="9" name="내용 개체 틀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534"/>
          <a:stretch/>
        </p:blipFill>
        <p:spPr>
          <a:xfrm>
            <a:off x="467544" y="3336816"/>
            <a:ext cx="648927" cy="252028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407"/>
          <a:stretch/>
        </p:blipFill>
        <p:spPr>
          <a:xfrm>
            <a:off x="4712736" y="2976776"/>
            <a:ext cx="645786" cy="338437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39"/>
          <a:stretch/>
        </p:blipFill>
        <p:spPr>
          <a:xfrm>
            <a:off x="5358522" y="2976776"/>
            <a:ext cx="3317934" cy="33843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68" y="2101340"/>
            <a:ext cx="5105276" cy="28024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09798" y="1626499"/>
            <a:ext cx="4833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같은 코드를 포함한 블록의 </a:t>
            </a:r>
            <a:r>
              <a:rPr lang="ko-KR" altLang="en-US" sz="2400" dirty="0" err="1" smtClean="0"/>
              <a:t>일치율</a:t>
            </a:r>
            <a:endParaRPr lang="ko-KR" altLang="en-US" sz="2400" dirty="0"/>
          </a:p>
        </p:txBody>
      </p:sp>
      <p:sp>
        <p:nvSpPr>
          <p:cNvPr id="15" name="직사각형 14"/>
          <p:cNvSpPr/>
          <p:nvPr/>
        </p:nvSpPr>
        <p:spPr>
          <a:xfrm>
            <a:off x="477430" y="3366287"/>
            <a:ext cx="3940821" cy="24599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700123" y="3866645"/>
            <a:ext cx="3940821" cy="24599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22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 smtClean="0"/>
              <a:t>코드 블록 간 단순 패턴 매칭을 통한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ko-KR" altLang="en-US" dirty="0" smtClean="0"/>
              <a:t>유사도 분석</a:t>
            </a:r>
            <a:endParaRPr kumimoji="1"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51" y="2135749"/>
            <a:ext cx="4896545" cy="281141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908231"/>
              </p:ext>
            </p:extLst>
          </p:nvPr>
        </p:nvGraphicFramePr>
        <p:xfrm>
          <a:off x="331620" y="2429827"/>
          <a:ext cx="8496944" cy="4056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2"/>
                <a:gridCol w="4248472"/>
              </a:tblGrid>
              <a:tr h="3418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MacBook</a:t>
                      </a:r>
                      <a:r>
                        <a:rPr lang="en-US" altLang="ko-KR" baseline="0" dirty="0" smtClean="0"/>
                        <a:t> Air EFI 2.9 </a:t>
                      </a:r>
                      <a:r>
                        <a:rPr lang="ko-KR" altLang="en-US" baseline="0" dirty="0" smtClean="0"/>
                        <a:t>펌웨어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EFI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인터페이스 컴파일 결과물</a:t>
                      </a:r>
                      <a:endParaRPr lang="ko-KR" altLang="en-US" dirty="0"/>
                    </a:p>
                  </a:txBody>
                  <a:tcPr/>
                </a:tc>
              </a:tr>
              <a:tr h="369061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" name="내용 개체 틀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22"/>
          <a:stretch/>
        </p:blipFill>
        <p:spPr>
          <a:xfrm>
            <a:off x="1124563" y="3304450"/>
            <a:ext cx="3353154" cy="2520280"/>
          </a:xfrm>
        </p:spPr>
      </p:pic>
      <p:pic>
        <p:nvPicPr>
          <p:cNvPr id="16" name="내용 개체 틀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534"/>
          <a:stretch/>
        </p:blipFill>
        <p:spPr>
          <a:xfrm>
            <a:off x="475636" y="3304450"/>
            <a:ext cx="648927" cy="25202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556"/>
          <a:stretch/>
        </p:blipFill>
        <p:spPr>
          <a:xfrm>
            <a:off x="4732802" y="2944410"/>
            <a:ext cx="631583" cy="333058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61"/>
          <a:stretch/>
        </p:blipFill>
        <p:spPr>
          <a:xfrm>
            <a:off x="5364385" y="2944410"/>
            <a:ext cx="3219719" cy="33305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9798" y="1626499"/>
            <a:ext cx="4217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서로 다른 코드 블록의 </a:t>
            </a:r>
            <a:r>
              <a:rPr lang="ko-KR" altLang="en-US" sz="2400" dirty="0" err="1" smtClean="0"/>
              <a:t>일치율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3586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 smtClean="0"/>
              <a:t>Flow Graph</a:t>
            </a:r>
            <a:r>
              <a:rPr kumimoji="1" lang="ko-KR" altLang="en-US" dirty="0" smtClean="0"/>
              <a:t>의 코드 </a:t>
            </a:r>
            <a:r>
              <a:rPr kumimoji="1" lang="ko-KR" altLang="en-US" dirty="0"/>
              <a:t>블록 간 단순 </a:t>
            </a:r>
            <a:r>
              <a:rPr kumimoji="1" lang="ko-KR" altLang="en-US" dirty="0" smtClean="0"/>
              <a:t>패턴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ko-KR" altLang="en-US" dirty="0" err="1" smtClean="0"/>
              <a:t>매칭을</a:t>
            </a:r>
            <a:r>
              <a:rPr kumimoji="1" lang="ko-KR" altLang="en-US" dirty="0" smtClean="0"/>
              <a:t> 통한 유사도 </a:t>
            </a:r>
            <a:r>
              <a:rPr kumimoji="1" lang="ko-KR" altLang="en-US" dirty="0"/>
              <a:t>분석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453" y="1670844"/>
            <a:ext cx="6578627" cy="4998516"/>
          </a:xfrm>
          <a:prstGeom prst="rect">
            <a:avLst/>
          </a:prstGeom>
        </p:spPr>
      </p:pic>
      <p:cxnSp>
        <p:nvCxnSpPr>
          <p:cNvPr id="18" name="꺾인 연결선 17"/>
          <p:cNvCxnSpPr/>
          <p:nvPr/>
        </p:nvCxnSpPr>
        <p:spPr>
          <a:xfrm>
            <a:off x="4681193" y="2573267"/>
            <a:ext cx="3058790" cy="161841"/>
          </a:xfrm>
          <a:prstGeom prst="bentConnector3">
            <a:avLst>
              <a:gd name="adj1" fmla="val -265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/>
          <p:nvPr/>
        </p:nvCxnSpPr>
        <p:spPr>
          <a:xfrm rot="10800000" flipV="1">
            <a:off x="4656918" y="2743197"/>
            <a:ext cx="3083071" cy="1221899"/>
          </a:xfrm>
          <a:prstGeom prst="bentConnector3">
            <a:avLst>
              <a:gd name="adj1" fmla="val 394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rot="16200000" flipH="1">
            <a:off x="4559813" y="4062201"/>
            <a:ext cx="194213" cy="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76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Flow Graph</a:t>
            </a:r>
            <a:r>
              <a:rPr kumimoji="1" lang="ko-KR" altLang="en-US" dirty="0"/>
              <a:t>의 코드 블록 간 단순 </a:t>
            </a:r>
            <a:r>
              <a:rPr kumimoji="1" lang="ko-KR" altLang="en-US" dirty="0" smtClean="0"/>
              <a:t>패턴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ko-KR" altLang="en-US" dirty="0" err="1" smtClean="0"/>
              <a:t>매칭을</a:t>
            </a:r>
            <a:r>
              <a:rPr kumimoji="1" lang="ko-KR" altLang="en-US" dirty="0" smtClean="0"/>
              <a:t> </a:t>
            </a:r>
            <a:r>
              <a:rPr kumimoji="1" lang="ko-KR" altLang="en-US" dirty="0"/>
              <a:t>통한 유사도 분석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1693259"/>
          </a:xfrm>
        </p:spPr>
        <p:txBody>
          <a:bodyPr>
            <a:normAutofit/>
          </a:bodyPr>
          <a:lstStyle/>
          <a:p>
            <a:r>
              <a:rPr kumimoji="1" lang="ko-KR" altLang="en-US" dirty="0" smtClean="0"/>
              <a:t>코드 블록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분기 명령어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jmp</a:t>
            </a:r>
            <a:r>
              <a:rPr kumimoji="1" lang="en-US" altLang="ko-KR" dirty="0" smtClean="0"/>
              <a:t>, ret)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+</a:t>
            </a:r>
            <a:r>
              <a:rPr kumimoji="1" lang="ko-KR" altLang="en-US" dirty="0" smtClean="0"/>
              <a:t> 점프 당하는 주소를 기준으로 나눈 블록</a:t>
            </a:r>
            <a:endParaRPr kumimoji="1" lang="en-US" altLang="ko-KR" dirty="0" smtClean="0"/>
          </a:p>
          <a:p>
            <a:r>
              <a:rPr kumimoji="1" lang="ko-KR" altLang="en-US" dirty="0" err="1" smtClean="0"/>
              <a:t>역어셈블된</a:t>
            </a:r>
            <a:r>
              <a:rPr kumimoji="1" lang="ko-KR" altLang="en-US" dirty="0" smtClean="0"/>
              <a:t> 코드를 한번 더 읽으면서 점프 당하는 주소를 기준으로 자동 블록화</a:t>
            </a:r>
            <a:endParaRPr kumimoji="1"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200273"/>
              </p:ext>
            </p:extLst>
          </p:nvPr>
        </p:nvGraphicFramePr>
        <p:xfrm>
          <a:off x="251520" y="3294716"/>
          <a:ext cx="8712968" cy="3187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484"/>
                <a:gridCol w="4356484"/>
              </a:tblGrid>
              <a:tr h="346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MacBook</a:t>
                      </a:r>
                      <a:r>
                        <a:rPr lang="en-US" altLang="ko-KR" baseline="0" dirty="0" smtClean="0"/>
                        <a:t> Air EFI 2.9 </a:t>
                      </a:r>
                      <a:r>
                        <a:rPr lang="ko-KR" altLang="en-US" baseline="0" dirty="0" smtClean="0"/>
                        <a:t>펌웨어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EFI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컴파일 결과물</a:t>
                      </a:r>
                      <a:endParaRPr lang="ko-KR" altLang="en-US" dirty="0"/>
                    </a:p>
                  </a:txBody>
                  <a:tcPr/>
                </a:tc>
              </a:tr>
              <a:tr h="28218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369" y="3995410"/>
            <a:ext cx="4155110" cy="21747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34180"/>
            <a:ext cx="4003438" cy="213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18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Flow Graph</a:t>
            </a:r>
            <a:r>
              <a:rPr kumimoji="1" lang="ko-KR" altLang="en-US" dirty="0"/>
              <a:t>의 코드 블록 간 단순 </a:t>
            </a:r>
            <a:r>
              <a:rPr kumimoji="1" lang="ko-KR" altLang="en-US" dirty="0" smtClean="0"/>
              <a:t>패턴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ko-KR" altLang="en-US" dirty="0" err="1" smtClean="0"/>
              <a:t>매칭을</a:t>
            </a:r>
            <a:r>
              <a:rPr kumimoji="1" lang="ko-KR" altLang="en-US" dirty="0" smtClean="0"/>
              <a:t> </a:t>
            </a:r>
            <a:r>
              <a:rPr kumimoji="1" lang="ko-KR" altLang="en-US" dirty="0"/>
              <a:t>통한 유사도 분석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16" y="1689254"/>
            <a:ext cx="4210000" cy="5031036"/>
          </a:xfrm>
          <a:prstGeom prst="rect">
            <a:avLst/>
          </a:prstGeom>
        </p:spPr>
      </p:pic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5056742" y="2423710"/>
            <a:ext cx="3630058" cy="3360145"/>
          </a:xfrm>
        </p:spPr>
        <p:txBody>
          <a:bodyPr/>
          <a:lstStyle/>
          <a:p>
            <a:r>
              <a:rPr kumimoji="1" lang="ko-KR" altLang="en-US" dirty="0" smtClean="0"/>
              <a:t>유사도 분석 결과 화면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각 블록이 몇 퍼센트의 일치율을 보이는지 분석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en-US" altLang="ko-KR" dirty="0" smtClean="0"/>
              <a:t>70%</a:t>
            </a:r>
            <a:r>
              <a:rPr kumimoji="1" lang="ko-KR" altLang="en-US" dirty="0" smtClean="0"/>
              <a:t> 이상의 일치율만 출력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87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Flow Graph</a:t>
            </a:r>
            <a:r>
              <a:rPr kumimoji="1" lang="ko-KR" altLang="en-US" dirty="0"/>
              <a:t>의 코드 블록 간 단순 </a:t>
            </a:r>
            <a:r>
              <a:rPr kumimoji="1" lang="ko-KR" altLang="en-US" dirty="0" smtClean="0"/>
              <a:t>패턴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ko-KR" altLang="en-US" dirty="0" err="1" smtClean="0"/>
              <a:t>매칭을</a:t>
            </a:r>
            <a:r>
              <a:rPr kumimoji="1" lang="ko-KR" altLang="en-US" dirty="0" smtClean="0"/>
              <a:t> </a:t>
            </a:r>
            <a:r>
              <a:rPr kumimoji="1" lang="ko-KR" altLang="en-US" dirty="0"/>
              <a:t>통한 유사도 분석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323528" y="2392620"/>
          <a:ext cx="8496944" cy="4104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2"/>
                <a:gridCol w="4248472"/>
              </a:tblGrid>
              <a:tr h="4138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MacBook</a:t>
                      </a:r>
                      <a:r>
                        <a:rPr lang="en-US" altLang="ko-KR" baseline="0" dirty="0" smtClean="0"/>
                        <a:t> Air EFI 2.9 </a:t>
                      </a:r>
                      <a:r>
                        <a:rPr lang="ko-KR" altLang="en-US" baseline="0" dirty="0" smtClean="0"/>
                        <a:t>펌웨어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EFI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컴파일 결과물</a:t>
                      </a:r>
                      <a:endParaRPr lang="ko-KR" altLang="en-US" dirty="0"/>
                    </a:p>
                  </a:txBody>
                  <a:tcPr/>
                </a:tc>
              </a:tr>
              <a:tr h="369061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22"/>
          <a:stretch/>
        </p:blipFill>
        <p:spPr>
          <a:xfrm>
            <a:off x="1116471" y="3328724"/>
            <a:ext cx="3353154" cy="2520280"/>
          </a:xfrm>
        </p:spPr>
      </p:pic>
      <p:pic>
        <p:nvPicPr>
          <p:cNvPr id="9" name="내용 개체 틀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534"/>
          <a:stretch/>
        </p:blipFill>
        <p:spPr>
          <a:xfrm>
            <a:off x="467544" y="3328724"/>
            <a:ext cx="648927" cy="25202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60" y="2111376"/>
            <a:ext cx="5435600" cy="2667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058"/>
          <a:stretch/>
        </p:blipFill>
        <p:spPr>
          <a:xfrm>
            <a:off x="4644008" y="3328724"/>
            <a:ext cx="692877" cy="252028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75"/>
          <a:stretch/>
        </p:blipFill>
        <p:spPr>
          <a:xfrm>
            <a:off x="5336885" y="3328724"/>
            <a:ext cx="3418922" cy="25202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9798" y="1626499"/>
            <a:ext cx="3517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같은 코드 블록의 </a:t>
            </a:r>
            <a:r>
              <a:rPr lang="ko-KR" altLang="en-US" sz="2400" dirty="0" err="1" smtClean="0"/>
              <a:t>일치율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6116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Flow Graph</a:t>
            </a:r>
            <a:r>
              <a:rPr kumimoji="1" lang="ko-KR" altLang="en-US" dirty="0"/>
              <a:t>의 코드 블록 간 단순 </a:t>
            </a:r>
            <a:r>
              <a:rPr kumimoji="1" lang="ko-KR" altLang="en-US" dirty="0" smtClean="0"/>
              <a:t>패턴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ko-KR" altLang="en-US" dirty="0" err="1" smtClean="0"/>
              <a:t>매칭을</a:t>
            </a:r>
            <a:r>
              <a:rPr kumimoji="1" lang="ko-KR" altLang="en-US" dirty="0" smtClean="0"/>
              <a:t> </a:t>
            </a:r>
            <a:r>
              <a:rPr kumimoji="1" lang="ko-KR" altLang="en-US" dirty="0"/>
              <a:t>통한 유사도 분석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079102"/>
            <a:ext cx="5256585" cy="301813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323528" y="2397457"/>
          <a:ext cx="8496944" cy="4056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2"/>
                <a:gridCol w="4248472"/>
              </a:tblGrid>
              <a:tr h="3418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MacBook</a:t>
                      </a:r>
                      <a:r>
                        <a:rPr lang="en-US" altLang="ko-KR" baseline="0" dirty="0" smtClean="0"/>
                        <a:t> Air EFI 2.9 </a:t>
                      </a:r>
                      <a:r>
                        <a:rPr lang="ko-KR" altLang="en-US" baseline="0" dirty="0" smtClean="0"/>
                        <a:t>펌웨어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EFI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컴파일 결과물</a:t>
                      </a:r>
                      <a:endParaRPr lang="ko-KR" altLang="en-US" dirty="0"/>
                    </a:p>
                  </a:txBody>
                  <a:tcPr/>
                </a:tc>
              </a:tr>
              <a:tr h="369061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" name="내용 개체 틀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22"/>
          <a:stretch/>
        </p:blipFill>
        <p:spPr>
          <a:xfrm>
            <a:off x="1116471" y="3272080"/>
            <a:ext cx="3353154" cy="2520280"/>
          </a:xfrm>
        </p:spPr>
      </p:pic>
      <p:pic>
        <p:nvPicPr>
          <p:cNvPr id="16" name="내용 개체 틀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534"/>
          <a:stretch/>
        </p:blipFill>
        <p:spPr>
          <a:xfrm>
            <a:off x="467544" y="3272080"/>
            <a:ext cx="648927" cy="25202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556"/>
          <a:stretch/>
        </p:blipFill>
        <p:spPr>
          <a:xfrm>
            <a:off x="4724710" y="2912040"/>
            <a:ext cx="631583" cy="333058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61"/>
          <a:stretch/>
        </p:blipFill>
        <p:spPr>
          <a:xfrm>
            <a:off x="5356293" y="2912040"/>
            <a:ext cx="3219719" cy="33305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9798" y="1626499"/>
            <a:ext cx="4217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서로 다른 코드 블록의 </a:t>
            </a:r>
            <a:r>
              <a:rPr lang="ko-KR" altLang="en-US" sz="2400" dirty="0" err="1" smtClean="0"/>
              <a:t>일치율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8952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매킨토시 펌웨어 버전별 코드 변화 분석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매킨토시 </a:t>
            </a:r>
            <a:r>
              <a:rPr lang="ko-KR" altLang="en-US" dirty="0" err="1"/>
              <a:t>펌웨어의</a:t>
            </a:r>
            <a:r>
              <a:rPr lang="ko-KR" altLang="en-US" dirty="0"/>
              <a:t> </a:t>
            </a:r>
            <a:r>
              <a:rPr lang="ko-KR" altLang="en-US" dirty="0" smtClean="0"/>
              <a:t>버전이 </a:t>
            </a:r>
            <a:r>
              <a:rPr lang="ko-KR" altLang="en-US" dirty="0"/>
              <a:t>증가함에 따라 변화된 코드의 </a:t>
            </a:r>
            <a:r>
              <a:rPr lang="ko-KR" altLang="en-US" dirty="0" smtClean="0"/>
              <a:t>식별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애플 홈페이지에서 </a:t>
            </a:r>
            <a:r>
              <a:rPr lang="ko-KR" altLang="en-US" dirty="0" err="1" smtClean="0"/>
              <a:t>버전별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펌웨어</a:t>
            </a:r>
            <a:r>
              <a:rPr lang="ko-KR" altLang="en-US" dirty="0" smtClean="0"/>
              <a:t> 이미지 다운 가능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pic>
        <p:nvPicPr>
          <p:cNvPr id="1028" name="Picture 4" descr="C:\Users\jjh\Desktop\예심\스크린샷 2016-06-23 오전 3.09.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65251"/>
            <a:ext cx="855345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3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586134"/>
              </p:ext>
            </p:extLst>
          </p:nvPr>
        </p:nvGraphicFramePr>
        <p:xfrm>
          <a:off x="539552" y="1556792"/>
          <a:ext cx="8208912" cy="4824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/>
                <a:gridCol w="4104456"/>
              </a:tblGrid>
              <a:tr h="4536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MacBook</a:t>
                      </a:r>
                      <a:r>
                        <a:rPr lang="en-US" altLang="ko-KR" baseline="0" dirty="0" smtClean="0"/>
                        <a:t> Air EFI </a:t>
                      </a:r>
                      <a:r>
                        <a:rPr lang="en-US" altLang="ko-KR" baseline="0" dirty="0" smtClean="0"/>
                        <a:t>2.4</a:t>
                      </a:r>
                      <a:r>
                        <a:rPr lang="ko-KR" altLang="en-US" baseline="0" dirty="0" smtClean="0"/>
                        <a:t> 펌웨어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MacBook Air EFI </a:t>
                      </a:r>
                      <a:r>
                        <a:rPr lang="en-US" altLang="ko-KR" dirty="0" smtClean="0"/>
                        <a:t>2.9</a:t>
                      </a:r>
                      <a:r>
                        <a:rPr lang="ko-KR" altLang="en-US" dirty="0" smtClean="0"/>
                        <a:t> 펌웨어</a:t>
                      </a:r>
                      <a:endParaRPr lang="ko-KR" altLang="en-US" dirty="0"/>
                    </a:p>
                  </a:txBody>
                  <a:tcPr/>
                </a:tc>
              </a:tr>
              <a:tr h="437089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매킨토시 펌웨어 버전별 코드 변화 분석 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060848"/>
            <a:ext cx="3322773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60848"/>
            <a:ext cx="3269561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1547664" y="3304800"/>
            <a:ext cx="72008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732220" y="3340808"/>
            <a:ext cx="72008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99592" y="4885344"/>
            <a:ext cx="1440160" cy="30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076056" y="4915108"/>
            <a:ext cx="1440160" cy="30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99592" y="5813356"/>
            <a:ext cx="2448272" cy="3123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076056" y="5850000"/>
            <a:ext cx="2448272" cy="2999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3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매킨토시 펌웨어 버전별 코드 변화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010758"/>
              </p:ext>
            </p:extLst>
          </p:nvPr>
        </p:nvGraphicFramePr>
        <p:xfrm>
          <a:off x="539552" y="1556792"/>
          <a:ext cx="8208912" cy="4824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/>
                <a:gridCol w="4104456"/>
              </a:tblGrid>
              <a:tr h="4536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MacBook</a:t>
                      </a:r>
                      <a:r>
                        <a:rPr lang="en-US" altLang="ko-KR" baseline="0" dirty="0" smtClean="0"/>
                        <a:t> Air EFI </a:t>
                      </a:r>
                      <a:r>
                        <a:rPr lang="en-US" altLang="ko-KR" baseline="0" dirty="0" smtClean="0"/>
                        <a:t>2.4</a:t>
                      </a:r>
                      <a:r>
                        <a:rPr lang="ko-KR" altLang="en-US" baseline="0" dirty="0" smtClean="0"/>
                        <a:t> 펌웨어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MacBook Air EFI </a:t>
                      </a:r>
                      <a:r>
                        <a:rPr lang="en-US" altLang="ko-KR" dirty="0" smtClean="0"/>
                        <a:t>2.9</a:t>
                      </a:r>
                      <a:r>
                        <a:rPr lang="ko-KR" altLang="en-US" dirty="0" smtClean="0"/>
                        <a:t> 펌웨어</a:t>
                      </a:r>
                      <a:endParaRPr lang="ko-KR" altLang="en-US" dirty="0"/>
                    </a:p>
                  </a:txBody>
                  <a:tcPr/>
                </a:tc>
              </a:tr>
              <a:tr h="437089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348880"/>
            <a:ext cx="396044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24944"/>
            <a:ext cx="3960439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652120" y="3356992"/>
            <a:ext cx="3024336" cy="11521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펌웨어</a:t>
            </a:r>
            <a:r>
              <a:rPr lang="ko-KR" altLang="en-US" dirty="0" smtClean="0"/>
              <a:t> 보안 분석 자동화 기법의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기존의 </a:t>
            </a:r>
            <a:r>
              <a:rPr lang="ko-KR" altLang="en-US" dirty="0" err="1" smtClean="0"/>
              <a:t>펌웨어</a:t>
            </a:r>
            <a:r>
              <a:rPr lang="ko-KR" altLang="en-US" dirty="0" smtClean="0"/>
              <a:t> 보안 분석 방법의 한계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함수명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변수명</a:t>
            </a:r>
            <a:r>
              <a:rPr lang="ko-KR" altLang="en-US" dirty="0" smtClean="0"/>
              <a:t> 등의 심볼 정보 부재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샘플 코드의 패턴 </a:t>
            </a:r>
            <a:r>
              <a:rPr lang="ko-KR" altLang="en-US" dirty="0" err="1" smtClean="0"/>
              <a:t>매칭</a:t>
            </a:r>
            <a:r>
              <a:rPr lang="ko-KR" altLang="en-US" dirty="0" smtClean="0"/>
              <a:t> 같은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기계</a:t>
            </a:r>
            <a:r>
              <a:rPr lang="ko-KR" altLang="en-US" dirty="0"/>
              <a:t>적</a:t>
            </a:r>
            <a:r>
              <a:rPr lang="ko-KR" altLang="en-US" dirty="0" smtClean="0"/>
              <a:t> 작업에 소비하는 시간 증가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새로운 버전의 </a:t>
            </a:r>
            <a:r>
              <a:rPr lang="ko-KR" altLang="en-US" dirty="0" err="1" smtClean="0"/>
              <a:t>펌웨어에</a:t>
            </a:r>
            <a:r>
              <a:rPr lang="ko-KR" altLang="en-US" dirty="0" smtClean="0"/>
              <a:t> 대해 같은 작업을 반복</a:t>
            </a:r>
            <a:endParaRPr lang="ko-KR" altLang="en-US" dirty="0"/>
          </a:p>
          <a:p>
            <a:pPr lvl="0"/>
            <a:endParaRPr lang="en-US" altLang="ko-KR" dirty="0" smtClean="0"/>
          </a:p>
          <a:p>
            <a:pPr lvl="0"/>
            <a:r>
              <a:rPr lang="ko-KR" altLang="en-US" dirty="0" err="1" smtClean="0"/>
              <a:t>펌웨어에</a:t>
            </a:r>
            <a:r>
              <a:rPr lang="ko-KR" altLang="en-US" dirty="0" smtClean="0"/>
              <a:t> 대해 미리 알려진 정보를 자동화하여 적용하는 방법의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사람의 수작업을 통해 분석하는 것을 부분적으로 자동화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새로운 버전의 </a:t>
            </a:r>
            <a:r>
              <a:rPr lang="ko-KR" altLang="en-US" dirty="0" err="1" smtClean="0"/>
              <a:t>펌웨어에</a:t>
            </a:r>
            <a:r>
              <a:rPr lang="ko-KR" altLang="en-US" dirty="0" smtClean="0"/>
              <a:t> 대한 반복 작업 축소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618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향후 연구 방향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826"/>
            <a:ext cx="8229600" cy="848962"/>
          </a:xfrm>
        </p:spPr>
        <p:txBody>
          <a:bodyPr/>
          <a:lstStyle/>
          <a:p>
            <a:r>
              <a:rPr lang="ko-KR" altLang="en-US" dirty="0" smtClean="0"/>
              <a:t>레지스터 값의 의존성 분석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레지스터가 갖는 값을 심볼화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465644"/>
              </p:ext>
            </p:extLst>
          </p:nvPr>
        </p:nvGraphicFramePr>
        <p:xfrm>
          <a:off x="251520" y="2162720"/>
          <a:ext cx="8712968" cy="4601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484"/>
                <a:gridCol w="4356484"/>
              </a:tblGrid>
              <a:tr h="4326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MacBook</a:t>
                      </a:r>
                      <a:r>
                        <a:rPr lang="en-US" altLang="ko-KR" baseline="0" dirty="0" smtClean="0"/>
                        <a:t> Air EFI 2.9 </a:t>
                      </a:r>
                      <a:r>
                        <a:rPr lang="ko-KR" altLang="en-US" baseline="0" dirty="0" smtClean="0"/>
                        <a:t>펌웨어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EFI </a:t>
                      </a:r>
                      <a:r>
                        <a:rPr lang="ko-KR" altLang="en-US" dirty="0" smtClean="0"/>
                        <a:t>인터페이스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컴파일 결과물</a:t>
                      </a:r>
                      <a:endParaRPr lang="ko-KR" altLang="en-US" dirty="0"/>
                    </a:p>
                  </a:txBody>
                  <a:tcPr/>
                </a:tc>
              </a:tr>
              <a:tr h="416895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023" y="2579039"/>
            <a:ext cx="2768600" cy="1625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343" y="2601073"/>
            <a:ext cx="2730500" cy="16383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369" y="4568284"/>
            <a:ext cx="4155110" cy="21747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607054"/>
            <a:ext cx="4003438" cy="2135981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2160000" y="4283442"/>
            <a:ext cx="46800" cy="46800"/>
          </a:xfrm>
          <a:prstGeom prst="ellipse">
            <a:avLst/>
          </a:prstGeom>
          <a:solidFill>
            <a:schemeClr val="tx1"/>
          </a:solidFill>
          <a:ln w="26424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160000" y="4391774"/>
            <a:ext cx="46800" cy="46800"/>
          </a:xfrm>
          <a:prstGeom prst="ellipse">
            <a:avLst/>
          </a:prstGeom>
          <a:solidFill>
            <a:schemeClr val="tx1"/>
          </a:solidFill>
          <a:ln w="26424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160000" y="4511123"/>
            <a:ext cx="46800" cy="46800"/>
          </a:xfrm>
          <a:prstGeom prst="ellipse">
            <a:avLst/>
          </a:prstGeom>
          <a:solidFill>
            <a:schemeClr val="tx1"/>
          </a:solidFill>
          <a:ln w="26424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631021" y="4259570"/>
            <a:ext cx="46800" cy="46800"/>
          </a:xfrm>
          <a:prstGeom prst="ellipse">
            <a:avLst/>
          </a:prstGeom>
          <a:solidFill>
            <a:schemeClr val="tx1"/>
          </a:solidFill>
          <a:ln w="26424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631021" y="4367902"/>
            <a:ext cx="46800" cy="46800"/>
          </a:xfrm>
          <a:prstGeom prst="ellipse">
            <a:avLst/>
          </a:prstGeom>
          <a:solidFill>
            <a:schemeClr val="tx1"/>
          </a:solidFill>
          <a:ln w="26424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631021" y="4487251"/>
            <a:ext cx="46800" cy="46800"/>
          </a:xfrm>
          <a:prstGeom prst="ellipse">
            <a:avLst/>
          </a:prstGeom>
          <a:solidFill>
            <a:schemeClr val="tx1"/>
          </a:solidFill>
          <a:ln w="26424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2" name="직선 연결선[R] 21"/>
          <p:cNvCxnSpPr/>
          <p:nvPr/>
        </p:nvCxnSpPr>
        <p:spPr>
          <a:xfrm>
            <a:off x="1819570" y="4193351"/>
            <a:ext cx="28803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/>
          <p:cNvCxnSpPr/>
          <p:nvPr/>
        </p:nvCxnSpPr>
        <p:spPr>
          <a:xfrm>
            <a:off x="6191439" y="4191514"/>
            <a:ext cx="28803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/>
          <p:cNvCxnSpPr/>
          <p:nvPr/>
        </p:nvCxnSpPr>
        <p:spPr>
          <a:xfrm>
            <a:off x="6046381" y="5743056"/>
            <a:ext cx="28803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/>
          <p:cNvCxnSpPr/>
          <p:nvPr/>
        </p:nvCxnSpPr>
        <p:spPr>
          <a:xfrm>
            <a:off x="5967424" y="5928507"/>
            <a:ext cx="28803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/>
          <p:cNvCxnSpPr/>
          <p:nvPr/>
        </p:nvCxnSpPr>
        <p:spPr>
          <a:xfrm>
            <a:off x="1823236" y="5739381"/>
            <a:ext cx="28803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/>
          <p:cNvCxnSpPr/>
          <p:nvPr/>
        </p:nvCxnSpPr>
        <p:spPr>
          <a:xfrm>
            <a:off x="1755296" y="5935849"/>
            <a:ext cx="28803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/>
          <p:cNvCxnSpPr/>
          <p:nvPr/>
        </p:nvCxnSpPr>
        <p:spPr>
          <a:xfrm>
            <a:off x="2324510" y="4213548"/>
            <a:ext cx="28803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/>
          <p:cNvCxnSpPr/>
          <p:nvPr/>
        </p:nvCxnSpPr>
        <p:spPr>
          <a:xfrm>
            <a:off x="6696377" y="4189676"/>
            <a:ext cx="28803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5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향후 연구 방향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97306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상대주소의 심볼화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같은 코드와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변수는 같은 심볼로 표현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9824"/>
              </p:ext>
            </p:extLst>
          </p:nvPr>
        </p:nvGraphicFramePr>
        <p:xfrm>
          <a:off x="251520" y="2599980"/>
          <a:ext cx="8712968" cy="3557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484"/>
                <a:gridCol w="4356484"/>
              </a:tblGrid>
              <a:tr h="4737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MacBook</a:t>
                      </a:r>
                      <a:r>
                        <a:rPr lang="en-US" altLang="ko-KR" baseline="0" dirty="0" smtClean="0"/>
                        <a:t> Air EFI 2.9 </a:t>
                      </a:r>
                      <a:r>
                        <a:rPr lang="ko-KR" altLang="en-US" baseline="0" dirty="0" smtClean="0"/>
                        <a:t>펌웨어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EFI </a:t>
                      </a:r>
                      <a:r>
                        <a:rPr lang="ko-KR" altLang="en-US" dirty="0" smtClean="0"/>
                        <a:t>인터페이스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컴파일 결과물</a:t>
                      </a:r>
                      <a:endParaRPr lang="ko-KR" altLang="en-US" dirty="0"/>
                    </a:p>
                  </a:txBody>
                  <a:tcPr/>
                </a:tc>
              </a:tr>
              <a:tr h="308412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48587"/>
            <a:ext cx="4003438" cy="21359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369" y="3631851"/>
            <a:ext cx="4155110" cy="2174751"/>
          </a:xfrm>
          <a:prstGeom prst="rect">
            <a:avLst/>
          </a:prstGeom>
        </p:spPr>
      </p:pic>
      <p:cxnSp>
        <p:nvCxnSpPr>
          <p:cNvPr id="7" name="직선 연결선[R] 6"/>
          <p:cNvCxnSpPr/>
          <p:nvPr/>
        </p:nvCxnSpPr>
        <p:spPr>
          <a:xfrm>
            <a:off x="1841604" y="3807760"/>
            <a:ext cx="136430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/>
          <p:cNvCxnSpPr/>
          <p:nvPr/>
        </p:nvCxnSpPr>
        <p:spPr>
          <a:xfrm>
            <a:off x="6081262" y="3856933"/>
            <a:ext cx="66106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841604" y="4389818"/>
            <a:ext cx="97871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/>
          <p:cNvCxnSpPr/>
          <p:nvPr/>
        </p:nvCxnSpPr>
        <p:spPr>
          <a:xfrm>
            <a:off x="1352247" y="5773551"/>
            <a:ext cx="7740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/>
          <p:cNvCxnSpPr/>
          <p:nvPr/>
        </p:nvCxnSpPr>
        <p:spPr>
          <a:xfrm>
            <a:off x="6037194" y="4444903"/>
            <a:ext cx="273223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/>
          <p:cNvCxnSpPr/>
          <p:nvPr/>
        </p:nvCxnSpPr>
        <p:spPr>
          <a:xfrm>
            <a:off x="5602872" y="5806602"/>
            <a:ext cx="7740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5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향후 연구 방향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41045"/>
            <a:ext cx="8229600" cy="826733"/>
          </a:xfrm>
        </p:spPr>
        <p:txBody>
          <a:bodyPr>
            <a:normAutofit/>
          </a:bodyPr>
          <a:lstStyle/>
          <a:p>
            <a:r>
              <a:rPr lang="ko-KR" altLang="en-US" dirty="0"/>
              <a:t>같은 코드 블록 안에서 서로 의존하지 않은 인스트럭션의 역전 </a:t>
            </a:r>
            <a:r>
              <a:rPr lang="ko-KR" altLang="en-US" dirty="0" smtClean="0"/>
              <a:t>허용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84794"/>
              </p:ext>
            </p:extLst>
          </p:nvPr>
        </p:nvGraphicFramePr>
        <p:xfrm>
          <a:off x="251520" y="2599980"/>
          <a:ext cx="8712968" cy="3933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484"/>
                <a:gridCol w="4356484"/>
              </a:tblGrid>
              <a:tr h="523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MacBook</a:t>
                      </a:r>
                      <a:r>
                        <a:rPr lang="en-US" altLang="ko-KR" baseline="0" dirty="0" smtClean="0"/>
                        <a:t> Air EFI </a:t>
                      </a:r>
                      <a:r>
                        <a:rPr lang="en-US" altLang="ko-KR" baseline="0" dirty="0" smtClean="0"/>
                        <a:t>2.4 </a:t>
                      </a:r>
                      <a:r>
                        <a:rPr lang="ko-KR" altLang="en-US" baseline="0" dirty="0" smtClean="0"/>
                        <a:t>펌웨어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MacBook</a:t>
                      </a:r>
                      <a:r>
                        <a:rPr lang="en-US" altLang="ko-KR" baseline="0" dirty="0" smtClean="0"/>
                        <a:t> Air EFI 2.9 </a:t>
                      </a:r>
                      <a:r>
                        <a:rPr lang="ko-KR" altLang="en-US" baseline="0" dirty="0" smtClean="0"/>
                        <a:t>펌웨어</a:t>
                      </a:r>
                      <a:endParaRPr lang="ko-KR" altLang="en-US" dirty="0"/>
                    </a:p>
                  </a:txBody>
                  <a:tcPr/>
                </a:tc>
              </a:tr>
              <a:tr h="340934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15"/>
          <a:stretch/>
        </p:blipFill>
        <p:spPr bwMode="auto">
          <a:xfrm>
            <a:off x="899592" y="3227942"/>
            <a:ext cx="3269561" cy="3147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15"/>
          <a:stretch/>
        </p:blipFill>
        <p:spPr bwMode="auto">
          <a:xfrm>
            <a:off x="5076056" y="3227941"/>
            <a:ext cx="3322773" cy="3147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899592" y="4951445"/>
            <a:ext cx="1440160" cy="30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87073" y="4962462"/>
            <a:ext cx="1440160" cy="30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99591" y="5885407"/>
            <a:ext cx="2438519" cy="30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087073" y="5751094"/>
            <a:ext cx="2438519" cy="30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5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향후 연구 방향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단순 </a:t>
            </a:r>
            <a:r>
              <a:rPr lang="en-US" altLang="ko-KR" dirty="0" smtClean="0"/>
              <a:t>opcode</a:t>
            </a:r>
            <a:r>
              <a:rPr lang="ko-KR" altLang="en-US" dirty="0" smtClean="0"/>
              <a:t>의 패턴 매칭이 아닌 </a:t>
            </a:r>
            <a:r>
              <a:rPr lang="en-US" altLang="ko-KR" dirty="0" smtClean="0"/>
              <a:t>operand</a:t>
            </a:r>
            <a:r>
              <a:rPr lang="ko-KR" altLang="en-US" dirty="0" smtClean="0"/>
              <a:t>까지 포함한 패턴 매칭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레지스터의 의존성 분석이 선행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상대주소의 심볼화 선행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패턴 매칭 알고리즘의 개선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같은 코드 블록 안에서 서로 의존하지 않은 인스트럭션의 역전 </a:t>
            </a:r>
            <a:r>
              <a:rPr lang="ko-KR" altLang="en-US" dirty="0" smtClean="0"/>
              <a:t>허용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레지스터의 의존성 분석이 선행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775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63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펌웨어 보안 분석 자</a:t>
            </a:r>
            <a:r>
              <a:rPr lang="ko-KR" altLang="en-US" dirty="0"/>
              <a:t>동</a:t>
            </a:r>
            <a:r>
              <a:rPr lang="ko-KR" altLang="en-US" dirty="0" smtClean="0"/>
              <a:t>화 </a:t>
            </a:r>
            <a:r>
              <a:rPr lang="ko-KR" altLang="en-US" dirty="0"/>
              <a:t>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매킨토시 </a:t>
            </a:r>
            <a:r>
              <a:rPr lang="ko-KR" altLang="en-US" dirty="0" err="1"/>
              <a:t>펌웨어는</a:t>
            </a:r>
            <a:r>
              <a:rPr lang="ko-KR" altLang="en-US" dirty="0"/>
              <a:t> </a:t>
            </a:r>
            <a:r>
              <a:rPr lang="en-US" altLang="ko-KR" dirty="0" smtClean="0"/>
              <a:t>EFI</a:t>
            </a:r>
            <a:r>
              <a:rPr lang="ko-KR" altLang="en-US" dirty="0" smtClean="0"/>
              <a:t> 기반 </a:t>
            </a:r>
            <a:r>
              <a:rPr lang="ko-KR" altLang="en-US" dirty="0" err="1" smtClean="0"/>
              <a:t>펌웨어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EDK</a:t>
            </a:r>
            <a:r>
              <a:rPr lang="ko-KR" altLang="en-US" dirty="0" smtClean="0"/>
              <a:t>를 통해 공개된 </a:t>
            </a:r>
            <a:r>
              <a:rPr lang="en-US" altLang="ko-KR" dirty="0" smtClean="0"/>
              <a:t>EFI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코드는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언어로 공개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매킨토시 </a:t>
            </a:r>
            <a:r>
              <a:rPr lang="ko-KR" altLang="en-US" dirty="0" err="1"/>
              <a:t>펌웨어에</a:t>
            </a:r>
            <a:r>
              <a:rPr lang="ko-KR" altLang="en-US" dirty="0"/>
              <a:t> </a:t>
            </a:r>
            <a:r>
              <a:rPr lang="ko-KR" altLang="en-US" dirty="0" smtClean="0"/>
              <a:t>공개된 </a:t>
            </a:r>
            <a:r>
              <a:rPr lang="en-US" altLang="ko-KR" dirty="0" smtClean="0"/>
              <a:t>EFI</a:t>
            </a:r>
            <a:r>
              <a:rPr lang="ko-KR" altLang="en-US" dirty="0" smtClean="0"/>
              <a:t> 인터페이스</a:t>
            </a:r>
            <a:r>
              <a:rPr lang="en-US" altLang="ko-KR" dirty="0" smtClean="0"/>
              <a:t> </a:t>
            </a:r>
            <a:r>
              <a:rPr lang="ko-KR" altLang="en-US" dirty="0"/>
              <a:t>코드를 부분적으로 </a:t>
            </a:r>
            <a:r>
              <a:rPr lang="ko-KR" altLang="en-US" dirty="0" err="1" smtClean="0"/>
              <a:t>매핑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함수명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변수명 등의 심볼 정보 복원을 통해 보안 분석의 단서 확보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0"/>
            <a:r>
              <a:rPr lang="ko-KR" altLang="en-US" dirty="0"/>
              <a:t>매킨토시 펌웨어의 버전이 증가함에 따라 변화된 코드의 식별</a:t>
            </a:r>
            <a:endParaRPr lang="en-US" altLang="ko-KR" dirty="0"/>
          </a:p>
          <a:p>
            <a:pPr lvl="1"/>
            <a:r>
              <a:rPr lang="ko-KR" altLang="en-US" dirty="0" smtClean="0"/>
              <a:t>보안 패치된 </a:t>
            </a:r>
            <a:r>
              <a:rPr lang="ko-KR" altLang="en-US" dirty="0" smtClean="0"/>
              <a:t>영역이 실제로 보안 허점을 수정했는지 검증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새로 </a:t>
            </a:r>
            <a:r>
              <a:rPr lang="ko-KR" altLang="en-US" dirty="0"/>
              <a:t>업데이트된 펌웨어에 대해 </a:t>
            </a:r>
            <a:r>
              <a:rPr lang="en-US" altLang="ko-KR" dirty="0"/>
              <a:t>C </a:t>
            </a:r>
            <a:r>
              <a:rPr lang="ko-KR" altLang="en-US" dirty="0"/>
              <a:t>코드 매핑 작업 생략</a:t>
            </a:r>
            <a:r>
              <a:rPr lang="en-US" altLang="ko-KR" dirty="0"/>
              <a:t> </a:t>
            </a:r>
            <a:r>
              <a:rPr lang="ko-KR" altLang="en-US" dirty="0" smtClean="0"/>
              <a:t>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566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펌웨어 보안 분석 자</a:t>
            </a:r>
            <a:r>
              <a:rPr lang="ko-KR" altLang="en-US" dirty="0"/>
              <a:t>동</a:t>
            </a:r>
            <a:r>
              <a:rPr lang="ko-KR" altLang="en-US" dirty="0" smtClean="0"/>
              <a:t>화 </a:t>
            </a:r>
            <a:r>
              <a:rPr lang="ko-KR" altLang="en-US" dirty="0"/>
              <a:t>방법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51520" y="2040327"/>
            <a:ext cx="2591060" cy="441852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rgbClr val="00B050"/>
                </a:solidFill>
              </a:rPr>
              <a:t>BOOL EZUSB_ReadI2C_(BYTE 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addr</a:t>
            </a:r>
            <a:r>
              <a:rPr lang="en-US" altLang="ko-KR" sz="1000" dirty="0" smtClean="0">
                <a:solidFill>
                  <a:srgbClr val="00B050"/>
                </a:solidFill>
              </a:rPr>
              <a:t>, BYTE length, BYTE 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xdata</a:t>
            </a:r>
            <a:r>
              <a:rPr lang="en-US" altLang="ko-KR" sz="1000" dirty="0" smtClean="0">
                <a:solidFill>
                  <a:srgbClr val="00B050"/>
                </a:solidFill>
              </a:rPr>
              <a:t> *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dat</a:t>
            </a:r>
            <a:r>
              <a:rPr lang="en-US" altLang="ko-KR" sz="1000" dirty="0" smtClean="0">
                <a:solidFill>
                  <a:srgbClr val="00B050"/>
                </a:solidFill>
              </a:rPr>
              <a:t>)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{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#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ifndef</a:t>
            </a:r>
            <a:r>
              <a:rPr lang="en-US" altLang="ko-KR" sz="1000" dirty="0" smtClean="0">
                <a:solidFill>
                  <a:srgbClr val="00B050"/>
                </a:solidFill>
              </a:rPr>
              <a:t> TNG</a:t>
            </a:r>
          </a:p>
          <a:p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en-US" altLang="ko-KR" sz="1000" dirty="0" smtClean="0">
                <a:solidFill>
                  <a:srgbClr val="00B050"/>
                </a:solidFill>
              </a:rPr>
              <a:t>   while (I2CS &amp; 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bmSTOP</a:t>
            </a:r>
            <a:r>
              <a:rPr lang="en-US" altLang="ko-KR" sz="1000" dirty="0" smtClean="0">
                <a:solidFill>
                  <a:srgbClr val="00B050"/>
                </a:solidFill>
              </a:rPr>
              <a:t>);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#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endif</a:t>
            </a:r>
            <a:endParaRPr lang="en-US" altLang="ko-KR" sz="1000" dirty="0" smtClean="0">
              <a:solidFill>
                <a:srgbClr val="00B050"/>
              </a:solidFill>
            </a:endParaRPr>
          </a:p>
          <a:p>
            <a:endParaRPr lang="en-US" altLang="ko-KR" sz="1000" dirty="0" smtClean="0">
              <a:solidFill>
                <a:srgbClr val="00B050"/>
              </a:solidFill>
            </a:endParaRP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    if(I2CPckt.status == I2C_IDLE)</a:t>
            </a:r>
          </a:p>
          <a:p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en-US" altLang="ko-KR" sz="1000" dirty="0" smtClean="0">
                <a:solidFill>
                  <a:srgbClr val="00B050"/>
                </a:solidFill>
              </a:rPr>
              <a:t>   {</a:t>
            </a:r>
          </a:p>
          <a:p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en-US" altLang="ko-KR" sz="1000" dirty="0" smtClean="0">
                <a:solidFill>
                  <a:srgbClr val="00B050"/>
                </a:solidFill>
              </a:rPr>
              <a:t>       I2CS |= 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bmSTART</a:t>
            </a:r>
            <a:r>
              <a:rPr lang="en-US" altLang="ko-KR" sz="1000" dirty="0" smtClean="0">
                <a:solidFill>
                  <a:srgbClr val="00B050"/>
                </a:solidFill>
              </a:rPr>
              <a:t>;</a:t>
            </a:r>
          </a:p>
          <a:p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en-US" altLang="ko-KR" sz="1000" dirty="0" smtClean="0">
                <a:solidFill>
                  <a:srgbClr val="00B050"/>
                </a:solidFill>
              </a:rPr>
              <a:t>       I2DAT = (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addr</a:t>
            </a:r>
            <a:r>
              <a:rPr lang="en-US" altLang="ko-KR" sz="1000" dirty="0" smtClean="0">
                <a:solidFill>
                  <a:srgbClr val="00B050"/>
                </a:solidFill>
              </a:rPr>
              <a:t> &lt;&lt; 1) | 0x01;</a:t>
            </a:r>
          </a:p>
          <a:p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en-US" altLang="ko-KR" sz="1000" dirty="0" smtClean="0">
                <a:solidFill>
                  <a:srgbClr val="00B050"/>
                </a:solidFill>
              </a:rPr>
              <a:t>       I2CPckt.length = length;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        I2CPckt.dat = 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dat</a:t>
            </a:r>
            <a:r>
              <a:rPr lang="en-US" altLang="ko-KR" sz="1000" dirty="0" smtClean="0">
                <a:solidFill>
                  <a:srgbClr val="00B050"/>
                </a:solidFill>
              </a:rPr>
              <a:t>;</a:t>
            </a:r>
          </a:p>
          <a:p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en-US" altLang="ko-KR" sz="1000" dirty="0" smtClean="0">
                <a:solidFill>
                  <a:srgbClr val="00B050"/>
                </a:solidFill>
              </a:rPr>
              <a:t>       I2CPckt.count = 0;</a:t>
            </a:r>
          </a:p>
          <a:p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en-US" altLang="ko-KR" sz="1000" dirty="0" smtClean="0">
                <a:solidFill>
                  <a:srgbClr val="00B050"/>
                </a:solidFill>
              </a:rPr>
              <a:t>       I2CPckt.status = I2C_PRIME;</a:t>
            </a:r>
          </a:p>
          <a:p>
            <a:endParaRPr lang="en-US" altLang="ko-KR" sz="1000" dirty="0" smtClean="0">
              <a:solidFill>
                <a:srgbClr val="00B050"/>
              </a:solidFill>
            </a:endParaRP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        return(TRUE);</a:t>
            </a:r>
          </a:p>
          <a:p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en-US" altLang="ko-KR" sz="1000" dirty="0" smtClean="0">
                <a:solidFill>
                  <a:srgbClr val="00B050"/>
                </a:solidFill>
              </a:rPr>
              <a:t>   }</a:t>
            </a:r>
          </a:p>
          <a:p>
            <a:endParaRPr lang="en-US" altLang="ko-KR" sz="1000" dirty="0" smtClean="0">
              <a:solidFill>
                <a:srgbClr val="00B050"/>
              </a:solidFill>
            </a:endParaRPr>
          </a:p>
          <a:p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en-US" altLang="ko-KR" sz="1000" dirty="0" smtClean="0">
                <a:solidFill>
                  <a:srgbClr val="00B050"/>
                </a:solidFill>
              </a:rPr>
              <a:t>   return(FALSE);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}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079450" y="2040327"/>
            <a:ext cx="2565406" cy="441852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1000" dirty="0" err="1" smtClean="0">
                <a:solidFill>
                  <a:srgbClr val="00B0F0"/>
                </a:solidFill>
              </a:rPr>
              <a:t>mov</a:t>
            </a:r>
            <a:r>
              <a:rPr lang="en-US" altLang="ko-KR" sz="1000" dirty="0" smtClean="0">
                <a:solidFill>
                  <a:srgbClr val="00B0F0"/>
                </a:solidFill>
              </a:rPr>
              <a:t> R4, RAM_7</a:t>
            </a:r>
          </a:p>
          <a:p>
            <a:pPr fontAlgn="base"/>
            <a:r>
              <a:rPr lang="en-US" altLang="ko-KR" sz="1000" dirty="0" err="1" smtClean="0">
                <a:solidFill>
                  <a:srgbClr val="00B0F0"/>
                </a:solidFill>
              </a:rPr>
              <a:t>mov</a:t>
            </a:r>
            <a:r>
              <a:rPr lang="en-US" altLang="ko-KR" sz="1000" dirty="0" smtClean="0">
                <a:solidFill>
                  <a:srgbClr val="00B0F0"/>
                </a:solidFill>
              </a:rPr>
              <a:t> DPTR, #0xE678</a:t>
            </a:r>
          </a:p>
          <a:p>
            <a:pPr fontAlgn="base"/>
            <a:r>
              <a:rPr lang="en-US" altLang="ko-KR" sz="1000" dirty="0" err="1" smtClean="0">
                <a:solidFill>
                  <a:srgbClr val="00B0F0"/>
                </a:solidFill>
              </a:rPr>
              <a:t>movx</a:t>
            </a:r>
            <a:r>
              <a:rPr lang="en-US" altLang="ko-KR" sz="1000" dirty="0" smtClean="0">
                <a:solidFill>
                  <a:srgbClr val="00B0F0"/>
                </a:solidFill>
              </a:rPr>
              <a:t> A, @DPTR</a:t>
            </a:r>
          </a:p>
          <a:p>
            <a:pPr fontAlgn="base"/>
            <a:r>
              <a:rPr lang="en-US" altLang="ko-KR" sz="1000" dirty="0" err="1" smtClean="0">
                <a:solidFill>
                  <a:srgbClr val="00B0F0"/>
                </a:solidFill>
              </a:rPr>
              <a:t>jb</a:t>
            </a:r>
            <a:r>
              <a:rPr lang="en-US" altLang="ko-KR" sz="1000" dirty="0" smtClean="0">
                <a:solidFill>
                  <a:srgbClr val="00B0F0"/>
                </a:solidFill>
              </a:rPr>
              <a:t> ACC.6, code_7CC</a:t>
            </a:r>
          </a:p>
          <a:p>
            <a:pPr fontAlgn="base"/>
            <a:r>
              <a:rPr lang="pt-BR" altLang="ko-KR" sz="1000" dirty="0" smtClean="0">
                <a:solidFill>
                  <a:srgbClr val="00B0F0"/>
                </a:solidFill>
              </a:rPr>
              <a:t>clr A</a:t>
            </a:r>
          </a:p>
          <a:p>
            <a:pPr fontAlgn="base"/>
            <a:r>
              <a:rPr lang="pt-BR" altLang="ko-KR" sz="1000" dirty="0" smtClean="0">
                <a:solidFill>
                  <a:srgbClr val="00B0F0"/>
                </a:solidFill>
              </a:rPr>
              <a:t>mov RAM_6A, A</a:t>
            </a:r>
          </a:p>
          <a:p>
            <a:pPr fontAlgn="base"/>
            <a:r>
              <a:rPr lang="pt-BR" altLang="ko-KR" sz="1000" dirty="0" smtClean="0">
                <a:solidFill>
                  <a:srgbClr val="00B0F0"/>
                </a:solidFill>
              </a:rPr>
              <a:t>mov RAM_6B, A</a:t>
            </a:r>
          </a:p>
          <a:p>
            <a:pPr fontAlgn="base"/>
            <a:r>
              <a:rPr lang="pt-BR" altLang="ko-KR" sz="1000" dirty="0" smtClean="0">
                <a:solidFill>
                  <a:srgbClr val="00B0F0"/>
                </a:solidFill>
              </a:rPr>
              <a:t>lcall code_23C1</a:t>
            </a:r>
            <a:endParaRPr lang="en-US" altLang="ko-KR" sz="1000" dirty="0" smtClean="0">
              <a:solidFill>
                <a:srgbClr val="00B0F0"/>
              </a:solidFill>
            </a:endParaRPr>
          </a:p>
          <a:p>
            <a:pPr fontAlgn="base"/>
            <a:r>
              <a:rPr lang="en-US" altLang="ko-KR" sz="1000" dirty="0" err="1" smtClean="0">
                <a:solidFill>
                  <a:srgbClr val="00B0F0"/>
                </a:solidFill>
              </a:rPr>
              <a:t>mov</a:t>
            </a:r>
            <a:r>
              <a:rPr lang="en-US" altLang="ko-KR" sz="1000" dirty="0" smtClean="0">
                <a:solidFill>
                  <a:srgbClr val="00B0F0"/>
                </a:solidFill>
              </a:rPr>
              <a:t> </a:t>
            </a:r>
            <a:r>
              <a:rPr lang="en-US" altLang="ko-KR" sz="1000" dirty="0">
                <a:solidFill>
                  <a:srgbClr val="00B0F0"/>
                </a:solidFill>
              </a:rPr>
              <a:t>A, RAM_71</a:t>
            </a:r>
          </a:p>
          <a:p>
            <a:pPr fontAlgn="base"/>
            <a:r>
              <a:rPr lang="en-US" altLang="ko-KR" sz="1000" dirty="0" err="1" smtClean="0">
                <a:solidFill>
                  <a:srgbClr val="00B0F0"/>
                </a:solidFill>
              </a:rPr>
              <a:t>jnz</a:t>
            </a:r>
            <a:r>
              <a:rPr lang="en-US" altLang="ko-KR" sz="1000" dirty="0" smtClean="0">
                <a:solidFill>
                  <a:srgbClr val="00B0F0"/>
                </a:solidFill>
              </a:rPr>
              <a:t> </a:t>
            </a:r>
            <a:r>
              <a:rPr lang="en-US" altLang="ko-KR" sz="1000" dirty="0">
                <a:solidFill>
                  <a:srgbClr val="00B0F0"/>
                </a:solidFill>
              </a:rPr>
              <a:t>code_7FC</a:t>
            </a:r>
          </a:p>
          <a:p>
            <a:pPr fontAlgn="base"/>
            <a:r>
              <a:rPr lang="en-US" altLang="ko-KR" sz="1000" dirty="0" err="1" smtClean="0">
                <a:solidFill>
                  <a:srgbClr val="00B0F0"/>
                </a:solidFill>
              </a:rPr>
              <a:t>mov</a:t>
            </a:r>
            <a:r>
              <a:rPr lang="en-US" altLang="ko-KR" sz="1000" dirty="0" smtClean="0">
                <a:solidFill>
                  <a:srgbClr val="00B0F0"/>
                </a:solidFill>
              </a:rPr>
              <a:t> DPTR, #0xE678</a:t>
            </a:r>
          </a:p>
          <a:p>
            <a:pPr fontAlgn="base"/>
            <a:r>
              <a:rPr lang="en-US" altLang="ko-KR" sz="1000" dirty="0" err="1" smtClean="0">
                <a:solidFill>
                  <a:srgbClr val="00B0F0"/>
                </a:solidFill>
              </a:rPr>
              <a:t>movx</a:t>
            </a:r>
            <a:r>
              <a:rPr lang="en-US" altLang="ko-KR" sz="1000" dirty="0" smtClean="0">
                <a:solidFill>
                  <a:srgbClr val="00B0F0"/>
                </a:solidFill>
              </a:rPr>
              <a:t> </a:t>
            </a:r>
            <a:r>
              <a:rPr lang="en-US" altLang="ko-KR" sz="1000" dirty="0">
                <a:solidFill>
                  <a:srgbClr val="00B0F0"/>
                </a:solidFill>
              </a:rPr>
              <a:t>A, @DPTR</a:t>
            </a:r>
          </a:p>
          <a:p>
            <a:pPr fontAlgn="base"/>
            <a:r>
              <a:rPr lang="en-US" altLang="ko-KR" sz="1000" dirty="0" err="1" smtClean="0">
                <a:solidFill>
                  <a:srgbClr val="00B0F0"/>
                </a:solidFill>
              </a:rPr>
              <a:t>orl</a:t>
            </a:r>
            <a:r>
              <a:rPr lang="en-US" altLang="ko-KR" sz="1000" dirty="0" smtClean="0">
                <a:solidFill>
                  <a:srgbClr val="00B0F0"/>
                </a:solidFill>
              </a:rPr>
              <a:t> </a:t>
            </a:r>
            <a:r>
              <a:rPr lang="en-US" altLang="ko-KR" sz="1000" dirty="0">
                <a:solidFill>
                  <a:srgbClr val="00B0F0"/>
                </a:solidFill>
              </a:rPr>
              <a:t>A, #0x80</a:t>
            </a:r>
          </a:p>
          <a:p>
            <a:pPr fontAlgn="base"/>
            <a:r>
              <a:rPr lang="en-US" altLang="ko-KR" sz="1000" dirty="0" err="1" smtClean="0">
                <a:solidFill>
                  <a:srgbClr val="00B0F0"/>
                </a:solidFill>
              </a:rPr>
              <a:t>movx</a:t>
            </a:r>
            <a:r>
              <a:rPr lang="en-US" altLang="ko-KR" sz="1000" dirty="0" smtClean="0">
                <a:solidFill>
                  <a:srgbClr val="00B0F0"/>
                </a:solidFill>
              </a:rPr>
              <a:t> </a:t>
            </a:r>
            <a:r>
              <a:rPr lang="en-US" altLang="ko-KR" sz="1000" dirty="0">
                <a:solidFill>
                  <a:srgbClr val="00B0F0"/>
                </a:solidFill>
              </a:rPr>
              <a:t>@DPTR, </a:t>
            </a:r>
            <a:r>
              <a:rPr lang="en-US" altLang="ko-KR" sz="1000" dirty="0" smtClean="0">
                <a:solidFill>
                  <a:srgbClr val="00B0F0"/>
                </a:solidFill>
              </a:rPr>
              <a:t>A</a:t>
            </a:r>
          </a:p>
          <a:p>
            <a:pPr fontAlgn="base"/>
            <a:r>
              <a:rPr lang="en-US" altLang="ko-KR" sz="1000" dirty="0" smtClean="0">
                <a:solidFill>
                  <a:srgbClr val="00B0F0"/>
                </a:solidFill>
              </a:rPr>
              <a:t>.</a:t>
            </a:r>
          </a:p>
          <a:p>
            <a:pPr fontAlgn="base"/>
            <a:r>
              <a:rPr lang="en-US" altLang="ko-KR" sz="1000" dirty="0" smtClean="0">
                <a:solidFill>
                  <a:srgbClr val="00B0F0"/>
                </a:solidFill>
              </a:rPr>
              <a:t>.</a:t>
            </a:r>
          </a:p>
          <a:p>
            <a:pPr fontAlgn="base"/>
            <a:r>
              <a:rPr lang="en-US" altLang="ko-KR" sz="1000" dirty="0">
                <a:solidFill>
                  <a:srgbClr val="00B0F0"/>
                </a:solidFill>
              </a:rPr>
              <a:t>.</a:t>
            </a:r>
            <a:endParaRPr lang="en-US" altLang="ko-KR" sz="1000" dirty="0" smtClean="0">
              <a:solidFill>
                <a:srgbClr val="00B0F0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301420" y="1950523"/>
            <a:ext cx="2591060" cy="46564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rgbClr val="00B050"/>
                </a:solidFill>
              </a:rPr>
              <a:t>BOOL EZUSB_ReadI2C_(BYTE 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addr</a:t>
            </a:r>
            <a:r>
              <a:rPr lang="en-US" altLang="ko-KR" sz="1000" dirty="0" smtClean="0">
                <a:solidFill>
                  <a:srgbClr val="00B050"/>
                </a:solidFill>
              </a:rPr>
              <a:t>, BYTE length, BYTE 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xdata</a:t>
            </a:r>
            <a:r>
              <a:rPr lang="en-US" altLang="ko-KR" sz="1000" dirty="0" smtClean="0">
                <a:solidFill>
                  <a:srgbClr val="00B050"/>
                </a:solidFill>
              </a:rPr>
              <a:t> *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dat</a:t>
            </a:r>
            <a:r>
              <a:rPr lang="en-US" altLang="ko-KR" sz="1000" dirty="0" smtClean="0">
                <a:solidFill>
                  <a:srgbClr val="00B050"/>
                </a:solidFill>
              </a:rPr>
              <a:t>)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{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#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ifndef</a:t>
            </a:r>
            <a:r>
              <a:rPr lang="en-US" altLang="ko-KR" sz="1000" dirty="0" smtClean="0">
                <a:solidFill>
                  <a:srgbClr val="00B050"/>
                </a:solidFill>
              </a:rPr>
              <a:t> TNG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    while (I2CS &amp; 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bmSTOP</a:t>
            </a:r>
            <a:r>
              <a:rPr lang="en-US" altLang="ko-KR" sz="1000" dirty="0" smtClean="0">
                <a:solidFill>
                  <a:srgbClr val="00B050"/>
                </a:solidFill>
              </a:rPr>
              <a:t>);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#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endif</a:t>
            </a:r>
            <a:endParaRPr lang="en-US" altLang="ko-KR" sz="1000" dirty="0" smtClean="0">
              <a:solidFill>
                <a:srgbClr val="00B050"/>
              </a:solidFill>
            </a:endParaRPr>
          </a:p>
          <a:p>
            <a:endParaRPr lang="en-US" altLang="ko-KR" sz="1000" dirty="0" smtClean="0">
              <a:solidFill>
                <a:srgbClr val="00B050"/>
              </a:solidFill>
            </a:endParaRPr>
          </a:p>
          <a:p>
            <a:pPr fontAlgn="base"/>
            <a:r>
              <a:rPr lang="pt-BR" altLang="ko-KR" sz="1000" dirty="0" smtClean="0">
                <a:solidFill>
                  <a:srgbClr val="00B0F0"/>
                </a:solidFill>
              </a:rPr>
              <a:t>    clr A</a:t>
            </a:r>
          </a:p>
          <a:p>
            <a:pPr fontAlgn="base"/>
            <a:r>
              <a:rPr lang="pt-BR" altLang="ko-KR" sz="1000" dirty="0" smtClean="0">
                <a:solidFill>
                  <a:srgbClr val="00B0F0"/>
                </a:solidFill>
              </a:rPr>
              <a:t>    mov RAM_6A, A</a:t>
            </a:r>
          </a:p>
          <a:p>
            <a:pPr fontAlgn="base"/>
            <a:r>
              <a:rPr lang="pt-BR" altLang="ko-KR" sz="1000" dirty="0" smtClean="0">
                <a:solidFill>
                  <a:srgbClr val="00B0F0"/>
                </a:solidFill>
              </a:rPr>
              <a:t>    mov RAM_6B, A</a:t>
            </a:r>
          </a:p>
          <a:p>
            <a:pPr fontAlgn="base"/>
            <a:r>
              <a:rPr lang="pt-BR" altLang="ko-KR" sz="1000" dirty="0" smtClean="0">
                <a:solidFill>
                  <a:srgbClr val="00B0F0"/>
                </a:solidFill>
              </a:rPr>
              <a:t>    lcall code_23C1</a:t>
            </a:r>
            <a:endParaRPr lang="en-US" altLang="ko-KR" sz="1000" dirty="0" smtClean="0">
              <a:solidFill>
                <a:srgbClr val="00B050"/>
              </a:solidFill>
            </a:endParaRPr>
          </a:p>
          <a:p>
            <a:endParaRPr lang="en-US" altLang="ko-KR" sz="1000" dirty="0" smtClean="0">
              <a:solidFill>
                <a:srgbClr val="00B050"/>
              </a:solidFill>
            </a:endParaRP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    if(I2CPckt.status == I2C_IDLE)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    {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        I2CS |= 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bmSTART</a:t>
            </a:r>
            <a:r>
              <a:rPr lang="en-US" altLang="ko-KR" sz="1000" dirty="0" smtClean="0">
                <a:solidFill>
                  <a:srgbClr val="00B050"/>
                </a:solidFill>
              </a:rPr>
              <a:t>;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        I2DAT = (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addr</a:t>
            </a:r>
            <a:r>
              <a:rPr lang="en-US" altLang="ko-KR" sz="1000" dirty="0" smtClean="0">
                <a:solidFill>
                  <a:srgbClr val="00B050"/>
                </a:solidFill>
              </a:rPr>
              <a:t> &lt;&lt; 1) | 0x01;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        I2CPckt.length = length;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        I2CPckt.dat = 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dat</a:t>
            </a:r>
            <a:r>
              <a:rPr lang="en-US" altLang="ko-KR" sz="1000" dirty="0" smtClean="0">
                <a:solidFill>
                  <a:srgbClr val="00B050"/>
                </a:solidFill>
              </a:rPr>
              <a:t>;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        I2CPckt.count = 0;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        I2CPckt.status = I2C_PRIME;</a:t>
            </a:r>
          </a:p>
          <a:p>
            <a:endParaRPr lang="en-US" altLang="ko-KR" sz="1000" dirty="0" smtClean="0">
              <a:solidFill>
                <a:srgbClr val="00B050"/>
              </a:solidFill>
            </a:endParaRP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        return(TRUE);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    }</a:t>
            </a:r>
          </a:p>
          <a:p>
            <a:endParaRPr lang="en-US" altLang="ko-KR" sz="1000" dirty="0" smtClean="0">
              <a:solidFill>
                <a:srgbClr val="00B050"/>
              </a:solidFill>
            </a:endParaRP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    return(FALSE);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</a:rPr>
              <a:t>}</a:t>
            </a:r>
            <a:endParaRPr lang="ko-KR" altLang="en-US" sz="1000" dirty="0" smtClean="0">
              <a:solidFill>
                <a:srgbClr val="00B050"/>
              </a:solidFill>
            </a:endParaRPr>
          </a:p>
          <a:p>
            <a:pPr algn="ctr"/>
            <a:endParaRPr lang="ko-KR" altLang="en-US" sz="1000" dirty="0"/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2293604" y="2898116"/>
            <a:ext cx="864431" cy="358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293604" y="3405206"/>
            <a:ext cx="864431" cy="1409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627784" y="3639083"/>
            <a:ext cx="530251" cy="5362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627784" y="5490404"/>
            <a:ext cx="530251" cy="2396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39552" y="3256194"/>
            <a:ext cx="1571693" cy="14901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222676" y="2898116"/>
            <a:ext cx="1493108" cy="64807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67544" y="3639083"/>
            <a:ext cx="2043200" cy="1779313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222676" y="4175355"/>
            <a:ext cx="1493108" cy="1554668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5751328" y="4272423"/>
            <a:ext cx="47150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36250" y="6384620"/>
            <a:ext cx="861060" cy="419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a.c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924562" y="6384620"/>
            <a:ext cx="869806" cy="419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b.s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164735" y="6537710"/>
            <a:ext cx="848813" cy="419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/>
              <a:t>c</a:t>
            </a:r>
            <a:r>
              <a:rPr lang="en-US" altLang="ko-KR" dirty="0" err="1" smtClean="0"/>
              <a:t>.c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5523" y="1412776"/>
            <a:ext cx="6678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/>
              <a:t>1)</a:t>
            </a:r>
            <a:r>
              <a:rPr kumimoji="1" lang="ko-KR" altLang="en-US" sz="2400" dirty="0" smtClean="0"/>
              <a:t> 매킨토시 펌웨어에 </a:t>
            </a:r>
            <a:r>
              <a:rPr kumimoji="1" lang="en-US" altLang="ko-KR" sz="2400" dirty="0" smtClean="0"/>
              <a:t>EFI </a:t>
            </a:r>
            <a:r>
              <a:rPr kumimoji="1" lang="ko-KR" altLang="en-US" sz="2400" dirty="0" smtClean="0"/>
              <a:t>인터페이스 코드 매핑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1513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6" grpId="0" animBg="1"/>
      <p:bldP spid="27" grpId="0" animBg="1"/>
      <p:bldP spid="28" grpId="0" animBg="1"/>
      <p:bldP spid="29" grpId="0" animBg="1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펌웨어 보안 분석 자</a:t>
            </a:r>
            <a:r>
              <a:rPr lang="ko-KR" altLang="en-US" dirty="0"/>
              <a:t>동</a:t>
            </a:r>
            <a:r>
              <a:rPr lang="ko-KR" altLang="en-US" dirty="0" smtClean="0"/>
              <a:t>화 </a:t>
            </a:r>
            <a:r>
              <a:rPr lang="ko-KR" altLang="en-US" dirty="0"/>
              <a:t>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44008" y="2224608"/>
            <a:ext cx="3610744" cy="4300736"/>
          </a:xfrm>
        </p:spPr>
        <p:txBody>
          <a:bodyPr>
            <a:normAutofit/>
          </a:bodyPr>
          <a:lstStyle/>
          <a:p>
            <a:pPr lvl="0"/>
            <a:r>
              <a:rPr lang="ko-KR" altLang="en-US" dirty="0" smtClean="0"/>
              <a:t>어셈블리 코드의 </a:t>
            </a:r>
            <a:r>
              <a:rPr lang="en-US" altLang="ko-KR" dirty="0" smtClean="0"/>
              <a:t>diff</a:t>
            </a:r>
          </a:p>
          <a:p>
            <a:pPr lvl="0"/>
            <a:endParaRPr lang="en-US" altLang="ko-KR" dirty="0"/>
          </a:p>
          <a:p>
            <a:r>
              <a:rPr lang="ko-KR" altLang="en-US" dirty="0" smtClean="0"/>
              <a:t>일반 </a:t>
            </a:r>
            <a:r>
              <a:rPr lang="en-US" altLang="ko-KR" dirty="0" smtClean="0"/>
              <a:t>diff </a:t>
            </a:r>
            <a:r>
              <a:rPr lang="ko-KR" altLang="en-US" dirty="0"/>
              <a:t>툴은 상대주소 혹은 레지스터가 다른 똑같은 코드를 다른 것으로 </a:t>
            </a:r>
            <a:r>
              <a:rPr lang="ko-KR" altLang="en-US" dirty="0" smtClean="0"/>
              <a:t>인식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의미적으로 같은 코드를 같은 코드로 인식하는 기능의 구현 필요</a:t>
            </a:r>
          </a:p>
          <a:p>
            <a:pPr lvl="0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1916832"/>
            <a:ext cx="3736352" cy="48245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5523" y="1412776"/>
            <a:ext cx="7601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2</a:t>
            </a:r>
            <a:r>
              <a:rPr kumimoji="1" lang="en-US" altLang="ko-KR" sz="2400" dirty="0" smtClean="0"/>
              <a:t>)</a:t>
            </a:r>
            <a:r>
              <a:rPr kumimoji="1" lang="ko-KR" altLang="en-US" sz="2400" dirty="0" smtClean="0"/>
              <a:t> 매킨토시 펌웨어의 버전 변화에 따른 코드 변화 식별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2003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EFI </a:t>
            </a:r>
            <a:r>
              <a:rPr lang="ko-KR" altLang="en-US" dirty="0" smtClean="0"/>
              <a:t>인터페이스와 매킨토시 </a:t>
            </a:r>
            <a:r>
              <a:rPr lang="ko-KR" altLang="en-US" dirty="0" err="1" smtClean="0"/>
              <a:t>펌웨어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어셈블리 코드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비교 분석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ko-KR" altLang="en-US" dirty="0"/>
              <a:t>매킨토시 </a:t>
            </a:r>
            <a:r>
              <a:rPr lang="ko-KR" altLang="en-US" dirty="0" err="1"/>
              <a:t>펌웨어에</a:t>
            </a:r>
            <a:r>
              <a:rPr lang="ko-KR" altLang="en-US" dirty="0"/>
              <a:t> </a:t>
            </a:r>
            <a:r>
              <a:rPr lang="en-US" altLang="ko-KR" dirty="0" smtClean="0"/>
              <a:t>EFI</a:t>
            </a:r>
            <a:r>
              <a:rPr lang="ko-KR" altLang="en-US" dirty="0" smtClean="0"/>
              <a:t> 인터페이스 </a:t>
            </a:r>
            <a:r>
              <a:rPr lang="en-US" altLang="ko-KR" dirty="0"/>
              <a:t>C </a:t>
            </a:r>
            <a:r>
              <a:rPr lang="ko-KR" altLang="en-US" dirty="0"/>
              <a:t>코드를 부분적으로 </a:t>
            </a:r>
            <a:r>
              <a:rPr lang="ko-KR" altLang="en-US" dirty="0" err="1"/>
              <a:t>매핑</a:t>
            </a:r>
            <a:endParaRPr lang="en-US" altLang="ko-KR" dirty="0"/>
          </a:p>
          <a:p>
            <a:pPr lvl="1"/>
            <a:r>
              <a:rPr lang="ko-KR" altLang="en-US" dirty="0" smtClean="0"/>
              <a:t>매킨토시 </a:t>
            </a:r>
            <a:r>
              <a:rPr lang="ko-KR" altLang="en-US" dirty="0" err="1" smtClean="0"/>
              <a:t>펌웨어의</a:t>
            </a:r>
            <a:r>
              <a:rPr lang="ko-KR" altLang="en-US" dirty="0" smtClean="0"/>
              <a:t> 역어셈블 코드와 </a:t>
            </a:r>
            <a:r>
              <a:rPr lang="en-US" altLang="ko-KR" dirty="0" smtClean="0"/>
              <a:t>EFI </a:t>
            </a:r>
            <a:r>
              <a:rPr lang="ko-KR" altLang="en-US" dirty="0" smtClean="0"/>
              <a:t>인터페이스를 </a:t>
            </a:r>
            <a:r>
              <a:rPr lang="ko-KR" altLang="en-US" dirty="0" err="1" smtClean="0"/>
              <a:t>컴파일한</a:t>
            </a:r>
            <a:r>
              <a:rPr lang="ko-KR" altLang="en-US" dirty="0" smtClean="0"/>
              <a:t> 코드의 유사한 패턴을 찾기 위한 비교 분석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LLVM(3.1.0) 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컴파일한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EFI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코드와 매킨토시 </a:t>
            </a:r>
            <a:r>
              <a:rPr lang="ko-KR" altLang="en-US" dirty="0" err="1" smtClean="0"/>
              <a:t>펌웨어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MacBook</a:t>
            </a:r>
            <a:r>
              <a:rPr lang="en-US" altLang="ko-KR" dirty="0" smtClean="0"/>
              <a:t> Air EFI 2.9)</a:t>
            </a:r>
            <a:r>
              <a:rPr lang="ko-KR" altLang="en-US" dirty="0" smtClean="0"/>
              <a:t>의 유사성 발견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893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EFI </a:t>
            </a:r>
            <a:r>
              <a:rPr lang="ko-KR" altLang="en-US" dirty="0" smtClean="0"/>
              <a:t>인터페이스와 매킨토시 </a:t>
            </a:r>
            <a:r>
              <a:rPr lang="ko-KR" altLang="en-US" dirty="0" err="1" smtClean="0"/>
              <a:t>펌웨어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어셈블리 코드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비교 분석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266913"/>
              </p:ext>
            </p:extLst>
          </p:nvPr>
        </p:nvGraphicFramePr>
        <p:xfrm>
          <a:off x="251520" y="1556792"/>
          <a:ext cx="8712968" cy="4824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484"/>
                <a:gridCol w="4356484"/>
              </a:tblGrid>
              <a:tr h="4536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MacBook</a:t>
                      </a:r>
                      <a:r>
                        <a:rPr lang="en-US" altLang="ko-KR" baseline="0" dirty="0" smtClean="0"/>
                        <a:t> Air EFI 2.9 </a:t>
                      </a:r>
                      <a:r>
                        <a:rPr lang="ko-KR" altLang="en-US" baseline="0" dirty="0" smtClean="0"/>
                        <a:t>펌웨어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EFI </a:t>
                      </a:r>
                      <a:r>
                        <a:rPr lang="ko-KR" altLang="en-US" dirty="0" smtClean="0"/>
                        <a:t>인터페이스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컴파일 결과물</a:t>
                      </a:r>
                      <a:endParaRPr lang="ko-KR" altLang="en-US" dirty="0"/>
                    </a:p>
                  </a:txBody>
                  <a:tcPr/>
                </a:tc>
              </a:tr>
              <a:tr h="437089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2132856"/>
            <a:ext cx="4249106" cy="410445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2047540"/>
            <a:ext cx="3401228" cy="4261780"/>
          </a:xfrm>
          <a:prstGeom prst="rect">
            <a:avLst/>
          </a:prstGeom>
        </p:spPr>
      </p:pic>
      <p:cxnSp>
        <p:nvCxnSpPr>
          <p:cNvPr id="10" name="직선 연결선[R] 9"/>
          <p:cNvCxnSpPr/>
          <p:nvPr/>
        </p:nvCxnSpPr>
        <p:spPr>
          <a:xfrm>
            <a:off x="1907704" y="3312000"/>
            <a:ext cx="28803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/>
          <p:cNvCxnSpPr/>
          <p:nvPr/>
        </p:nvCxnSpPr>
        <p:spPr>
          <a:xfrm>
            <a:off x="1835696" y="3464400"/>
            <a:ext cx="28803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/>
          <p:cNvCxnSpPr/>
          <p:nvPr/>
        </p:nvCxnSpPr>
        <p:spPr>
          <a:xfrm>
            <a:off x="5652120" y="3573016"/>
            <a:ext cx="28803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/>
          <p:cNvCxnSpPr/>
          <p:nvPr/>
        </p:nvCxnSpPr>
        <p:spPr>
          <a:xfrm>
            <a:off x="5580112" y="3708000"/>
            <a:ext cx="28803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52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 smtClean="0"/>
              <a:t>코드 블록 간 단순 패턴 매칭을 통한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ko-KR" altLang="en-US" dirty="0" smtClean="0"/>
              <a:t>유사도 분석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64704"/>
          </a:xfrm>
        </p:spPr>
        <p:txBody>
          <a:bodyPr/>
          <a:lstStyle/>
          <a:p>
            <a:r>
              <a:rPr kumimoji="1" lang="ko-KR" altLang="en-US" dirty="0" smtClean="0"/>
              <a:t>코드 블록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분기 명령어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jmp</a:t>
            </a:r>
            <a:r>
              <a:rPr kumimoji="1" lang="en-US" altLang="ko-KR" dirty="0" smtClean="0"/>
              <a:t>, ret)</a:t>
            </a:r>
            <a:r>
              <a:rPr kumimoji="1" lang="ko-KR" altLang="en-US" dirty="0" smtClean="0"/>
              <a:t>를 기준으로 나눈 블록</a:t>
            </a:r>
            <a:endParaRPr kumimoji="1" lang="en-US" altLang="ko-KR" dirty="0" smtClean="0"/>
          </a:p>
          <a:p>
            <a:r>
              <a:rPr kumimoji="1" lang="ko-KR" altLang="en-US" dirty="0" smtClean="0"/>
              <a:t>코드 블록 별로 </a:t>
            </a:r>
            <a:r>
              <a:rPr kumimoji="1" lang="en-US" altLang="ko-KR" dirty="0" smtClean="0"/>
              <a:t>opcode</a:t>
            </a:r>
            <a:r>
              <a:rPr kumimoji="1" lang="ko-KR" altLang="en-US" dirty="0" smtClean="0"/>
              <a:t>의 패턴만 비교</a:t>
            </a:r>
            <a:r>
              <a:rPr kumimoji="1" lang="en-US" altLang="ko-KR" dirty="0" smtClean="0"/>
              <a:t>(operand </a:t>
            </a:r>
            <a:r>
              <a:rPr kumimoji="1" lang="ko-KR" altLang="en-US" dirty="0" smtClean="0"/>
              <a:t>무시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060995"/>
              </p:ext>
            </p:extLst>
          </p:nvPr>
        </p:nvGraphicFramePr>
        <p:xfrm>
          <a:off x="611560" y="2708920"/>
          <a:ext cx="7920880" cy="3627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  <a:gridCol w="3960440"/>
              </a:tblGrid>
              <a:tr h="3385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MacBook</a:t>
                      </a:r>
                      <a:r>
                        <a:rPr lang="en-US" altLang="ko-KR" baseline="0" dirty="0" smtClean="0"/>
                        <a:t> Air EFI 2.9 </a:t>
                      </a:r>
                      <a:r>
                        <a:rPr lang="ko-KR" altLang="en-US" baseline="0" dirty="0" smtClean="0"/>
                        <a:t>펌웨어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EFI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인터페이스 컴파일 결과물</a:t>
                      </a:r>
                      <a:endParaRPr lang="ko-KR" altLang="en-US" dirty="0"/>
                    </a:p>
                  </a:txBody>
                  <a:tcPr/>
                </a:tc>
              </a:tr>
              <a:tr h="32618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573016"/>
            <a:ext cx="3528392" cy="18990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45" y="3140968"/>
            <a:ext cx="3689379" cy="3130056"/>
          </a:xfrm>
          <a:prstGeom prst="rect">
            <a:avLst/>
          </a:prstGeom>
        </p:spPr>
      </p:pic>
      <p:cxnSp>
        <p:nvCxnSpPr>
          <p:cNvPr id="26" name="직선 연결선 25"/>
          <p:cNvCxnSpPr/>
          <p:nvPr/>
        </p:nvCxnSpPr>
        <p:spPr>
          <a:xfrm>
            <a:off x="952938" y="3714752"/>
            <a:ext cx="285752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959682" y="3883336"/>
            <a:ext cx="285752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785865" y="3307452"/>
            <a:ext cx="285752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800701" y="3476036"/>
            <a:ext cx="285752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799353" y="3644620"/>
            <a:ext cx="285752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798577" y="3827533"/>
            <a:ext cx="347958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781820" y="4517211"/>
            <a:ext cx="285752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4788564" y="4685795"/>
            <a:ext cx="285752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89813" y="425709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matched!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040570" y="4400719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matched!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52938" y="3573016"/>
            <a:ext cx="2385173" cy="141736"/>
          </a:xfrm>
          <a:prstGeom prst="rect">
            <a:avLst/>
          </a:prstGeom>
          <a:noFill/>
          <a:ln w="26424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798577" y="4373950"/>
            <a:ext cx="1728000" cy="141736"/>
          </a:xfrm>
          <a:prstGeom prst="rect">
            <a:avLst/>
          </a:prstGeom>
          <a:noFill/>
          <a:ln w="26424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52938" y="3573016"/>
            <a:ext cx="3321607" cy="310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798577" y="4375475"/>
            <a:ext cx="3321607" cy="310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52938" y="3573016"/>
            <a:ext cx="3321607" cy="18990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797573" y="4372713"/>
            <a:ext cx="3321607" cy="18990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544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" grpId="0" animBg="1"/>
      <p:bldP spid="4" grpId="1" animBg="1"/>
      <p:bldP spid="18" grpId="0" animBg="1"/>
      <p:bldP spid="18" grpId="1" animBg="1"/>
      <p:bldP spid="6" grpId="0" animBg="1"/>
      <p:bldP spid="6" grpId="1" animBg="1"/>
      <p:bldP spid="21" grpId="0" animBg="1"/>
      <p:bldP spid="21" grpId="1" animBg="1"/>
      <p:bldP spid="9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/>
              <a:t>코드 블록 간 단순 패턴 매칭을 통한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ko-KR" altLang="en-US" dirty="0"/>
              <a:t>유사도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56742" y="2423710"/>
            <a:ext cx="3630058" cy="3360145"/>
          </a:xfrm>
        </p:spPr>
        <p:txBody>
          <a:bodyPr/>
          <a:lstStyle/>
          <a:p>
            <a:r>
              <a:rPr kumimoji="1" lang="ko-KR" altLang="en-US" dirty="0" smtClean="0"/>
              <a:t>유사도 분석 결과 화면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각 블록이 몇 퍼센트의 일치율을 보이는지 분석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en-US" altLang="ko-KR" dirty="0" smtClean="0"/>
              <a:t>70%</a:t>
            </a:r>
            <a:r>
              <a:rPr kumimoji="1" lang="ko-KR" altLang="en-US" dirty="0" smtClean="0"/>
              <a:t> 이상의 일치율만 출력</a:t>
            </a:r>
            <a:endParaRPr kumimoji="1" lang="ko-KR" altLang="en-US" dirty="0"/>
          </a:p>
        </p:txBody>
      </p:sp>
      <p:pic>
        <p:nvPicPr>
          <p:cNvPr id="4" name="내용 개체 틀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1" y="1677318"/>
            <a:ext cx="444104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3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6839</TotalTime>
  <Words>885</Words>
  <Application>Microsoft Macintosh PowerPoint</Application>
  <PresentationFormat>화면 슬라이드 쇼(4:3)</PresentationFormat>
  <Paragraphs>189</Paragraphs>
  <Slides>24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돋움</vt:lpstr>
      <vt:lpstr>맑은 고딕</vt:lpstr>
      <vt:lpstr>Arial</vt:lpstr>
      <vt:lpstr>투명도</vt:lpstr>
      <vt:lpstr>매킨토시 펌웨어 보안 분석 자동화 기법 연구</vt:lpstr>
      <vt:lpstr>펌웨어 보안 분석 자동화 기법의 필요성</vt:lpstr>
      <vt:lpstr>펌웨어 보안 분석 자동화 방법</vt:lpstr>
      <vt:lpstr>펌웨어 보안 분석 자동화 방법</vt:lpstr>
      <vt:lpstr>펌웨어 보안 분석 자동화 방법</vt:lpstr>
      <vt:lpstr>EFI 인터페이스와 매킨토시 펌웨어 어셈블리 코드 비교 분석</vt:lpstr>
      <vt:lpstr>EFI 인터페이스와 매킨토시 펌웨어 어셈블리 코드 비교 분석</vt:lpstr>
      <vt:lpstr>코드 블록 간 단순 패턴 매칭을 통한 유사도 분석</vt:lpstr>
      <vt:lpstr>코드 블록 간 단순 패턴 매칭을 통한 유사도 분석</vt:lpstr>
      <vt:lpstr>코드 블록 간 단순 패턴 매칭을 통한 유사도 분석</vt:lpstr>
      <vt:lpstr>코드 블록 간 단순 패턴 매칭을 통한 유사도 분석</vt:lpstr>
      <vt:lpstr>Flow Graph의 코드 블록 간 단순 패턴 매칭을 통한 유사도 분석</vt:lpstr>
      <vt:lpstr>Flow Graph의 코드 블록 간 단순 패턴 매칭을 통한 유사도 분석</vt:lpstr>
      <vt:lpstr>Flow Graph의 코드 블록 간 단순 패턴 매칭을 통한 유사도 분석</vt:lpstr>
      <vt:lpstr>Flow Graph의 코드 블록 간 단순 패턴 매칭을 통한 유사도 분석</vt:lpstr>
      <vt:lpstr>Flow Graph의 코드 블록 간 단순 패턴 매칭을 통한 유사도 분석</vt:lpstr>
      <vt:lpstr>매킨토시 펌웨어 버전별 코드 변화 분석 </vt:lpstr>
      <vt:lpstr>매킨토시 펌웨어 버전별 코드 변화 분석 </vt:lpstr>
      <vt:lpstr>매킨토시 펌웨어 버전별 코드 변화 분석</vt:lpstr>
      <vt:lpstr>향후 연구 방향</vt:lpstr>
      <vt:lpstr>향후 연구 방향</vt:lpstr>
      <vt:lpstr>향후 연구 방향</vt:lpstr>
      <vt:lpstr>향후 연구 방향</vt:lpstr>
      <vt:lpstr>Q &amp; A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Thunderbolt 보안 취약성</dc:title>
  <dc:creator>Windows 사용자</dc:creator>
  <cp:lastModifiedBy>김경민</cp:lastModifiedBy>
  <cp:revision>1149</cp:revision>
  <dcterms:created xsi:type="dcterms:W3CDTF">2015-06-26T12:29:28Z</dcterms:created>
  <dcterms:modified xsi:type="dcterms:W3CDTF">2016-07-20T01:35:22Z</dcterms:modified>
</cp:coreProperties>
</file>