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60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8/23/2022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8/23/2022</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gnixia.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enterprisewan.techtarget.com/definition/Network-Address-Translation" TargetMode="External"/><Relationship Id="rId2" Type="http://schemas.openxmlformats.org/officeDocument/2006/relationships/hyperlink" Target="https://searchwindevelopment.techtarget.com/definition/IP-addr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11950" y="4866894"/>
            <a:ext cx="1801495" cy="218008"/>
          </a:xfrm>
          <a:prstGeom prst="rect">
            <a:avLst/>
          </a:prstGeom>
        </p:spPr>
        <p:txBody>
          <a:bodyPr vert="horz" wrap="square" lIns="0" tIns="0" rIns="0" bIns="0" rtlCol="0">
            <a:spAutoFit/>
          </a:bodyPr>
          <a:lstStyle/>
          <a:p>
            <a:pPr>
              <a:lnSpc>
                <a:spcPts val="1710"/>
              </a:lnSpc>
            </a:pPr>
            <a:r>
              <a:rPr sz="1800" b="1" spc="-310" dirty="0">
                <a:latin typeface="DejaVu Sans"/>
                <a:cs typeface="DejaVu Sans"/>
                <a:hlinkClick r:id="rId2"/>
              </a:rPr>
              <a:t>ww</a:t>
            </a:r>
            <a:r>
              <a:rPr sz="1800" b="1" spc="-430" dirty="0">
                <a:latin typeface="DejaVu Sans"/>
                <a:cs typeface="DejaVu Sans"/>
                <a:hlinkClick r:id="rId2"/>
              </a:rPr>
              <a:t>w</a:t>
            </a:r>
            <a:r>
              <a:rPr sz="1800" b="1" spc="-210" dirty="0">
                <a:latin typeface="DejaVu Sans"/>
                <a:cs typeface="DejaVu Sans"/>
                <a:hlinkClick r:id="rId2"/>
              </a:rPr>
              <a:t>.</a:t>
            </a:r>
            <a:r>
              <a:rPr sz="1800" b="1" spc="-325" dirty="0">
                <a:latin typeface="DejaVu Sans"/>
                <a:cs typeface="DejaVu Sans"/>
                <a:hlinkClick r:id="rId2"/>
              </a:rPr>
              <a:t>c</a:t>
            </a:r>
            <a:r>
              <a:rPr sz="1800" b="1" spc="-345" dirty="0">
                <a:latin typeface="DejaVu Sans"/>
                <a:cs typeface="DejaVu Sans"/>
                <a:hlinkClick r:id="rId2"/>
              </a:rPr>
              <a:t>ogn</a:t>
            </a:r>
            <a:r>
              <a:rPr sz="1800" b="1" spc="-185" dirty="0">
                <a:latin typeface="DejaVu Sans"/>
                <a:cs typeface="DejaVu Sans"/>
                <a:hlinkClick r:id="rId2"/>
              </a:rPr>
              <a:t>i</a:t>
            </a:r>
            <a:r>
              <a:rPr sz="1800" b="1" spc="-290" dirty="0">
                <a:latin typeface="DejaVu Sans"/>
                <a:cs typeface="DejaVu Sans"/>
                <a:hlinkClick r:id="rId2"/>
              </a:rPr>
              <a:t>xia</a:t>
            </a:r>
            <a:r>
              <a:rPr sz="1800" b="1" spc="-210" dirty="0">
                <a:latin typeface="DejaVu Sans"/>
                <a:cs typeface="DejaVu Sans"/>
                <a:hlinkClick r:id="rId2"/>
              </a:rPr>
              <a:t>.</a:t>
            </a:r>
            <a:r>
              <a:rPr sz="1800" b="1" spc="-325" dirty="0">
                <a:latin typeface="DejaVu Sans"/>
                <a:cs typeface="DejaVu Sans"/>
                <a:hlinkClick r:id="rId2"/>
              </a:rPr>
              <a:t>c</a:t>
            </a:r>
            <a:r>
              <a:rPr sz="1800" b="1" spc="-415" dirty="0">
                <a:latin typeface="DejaVu Sans"/>
                <a:cs typeface="DejaVu Sans"/>
                <a:hlinkClick r:id="rId2"/>
              </a:rPr>
              <a:t>m</a:t>
            </a:r>
            <a:endParaRPr sz="1800" dirty="0">
              <a:latin typeface="DejaVu Sans"/>
              <a:cs typeface="DejaVu Sans"/>
            </a:endParaRPr>
          </a:p>
        </p:txBody>
      </p:sp>
      <p:sp>
        <p:nvSpPr>
          <p:cNvPr id="3" name="object 3"/>
          <p:cNvSpPr/>
          <p:nvPr/>
        </p:nvSpPr>
        <p:spPr>
          <a:xfrm>
            <a:off x="0" y="0"/>
            <a:ext cx="9144000" cy="51434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670430" y="2375407"/>
            <a:ext cx="3282570"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Nimbus Sans L"/>
                <a:cs typeface="Nimbus Sans L"/>
              </a:rPr>
              <a:t>16. </a:t>
            </a:r>
            <a:r>
              <a:rPr sz="2800" spc="-5" dirty="0">
                <a:solidFill>
                  <a:srgbClr val="FFFFFF"/>
                </a:solidFill>
                <a:latin typeface="Nimbus Sans L"/>
                <a:cs typeface="Nimbus Sans L"/>
              </a:rPr>
              <a:t>IP Address</a:t>
            </a:r>
            <a:r>
              <a:rPr sz="2800" spc="-270" dirty="0">
                <a:solidFill>
                  <a:srgbClr val="FFFFFF"/>
                </a:solidFill>
                <a:latin typeface="Nimbus Sans L"/>
                <a:cs typeface="Nimbus Sans L"/>
              </a:rPr>
              <a:t> </a:t>
            </a:r>
            <a:r>
              <a:rPr sz="2800" spc="-5" dirty="0">
                <a:solidFill>
                  <a:srgbClr val="FFFFFF"/>
                </a:solidFill>
                <a:latin typeface="Nimbus Sans L"/>
                <a:cs typeface="Nimbus Sans L"/>
              </a:rPr>
              <a:t>v4</a:t>
            </a:r>
            <a:endParaRPr sz="2800" dirty="0">
              <a:latin typeface="Nimbus Sans L"/>
              <a:cs typeface="Nimbus Sans 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73" y="1352550"/>
            <a:ext cx="401447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CIDR (Classless Inter-Domain Routing)</a:t>
            </a:r>
          </a:p>
        </p:txBody>
      </p:sp>
      <p:sp>
        <p:nvSpPr>
          <p:cNvPr id="3" name="object 3"/>
          <p:cNvSpPr txBox="1"/>
          <p:nvPr/>
        </p:nvSpPr>
        <p:spPr>
          <a:xfrm>
            <a:off x="690473" y="2052955"/>
            <a:ext cx="7043420" cy="1494790"/>
          </a:xfrm>
          <a:prstGeom prst="rect">
            <a:avLst/>
          </a:prstGeom>
        </p:spPr>
        <p:txBody>
          <a:bodyPr vert="horz" wrap="square" lIns="0" tIns="12700" rIns="0" bIns="0" rtlCol="0">
            <a:spAutoFit/>
          </a:bodyPr>
          <a:lstStyle/>
          <a:p>
            <a:pPr marL="12700" marR="5080" algn="just">
              <a:lnSpc>
                <a:spcPct val="107100"/>
              </a:lnSpc>
              <a:spcBef>
                <a:spcPts val="100"/>
              </a:spcBef>
            </a:pPr>
            <a:r>
              <a:rPr sz="1800" dirty="0">
                <a:latin typeface="DejaVu Sans"/>
                <a:cs typeface="DejaVu Sans"/>
              </a:rPr>
              <a:t>This is a way to allow more flexible allocation of IP addresses than was  possible with the original system of </a:t>
            </a:r>
            <a:r>
              <a:rPr sz="1800" u="heavy" dirty="0">
                <a:solidFill>
                  <a:srgbClr val="0000FF"/>
                </a:solidFill>
                <a:uFill>
                  <a:solidFill>
                    <a:srgbClr val="0000FF"/>
                  </a:solidFill>
                </a:uFill>
                <a:latin typeface="DejaVu Sans"/>
                <a:cs typeface="DejaVu Sans"/>
                <a:hlinkClick r:id="rId2"/>
              </a:rPr>
              <a:t>IP address</a:t>
            </a:r>
            <a:r>
              <a:rPr sz="1800" dirty="0">
                <a:solidFill>
                  <a:srgbClr val="0000FF"/>
                </a:solidFill>
                <a:latin typeface="DejaVu Sans"/>
                <a:cs typeface="DejaVu Sans"/>
                <a:hlinkClick r:id="rId2"/>
              </a:rPr>
              <a:t> </a:t>
            </a:r>
            <a:r>
              <a:rPr sz="1800" dirty="0">
                <a:latin typeface="DejaVu Sans"/>
                <a:cs typeface="DejaVu Sans"/>
              </a:rPr>
              <a:t>classes. As a result, the  number of available Internet addresses now increased, which along with  widespread use  of network address translation (</a:t>
            </a:r>
            <a:r>
              <a:rPr sz="1800" u="heavy" dirty="0">
                <a:solidFill>
                  <a:srgbClr val="0000FF"/>
                </a:solidFill>
                <a:uFill>
                  <a:solidFill>
                    <a:srgbClr val="0000FF"/>
                  </a:solidFill>
                </a:uFill>
                <a:latin typeface="DejaVu Sans"/>
                <a:cs typeface="DejaVu Sans"/>
                <a:hlinkClick r:id="rId3"/>
              </a:rPr>
              <a:t>NAT</a:t>
            </a:r>
            <a:r>
              <a:rPr sz="1800" dirty="0">
                <a:latin typeface="DejaVu Sans"/>
                <a:cs typeface="DejaVu Sans"/>
              </a:rPr>
              <a:t>), has significantly  extended the useful life of IPv4.</a:t>
            </a:r>
            <a:endParaRPr sz="1800">
              <a:latin typeface="DejaVu Sans"/>
              <a:cs typeface="DejaVu Sans"/>
            </a:endParaRPr>
          </a:p>
        </p:txBody>
      </p:sp>
      <p:sp>
        <p:nvSpPr>
          <p:cNvPr id="4" name="object 4"/>
          <p:cNvSpPr txBox="1"/>
          <p:nvPr/>
        </p:nvSpPr>
        <p:spPr>
          <a:xfrm>
            <a:off x="690473" y="3973831"/>
            <a:ext cx="958850" cy="443711"/>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For Example:</a:t>
            </a:r>
            <a:endParaRPr sz="1400">
              <a:latin typeface="DejaVu Sans"/>
              <a:cs typeface="DejaVu Sans"/>
            </a:endParaRPr>
          </a:p>
        </p:txBody>
      </p:sp>
      <p:sp>
        <p:nvSpPr>
          <p:cNvPr id="5" name="object 5"/>
          <p:cNvSpPr txBox="1"/>
          <p:nvPr/>
        </p:nvSpPr>
        <p:spPr>
          <a:xfrm>
            <a:off x="1783460" y="3857092"/>
            <a:ext cx="5467350" cy="638060"/>
          </a:xfrm>
          <a:prstGeom prst="rect">
            <a:avLst/>
          </a:prstGeom>
        </p:spPr>
        <p:txBody>
          <a:bodyPr vert="horz" wrap="square" lIns="0" tIns="12700" rIns="0" bIns="0" rtlCol="0">
            <a:spAutoFit/>
          </a:bodyPr>
          <a:lstStyle/>
          <a:p>
            <a:pPr marL="32384" marR="5080" indent="-20320">
              <a:lnSpc>
                <a:spcPct val="155000"/>
              </a:lnSpc>
              <a:spcBef>
                <a:spcPts val="100"/>
              </a:spcBef>
            </a:pPr>
            <a:r>
              <a:rPr sz="1400" dirty="0">
                <a:latin typeface="DejaVu Sans"/>
                <a:cs typeface="DejaVu Sans"/>
              </a:rPr>
              <a:t>10.10.10.0/24 By default 10.X.X.X range belongs to class A with /8 notation  But here, you see, we can use /24 notation instead of /8</a:t>
            </a:r>
            <a:endParaRPr sz="1400">
              <a:latin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945515"/>
            <a:ext cx="245999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What </a:t>
            </a:r>
            <a:r>
              <a:rPr lang="en-US" sz="2000" b="1" dirty="0">
                <a:solidFill>
                  <a:schemeClr val="tx1"/>
                </a:solidFill>
              </a:rPr>
              <a:t> </a:t>
            </a:r>
            <a:r>
              <a:rPr sz="2000" b="1" dirty="0">
                <a:solidFill>
                  <a:schemeClr val="tx1"/>
                </a:solidFill>
              </a:rPr>
              <a:t>is IP Address?</a:t>
            </a:r>
          </a:p>
        </p:txBody>
      </p:sp>
      <p:sp>
        <p:nvSpPr>
          <p:cNvPr id="3" name="object 3"/>
          <p:cNvSpPr txBox="1">
            <a:spLocks noGrp="1"/>
          </p:cNvSpPr>
          <p:nvPr>
            <p:ph idx="1"/>
          </p:nvPr>
        </p:nvSpPr>
        <p:spPr>
          <a:xfrm>
            <a:off x="457200" y="1451610"/>
            <a:ext cx="8229600" cy="2939138"/>
          </a:xfrm>
          <a:prstGeom prst="rect">
            <a:avLst/>
          </a:prstGeom>
        </p:spPr>
        <p:txBody>
          <a:bodyPr vert="horz" wrap="square" lIns="0" tIns="12700" rIns="0" bIns="0" rtlCol="0">
            <a:spAutoFit/>
          </a:bodyPr>
          <a:lstStyle/>
          <a:p>
            <a:pPr marL="79375">
              <a:spcBef>
                <a:spcPts val="100"/>
              </a:spcBef>
            </a:pPr>
            <a:r>
              <a:rPr dirty="0"/>
              <a:t>An IP </a:t>
            </a:r>
            <a:r>
              <a:rPr spc="-5" dirty="0"/>
              <a:t>address </a:t>
            </a:r>
            <a:r>
              <a:rPr dirty="0"/>
              <a:t>is a </a:t>
            </a:r>
            <a:r>
              <a:rPr spc="-5" dirty="0"/>
              <a:t>32-bit number or </a:t>
            </a:r>
            <a:r>
              <a:rPr dirty="0"/>
              <a:t>4 Octet </a:t>
            </a:r>
            <a:r>
              <a:rPr spc="-10" dirty="0"/>
              <a:t>number which uniquely </a:t>
            </a:r>
            <a:r>
              <a:rPr spc="-5" dirty="0"/>
              <a:t>identifies</a:t>
            </a:r>
            <a:r>
              <a:rPr spc="125" dirty="0"/>
              <a:t> </a:t>
            </a:r>
            <a:r>
              <a:rPr dirty="0"/>
              <a:t>a</a:t>
            </a:r>
            <a:r>
              <a:rPr lang="en-US" dirty="0"/>
              <a:t> </a:t>
            </a:r>
            <a:r>
              <a:rPr spc="-5" dirty="0"/>
              <a:t>host </a:t>
            </a:r>
            <a:r>
              <a:rPr dirty="0"/>
              <a:t>or </a:t>
            </a:r>
            <a:r>
              <a:rPr spc="-10" dirty="0"/>
              <a:t>network </a:t>
            </a:r>
            <a:r>
              <a:rPr spc="-5" dirty="0"/>
              <a:t>node over </a:t>
            </a:r>
            <a:r>
              <a:rPr dirty="0"/>
              <a:t>a TCP/IP</a:t>
            </a:r>
            <a:r>
              <a:rPr spc="-5" dirty="0"/>
              <a:t> </a:t>
            </a:r>
            <a:r>
              <a:rPr spc="-10" dirty="0"/>
              <a:t>network.</a:t>
            </a:r>
          </a:p>
          <a:p>
            <a:pPr marL="79375" marR="1669414">
              <a:spcBef>
                <a:spcPts val="60"/>
              </a:spcBef>
            </a:pPr>
            <a:r>
              <a:rPr dirty="0"/>
              <a:t>IP </a:t>
            </a:r>
            <a:r>
              <a:rPr spc="-5" dirty="0"/>
              <a:t>addresses </a:t>
            </a:r>
            <a:r>
              <a:rPr dirty="0"/>
              <a:t>are </a:t>
            </a:r>
            <a:r>
              <a:rPr spc="-5" dirty="0"/>
              <a:t>normally expressed </a:t>
            </a:r>
            <a:r>
              <a:rPr dirty="0"/>
              <a:t>in </a:t>
            </a:r>
            <a:r>
              <a:rPr spc="-5" dirty="0"/>
              <a:t>dotted-decimal </a:t>
            </a:r>
            <a:r>
              <a:rPr dirty="0"/>
              <a:t>format  In </a:t>
            </a:r>
            <a:r>
              <a:rPr spc="-10" dirty="0"/>
              <a:t>which </a:t>
            </a:r>
            <a:r>
              <a:rPr dirty="0"/>
              <a:t>4 Octet are </a:t>
            </a:r>
            <a:r>
              <a:rPr spc="-5" dirty="0"/>
              <a:t>separated </a:t>
            </a:r>
            <a:r>
              <a:rPr dirty="0"/>
              <a:t>by</a:t>
            </a:r>
            <a:r>
              <a:rPr spc="30" dirty="0"/>
              <a:t> </a:t>
            </a:r>
            <a:r>
              <a:rPr spc="-5" dirty="0"/>
              <a:t>dots.</a:t>
            </a:r>
          </a:p>
          <a:p>
            <a:pPr marL="79375">
              <a:spcBef>
                <a:spcPts val="640"/>
              </a:spcBef>
            </a:pPr>
            <a:r>
              <a:rPr dirty="0"/>
              <a:t>For </a:t>
            </a:r>
            <a:r>
              <a:rPr spc="-5" dirty="0"/>
              <a:t>Example:</a:t>
            </a:r>
            <a:r>
              <a:rPr spc="10" dirty="0"/>
              <a:t> </a:t>
            </a:r>
            <a:r>
              <a:rPr spc="-5" dirty="0"/>
              <a:t>192.168.123.132.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711835"/>
            <a:ext cx="223837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chemeClr val="tx1"/>
                </a:solidFill>
                <a:latin typeface="Nimbus Sans L"/>
                <a:cs typeface="Nimbus Sans L"/>
              </a:rPr>
              <a:t>Subnet</a:t>
            </a:r>
            <a:r>
              <a:rPr sz="2800" b="1" spc="-25" dirty="0">
                <a:solidFill>
                  <a:schemeClr val="tx1"/>
                </a:solidFill>
                <a:latin typeface="Nimbus Sans L"/>
                <a:cs typeface="Nimbus Sans L"/>
              </a:rPr>
              <a:t> </a:t>
            </a:r>
            <a:r>
              <a:rPr sz="2800" b="1" spc="-5" dirty="0">
                <a:solidFill>
                  <a:schemeClr val="tx1"/>
                </a:solidFill>
                <a:latin typeface="Nimbus Sans L"/>
                <a:cs typeface="Nimbus Sans L"/>
              </a:rPr>
              <a:t>mask</a:t>
            </a:r>
            <a:endParaRPr sz="2800" b="1" dirty="0">
              <a:solidFill>
                <a:schemeClr val="tx1"/>
              </a:solidFill>
              <a:latin typeface="Nimbus Sans L"/>
              <a:cs typeface="Nimbus Sans L"/>
            </a:endParaRPr>
          </a:p>
        </p:txBody>
      </p:sp>
      <p:sp>
        <p:nvSpPr>
          <p:cNvPr id="3" name="object 3"/>
          <p:cNvSpPr txBox="1"/>
          <p:nvPr/>
        </p:nvSpPr>
        <p:spPr>
          <a:xfrm>
            <a:off x="618540" y="1610995"/>
            <a:ext cx="7116445" cy="2821925"/>
          </a:xfrm>
          <a:prstGeom prst="rect">
            <a:avLst/>
          </a:prstGeom>
        </p:spPr>
        <p:txBody>
          <a:bodyPr vert="horz" wrap="square" lIns="0" tIns="33019" rIns="0" bIns="0" rtlCol="0">
            <a:spAutoFit/>
          </a:bodyPr>
          <a:lstStyle/>
          <a:p>
            <a:pPr marL="12700" marR="5080" algn="just">
              <a:lnSpc>
                <a:spcPct val="92600"/>
              </a:lnSpc>
              <a:spcBef>
                <a:spcPts val="259"/>
              </a:spcBef>
            </a:pPr>
            <a:r>
              <a:rPr sz="1800" spc="-5" dirty="0">
                <a:latin typeface="Nimbus Sans L"/>
                <a:cs typeface="Nimbus Sans L"/>
              </a:rPr>
              <a:t>Subnet </a:t>
            </a:r>
            <a:r>
              <a:rPr sz="1800" dirty="0">
                <a:latin typeface="Nimbus Sans L"/>
                <a:cs typeface="Nimbus Sans L"/>
              </a:rPr>
              <a:t>mask </a:t>
            </a:r>
            <a:r>
              <a:rPr sz="1800" spc="-5" dirty="0">
                <a:latin typeface="Nimbus Sans L"/>
                <a:cs typeface="Nimbus Sans L"/>
              </a:rPr>
              <a:t>also is </a:t>
            </a:r>
            <a:r>
              <a:rPr sz="1800" dirty="0">
                <a:latin typeface="Nimbus Sans L"/>
                <a:cs typeface="Nimbus Sans L"/>
              </a:rPr>
              <a:t>32 </a:t>
            </a:r>
            <a:r>
              <a:rPr sz="1800" spc="-5" dirty="0">
                <a:latin typeface="Nimbus Sans L"/>
                <a:cs typeface="Nimbus Sans L"/>
              </a:rPr>
              <a:t>bit </a:t>
            </a:r>
            <a:r>
              <a:rPr sz="1800" spc="-20" dirty="0">
                <a:latin typeface="Nimbus Sans L"/>
                <a:cs typeface="Nimbus Sans L"/>
              </a:rPr>
              <a:t>number, </a:t>
            </a:r>
            <a:r>
              <a:rPr sz="1800" dirty="0">
                <a:latin typeface="Nimbus Sans L"/>
                <a:cs typeface="Nimbus Sans L"/>
              </a:rPr>
              <a:t>every IP </a:t>
            </a:r>
            <a:r>
              <a:rPr sz="1800" spc="-5" dirty="0">
                <a:latin typeface="Nimbus Sans L"/>
                <a:cs typeface="Nimbus Sans L"/>
              </a:rPr>
              <a:t>address </a:t>
            </a:r>
            <a:r>
              <a:rPr sz="1800" dirty="0">
                <a:latin typeface="Nimbus Sans L"/>
                <a:cs typeface="Nimbus Sans L"/>
              </a:rPr>
              <a:t>has its own  </a:t>
            </a:r>
            <a:r>
              <a:rPr sz="1800" spc="-5" dirty="0">
                <a:latin typeface="Nimbus Sans L"/>
                <a:cs typeface="Nimbus Sans L"/>
              </a:rPr>
              <a:t>subnet mask. Subnet </a:t>
            </a:r>
            <a:r>
              <a:rPr sz="1800" dirty="0">
                <a:latin typeface="Nimbus Sans L"/>
                <a:cs typeface="Nimbus Sans L"/>
              </a:rPr>
              <a:t>mask </a:t>
            </a:r>
            <a:r>
              <a:rPr sz="1800" spc="-5" dirty="0">
                <a:latin typeface="Nimbus Sans L"/>
                <a:cs typeface="Nimbus Sans L"/>
              </a:rPr>
              <a:t>helps </a:t>
            </a:r>
            <a:r>
              <a:rPr sz="1800" dirty="0">
                <a:latin typeface="Nimbus Sans L"/>
                <a:cs typeface="Nimbus Sans L"/>
              </a:rPr>
              <a:t>to </a:t>
            </a:r>
            <a:r>
              <a:rPr sz="1800" spc="-20" dirty="0">
                <a:latin typeface="Nimbus Sans L"/>
                <a:cs typeface="Nimbus Sans L"/>
              </a:rPr>
              <a:t>identify, </a:t>
            </a:r>
            <a:r>
              <a:rPr sz="1800" dirty="0">
                <a:latin typeface="Nimbus Sans L"/>
                <a:cs typeface="Nimbus Sans L"/>
              </a:rPr>
              <a:t>how many bits </a:t>
            </a:r>
            <a:r>
              <a:rPr sz="1800" spc="-5" dirty="0">
                <a:latin typeface="Nimbus Sans L"/>
                <a:cs typeface="Nimbus Sans L"/>
              </a:rPr>
              <a:t>out of 32  belongs </a:t>
            </a:r>
            <a:r>
              <a:rPr sz="1800" dirty="0">
                <a:latin typeface="Nimbus Sans L"/>
                <a:cs typeface="Nimbus Sans L"/>
              </a:rPr>
              <a:t>to </a:t>
            </a:r>
            <a:r>
              <a:rPr sz="1800" spc="-10" dirty="0">
                <a:latin typeface="Nimbus Sans L"/>
                <a:cs typeface="Nimbus Sans L"/>
              </a:rPr>
              <a:t>network </a:t>
            </a:r>
            <a:r>
              <a:rPr sz="1800" spc="-5" dirty="0">
                <a:latin typeface="Nimbus Sans L"/>
                <a:cs typeface="Nimbus Sans L"/>
              </a:rPr>
              <a:t>and how many bits belong </a:t>
            </a:r>
            <a:r>
              <a:rPr sz="1800" dirty="0">
                <a:latin typeface="Nimbus Sans L"/>
                <a:cs typeface="Nimbus Sans L"/>
              </a:rPr>
              <a:t>to</a:t>
            </a:r>
            <a:r>
              <a:rPr sz="1800" spc="120" dirty="0">
                <a:latin typeface="Nimbus Sans L"/>
                <a:cs typeface="Nimbus Sans L"/>
              </a:rPr>
              <a:t> </a:t>
            </a:r>
            <a:r>
              <a:rPr sz="1800" spc="-5" dirty="0">
                <a:latin typeface="Nimbus Sans L"/>
                <a:cs typeface="Nimbus Sans L"/>
              </a:rPr>
              <a:t>host.</a:t>
            </a:r>
            <a:endParaRPr sz="1800" dirty="0">
              <a:latin typeface="Nimbus Sans L"/>
              <a:cs typeface="Nimbus Sans L"/>
            </a:endParaRPr>
          </a:p>
          <a:p>
            <a:pPr>
              <a:lnSpc>
                <a:spcPct val="100000"/>
              </a:lnSpc>
              <a:spcBef>
                <a:spcPts val="15"/>
              </a:spcBef>
            </a:pPr>
            <a:endParaRPr sz="2900" dirty="0">
              <a:latin typeface="Nimbus Sans L"/>
              <a:cs typeface="Nimbus Sans L"/>
            </a:endParaRPr>
          </a:p>
          <a:p>
            <a:pPr marL="12700" marR="5080" algn="just">
              <a:lnSpc>
                <a:spcPct val="92500"/>
              </a:lnSpc>
            </a:pPr>
            <a:r>
              <a:rPr sz="1800" dirty="0">
                <a:latin typeface="Nimbus Sans L"/>
                <a:cs typeface="Nimbus Sans L"/>
              </a:rPr>
              <a:t>This </a:t>
            </a:r>
            <a:r>
              <a:rPr sz="1800" spc="-50" dirty="0">
                <a:latin typeface="Nimbus Sans L"/>
                <a:cs typeface="Nimbus Sans L"/>
              </a:rPr>
              <a:t>way, </a:t>
            </a:r>
            <a:r>
              <a:rPr sz="1800" dirty="0">
                <a:latin typeface="Nimbus Sans L"/>
                <a:cs typeface="Nimbus Sans L"/>
              </a:rPr>
              <a:t>the </a:t>
            </a:r>
            <a:r>
              <a:rPr sz="1800" spc="-10" dirty="0">
                <a:latin typeface="Nimbus Sans L"/>
                <a:cs typeface="Nimbus Sans L"/>
              </a:rPr>
              <a:t>subnet </a:t>
            </a:r>
            <a:r>
              <a:rPr sz="1800" spc="-5" dirty="0">
                <a:latin typeface="Nimbus Sans L"/>
                <a:cs typeface="Nimbus Sans L"/>
              </a:rPr>
              <a:t>mask is used </a:t>
            </a:r>
            <a:r>
              <a:rPr sz="1800" dirty="0">
                <a:latin typeface="Nimbus Sans L"/>
                <a:cs typeface="Nimbus Sans L"/>
              </a:rPr>
              <a:t>by the TCP/IP </a:t>
            </a:r>
            <a:r>
              <a:rPr sz="1800" spc="-5" dirty="0">
                <a:latin typeface="Nimbus Sans L"/>
                <a:cs typeface="Nimbus Sans L"/>
              </a:rPr>
              <a:t>protocol </a:t>
            </a:r>
            <a:r>
              <a:rPr sz="1800" dirty="0">
                <a:latin typeface="Nimbus Sans L"/>
                <a:cs typeface="Nimbus Sans L"/>
              </a:rPr>
              <a:t>to </a:t>
            </a:r>
            <a:r>
              <a:rPr sz="1800" spc="-5" dirty="0">
                <a:latin typeface="Nimbus Sans L"/>
                <a:cs typeface="Nimbus Sans L"/>
              </a:rPr>
              <a:t>determine whether </a:t>
            </a:r>
            <a:r>
              <a:rPr sz="1800" dirty="0">
                <a:latin typeface="Nimbus Sans L"/>
                <a:cs typeface="Nimbus Sans L"/>
              </a:rPr>
              <a:t>a </a:t>
            </a:r>
            <a:r>
              <a:rPr sz="1800" spc="-5" dirty="0">
                <a:latin typeface="Nimbus Sans L"/>
                <a:cs typeface="Nimbus Sans L"/>
              </a:rPr>
              <a:t>host </a:t>
            </a:r>
            <a:r>
              <a:rPr sz="1800" dirty="0">
                <a:latin typeface="Nimbus Sans L"/>
                <a:cs typeface="Nimbus Sans L"/>
              </a:rPr>
              <a:t>is </a:t>
            </a:r>
            <a:r>
              <a:rPr sz="1800" spc="-5" dirty="0">
                <a:latin typeface="Nimbus Sans L"/>
                <a:cs typeface="Nimbus Sans L"/>
              </a:rPr>
              <a:t>on </a:t>
            </a:r>
            <a:r>
              <a:rPr sz="1800" dirty="0">
                <a:latin typeface="Nimbus Sans L"/>
                <a:cs typeface="Nimbus Sans L"/>
              </a:rPr>
              <a:t>the </a:t>
            </a:r>
            <a:r>
              <a:rPr sz="1800" spc="-5" dirty="0">
                <a:latin typeface="Nimbus Sans L"/>
                <a:cs typeface="Nimbus Sans L"/>
              </a:rPr>
              <a:t>local subnet or on </a:t>
            </a:r>
            <a:r>
              <a:rPr sz="1800" dirty="0">
                <a:latin typeface="Nimbus Sans L"/>
                <a:cs typeface="Nimbus Sans L"/>
              </a:rPr>
              <a:t>a </a:t>
            </a:r>
            <a:r>
              <a:rPr sz="1800" spc="-5" dirty="0">
                <a:latin typeface="Nimbus Sans L"/>
                <a:cs typeface="Nimbus Sans L"/>
              </a:rPr>
              <a:t>remote  </a:t>
            </a:r>
            <a:r>
              <a:rPr sz="1800" spc="-10" dirty="0">
                <a:latin typeface="Nimbus Sans L"/>
                <a:cs typeface="Nimbus Sans L"/>
              </a:rPr>
              <a:t>network.</a:t>
            </a:r>
            <a:endParaRPr sz="1800" dirty="0">
              <a:latin typeface="Nimbus Sans L"/>
              <a:cs typeface="Nimbus Sans L"/>
            </a:endParaRPr>
          </a:p>
          <a:p>
            <a:pPr>
              <a:lnSpc>
                <a:spcPct val="100000"/>
              </a:lnSpc>
              <a:spcBef>
                <a:spcPts val="40"/>
              </a:spcBef>
            </a:pPr>
            <a:endParaRPr sz="2750" dirty="0">
              <a:latin typeface="Nimbus Sans L"/>
              <a:cs typeface="Nimbus Sans L"/>
            </a:endParaRPr>
          </a:p>
          <a:p>
            <a:pPr marL="12700" algn="just">
              <a:lnSpc>
                <a:spcPct val="100000"/>
              </a:lnSpc>
            </a:pPr>
            <a:r>
              <a:rPr sz="1800" spc="-5" dirty="0">
                <a:latin typeface="Nimbus Sans L"/>
                <a:cs typeface="Nimbus Sans L"/>
              </a:rPr>
              <a:t>IPv4 are divided into </a:t>
            </a:r>
            <a:r>
              <a:rPr sz="1800" dirty="0">
                <a:latin typeface="Nimbus Sans L"/>
                <a:cs typeface="Nimbus Sans L"/>
              </a:rPr>
              <a:t>5 </a:t>
            </a:r>
            <a:r>
              <a:rPr sz="1800" spc="-5" dirty="0">
                <a:latin typeface="Nimbus Sans L"/>
                <a:cs typeface="Nimbus Sans L"/>
              </a:rPr>
              <a:t>classes such as Class A, </a:t>
            </a:r>
            <a:r>
              <a:rPr sz="1800" dirty="0">
                <a:latin typeface="Nimbus Sans L"/>
                <a:cs typeface="Nimbus Sans L"/>
              </a:rPr>
              <a:t>B, </a:t>
            </a:r>
            <a:r>
              <a:rPr sz="1800" spc="-5" dirty="0">
                <a:latin typeface="Nimbus Sans L"/>
                <a:cs typeface="Nimbus Sans L"/>
              </a:rPr>
              <a:t>C, </a:t>
            </a:r>
            <a:r>
              <a:rPr sz="1800" dirty="0">
                <a:latin typeface="Nimbus Sans L"/>
                <a:cs typeface="Nimbus Sans L"/>
              </a:rPr>
              <a:t>D </a:t>
            </a:r>
            <a:r>
              <a:rPr sz="1800" spc="-10" dirty="0">
                <a:latin typeface="Nimbus Sans L"/>
                <a:cs typeface="Nimbus Sans L"/>
              </a:rPr>
              <a:t>and</a:t>
            </a:r>
            <a:r>
              <a:rPr sz="1800" spc="-40" dirty="0">
                <a:latin typeface="Nimbus Sans L"/>
                <a:cs typeface="Nimbus Sans L"/>
              </a:rPr>
              <a:t> </a:t>
            </a:r>
            <a:r>
              <a:rPr sz="1800" dirty="0">
                <a:latin typeface="Nimbus Sans L"/>
                <a:cs typeface="Nimbus Sans L"/>
              </a:rPr>
              <a:t>E</a:t>
            </a:r>
          </a:p>
          <a:p>
            <a:pPr marL="12700" algn="just">
              <a:lnSpc>
                <a:spcPct val="100000"/>
              </a:lnSpc>
              <a:spcBef>
                <a:spcPts val="635"/>
              </a:spcBef>
            </a:pPr>
            <a:r>
              <a:rPr sz="1800" spc="-5" dirty="0">
                <a:latin typeface="Nimbus Sans L"/>
                <a:cs typeface="Nimbus Sans L"/>
              </a:rPr>
              <a:t>Class A, </a:t>
            </a:r>
            <a:r>
              <a:rPr sz="1800" dirty="0">
                <a:latin typeface="Nimbus Sans L"/>
                <a:cs typeface="Nimbus Sans L"/>
              </a:rPr>
              <a:t>B </a:t>
            </a:r>
            <a:r>
              <a:rPr sz="1800" spc="-5" dirty="0">
                <a:latin typeface="Nimbus Sans L"/>
                <a:cs typeface="Nimbus Sans L"/>
              </a:rPr>
              <a:t>and </a:t>
            </a:r>
            <a:r>
              <a:rPr sz="1800" dirty="0">
                <a:latin typeface="Nimbus Sans L"/>
                <a:cs typeface="Nimbus Sans L"/>
              </a:rPr>
              <a:t>C are </a:t>
            </a:r>
            <a:r>
              <a:rPr sz="1800" spc="-5" dirty="0">
                <a:latin typeface="Nimbus Sans L"/>
                <a:cs typeface="Nimbus Sans L"/>
              </a:rPr>
              <a:t>used </a:t>
            </a:r>
            <a:r>
              <a:rPr sz="1800" dirty="0">
                <a:latin typeface="Nimbus Sans L"/>
                <a:cs typeface="Nimbus Sans L"/>
              </a:rPr>
              <a:t>for </a:t>
            </a:r>
            <a:r>
              <a:rPr sz="1800" spc="-5" dirty="0">
                <a:latin typeface="Nimbus Sans L"/>
                <a:cs typeface="Nimbus Sans L"/>
              </a:rPr>
              <a:t>commercial</a:t>
            </a:r>
            <a:r>
              <a:rPr sz="1800" spc="-75" dirty="0">
                <a:latin typeface="Nimbus Sans L"/>
                <a:cs typeface="Nimbus Sans L"/>
              </a:rPr>
              <a:t> </a:t>
            </a:r>
            <a:r>
              <a:rPr sz="1800" spc="-5" dirty="0">
                <a:latin typeface="Nimbus Sans L"/>
                <a:cs typeface="Nimbus Sans L"/>
              </a:rPr>
              <a:t>purposes.</a:t>
            </a:r>
            <a:endParaRPr sz="1800" dirty="0">
              <a:latin typeface="Nimbus Sans L"/>
              <a:cs typeface="Nimbus Sans 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1047750"/>
            <a:ext cx="6388608" cy="410413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84412" y="757927"/>
            <a:ext cx="228986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DejaVu Sans"/>
                <a:cs typeface="DejaVu Sans"/>
              </a:rPr>
              <a:t>IPv4 Address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128522"/>
            <a:ext cx="6551676" cy="39578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748030"/>
            <a:ext cx="29013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A Host/Subnet</a:t>
            </a:r>
            <a:r>
              <a:rPr sz="1800" b="1" spc="-210" dirty="0">
                <a:latin typeface="Nimbus Sans L"/>
                <a:cs typeface="Nimbus Sans L"/>
              </a:rPr>
              <a:t> </a:t>
            </a:r>
            <a:r>
              <a:rPr sz="1800" b="1" spc="-25" dirty="0">
                <a:latin typeface="Nimbus Sans L"/>
                <a:cs typeface="Nimbus Sans L"/>
              </a:rPr>
              <a:t>Table</a:t>
            </a:r>
            <a:endParaRPr sz="1800" dirty="0">
              <a:latin typeface="Nimbus Sans L"/>
              <a:cs typeface="Nimbus Sans 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482090"/>
            <a:ext cx="7810500" cy="35280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930529"/>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B Host/Subnet</a:t>
            </a:r>
            <a:r>
              <a:rPr sz="1800" b="1" spc="-60" dirty="0">
                <a:latin typeface="Nimbus Sans L"/>
                <a:cs typeface="Nimbus Sans L"/>
              </a:rPr>
              <a:t> </a:t>
            </a:r>
            <a:r>
              <a:rPr sz="1800" b="1" spc="-30" dirty="0">
                <a:latin typeface="Nimbus Sans L"/>
                <a:cs typeface="Nimbus Sans L"/>
              </a:rPr>
              <a:t>Table</a:t>
            </a:r>
            <a:endParaRPr sz="1800" dirty="0">
              <a:latin typeface="Nimbus Sans L"/>
              <a:cs typeface="Nimbus Sans 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719834"/>
            <a:ext cx="7659624" cy="2375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1095121"/>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C Host/Subnet</a:t>
            </a:r>
            <a:r>
              <a:rPr sz="1800" b="1" spc="-60" dirty="0">
                <a:latin typeface="Nimbus Sans L"/>
                <a:cs typeface="Nimbus Sans L"/>
              </a:rPr>
              <a:t> </a:t>
            </a:r>
            <a:r>
              <a:rPr sz="1800" b="1" spc="-30" dirty="0">
                <a:latin typeface="Nimbus Sans L"/>
                <a:cs typeface="Nimbus Sans L"/>
              </a:rPr>
              <a:t>Table</a:t>
            </a:r>
            <a:endParaRPr sz="1800" b="1" dirty="0">
              <a:latin typeface="Nimbus Sans L"/>
              <a:cs typeface="Nimbus Sans 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406" y="590550"/>
            <a:ext cx="215963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Private IP Addresses</a:t>
            </a:r>
          </a:p>
        </p:txBody>
      </p:sp>
      <p:sp>
        <p:nvSpPr>
          <p:cNvPr id="4" name="object 4"/>
          <p:cNvSpPr/>
          <p:nvPr/>
        </p:nvSpPr>
        <p:spPr>
          <a:xfrm>
            <a:off x="1691639" y="3638550"/>
            <a:ext cx="5394961" cy="144780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D5D7B82F-E4AD-46D5-8B75-D57A9D32F5CD}"/>
              </a:ext>
            </a:extLst>
          </p:cNvPr>
          <p:cNvSpPr txBox="1"/>
          <p:nvPr/>
        </p:nvSpPr>
        <p:spPr>
          <a:xfrm>
            <a:off x="533400" y="965110"/>
            <a:ext cx="8382000" cy="1754326"/>
          </a:xfrm>
          <a:prstGeom prst="rect">
            <a:avLst/>
          </a:prstGeom>
          <a:noFill/>
        </p:spPr>
        <p:txBody>
          <a:bodyPr wrap="square">
            <a:spAutoFit/>
          </a:bodyPr>
          <a:lstStyle/>
          <a:p>
            <a:r>
              <a:rPr lang="en-US" dirty="0"/>
              <a:t>A private IP address is an IP address that's reserved for internal use behind  a router or other Network Address Translation (NAT) devices, apart from the public.</a:t>
            </a:r>
          </a:p>
          <a:p>
            <a:r>
              <a:rPr lang="en-US" dirty="0"/>
              <a:t>Public IP addresses are allocated to Internet faced routers and Servers, which can be able to access internet directly.</a:t>
            </a:r>
          </a:p>
          <a:p>
            <a:r>
              <a:rPr lang="en-US" dirty="0"/>
              <a:t>The Internet Assigned Numbers Authority (IANA) reserves the following IP address</a:t>
            </a:r>
          </a:p>
          <a:p>
            <a:r>
              <a:rPr lang="en-US" dirty="0"/>
              <a:t>blocks for use as private IP addresses: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4695" y="716915"/>
            <a:ext cx="243586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Reserved IP addresses:</a:t>
            </a:r>
            <a:endParaRPr sz="2000" b="1">
              <a:solidFill>
                <a:schemeClr val="tx1"/>
              </a:solidFill>
            </a:endParaRPr>
          </a:p>
        </p:txBody>
      </p:sp>
      <p:sp>
        <p:nvSpPr>
          <p:cNvPr id="3" name="object 3"/>
          <p:cNvSpPr txBox="1"/>
          <p:nvPr/>
        </p:nvSpPr>
        <p:spPr>
          <a:xfrm>
            <a:off x="636219" y="1116965"/>
            <a:ext cx="8126730" cy="3867150"/>
          </a:xfrm>
          <a:prstGeom prst="rect">
            <a:avLst/>
          </a:prstGeom>
        </p:spPr>
        <p:txBody>
          <a:bodyPr vert="horz" wrap="square" lIns="0" tIns="134620" rIns="0" bIns="0" rtlCol="0">
            <a:spAutoFit/>
          </a:bodyPr>
          <a:lstStyle/>
          <a:p>
            <a:pPr marL="12700">
              <a:lnSpc>
                <a:spcPct val="100000"/>
              </a:lnSpc>
              <a:spcBef>
                <a:spcPts val="1060"/>
              </a:spcBef>
            </a:pPr>
            <a:r>
              <a:rPr sz="1800" b="1" dirty="0">
                <a:latin typeface="DejaVu Sans"/>
                <a:cs typeface="DejaVu Sans"/>
              </a:rPr>
              <a:t>Loopback Addresses</a:t>
            </a:r>
            <a:endParaRPr sz="1800">
              <a:latin typeface="DejaVu Sans"/>
              <a:cs typeface="DejaVu Sans"/>
            </a:endParaRPr>
          </a:p>
          <a:p>
            <a:pPr marL="12700" marR="8255">
              <a:lnSpc>
                <a:spcPct val="106700"/>
              </a:lnSpc>
              <a:spcBef>
                <a:spcPts val="815"/>
              </a:spcBef>
            </a:pPr>
            <a:r>
              <a:rPr sz="1800" dirty="0">
                <a:latin typeface="DejaVu Sans"/>
                <a:cs typeface="DejaVu Sans"/>
              </a:rPr>
              <a:t>The IP address range 127.0.0.0 – 127.255.255.255 is reserved for loopback, i.e. a Host’s  self-address, also known as localhost address.</a:t>
            </a:r>
            <a:endParaRPr sz="1800">
              <a:latin typeface="DejaVu Sans"/>
              <a:cs typeface="DejaVu Sans"/>
            </a:endParaRPr>
          </a:p>
          <a:p>
            <a:pPr marL="12700" marR="8255">
              <a:lnSpc>
                <a:spcPct val="106700"/>
              </a:lnSpc>
              <a:spcBef>
                <a:spcPts val="815"/>
              </a:spcBef>
            </a:pPr>
            <a:r>
              <a:rPr sz="1800" dirty="0">
                <a:latin typeface="DejaVu Sans"/>
                <a:cs typeface="DejaVu Sans"/>
              </a:rPr>
              <a:t>Loopback addresses, enable the Server and Client processes on a single system to  communicate</a:t>
            </a:r>
            <a:endParaRPr sz="1800">
              <a:latin typeface="DejaVu Sans"/>
              <a:cs typeface="DejaVu Sans"/>
            </a:endParaRPr>
          </a:p>
          <a:p>
            <a:pPr>
              <a:lnSpc>
                <a:spcPct val="100000"/>
              </a:lnSpc>
            </a:pPr>
            <a:endParaRPr sz="1800">
              <a:latin typeface="DejaVu Sans"/>
              <a:cs typeface="DejaVu Sans"/>
            </a:endParaRPr>
          </a:p>
          <a:p>
            <a:pPr>
              <a:lnSpc>
                <a:spcPct val="100000"/>
              </a:lnSpc>
              <a:spcBef>
                <a:spcPts val="55"/>
              </a:spcBef>
            </a:pPr>
            <a:endParaRPr sz="1650">
              <a:latin typeface="DejaVu Sans"/>
              <a:cs typeface="DejaVu Sans"/>
            </a:endParaRPr>
          </a:p>
          <a:p>
            <a:pPr marL="12700" algn="just">
              <a:lnSpc>
                <a:spcPct val="100000"/>
              </a:lnSpc>
            </a:pPr>
            <a:r>
              <a:rPr sz="1800" b="1" dirty="0">
                <a:latin typeface="DejaVu Sans"/>
                <a:cs typeface="DejaVu Sans"/>
              </a:rPr>
              <a:t>Link-Local Addresses</a:t>
            </a:r>
            <a:endParaRPr sz="1800">
              <a:latin typeface="DejaVu Sans"/>
              <a:cs typeface="DejaVu Sans"/>
            </a:endParaRPr>
          </a:p>
          <a:p>
            <a:pPr marL="12700" marR="5080" algn="just">
              <a:lnSpc>
                <a:spcPct val="107100"/>
              </a:lnSpc>
              <a:spcBef>
                <a:spcPts val="795"/>
              </a:spcBef>
            </a:pPr>
            <a:r>
              <a:rPr sz="1800" dirty="0">
                <a:latin typeface="DejaVu Sans"/>
                <a:cs typeface="DejaVu Sans"/>
              </a:rPr>
              <a:t>In case a host is not able to acquire an IP address from the DHCP server and it has not  been assigned any IP address manually, the host can assign itself an IP address from a  range of reserved Link-local addresses. Link local address ranges from 169.254.0.0 --  169.254.255.255.</a:t>
            </a:r>
            <a:endParaRPr sz="1800">
              <a:latin typeface="DejaVu Sans"/>
              <a:cs typeface="DejaVu Sa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1754</TotalTime>
  <Words>465</Words>
  <Application>Microsoft Office PowerPoint</Application>
  <PresentationFormat>On-screen Show (16:9)</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Constantia</vt:lpstr>
      <vt:lpstr>DejaVu Sans</vt:lpstr>
      <vt:lpstr>Nimbus Sans L</vt:lpstr>
      <vt:lpstr>Wingdings 2</vt:lpstr>
      <vt:lpstr>Flow</vt:lpstr>
      <vt:lpstr>PowerPoint Presentation</vt:lpstr>
      <vt:lpstr>What  is IP Address?</vt:lpstr>
      <vt:lpstr>Subnet mask</vt:lpstr>
      <vt:lpstr>PowerPoint Presentation</vt:lpstr>
      <vt:lpstr>PowerPoint Presentation</vt:lpstr>
      <vt:lpstr>PowerPoint Presentation</vt:lpstr>
      <vt:lpstr>PowerPoint Presentation</vt:lpstr>
      <vt:lpstr>Private IP Addresses</vt:lpstr>
      <vt:lpstr>Reserved IP addresses:</vt:lpstr>
      <vt:lpstr>CIDR (Classless Inter-Domain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Godwill Ngwanah</cp:lastModifiedBy>
  <cp:revision>8</cp:revision>
  <dcterms:created xsi:type="dcterms:W3CDTF">2020-04-26T00:14:05Z</dcterms:created>
  <dcterms:modified xsi:type="dcterms:W3CDTF">2022-08-25T03:43:53Z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PowerPoint® 2013</vt:lpwstr>
  </property>
  <property fmtid="{D5CDD505-2E9C-101B-9397-08002B2CF9AE}" pid="4" name="LastSaved">
    <vt:filetime>2020-04-26T00:00:00Z</vt:filetime>
  </property>
</Properties>
</file>