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</p:sldIdLst>
  <p:sldSz cx="12192000" cy="12192000"/>
  <p:notesSz cx="12192000" cy="1219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494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494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494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31831" y="0"/>
            <a:ext cx="826769" cy="12192000"/>
          </a:xfrm>
          <a:custGeom>
            <a:avLst/>
            <a:gdLst/>
            <a:ahLst/>
            <a:cxnLst/>
            <a:rect l="l" t="t" r="r" b="b"/>
            <a:pathLst>
              <a:path w="826770" h="12192000">
                <a:moveTo>
                  <a:pt x="0" y="12188050"/>
                </a:moveTo>
                <a:lnTo>
                  <a:pt x="826168" y="12192001"/>
                </a:lnTo>
                <a:lnTo>
                  <a:pt x="826168" y="0"/>
                </a:lnTo>
                <a:lnTo>
                  <a:pt x="0" y="1218805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166635" y="0"/>
            <a:ext cx="691515" cy="12192000"/>
          </a:xfrm>
          <a:custGeom>
            <a:avLst/>
            <a:gdLst/>
            <a:ahLst/>
            <a:cxnLst/>
            <a:rect l="l" t="t" r="r" b="b"/>
            <a:pathLst>
              <a:path w="691515" h="12192000">
                <a:moveTo>
                  <a:pt x="0" y="12188050"/>
                </a:moveTo>
                <a:lnTo>
                  <a:pt x="691363" y="12192001"/>
                </a:lnTo>
                <a:lnTo>
                  <a:pt x="691363" y="0"/>
                </a:lnTo>
                <a:lnTo>
                  <a:pt x="0" y="12188050"/>
                </a:lnTo>
                <a:close/>
              </a:path>
            </a:pathLst>
          </a:custGeom>
          <a:solidFill>
            <a:srgbClr val="F7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031831"/>
            <a:ext cx="12192000" cy="826769"/>
          </a:xfrm>
          <a:custGeom>
            <a:avLst/>
            <a:gdLst/>
            <a:ahLst/>
            <a:cxnLst/>
            <a:rect l="l" t="t" r="r" b="b"/>
            <a:pathLst>
              <a:path w="12192000" h="826770">
                <a:moveTo>
                  <a:pt x="3951" y="0"/>
                </a:moveTo>
                <a:lnTo>
                  <a:pt x="0" y="826168"/>
                </a:lnTo>
                <a:lnTo>
                  <a:pt x="12192001" y="826168"/>
                </a:lnTo>
                <a:lnTo>
                  <a:pt x="3951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166635"/>
            <a:ext cx="12192000" cy="691515"/>
          </a:xfrm>
          <a:custGeom>
            <a:avLst/>
            <a:gdLst/>
            <a:ahLst/>
            <a:cxnLst/>
            <a:rect l="l" t="t" r="r" b="b"/>
            <a:pathLst>
              <a:path w="12192000" h="691515">
                <a:moveTo>
                  <a:pt x="3951" y="0"/>
                </a:moveTo>
                <a:lnTo>
                  <a:pt x="0" y="691363"/>
                </a:lnTo>
                <a:lnTo>
                  <a:pt x="12192001" y="691363"/>
                </a:lnTo>
                <a:lnTo>
                  <a:pt x="3951" y="0"/>
                </a:lnTo>
                <a:close/>
              </a:path>
            </a:pathLst>
          </a:custGeom>
          <a:solidFill>
            <a:srgbClr val="F7A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5532"/>
            <a:ext cx="9281795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4494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53035" y="2175764"/>
            <a:ext cx="6217920" cy="1682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1.png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92.png"/><Relationship Id="rId4" Type="http://schemas.openxmlformats.org/officeDocument/2006/relationships/image" Target="../media/image93.png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88.png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93.png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94.png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19.png"/></Relationships>
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/Relationships>

</file>

<file path=ppt/slides/_rels/slide1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2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/Relationships>

</file>

<file path=ppt/slides/_rels/slide1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10.png"/><Relationship Id="rId4" Type="http://schemas.openxmlformats.org/officeDocument/2006/relationships/image" Target="../media/image96.png"/><Relationship Id="rId5" Type="http://schemas.openxmlformats.org/officeDocument/2006/relationships/image" Target="../media/image111.png"/></Relationships>

</file>

<file path=ppt/slides/_rels/slide1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12.png"/></Relationships>

</file>

<file path=ppt/slides/_rels/slide1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/Relationships>

</file>

<file path=ppt/slides/_rels/slide1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95.png"/></Relationships>

</file>

<file path=ppt/slides/_rels/slide1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3.png"/></Relationships>

</file>

<file path=ppt/slides/_rels/slide1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24.png"/></Relationships>

</file>

<file path=ppt/slides/_rels/slide1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/Relationships>

</file>

<file path=ppt/slides/_rels/slide1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/Relationships>

</file>

<file path=ppt/slides/_rels/slide1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37.png"/></Relationships>

</file>

<file path=ppt/slides/_rels/slide1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datacumulus.com/" TargetMode="External"/></Relationships>

</file>

<file path=ppt/slides/_rels/slide1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3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3.png"/></Relationships>

</file>

<file path=ppt/slides/_rels/slide1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46.png"/></Relationships>

</file>

<file path=ppt/slides/_rels/slide1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38.png"/></Relationships>

</file>

<file path=ppt/slides/_rels/slide1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/Relationships>

</file>

<file path=ppt/slides/_rels/slide1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5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/Relationships>

</file>

<file path=ppt/slides/_rels/slide1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Relationship Id="rId8" Type="http://schemas.openxmlformats.org/officeDocument/2006/relationships/image" Target="../media/image159.png"/><Relationship Id="rId9" Type="http://schemas.openxmlformats.org/officeDocument/2006/relationships/image" Target="../media/image160.png"/></Relationships>

</file>

<file path=ppt/slides/_rels/slide1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/Relationships>

</file>

<file path=ppt/slides/_rels/slide1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/Relationships>

</file>

<file path=ppt/slides/_rels/slide1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9.png"/><Relationship Id="rId9" Type="http://schemas.openxmlformats.org/officeDocument/2006/relationships/image" Target="../media/image170.png"/><Relationship Id="rId10" Type="http://schemas.openxmlformats.org/officeDocument/2006/relationships/image" Target="../media/image171.png"/></Relationships>

</file>

<file path=ppt/slides/_rels/slide1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Relationship Id="rId8" Type="http://schemas.openxmlformats.org/officeDocument/2006/relationships/image" Target="../media/image177.png"/><Relationship Id="rId9" Type="http://schemas.openxmlformats.org/officeDocument/2006/relationships/image" Target="../media/image178.png"/><Relationship Id="rId10" Type="http://schemas.openxmlformats.org/officeDocument/2006/relationships/image" Target="../media/image179.png"/><Relationship Id="rId11" Type="http://schemas.openxmlformats.org/officeDocument/2006/relationships/image" Target="../media/image18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1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81.jpg"/></Relationships>

</file>

<file path=ppt/slides/_rels/slide1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Relationship Id="rId8" Type="http://schemas.openxmlformats.org/officeDocument/2006/relationships/image" Target="../media/image187.png"/><Relationship Id="rId9" Type="http://schemas.openxmlformats.org/officeDocument/2006/relationships/image" Target="../media/image188.png"/><Relationship Id="rId10" Type="http://schemas.openxmlformats.org/officeDocument/2006/relationships/image" Target="../media/image189.png"/><Relationship Id="rId11" Type="http://schemas.openxmlformats.org/officeDocument/2006/relationships/image" Target="../media/image190.png"/><Relationship Id="rId12" Type="http://schemas.openxmlformats.org/officeDocument/2006/relationships/image" Target="../media/image191.png"/><Relationship Id="rId13" Type="http://schemas.openxmlformats.org/officeDocument/2006/relationships/image" Target="../media/image192.png"/><Relationship Id="rId14" Type="http://schemas.openxmlformats.org/officeDocument/2006/relationships/image" Target="../media/image193.png"/><Relationship Id="rId15" Type="http://schemas.openxmlformats.org/officeDocument/2006/relationships/image" Target="../media/image194.png"/><Relationship Id="rId16" Type="http://schemas.openxmlformats.org/officeDocument/2006/relationships/image" Target="../media/image195.png"/><Relationship Id="rId17" Type="http://schemas.openxmlformats.org/officeDocument/2006/relationships/image" Target="../media/image196.png"/><Relationship Id="rId18" Type="http://schemas.openxmlformats.org/officeDocument/2006/relationships/image" Target="../media/image197.png"/><Relationship Id="rId19" Type="http://schemas.openxmlformats.org/officeDocument/2006/relationships/image" Target="../media/image198.png"/><Relationship Id="rId20" Type="http://schemas.openxmlformats.org/officeDocument/2006/relationships/image" Target="../media/image199.png"/><Relationship Id="rId21" Type="http://schemas.openxmlformats.org/officeDocument/2006/relationships/image" Target="../media/image200.png"/></Relationships>

</file>

<file path=ppt/slides/_rels/slide1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201.png"/><Relationship Id="rId4" Type="http://schemas.openxmlformats.org/officeDocument/2006/relationships/image" Target="../media/image202.png"/><Relationship Id="rId5" Type="http://schemas.openxmlformats.org/officeDocument/2006/relationships/image" Target="../media/image203.png"/><Relationship Id="rId6" Type="http://schemas.openxmlformats.org/officeDocument/2006/relationships/image" Target="../media/image204.png"/><Relationship Id="rId7" Type="http://schemas.openxmlformats.org/officeDocument/2006/relationships/image" Target="../media/image205.png"/><Relationship Id="rId8" Type="http://schemas.openxmlformats.org/officeDocument/2006/relationships/image" Target="../media/image206.png"/><Relationship Id="rId9" Type="http://schemas.openxmlformats.org/officeDocument/2006/relationships/image" Target="../media/image207.png"/></Relationships>

</file>

<file path=ppt/slides/_rels/slide1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208.png"/><Relationship Id="rId4" Type="http://schemas.openxmlformats.org/officeDocument/2006/relationships/image" Target="../media/image202.png"/><Relationship Id="rId5" Type="http://schemas.openxmlformats.org/officeDocument/2006/relationships/image" Target="../media/image203.png"/><Relationship Id="rId6" Type="http://schemas.openxmlformats.org/officeDocument/2006/relationships/image" Target="../media/image209.png"/><Relationship Id="rId7" Type="http://schemas.openxmlformats.org/officeDocument/2006/relationships/image" Target="../media/image205.png"/><Relationship Id="rId8" Type="http://schemas.openxmlformats.org/officeDocument/2006/relationships/image" Target="../media/image210.png"/><Relationship Id="rId9" Type="http://schemas.openxmlformats.org/officeDocument/2006/relationships/image" Target="../media/image211.png"/><Relationship Id="rId10" Type="http://schemas.openxmlformats.org/officeDocument/2006/relationships/image" Target="../media/image212.png"/><Relationship Id="rId11" Type="http://schemas.openxmlformats.org/officeDocument/2006/relationships/image" Target="../media/image213.png"/><Relationship Id="rId12" Type="http://schemas.openxmlformats.org/officeDocument/2006/relationships/image" Target="../media/image214.png"/><Relationship Id="rId13" Type="http://schemas.openxmlformats.org/officeDocument/2006/relationships/image" Target="../media/image215.png"/><Relationship Id="rId14" Type="http://schemas.openxmlformats.org/officeDocument/2006/relationships/image" Target="../media/image216.png"/></Relationships>

</file>

<file path=ppt/slides/_rels/slide1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208.png"/><Relationship Id="rId4" Type="http://schemas.openxmlformats.org/officeDocument/2006/relationships/image" Target="../media/image202.png"/><Relationship Id="rId5" Type="http://schemas.openxmlformats.org/officeDocument/2006/relationships/image" Target="../media/image203.png"/><Relationship Id="rId6" Type="http://schemas.openxmlformats.org/officeDocument/2006/relationships/image" Target="../media/image209.png"/><Relationship Id="rId7" Type="http://schemas.openxmlformats.org/officeDocument/2006/relationships/image" Target="../media/image205.png"/><Relationship Id="rId8" Type="http://schemas.openxmlformats.org/officeDocument/2006/relationships/image" Target="../media/image210.png"/><Relationship Id="rId9" Type="http://schemas.openxmlformats.org/officeDocument/2006/relationships/image" Target="../media/image211.png"/><Relationship Id="rId10" Type="http://schemas.openxmlformats.org/officeDocument/2006/relationships/image" Target="../media/image212.png"/><Relationship Id="rId11" Type="http://schemas.openxmlformats.org/officeDocument/2006/relationships/image" Target="../media/image213.png"/><Relationship Id="rId12" Type="http://schemas.openxmlformats.org/officeDocument/2006/relationships/image" Target="../media/image214.png"/><Relationship Id="rId13" Type="http://schemas.openxmlformats.org/officeDocument/2006/relationships/image" Target="../media/image215.png"/><Relationship Id="rId14" Type="http://schemas.openxmlformats.org/officeDocument/2006/relationships/image" Target="../media/image216.png"/></Relationships>

</file>

<file path=ppt/slides/_rels/slide1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image" Target="../media/image219.png"/><Relationship Id="rId6" Type="http://schemas.openxmlformats.org/officeDocument/2006/relationships/image" Target="../media/image220.png"/><Relationship Id="rId7" Type="http://schemas.openxmlformats.org/officeDocument/2006/relationships/image" Target="../media/image221.png"/><Relationship Id="rId8" Type="http://schemas.openxmlformats.org/officeDocument/2006/relationships/image" Target="../media/image222.png"/><Relationship Id="rId9" Type="http://schemas.openxmlformats.org/officeDocument/2006/relationships/image" Target="../media/image223.png"/><Relationship Id="rId10" Type="http://schemas.openxmlformats.org/officeDocument/2006/relationships/image" Target="../media/image224.png"/><Relationship Id="rId11" Type="http://schemas.openxmlformats.org/officeDocument/2006/relationships/image" Target="../media/image225.png"/><Relationship Id="rId12" Type="http://schemas.openxmlformats.org/officeDocument/2006/relationships/image" Target="../media/image226.png"/><Relationship Id="rId13" Type="http://schemas.openxmlformats.org/officeDocument/2006/relationships/image" Target="../media/image227.png"/><Relationship Id="rId14" Type="http://schemas.openxmlformats.org/officeDocument/2006/relationships/image" Target="../media/image228.png"/><Relationship Id="rId15" Type="http://schemas.openxmlformats.org/officeDocument/2006/relationships/image" Target="../media/image229.png"/></Relationships>

</file>

<file path=ppt/slides/_rels/slide1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230.png"/></Relationships>

</file>

<file path=ppt/slides/_rels/slide1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231.jpg"/><Relationship Id="rId4" Type="http://schemas.openxmlformats.org/officeDocument/2006/relationships/image" Target="../media/image232.jpg"/><Relationship Id="rId5" Type="http://schemas.openxmlformats.org/officeDocument/2006/relationships/image" Target="../media/image233.jpg"/></Relationships>

</file>

<file path=ppt/slides/_rels/slide1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234.png"/><Relationship Id="rId4" Type="http://schemas.openxmlformats.org/officeDocument/2006/relationships/image" Target="../media/image235.png"/><Relationship Id="rId5" Type="http://schemas.openxmlformats.org/officeDocument/2006/relationships/image" Target="../media/image236.png"/><Relationship Id="rId6" Type="http://schemas.openxmlformats.org/officeDocument/2006/relationships/image" Target="../media/image237.png"/><Relationship Id="rId7" Type="http://schemas.openxmlformats.org/officeDocument/2006/relationships/image" Target="../media/image238.png"/><Relationship Id="rId8" Type="http://schemas.openxmlformats.org/officeDocument/2006/relationships/image" Target="../media/image239.png"/><Relationship Id="rId9" Type="http://schemas.openxmlformats.org/officeDocument/2006/relationships/image" Target="../media/image240.png"/><Relationship Id="rId10" Type="http://schemas.openxmlformats.org/officeDocument/2006/relationships/image" Target="../media/image241.png"/><Relationship Id="rId11" Type="http://schemas.openxmlformats.org/officeDocument/2006/relationships/image" Target="../media/image242.png"/><Relationship Id="rId12" Type="http://schemas.openxmlformats.org/officeDocument/2006/relationships/image" Target="../media/image243.png"/><Relationship Id="rId13" Type="http://schemas.openxmlformats.org/officeDocument/2006/relationships/image" Target="../media/image244.png"/><Relationship Id="rId14" Type="http://schemas.openxmlformats.org/officeDocument/2006/relationships/image" Target="../media/image245.png"/><Relationship Id="rId15" Type="http://schemas.openxmlformats.org/officeDocument/2006/relationships/image" Target="../media/image246.png"/><Relationship Id="rId16" Type="http://schemas.openxmlformats.org/officeDocument/2006/relationships/image" Target="../media/image247.png"/></Relationships>

</file>

<file path=ppt/slides/_rels/slide1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image" Target="../media/image250.png"/><Relationship Id="rId6" Type="http://schemas.openxmlformats.org/officeDocument/2006/relationships/image" Target="../media/image251.png"/><Relationship Id="rId7" Type="http://schemas.openxmlformats.org/officeDocument/2006/relationships/image" Target="../media/image252.png"/><Relationship Id="rId8" Type="http://schemas.openxmlformats.org/officeDocument/2006/relationships/image" Target="../media/image253.png"/><Relationship Id="rId9" Type="http://schemas.openxmlformats.org/officeDocument/2006/relationships/image" Target="../media/image254.png"/><Relationship Id="rId10" Type="http://schemas.openxmlformats.org/officeDocument/2006/relationships/image" Target="../media/image255.png"/></Relationships>

</file>

<file path=ppt/slides/_rels/slide1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256.jpg"/><Relationship Id="rId4" Type="http://schemas.openxmlformats.org/officeDocument/2006/relationships/image" Target="../media/image257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8.png"/></Relationships>

</file>

<file path=ppt/slides/_rels/slide1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258.png"/><Relationship Id="rId4" Type="http://schemas.openxmlformats.org/officeDocument/2006/relationships/image" Target="../media/image259.png"/><Relationship Id="rId5" Type="http://schemas.openxmlformats.org/officeDocument/2006/relationships/image" Target="../media/image260.png"/><Relationship Id="rId6" Type="http://schemas.openxmlformats.org/officeDocument/2006/relationships/image" Target="../media/image261.png"/><Relationship Id="rId7" Type="http://schemas.openxmlformats.org/officeDocument/2006/relationships/image" Target="../media/image262.png"/><Relationship Id="rId8" Type="http://schemas.openxmlformats.org/officeDocument/2006/relationships/image" Target="../media/image263.png"/><Relationship Id="rId9" Type="http://schemas.openxmlformats.org/officeDocument/2006/relationships/image" Target="../media/image264.png"/></Relationships>

</file>

<file path=ppt/slides/_rels/slide1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265.jpg"/></Relationships>

</file>

<file path=ppt/slides/_rels/slide1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hyperlink" Target="http://www.aws.training/Details/eLearning?id=34146" TargetMode="Externa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1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hyperlink" Target="mailto:piracy@datacumulus.com" TargetMode="Externa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20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21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22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23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24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25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26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27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datacumulus.com/" TargetMode="Externa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28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29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30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hyperlink" Target="http://docs.aws.amazon.com/AWSCloudFormation/latest/UserGuide/aw" TargetMode="Externa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hyperlink" Target="http://docs.aws.amazon.com/AWSCloudFormation/latest/UserGuide/aws-" TargetMode="Externa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31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32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33.jpg"/><Relationship Id="rId4" Type="http://schemas.openxmlformats.org/officeDocument/2006/relationships/image" Target="../media/image34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atacumulus.com/" TargetMode="Externa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35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36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37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38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39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32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40.jpg"/><Relationship Id="rId4" Type="http://schemas.openxmlformats.org/officeDocument/2006/relationships/image" Target="../media/image4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8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35.jp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37.jp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42.jpg"/><Relationship Id="rId4" Type="http://schemas.openxmlformats.org/officeDocument/2006/relationships/image" Target="../media/image43.jp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44.jpg"/><Relationship Id="rId4" Type="http://schemas.openxmlformats.org/officeDocument/2006/relationships/image" Target="../media/image45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38.jp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46.png"/><Relationship Id="rId4" Type="http://schemas.openxmlformats.org/officeDocument/2006/relationships/image" Target="../media/image28.png"/><Relationship Id="rId5" Type="http://schemas.openxmlformats.org/officeDocument/2006/relationships/image" Target="../media/image47.pn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48.jp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58.png"/><Relationship Id="rId4" Type="http://schemas.openxmlformats.org/officeDocument/2006/relationships/image" Target="../media/image59.png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60.jpg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81.png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jpg"/><Relationship Id="rId6" Type="http://schemas.openxmlformats.org/officeDocument/2006/relationships/image" Target="../media/image85.png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hyperlink" Target="http://www.docker.com/get-started" TargetMode="External"/><Relationship Id="rId4" Type="http://schemas.openxmlformats.org/officeDocument/2006/relationships/image" Target="../media/image86.jp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jpg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87.png"/><Relationship Id="rId4" Type="http://schemas.openxmlformats.org/officeDocument/2006/relationships/image" Target="../media/image90.png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umulus.com/" TargetMode="External"/><Relationship Id="rId3" Type="http://schemas.openxmlformats.org/officeDocument/2006/relationships/image" Target="../media/image91.png"/><Relationship Id="rId4" Type="http://schemas.openxmlformats.org/officeDocument/2006/relationships/image" Target="../media/image9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592" y="91439"/>
            <a:ext cx="11893550" cy="6576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614150">
              <a:lnSpc>
                <a:spcPts val="360"/>
              </a:lnSpc>
            </a:pP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  <a:p>
            <a:pPr marL="11614150">
              <a:lnSpc>
                <a:spcPts val="1730"/>
              </a:lnSpc>
              <a:spcBef>
                <a:spcPts val="200"/>
              </a:spcBef>
            </a:pP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algn="just" marL="11614150">
              <a:lnSpc>
                <a:spcPct val="46800"/>
              </a:lnSpc>
              <a:spcBef>
                <a:spcPts val="720"/>
              </a:spcBef>
            </a:pP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F 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O 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11614150">
              <a:lnSpc>
                <a:spcPts val="915"/>
              </a:lnSpc>
            </a:pP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algn="just" marL="11614150">
              <a:lnSpc>
                <a:spcPct val="30300"/>
              </a:lnSpc>
            </a:pP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I </a:t>
            </a:r>
            <a:r>
              <a:rPr dirty="0" sz="1800" spc="46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S </a:t>
            </a:r>
            <a:r>
              <a:rPr dirty="0" sz="1800" spc="5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1614150">
              <a:lnSpc>
                <a:spcPts val="315"/>
              </a:lnSpc>
            </a:pP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Calibri"/>
              <a:cs typeface="Calibri"/>
            </a:endParaRPr>
          </a:p>
          <a:p>
            <a:pPr marL="11614150">
              <a:lnSpc>
                <a:spcPct val="22000"/>
              </a:lnSpc>
            </a:pP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I </a:t>
            </a:r>
            <a:r>
              <a:rPr dirty="0" sz="1800" spc="30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marL="11614150">
              <a:lnSpc>
                <a:spcPts val="520"/>
              </a:lnSpc>
            </a:pP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  <a:p>
            <a:pPr algn="just" marL="11614150">
              <a:lnSpc>
                <a:spcPct val="31500"/>
              </a:lnSpc>
              <a:spcBef>
                <a:spcPts val="985"/>
              </a:spcBef>
            </a:pP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T </a:t>
            </a:r>
            <a:r>
              <a:rPr dirty="0" sz="1800" spc="42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I </a:t>
            </a:r>
            <a:r>
              <a:rPr dirty="0" sz="1800" spc="1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marL="11614150">
              <a:lnSpc>
                <a:spcPts val="935"/>
              </a:lnSpc>
            </a:pP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11614150">
              <a:lnSpc>
                <a:spcPts val="1760"/>
              </a:lnSpc>
            </a:pP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endParaRPr sz="1800">
              <a:latin typeface="Calibri"/>
              <a:cs typeface="Calibri"/>
            </a:endParaRPr>
          </a:p>
          <a:p>
            <a:pPr marL="11614150">
              <a:lnSpc>
                <a:spcPts val="1839"/>
              </a:lnSpc>
            </a:pP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784985">
              <a:lnSpc>
                <a:spcPts val="95"/>
              </a:lnSpc>
              <a:tabLst>
                <a:tab pos="6682740" algn="l"/>
              </a:tabLst>
            </a:pPr>
            <a:r>
              <a:rPr dirty="0" baseline="-6944" sz="6600" spc="-22">
                <a:solidFill>
                  <a:srgbClr val="0563C1"/>
                </a:solidFill>
                <a:latin typeface="Calibri"/>
                <a:cs typeface="Calibri"/>
              </a:rPr>
              <a:t>https://links.da	</a:t>
            </a:r>
            <a:r>
              <a:rPr dirty="0" sz="4400" spc="-15">
                <a:solidFill>
                  <a:srgbClr val="0563C1"/>
                </a:solidFill>
                <a:latin typeface="Calibri"/>
                <a:cs typeface="Calibri"/>
              </a:rPr>
              <a:t>https://links.dat</a:t>
            </a:r>
            <a:endParaRPr sz="4400">
              <a:latin typeface="Calibri"/>
              <a:cs typeface="Calibri"/>
            </a:endParaRPr>
          </a:p>
          <a:p>
            <a:pPr algn="just" marL="11614150">
              <a:lnSpc>
                <a:spcPct val="34800"/>
              </a:lnSpc>
              <a:spcBef>
                <a:spcPts val="200"/>
              </a:spcBef>
            </a:pP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t </a:t>
            </a:r>
            <a:r>
              <a:rPr dirty="0" sz="1800" spc="26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e 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  <a:p>
            <a:pPr algn="just" marL="11614150">
              <a:lnSpc>
                <a:spcPct val="42800"/>
              </a:lnSpc>
              <a:spcBef>
                <a:spcPts val="35"/>
              </a:spcBef>
            </a:pP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h 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a 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1781810">
              <a:lnSpc>
                <a:spcPts val="155"/>
              </a:lnSpc>
              <a:tabLst>
                <a:tab pos="6752590" algn="l"/>
                <a:tab pos="11614150" algn="l"/>
              </a:tabLst>
            </a:pPr>
            <a:r>
              <a:rPr dirty="0" baseline="-6944" sz="6600" spc="-15">
                <a:solidFill>
                  <a:srgbClr val="0563C1"/>
                </a:solidFill>
                <a:latin typeface="Calibri"/>
                <a:cs typeface="Calibri"/>
              </a:rPr>
              <a:t>tacumulus.com	</a:t>
            </a:r>
            <a:r>
              <a:rPr dirty="0" sz="4400" spc="-10">
                <a:solidFill>
                  <a:srgbClr val="0563C1"/>
                </a:solidFill>
                <a:latin typeface="Calibri"/>
                <a:cs typeface="Calibri"/>
              </a:rPr>
              <a:t>acumulus.com/	</a:t>
            </a:r>
            <a:r>
              <a:rPr dirty="0" baseline="-7716" sz="2700" b="1">
                <a:solidFill>
                  <a:srgbClr val="A5A5A5"/>
                </a:solidFill>
                <a:latin typeface="Calibri"/>
                <a:cs typeface="Calibri"/>
              </a:rPr>
              <a:t>a</a:t>
            </a:r>
            <a:endParaRPr baseline="-7716" sz="2700">
              <a:latin typeface="Calibri"/>
              <a:cs typeface="Calibri"/>
            </a:endParaRPr>
          </a:p>
          <a:p>
            <a:pPr marL="11614150">
              <a:lnSpc>
                <a:spcPts val="385"/>
              </a:lnSpc>
            </a:pP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1614150">
              <a:lnSpc>
                <a:spcPts val="1735"/>
              </a:lnSpc>
            </a:pP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Ma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6949440">
              <a:lnSpc>
                <a:spcPts val="345"/>
              </a:lnSpc>
              <a:spcBef>
                <a:spcPts val="5"/>
              </a:spcBef>
            </a:pPr>
            <a:r>
              <a:rPr dirty="0" sz="4400" spc="-10">
                <a:solidFill>
                  <a:srgbClr val="0563C1"/>
                </a:solidFill>
                <a:latin typeface="Calibri"/>
                <a:cs typeface="Calibri"/>
              </a:rPr>
              <a:t>aws-certified-</a:t>
            </a:r>
            <a:endParaRPr sz="4400">
              <a:latin typeface="Calibri"/>
              <a:cs typeface="Calibri"/>
            </a:endParaRPr>
          </a:p>
          <a:p>
            <a:pPr marL="11614150">
              <a:lnSpc>
                <a:spcPts val="575"/>
              </a:lnSpc>
            </a:pP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1858010">
              <a:lnSpc>
                <a:spcPts val="170"/>
              </a:lnSpc>
              <a:tabLst>
                <a:tab pos="11614150" algn="l"/>
              </a:tabLst>
            </a:pPr>
            <a:r>
              <a:rPr dirty="0" sz="4400" spc="-80">
                <a:solidFill>
                  <a:srgbClr val="0563C1"/>
                </a:solidFill>
                <a:latin typeface="Calibri"/>
                <a:cs typeface="Calibri"/>
              </a:rPr>
              <a:t>/</a:t>
            </a:r>
            <a:r>
              <a:rPr dirty="0" sz="4400" spc="-30">
                <a:solidFill>
                  <a:srgbClr val="0563C1"/>
                </a:solidFill>
                <a:latin typeface="Calibri"/>
                <a:cs typeface="Calibri"/>
              </a:rPr>
              <a:t>a</a:t>
            </a:r>
            <a:r>
              <a:rPr dirty="0" sz="4400" spc="-35">
                <a:solidFill>
                  <a:srgbClr val="0563C1"/>
                </a:solidFill>
                <a:latin typeface="Calibri"/>
                <a:cs typeface="Calibri"/>
              </a:rPr>
              <a:t>w</a:t>
            </a:r>
            <a:r>
              <a:rPr dirty="0" sz="4400">
                <a:solidFill>
                  <a:srgbClr val="0563C1"/>
                </a:solidFill>
                <a:latin typeface="Calibri"/>
                <a:cs typeface="Calibri"/>
              </a:rPr>
              <a:t>s-c</a:t>
            </a:r>
            <a:r>
              <a:rPr dirty="0" sz="4400" spc="-5">
                <a:solidFill>
                  <a:srgbClr val="0563C1"/>
                </a:solidFill>
                <a:latin typeface="Calibri"/>
                <a:cs typeface="Calibri"/>
              </a:rPr>
              <a:t>e</a:t>
            </a:r>
            <a:r>
              <a:rPr dirty="0" sz="4400">
                <a:solidFill>
                  <a:srgbClr val="0563C1"/>
                </a:solidFill>
                <a:latin typeface="Calibri"/>
                <a:cs typeface="Calibri"/>
              </a:rPr>
              <a:t>rt</a:t>
            </a:r>
            <a:r>
              <a:rPr dirty="0" sz="4400" spc="5">
                <a:solidFill>
                  <a:srgbClr val="0563C1"/>
                </a:solidFill>
                <a:latin typeface="Calibri"/>
                <a:cs typeface="Calibri"/>
              </a:rPr>
              <a:t>i</a:t>
            </a:r>
            <a:r>
              <a:rPr dirty="0" sz="4400" spc="-5">
                <a:solidFill>
                  <a:srgbClr val="0563C1"/>
                </a:solidFill>
                <a:latin typeface="Calibri"/>
                <a:cs typeface="Calibri"/>
              </a:rPr>
              <a:t>f</a:t>
            </a:r>
            <a:r>
              <a:rPr dirty="0" sz="4400">
                <a:solidFill>
                  <a:srgbClr val="0563C1"/>
                </a:solidFill>
                <a:latin typeface="Calibri"/>
                <a:cs typeface="Calibri"/>
              </a:rPr>
              <a:t>i</a:t>
            </a:r>
            <a:r>
              <a:rPr dirty="0" sz="4400" spc="-5">
                <a:solidFill>
                  <a:srgbClr val="0563C1"/>
                </a:solidFill>
                <a:latin typeface="Calibri"/>
                <a:cs typeface="Calibri"/>
              </a:rPr>
              <a:t>e</a:t>
            </a:r>
            <a:r>
              <a:rPr dirty="0" sz="4400" spc="-10">
                <a:solidFill>
                  <a:srgbClr val="0563C1"/>
                </a:solidFill>
                <a:latin typeface="Calibri"/>
                <a:cs typeface="Calibri"/>
              </a:rPr>
              <a:t>d</a:t>
            </a:r>
            <a:r>
              <a:rPr dirty="0" sz="4400">
                <a:solidFill>
                  <a:srgbClr val="0563C1"/>
                </a:solidFill>
                <a:latin typeface="Calibri"/>
                <a:cs typeface="Calibri"/>
              </a:rPr>
              <a:t>-	</a:t>
            </a:r>
            <a:r>
              <a:rPr dirty="0" baseline="58641" sz="2700" spc="-937" b="1">
                <a:solidFill>
                  <a:srgbClr val="0563C1"/>
                </a:solidFill>
                <a:latin typeface="Calibri"/>
                <a:cs typeface="Calibri"/>
              </a:rPr>
              <a:t>www</a:t>
            </a:r>
            <a:endParaRPr baseline="58641" sz="2700">
              <a:latin typeface="Calibri"/>
              <a:cs typeface="Calibri"/>
            </a:endParaRPr>
          </a:p>
          <a:p>
            <a:pPr marL="11614150">
              <a:lnSpc>
                <a:spcPts val="10"/>
              </a:lnSpc>
            </a:pP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1614150">
              <a:lnSpc>
                <a:spcPts val="1530"/>
              </a:lnSpc>
            </a:pP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Calibri"/>
              <a:cs typeface="Calibri"/>
            </a:endParaRPr>
          </a:p>
          <a:p>
            <a:pPr marL="6821805">
              <a:lnSpc>
                <a:spcPts val="2915"/>
              </a:lnSpc>
            </a:pPr>
            <a:r>
              <a:rPr dirty="0" sz="4400" spc="-25">
                <a:solidFill>
                  <a:srgbClr val="0563C1"/>
                </a:solidFill>
                <a:latin typeface="Calibri"/>
                <a:cs typeface="Calibri"/>
              </a:rPr>
              <a:t>devops-pro-pt-</a:t>
            </a:r>
            <a:endParaRPr sz="4400">
              <a:latin typeface="Calibri"/>
              <a:cs typeface="Calibri"/>
            </a:endParaRPr>
          </a:p>
          <a:p>
            <a:pPr marL="2149475">
              <a:lnSpc>
                <a:spcPts val="1920"/>
              </a:lnSpc>
            </a:pPr>
            <a:r>
              <a:rPr dirty="0" sz="4400" spc="-15">
                <a:solidFill>
                  <a:srgbClr val="0563C1"/>
                </a:solidFill>
                <a:latin typeface="Calibri"/>
                <a:cs typeface="Calibri"/>
              </a:rPr>
              <a:t>devops-pro-</a:t>
            </a:r>
            <a:endParaRPr sz="4400">
              <a:latin typeface="Calibri"/>
              <a:cs typeface="Calibri"/>
            </a:endParaRPr>
          </a:p>
          <a:p>
            <a:pPr marL="11614150">
              <a:lnSpc>
                <a:spcPts val="1739"/>
              </a:lnSpc>
            </a:pPr>
            <a:r>
              <a:rPr dirty="0" sz="1800" b="1">
                <a:solidFill>
                  <a:srgbClr val="0563C1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1614150">
              <a:lnSpc>
                <a:spcPts val="1025"/>
              </a:lnSpc>
            </a:pPr>
            <a:r>
              <a:rPr dirty="0" sz="1800" b="1">
                <a:solidFill>
                  <a:srgbClr val="0563C1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11614150">
              <a:lnSpc>
                <a:spcPts val="105"/>
              </a:lnSpc>
            </a:pPr>
            <a:r>
              <a:rPr dirty="0" sz="1800" b="1">
                <a:solidFill>
                  <a:srgbClr val="0563C1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1614150">
              <a:lnSpc>
                <a:spcPct val="28199"/>
              </a:lnSpc>
            </a:pPr>
            <a:r>
              <a:rPr dirty="0" sz="1800" b="1">
                <a:solidFill>
                  <a:srgbClr val="0563C1"/>
                </a:solidFill>
                <a:latin typeface="Calibri"/>
                <a:cs typeface="Calibri"/>
              </a:rPr>
              <a:t>t </a:t>
            </a:r>
            <a:r>
              <a:rPr dirty="0" sz="1800" spc="285" b="1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563C1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2398395">
              <a:lnSpc>
                <a:spcPts val="535"/>
              </a:lnSpc>
              <a:tabLst>
                <a:tab pos="7656195" algn="l"/>
                <a:tab pos="11614150" algn="l"/>
              </a:tabLst>
            </a:pPr>
            <a:r>
              <a:rPr dirty="0" sz="1200" spc="-20">
                <a:solidFill>
                  <a:srgbClr val="0563C1"/>
                </a:solidFill>
                <a:latin typeface="Calibri"/>
                <a:cs typeface="Calibri"/>
              </a:rPr>
              <a:t>ht</a:t>
            </a:r>
            <a:r>
              <a:rPr dirty="0" sz="1200" spc="-5">
                <a:solidFill>
                  <a:srgbClr val="0563C1"/>
                </a:solidFill>
                <a:latin typeface="Calibri"/>
                <a:cs typeface="Calibri"/>
              </a:rPr>
              <a:t>t</a:t>
            </a:r>
            <a:r>
              <a:rPr dirty="0" sz="1200" spc="-15">
                <a:solidFill>
                  <a:srgbClr val="0563C1"/>
                </a:solidFill>
                <a:latin typeface="Calibri"/>
                <a:cs typeface="Calibri"/>
              </a:rPr>
              <a:t>p</a:t>
            </a:r>
            <a:r>
              <a:rPr dirty="0" sz="1200" spc="-365">
                <a:solidFill>
                  <a:srgbClr val="0563C1"/>
                </a:solidFill>
                <a:latin typeface="Calibri"/>
                <a:cs typeface="Calibri"/>
              </a:rPr>
              <a:t>s</a:t>
            </a:r>
            <a:r>
              <a:rPr dirty="0" baseline="-3787" sz="6600" spc="-52">
                <a:solidFill>
                  <a:srgbClr val="0563C1"/>
                </a:solidFill>
                <a:latin typeface="Calibri"/>
                <a:cs typeface="Calibri"/>
              </a:rPr>
              <a:t>c</a:t>
            </a:r>
            <a:r>
              <a:rPr dirty="0" baseline="-3787" sz="6600" spc="-5670">
                <a:solidFill>
                  <a:srgbClr val="0563C1"/>
                </a:solidFill>
                <a:latin typeface="Calibri"/>
                <a:cs typeface="Calibri"/>
              </a:rPr>
              <a:t>o</a:t>
            </a:r>
            <a:r>
              <a:rPr dirty="0" sz="1200">
                <a:solidFill>
                  <a:srgbClr val="0563C1"/>
                </a:solidFill>
                <a:latin typeface="Calibri"/>
                <a:cs typeface="Calibri"/>
              </a:rPr>
              <a:t>:</a:t>
            </a:r>
            <a:r>
              <a:rPr dirty="0" sz="1200" spc="-5">
                <a:solidFill>
                  <a:srgbClr val="0563C1"/>
                </a:solidFill>
                <a:latin typeface="Calibri"/>
                <a:cs typeface="Calibri"/>
              </a:rPr>
              <a:t>//</a:t>
            </a:r>
            <a:r>
              <a:rPr dirty="0" sz="1200">
                <a:solidFill>
                  <a:srgbClr val="0563C1"/>
                </a:solidFill>
                <a:latin typeface="Calibri"/>
                <a:cs typeface="Calibri"/>
              </a:rPr>
              <a:t>li</a:t>
            </a:r>
            <a:r>
              <a:rPr dirty="0" sz="1200" spc="-10">
                <a:solidFill>
                  <a:srgbClr val="0563C1"/>
                </a:solidFill>
                <a:latin typeface="Calibri"/>
                <a:cs typeface="Calibri"/>
              </a:rPr>
              <a:t>nk</a:t>
            </a:r>
            <a:r>
              <a:rPr dirty="0" sz="1200" spc="5">
                <a:solidFill>
                  <a:srgbClr val="0563C1"/>
                </a:solidFill>
                <a:latin typeface="Calibri"/>
                <a:cs typeface="Calibri"/>
              </a:rPr>
              <a:t>s</a:t>
            </a:r>
            <a:r>
              <a:rPr dirty="0" sz="1200" spc="-5">
                <a:solidFill>
                  <a:srgbClr val="0563C1"/>
                </a:solidFill>
                <a:latin typeface="Calibri"/>
                <a:cs typeface="Calibri"/>
              </a:rPr>
              <a:t>.</a:t>
            </a:r>
            <a:r>
              <a:rPr dirty="0" sz="1200" spc="-595">
                <a:solidFill>
                  <a:srgbClr val="0563C1"/>
                </a:solidFill>
                <a:latin typeface="Calibri"/>
                <a:cs typeface="Calibri"/>
              </a:rPr>
              <a:t>d</a:t>
            </a:r>
            <a:r>
              <a:rPr dirty="0" baseline="-3787" sz="6600" spc="-2595">
                <a:solidFill>
                  <a:srgbClr val="0563C1"/>
                </a:solidFill>
                <a:latin typeface="Calibri"/>
                <a:cs typeface="Calibri"/>
              </a:rPr>
              <a:t>u</a:t>
            </a:r>
            <a:r>
              <a:rPr dirty="0" sz="1200" spc="-15">
                <a:solidFill>
                  <a:srgbClr val="0563C1"/>
                </a:solidFill>
                <a:latin typeface="Calibri"/>
                <a:cs typeface="Calibri"/>
              </a:rPr>
              <a:t>a</a:t>
            </a:r>
            <a:r>
              <a:rPr dirty="0" sz="1200" spc="-20">
                <a:solidFill>
                  <a:srgbClr val="0563C1"/>
                </a:solidFill>
                <a:latin typeface="Calibri"/>
                <a:cs typeface="Calibri"/>
              </a:rPr>
              <a:t>t</a:t>
            </a:r>
            <a:r>
              <a:rPr dirty="0" sz="1200">
                <a:solidFill>
                  <a:srgbClr val="0563C1"/>
                </a:solidFill>
                <a:latin typeface="Calibri"/>
                <a:cs typeface="Calibri"/>
              </a:rPr>
              <a:t>a</a:t>
            </a:r>
            <a:r>
              <a:rPr dirty="0" sz="1200" spc="-305">
                <a:solidFill>
                  <a:srgbClr val="0563C1"/>
                </a:solidFill>
                <a:latin typeface="Calibri"/>
                <a:cs typeface="Calibri"/>
              </a:rPr>
              <a:t>c</a:t>
            </a:r>
            <a:r>
              <a:rPr dirty="0" baseline="-3787" sz="6600" spc="-3015">
                <a:solidFill>
                  <a:srgbClr val="0563C1"/>
                </a:solidFill>
                <a:latin typeface="Calibri"/>
                <a:cs typeface="Calibri"/>
              </a:rPr>
              <a:t>p</a:t>
            </a:r>
            <a:r>
              <a:rPr dirty="0" sz="1200" spc="-10">
                <a:solidFill>
                  <a:srgbClr val="0563C1"/>
                </a:solidFill>
                <a:latin typeface="Calibri"/>
                <a:cs typeface="Calibri"/>
              </a:rPr>
              <a:t>u</a:t>
            </a:r>
            <a:r>
              <a:rPr dirty="0" sz="1200">
                <a:solidFill>
                  <a:srgbClr val="0563C1"/>
                </a:solidFill>
                <a:latin typeface="Calibri"/>
                <a:cs typeface="Calibri"/>
              </a:rPr>
              <a:t>m</a:t>
            </a:r>
            <a:r>
              <a:rPr dirty="0" sz="1200" spc="-210">
                <a:solidFill>
                  <a:srgbClr val="0563C1"/>
                </a:solidFill>
                <a:latin typeface="Calibri"/>
                <a:cs typeface="Calibri"/>
              </a:rPr>
              <a:t>u</a:t>
            </a:r>
            <a:r>
              <a:rPr dirty="0" baseline="-3787" sz="6600" spc="-3179">
                <a:solidFill>
                  <a:srgbClr val="0563C1"/>
                </a:solidFill>
                <a:latin typeface="Calibri"/>
                <a:cs typeface="Calibri"/>
              </a:rPr>
              <a:t>o</a:t>
            </a:r>
            <a:r>
              <a:rPr dirty="0" sz="1200">
                <a:solidFill>
                  <a:srgbClr val="0563C1"/>
                </a:solidFill>
                <a:latin typeface="Calibri"/>
                <a:cs typeface="Calibri"/>
              </a:rPr>
              <a:t>l</a:t>
            </a:r>
            <a:r>
              <a:rPr dirty="0" sz="1200" spc="-10">
                <a:solidFill>
                  <a:srgbClr val="0563C1"/>
                </a:solidFill>
                <a:latin typeface="Calibri"/>
                <a:cs typeface="Calibri"/>
              </a:rPr>
              <a:t>u</a:t>
            </a:r>
            <a:r>
              <a:rPr dirty="0" sz="1200" spc="5">
                <a:solidFill>
                  <a:srgbClr val="0563C1"/>
                </a:solidFill>
                <a:latin typeface="Calibri"/>
                <a:cs typeface="Calibri"/>
              </a:rPr>
              <a:t>s</a:t>
            </a:r>
            <a:r>
              <a:rPr dirty="0" sz="1200" spc="-5">
                <a:solidFill>
                  <a:srgbClr val="0563C1"/>
                </a:solidFill>
                <a:latin typeface="Calibri"/>
                <a:cs typeface="Calibri"/>
              </a:rPr>
              <a:t>.</a:t>
            </a:r>
            <a:r>
              <a:rPr dirty="0" sz="1200" spc="-65">
                <a:solidFill>
                  <a:srgbClr val="0563C1"/>
                </a:solidFill>
                <a:latin typeface="Calibri"/>
                <a:cs typeface="Calibri"/>
              </a:rPr>
              <a:t>c</a:t>
            </a:r>
            <a:r>
              <a:rPr dirty="0" baseline="-3787" sz="6600" spc="-3382">
                <a:solidFill>
                  <a:srgbClr val="0563C1"/>
                </a:solidFill>
                <a:latin typeface="Calibri"/>
                <a:cs typeface="Calibri"/>
              </a:rPr>
              <a:t>n</a:t>
            </a:r>
            <a:r>
              <a:rPr dirty="0" sz="1200" spc="5">
                <a:solidFill>
                  <a:srgbClr val="0563C1"/>
                </a:solidFill>
                <a:latin typeface="Calibri"/>
                <a:cs typeface="Calibri"/>
              </a:rPr>
              <a:t>o</a:t>
            </a:r>
            <a:r>
              <a:rPr dirty="0" sz="1200">
                <a:solidFill>
                  <a:srgbClr val="0563C1"/>
                </a:solidFill>
                <a:latin typeface="Calibri"/>
                <a:cs typeface="Calibri"/>
              </a:rPr>
              <a:t>m</a:t>
            </a:r>
            <a:r>
              <a:rPr dirty="0" sz="1200" spc="-25">
                <a:solidFill>
                  <a:srgbClr val="0563C1"/>
                </a:solidFill>
                <a:latin typeface="Calibri"/>
                <a:cs typeface="Calibri"/>
              </a:rPr>
              <a:t>/</a:t>
            </a:r>
            <a:r>
              <a:rPr dirty="0" sz="1200" spc="-10">
                <a:solidFill>
                  <a:srgbClr val="0563C1"/>
                </a:solidFill>
                <a:latin typeface="Calibri"/>
                <a:cs typeface="Calibri"/>
              </a:rPr>
              <a:t>a</a:t>
            </a:r>
            <a:r>
              <a:rPr dirty="0" sz="1200">
                <a:solidFill>
                  <a:srgbClr val="0563C1"/>
                </a:solidFill>
                <a:latin typeface="Calibri"/>
                <a:cs typeface="Calibri"/>
              </a:rPr>
              <a:t>w	</a:t>
            </a:r>
            <a:r>
              <a:rPr dirty="0" baseline="3156" sz="6600" spc="-52">
                <a:solidFill>
                  <a:srgbClr val="0563C1"/>
                </a:solidFill>
                <a:latin typeface="Calibri"/>
                <a:cs typeface="Calibri"/>
              </a:rPr>
              <a:t>c</a:t>
            </a:r>
            <a:r>
              <a:rPr dirty="0" baseline="3156" sz="6600" spc="7">
                <a:solidFill>
                  <a:srgbClr val="0563C1"/>
                </a:solidFill>
                <a:latin typeface="Calibri"/>
                <a:cs typeface="Calibri"/>
              </a:rPr>
              <a:t>o</a:t>
            </a:r>
            <a:r>
              <a:rPr dirty="0" baseline="3156" sz="6600">
                <a:solidFill>
                  <a:srgbClr val="0563C1"/>
                </a:solidFill>
                <a:latin typeface="Calibri"/>
                <a:cs typeface="Calibri"/>
              </a:rPr>
              <a:t>upon	</a:t>
            </a:r>
            <a:r>
              <a:rPr dirty="0" baseline="38580" sz="2700" b="1">
                <a:solidFill>
                  <a:srgbClr val="0563C1"/>
                </a:solidFill>
                <a:latin typeface="Calibri"/>
                <a:cs typeface="Calibri"/>
              </a:rPr>
              <a:t>u</a:t>
            </a:r>
            <a:endParaRPr baseline="38580" sz="2700">
              <a:latin typeface="Calibri"/>
              <a:cs typeface="Calibri"/>
            </a:endParaRPr>
          </a:p>
          <a:p>
            <a:pPr marL="11614150">
              <a:lnSpc>
                <a:spcPts val="355"/>
              </a:lnSpc>
            </a:pPr>
            <a:r>
              <a:rPr dirty="0" sz="1800" b="1">
                <a:solidFill>
                  <a:srgbClr val="0563C1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1614150">
              <a:lnSpc>
                <a:spcPct val="44600"/>
              </a:lnSpc>
            </a:pPr>
            <a:r>
              <a:rPr dirty="0" sz="1800" b="1">
                <a:solidFill>
                  <a:srgbClr val="0563C1"/>
                </a:solidFill>
                <a:latin typeface="Calibri"/>
                <a:cs typeface="Calibri"/>
              </a:rPr>
              <a:t>u </a:t>
            </a:r>
            <a:r>
              <a:rPr dirty="0" sz="1800" spc="5" b="1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563C1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  <a:p>
            <a:pPr marL="6203950">
              <a:lnSpc>
                <a:spcPts val="2410"/>
              </a:lnSpc>
              <a:tabLst>
                <a:tab pos="11614150" algn="l"/>
              </a:tabLst>
            </a:pPr>
            <a:r>
              <a:rPr dirty="0" sz="2400" spc="-15">
                <a:solidFill>
                  <a:srgbClr val="0563C1"/>
                </a:solidFill>
                <a:latin typeface="Calibri"/>
                <a:cs typeface="Calibri"/>
              </a:rPr>
              <a:t>https://links.datacumulus.com/aws	</a:t>
            </a:r>
            <a:r>
              <a:rPr dirty="0" baseline="7716" sz="2700" b="1">
                <a:solidFill>
                  <a:srgbClr val="0563C1"/>
                </a:solidFill>
                <a:latin typeface="Calibri"/>
                <a:cs typeface="Calibri"/>
              </a:rPr>
              <a:t>l</a:t>
            </a:r>
            <a:endParaRPr baseline="7716" sz="2700">
              <a:latin typeface="Calibri"/>
              <a:cs typeface="Calibri"/>
            </a:endParaRPr>
          </a:p>
          <a:p>
            <a:pPr marL="2524125">
              <a:lnSpc>
                <a:spcPts val="1090"/>
              </a:lnSpc>
              <a:tabLst>
                <a:tab pos="11614150" algn="l"/>
              </a:tabLst>
            </a:pPr>
            <a:r>
              <a:rPr dirty="0" sz="1200" spc="-5">
                <a:solidFill>
                  <a:srgbClr val="0563C1"/>
                </a:solidFill>
                <a:latin typeface="Calibri"/>
                <a:cs typeface="Calibri"/>
              </a:rPr>
              <a:t>s-certified-devops-pro-coupon	</a:t>
            </a:r>
            <a:r>
              <a:rPr dirty="0" baseline="40123" sz="2700" b="1">
                <a:solidFill>
                  <a:srgbClr val="0563C1"/>
                </a:solidFill>
                <a:latin typeface="Calibri"/>
                <a:cs typeface="Calibri"/>
              </a:rPr>
              <a:t>u</a:t>
            </a:r>
            <a:endParaRPr baseline="40123" sz="2700">
              <a:latin typeface="Calibri"/>
              <a:cs typeface="Calibri"/>
            </a:endParaRPr>
          </a:p>
          <a:p>
            <a:pPr marL="6391275">
              <a:lnSpc>
                <a:spcPts val="575"/>
              </a:lnSpc>
            </a:pPr>
            <a:r>
              <a:rPr dirty="0" sz="2400" spc="-10">
                <a:solidFill>
                  <a:srgbClr val="0563C1"/>
                </a:solidFill>
                <a:latin typeface="Calibri"/>
                <a:cs typeface="Calibri"/>
              </a:rPr>
              <a:t>-certified-devops-pro-pt-coupon</a:t>
            </a:r>
            <a:endParaRPr sz="2400">
              <a:latin typeface="Calibri"/>
              <a:cs typeface="Calibri"/>
            </a:endParaRPr>
          </a:p>
          <a:p>
            <a:pPr marL="11614150">
              <a:lnSpc>
                <a:spcPts val="400"/>
              </a:lnSpc>
            </a:pPr>
            <a:r>
              <a:rPr dirty="0" sz="1800" b="1">
                <a:solidFill>
                  <a:srgbClr val="0563C1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1614150">
              <a:lnSpc>
                <a:spcPts val="195"/>
              </a:lnSpc>
            </a:pPr>
            <a:r>
              <a:rPr dirty="0" sz="1800" b="1">
                <a:solidFill>
                  <a:srgbClr val="0563C1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1614150">
              <a:lnSpc>
                <a:spcPct val="34300"/>
              </a:lnSpc>
            </a:pPr>
            <a:r>
              <a:rPr dirty="0" sz="1800" b="1">
                <a:solidFill>
                  <a:srgbClr val="0563C1"/>
                </a:solidFill>
                <a:latin typeface="Calibri"/>
                <a:cs typeface="Calibri"/>
              </a:rPr>
              <a:t>c </a:t>
            </a:r>
            <a:r>
              <a:rPr dirty="0" sz="1800" spc="75" b="1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563C1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120"/>
              </a:lnSpc>
              <a:tabLst>
                <a:tab pos="11614150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	</a:t>
            </a:r>
            <a:r>
              <a:rPr dirty="0" baseline="46296" sz="2700" b="1">
                <a:solidFill>
                  <a:srgbClr val="0563C1"/>
                </a:solidFill>
                <a:latin typeface="Calibri"/>
                <a:cs typeface="Calibri"/>
              </a:rPr>
              <a:t>m</a:t>
            </a:r>
            <a:endParaRPr baseline="46296" sz="27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384040"/>
            <a:ext cx="12192000" cy="2473960"/>
            <a:chOff x="0" y="4384040"/>
            <a:chExt cx="12192000" cy="2473960"/>
          </a:xfrm>
        </p:grpSpPr>
        <p:sp>
          <p:nvSpPr>
            <p:cNvPr id="4" name="object 4"/>
            <p:cNvSpPr/>
            <p:nvPr/>
          </p:nvSpPr>
          <p:spPr>
            <a:xfrm>
              <a:off x="0" y="6031832"/>
              <a:ext cx="12192000" cy="826769"/>
            </a:xfrm>
            <a:custGeom>
              <a:avLst/>
              <a:gdLst/>
              <a:ahLst/>
              <a:cxnLst/>
              <a:rect l="l" t="t" r="r" b="b"/>
              <a:pathLst>
                <a:path w="12192000" h="826770">
                  <a:moveTo>
                    <a:pt x="3951" y="0"/>
                  </a:moveTo>
                  <a:lnTo>
                    <a:pt x="0" y="826168"/>
                  </a:lnTo>
                  <a:lnTo>
                    <a:pt x="12192001" y="826168"/>
                  </a:lnTo>
                  <a:lnTo>
                    <a:pt x="3951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6166635"/>
              <a:ext cx="12192000" cy="691515"/>
            </a:xfrm>
            <a:custGeom>
              <a:avLst/>
              <a:gdLst/>
              <a:ahLst/>
              <a:cxnLst/>
              <a:rect l="l" t="t" r="r" b="b"/>
              <a:pathLst>
                <a:path w="12192000" h="691515">
                  <a:moveTo>
                    <a:pt x="3951" y="0"/>
                  </a:moveTo>
                  <a:lnTo>
                    <a:pt x="0" y="691363"/>
                  </a:lnTo>
                  <a:lnTo>
                    <a:pt x="12192001" y="691363"/>
                  </a:lnTo>
                  <a:lnTo>
                    <a:pt x="3951" y="0"/>
                  </a:lnTo>
                  <a:close/>
                </a:path>
              </a:pathLst>
            </a:custGeom>
            <a:solidFill>
              <a:srgbClr val="F7A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51836" y="4384040"/>
              <a:ext cx="9253220" cy="2235200"/>
            </a:xfrm>
            <a:custGeom>
              <a:avLst/>
              <a:gdLst/>
              <a:ahLst/>
              <a:cxnLst/>
              <a:rect l="l" t="t" r="r" b="b"/>
              <a:pathLst>
                <a:path w="9253220" h="2235200">
                  <a:moveTo>
                    <a:pt x="2006600" y="1744256"/>
                  </a:moveTo>
                  <a:lnTo>
                    <a:pt x="127000" y="1744256"/>
                  </a:lnTo>
                  <a:lnTo>
                    <a:pt x="127000" y="1756956"/>
                  </a:lnTo>
                  <a:lnTo>
                    <a:pt x="2006600" y="1756956"/>
                  </a:lnTo>
                  <a:lnTo>
                    <a:pt x="2006600" y="1744256"/>
                  </a:lnTo>
                  <a:close/>
                </a:path>
                <a:path w="9253220" h="2235200">
                  <a:moveTo>
                    <a:pt x="2133600" y="1553756"/>
                  </a:moveTo>
                  <a:lnTo>
                    <a:pt x="0" y="1553756"/>
                  </a:lnTo>
                  <a:lnTo>
                    <a:pt x="0" y="1566456"/>
                  </a:lnTo>
                  <a:lnTo>
                    <a:pt x="2133600" y="1566456"/>
                  </a:lnTo>
                  <a:lnTo>
                    <a:pt x="2133600" y="1553756"/>
                  </a:lnTo>
                  <a:close/>
                </a:path>
                <a:path w="9253220" h="2235200">
                  <a:moveTo>
                    <a:pt x="9253144" y="0"/>
                  </a:moveTo>
                  <a:lnTo>
                    <a:pt x="9240444" y="0"/>
                  </a:lnTo>
                  <a:lnTo>
                    <a:pt x="9240444" y="2235200"/>
                  </a:lnTo>
                  <a:lnTo>
                    <a:pt x="9253144" y="2235200"/>
                  </a:lnTo>
                  <a:lnTo>
                    <a:pt x="9253144" y="0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2039859" y="3344255"/>
            <a:ext cx="3467100" cy="38100"/>
          </a:xfrm>
          <a:custGeom>
            <a:avLst/>
            <a:gdLst/>
            <a:ahLst/>
            <a:cxnLst/>
            <a:rect l="l" t="t" r="r" b="b"/>
            <a:pathLst>
              <a:path w="3467100" h="38100">
                <a:moveTo>
                  <a:pt x="3467100" y="0"/>
                </a:moveTo>
                <a:lnTo>
                  <a:pt x="0" y="0"/>
                </a:lnTo>
                <a:lnTo>
                  <a:pt x="0" y="38100"/>
                </a:lnTo>
                <a:lnTo>
                  <a:pt x="3467100" y="38100"/>
                </a:lnTo>
                <a:lnTo>
                  <a:pt x="3467100" y="0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39859" y="4017355"/>
            <a:ext cx="3467100" cy="38100"/>
          </a:xfrm>
          <a:custGeom>
            <a:avLst/>
            <a:gdLst/>
            <a:ahLst/>
            <a:cxnLst/>
            <a:rect l="l" t="t" r="r" b="b"/>
            <a:pathLst>
              <a:path w="3467100" h="38100">
                <a:moveTo>
                  <a:pt x="3467100" y="0"/>
                </a:moveTo>
                <a:lnTo>
                  <a:pt x="0" y="0"/>
                </a:lnTo>
                <a:lnTo>
                  <a:pt x="0" y="38100"/>
                </a:lnTo>
                <a:lnTo>
                  <a:pt x="3467100" y="38100"/>
                </a:lnTo>
                <a:lnTo>
                  <a:pt x="3467100" y="0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16059" y="4690455"/>
            <a:ext cx="3314700" cy="38100"/>
          </a:xfrm>
          <a:custGeom>
            <a:avLst/>
            <a:gdLst/>
            <a:ahLst/>
            <a:cxnLst/>
            <a:rect l="l" t="t" r="r" b="b"/>
            <a:pathLst>
              <a:path w="3314700" h="38100">
                <a:moveTo>
                  <a:pt x="3314700" y="0"/>
                </a:moveTo>
                <a:lnTo>
                  <a:pt x="0" y="0"/>
                </a:lnTo>
                <a:lnTo>
                  <a:pt x="0" y="38100"/>
                </a:lnTo>
                <a:lnTo>
                  <a:pt x="3314700" y="38100"/>
                </a:lnTo>
                <a:lnTo>
                  <a:pt x="3314700" y="0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08159" y="5363555"/>
            <a:ext cx="2730500" cy="38100"/>
          </a:xfrm>
          <a:custGeom>
            <a:avLst/>
            <a:gdLst/>
            <a:ahLst/>
            <a:cxnLst/>
            <a:rect l="l" t="t" r="r" b="b"/>
            <a:pathLst>
              <a:path w="2730500" h="38100">
                <a:moveTo>
                  <a:pt x="2730500" y="0"/>
                </a:moveTo>
                <a:lnTo>
                  <a:pt x="0" y="0"/>
                </a:lnTo>
                <a:lnTo>
                  <a:pt x="0" y="38100"/>
                </a:lnTo>
                <a:lnTo>
                  <a:pt x="2730500" y="38100"/>
                </a:lnTo>
                <a:lnTo>
                  <a:pt x="2730500" y="0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16159" y="6023955"/>
            <a:ext cx="1714500" cy="38100"/>
          </a:xfrm>
          <a:custGeom>
            <a:avLst/>
            <a:gdLst/>
            <a:ahLst/>
            <a:cxnLst/>
            <a:rect l="l" t="t" r="r" b="b"/>
            <a:pathLst>
              <a:path w="1714500" h="38100">
                <a:moveTo>
                  <a:pt x="1714500" y="0"/>
                </a:moveTo>
                <a:lnTo>
                  <a:pt x="0" y="0"/>
                </a:lnTo>
                <a:lnTo>
                  <a:pt x="0" y="38099"/>
                </a:lnTo>
                <a:lnTo>
                  <a:pt x="1714500" y="38099"/>
                </a:lnTo>
                <a:lnTo>
                  <a:pt x="1714500" y="0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63015" y="5960235"/>
            <a:ext cx="4356100" cy="25400"/>
          </a:xfrm>
          <a:custGeom>
            <a:avLst/>
            <a:gdLst/>
            <a:ahLst/>
            <a:cxnLst/>
            <a:rect l="l" t="t" r="r" b="b"/>
            <a:pathLst>
              <a:path w="4356100" h="25400">
                <a:moveTo>
                  <a:pt x="4356100" y="0"/>
                </a:moveTo>
                <a:lnTo>
                  <a:pt x="0" y="0"/>
                </a:lnTo>
                <a:lnTo>
                  <a:pt x="0" y="25399"/>
                </a:lnTo>
                <a:lnTo>
                  <a:pt x="4356100" y="25399"/>
                </a:lnTo>
                <a:lnTo>
                  <a:pt x="4356100" y="0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40816" y="6328535"/>
            <a:ext cx="4000500" cy="25400"/>
          </a:xfrm>
          <a:custGeom>
            <a:avLst/>
            <a:gdLst/>
            <a:ahLst/>
            <a:cxnLst/>
            <a:rect l="l" t="t" r="r" b="b"/>
            <a:pathLst>
              <a:path w="4000500" h="25400">
                <a:moveTo>
                  <a:pt x="4000500" y="0"/>
                </a:moveTo>
                <a:lnTo>
                  <a:pt x="0" y="0"/>
                </a:lnTo>
                <a:lnTo>
                  <a:pt x="0" y="25400"/>
                </a:lnTo>
                <a:lnTo>
                  <a:pt x="4000500" y="25400"/>
                </a:lnTo>
                <a:lnTo>
                  <a:pt x="4000500" y="0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35585" y="3275406"/>
            <a:ext cx="3657600" cy="38100"/>
          </a:xfrm>
          <a:custGeom>
            <a:avLst/>
            <a:gdLst/>
            <a:ahLst/>
            <a:cxnLst/>
            <a:rect l="l" t="t" r="r" b="b"/>
            <a:pathLst>
              <a:path w="3657600" h="38100">
                <a:moveTo>
                  <a:pt x="3657598" y="0"/>
                </a:moveTo>
                <a:lnTo>
                  <a:pt x="0" y="0"/>
                </a:lnTo>
                <a:lnTo>
                  <a:pt x="0" y="38100"/>
                </a:lnTo>
                <a:lnTo>
                  <a:pt x="3657598" y="38100"/>
                </a:lnTo>
                <a:lnTo>
                  <a:pt x="3657598" y="0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11784" y="3948506"/>
            <a:ext cx="3505200" cy="38100"/>
          </a:xfrm>
          <a:custGeom>
            <a:avLst/>
            <a:gdLst/>
            <a:ahLst/>
            <a:cxnLst/>
            <a:rect l="l" t="t" r="r" b="b"/>
            <a:pathLst>
              <a:path w="3505200" h="38100">
                <a:moveTo>
                  <a:pt x="3505200" y="0"/>
                </a:moveTo>
                <a:lnTo>
                  <a:pt x="0" y="0"/>
                </a:lnTo>
                <a:lnTo>
                  <a:pt x="0" y="38100"/>
                </a:lnTo>
                <a:lnTo>
                  <a:pt x="3505200" y="38100"/>
                </a:lnTo>
                <a:lnTo>
                  <a:pt x="3505200" y="0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02284" y="4621606"/>
            <a:ext cx="3124200" cy="38100"/>
          </a:xfrm>
          <a:custGeom>
            <a:avLst/>
            <a:gdLst/>
            <a:ahLst/>
            <a:cxnLst/>
            <a:rect l="l" t="t" r="r" b="b"/>
            <a:pathLst>
              <a:path w="3124200" h="38100">
                <a:moveTo>
                  <a:pt x="3124200" y="0"/>
                </a:moveTo>
                <a:lnTo>
                  <a:pt x="0" y="0"/>
                </a:lnTo>
                <a:lnTo>
                  <a:pt x="0" y="38100"/>
                </a:lnTo>
                <a:lnTo>
                  <a:pt x="3124200" y="38100"/>
                </a:lnTo>
                <a:lnTo>
                  <a:pt x="3124200" y="0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75284" y="5294706"/>
            <a:ext cx="3378200" cy="38100"/>
          </a:xfrm>
          <a:custGeom>
            <a:avLst/>
            <a:gdLst/>
            <a:ahLst/>
            <a:cxnLst/>
            <a:rect l="l" t="t" r="r" b="b"/>
            <a:pathLst>
              <a:path w="3378200" h="38100">
                <a:moveTo>
                  <a:pt x="3378200" y="0"/>
                </a:moveTo>
                <a:lnTo>
                  <a:pt x="0" y="0"/>
                </a:lnTo>
                <a:lnTo>
                  <a:pt x="0" y="38100"/>
                </a:lnTo>
                <a:lnTo>
                  <a:pt x="3378200" y="38100"/>
                </a:lnTo>
                <a:lnTo>
                  <a:pt x="3378200" y="0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0" y="0"/>
            <a:ext cx="12189460" cy="6858000"/>
            <a:chOff x="0" y="0"/>
            <a:chExt cx="12189460" cy="6858000"/>
          </a:xfrm>
        </p:grpSpPr>
        <p:sp>
          <p:nvSpPr>
            <p:cNvPr id="19" name="object 19"/>
            <p:cNvSpPr/>
            <p:nvPr/>
          </p:nvSpPr>
          <p:spPr>
            <a:xfrm>
              <a:off x="7913484" y="5955105"/>
              <a:ext cx="1701800" cy="38100"/>
            </a:xfrm>
            <a:custGeom>
              <a:avLst/>
              <a:gdLst/>
              <a:ahLst/>
              <a:cxnLst/>
              <a:rect l="l" t="t" r="r" b="b"/>
              <a:pathLst>
                <a:path w="1701800" h="38100">
                  <a:moveTo>
                    <a:pt x="1701800" y="0"/>
                  </a:moveTo>
                  <a:lnTo>
                    <a:pt x="0" y="0"/>
                  </a:lnTo>
                  <a:lnTo>
                    <a:pt x="0" y="38099"/>
                  </a:lnTo>
                  <a:lnTo>
                    <a:pt x="1701800" y="38099"/>
                  </a:lnTo>
                  <a:lnTo>
                    <a:pt x="1701800" y="0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79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5359" y="4005071"/>
              <a:ext cx="167640" cy="1676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8376" y="2228087"/>
              <a:ext cx="3721608" cy="372465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5491" y="2209974"/>
              <a:ext cx="3750574" cy="3750573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64382" y="446532"/>
            <a:ext cx="1178433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2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dirty="0" sz="5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5000" spc="-65">
                <a:solidFill>
                  <a:srgbClr val="FFFFFF"/>
                </a:solidFill>
                <a:latin typeface="Arial MT"/>
                <a:cs typeface="Arial MT"/>
              </a:rPr>
              <a:t>Certified</a:t>
            </a:r>
            <a:r>
              <a:rPr dirty="0" sz="5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5000" spc="-215">
                <a:solidFill>
                  <a:srgbClr val="FFFFFF"/>
                </a:solidFill>
                <a:latin typeface="Arial MT"/>
                <a:cs typeface="Arial MT"/>
              </a:rPr>
              <a:t>DevOps</a:t>
            </a:r>
            <a:r>
              <a:rPr dirty="0" sz="5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5000" spc="-315">
                <a:solidFill>
                  <a:srgbClr val="FFFFFF"/>
                </a:solidFill>
                <a:latin typeface="Arial MT"/>
                <a:cs typeface="Arial MT"/>
              </a:rPr>
              <a:t>Engineer</a:t>
            </a:r>
            <a:r>
              <a:rPr dirty="0" sz="5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5000" spc="-280">
                <a:solidFill>
                  <a:srgbClr val="FFFFFF"/>
                </a:solidFill>
                <a:latin typeface="Arial MT"/>
                <a:cs typeface="Arial MT"/>
              </a:rPr>
              <a:t>Professional</a:t>
            </a:r>
            <a:endParaRPr sz="5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14895" y="1226820"/>
            <a:ext cx="7197090" cy="2052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8750">
              <a:lnSpc>
                <a:spcPct val="100000"/>
              </a:lnSpc>
              <a:spcBef>
                <a:spcPts val="100"/>
              </a:spcBef>
            </a:pPr>
            <a:r>
              <a:rPr dirty="0" sz="4400" spc="-73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44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400" spc="-68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dirty="0" sz="4400" spc="-509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dirty="0" sz="4400" spc="-509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4400" spc="-6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4400" spc="-77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400" spc="-6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400" spc="-5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4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400" spc="-61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4400" spc="-4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400" spc="-77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400" spc="-4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400" spc="-509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400" spc="-73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4400">
              <a:latin typeface="Verdana"/>
              <a:cs typeface="Verdana"/>
            </a:endParaRPr>
          </a:p>
          <a:p>
            <a:pPr algn="ctr" marL="12700" marR="5930265">
              <a:lnSpc>
                <a:spcPct val="99600"/>
              </a:lnSpc>
              <a:spcBef>
                <a:spcPts val="2310"/>
              </a:spcBef>
            </a:pPr>
            <a:r>
              <a:rPr dirty="0" u="sng" sz="14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https://links.data </a:t>
            </a:r>
            <a:r>
              <a:rPr dirty="0" sz="1400" spc="-305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dirty="0" u="sng" sz="14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cumulus.com/aw </a:t>
            </a:r>
            <a:r>
              <a:rPr dirty="0" sz="1400" spc="-305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dirty="0" u="sng" sz="14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s-certified- </a:t>
            </a:r>
            <a:r>
              <a:rPr dirty="0" sz="140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dirty="0" u="sng" sz="14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devops-pro- </a:t>
            </a:r>
            <a:r>
              <a:rPr dirty="0" sz="140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dirty="0" u="sng" sz="14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coupon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525939" y="5687159"/>
            <a:ext cx="4340860" cy="556895"/>
            <a:chOff x="6525939" y="5687159"/>
            <a:chExt cx="4340860" cy="556895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34016" y="5888736"/>
              <a:ext cx="411479" cy="14630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525939" y="5687159"/>
              <a:ext cx="4340860" cy="556895"/>
            </a:xfrm>
            <a:custGeom>
              <a:avLst/>
              <a:gdLst/>
              <a:ahLst/>
              <a:cxnLst/>
              <a:rect l="l" t="t" r="r" b="b"/>
              <a:pathLst>
                <a:path w="4340859" h="556895">
                  <a:moveTo>
                    <a:pt x="4033705" y="0"/>
                  </a:moveTo>
                  <a:lnTo>
                    <a:pt x="306776" y="0"/>
                  </a:lnTo>
                  <a:lnTo>
                    <a:pt x="257014" y="3641"/>
                  </a:lnTo>
                  <a:lnTo>
                    <a:pt x="209810" y="14183"/>
                  </a:lnTo>
                  <a:lnTo>
                    <a:pt x="165793" y="31054"/>
                  </a:lnTo>
                  <a:lnTo>
                    <a:pt x="125595" y="53680"/>
                  </a:lnTo>
                  <a:lnTo>
                    <a:pt x="89849" y="81488"/>
                  </a:lnTo>
                  <a:lnTo>
                    <a:pt x="59186" y="113906"/>
                  </a:lnTo>
                  <a:lnTo>
                    <a:pt x="34237" y="150361"/>
                  </a:lnTo>
                  <a:lnTo>
                    <a:pt x="15635" y="190280"/>
                  </a:lnTo>
                  <a:lnTo>
                    <a:pt x="4010" y="233090"/>
                  </a:lnTo>
                  <a:lnTo>
                    <a:pt x="0" y="278162"/>
                  </a:lnTo>
                  <a:lnTo>
                    <a:pt x="4010" y="323291"/>
                  </a:lnTo>
                  <a:lnTo>
                    <a:pt x="15635" y="366101"/>
                  </a:lnTo>
                  <a:lnTo>
                    <a:pt x="34237" y="406020"/>
                  </a:lnTo>
                  <a:lnTo>
                    <a:pt x="59186" y="442475"/>
                  </a:lnTo>
                  <a:lnTo>
                    <a:pt x="89849" y="474893"/>
                  </a:lnTo>
                  <a:lnTo>
                    <a:pt x="125595" y="502701"/>
                  </a:lnTo>
                  <a:lnTo>
                    <a:pt x="165793" y="525327"/>
                  </a:lnTo>
                  <a:lnTo>
                    <a:pt x="209810" y="542198"/>
                  </a:lnTo>
                  <a:lnTo>
                    <a:pt x="257014" y="552740"/>
                  </a:lnTo>
                  <a:lnTo>
                    <a:pt x="306776" y="556381"/>
                  </a:lnTo>
                  <a:lnTo>
                    <a:pt x="4033705" y="556381"/>
                  </a:lnTo>
                  <a:lnTo>
                    <a:pt x="4083467" y="552740"/>
                  </a:lnTo>
                  <a:lnTo>
                    <a:pt x="4130672" y="542198"/>
                  </a:lnTo>
                  <a:lnTo>
                    <a:pt x="4174689" y="525327"/>
                  </a:lnTo>
                  <a:lnTo>
                    <a:pt x="4214887" y="502701"/>
                  </a:lnTo>
                  <a:lnTo>
                    <a:pt x="4250633" y="474893"/>
                  </a:lnTo>
                  <a:lnTo>
                    <a:pt x="4281296" y="442475"/>
                  </a:lnTo>
                  <a:lnTo>
                    <a:pt x="4306245" y="406020"/>
                  </a:lnTo>
                  <a:lnTo>
                    <a:pt x="4324848" y="366101"/>
                  </a:lnTo>
                  <a:lnTo>
                    <a:pt x="4336472" y="323291"/>
                  </a:lnTo>
                  <a:lnTo>
                    <a:pt x="4340482" y="278219"/>
                  </a:lnTo>
                  <a:lnTo>
                    <a:pt x="4336472" y="233090"/>
                  </a:lnTo>
                  <a:lnTo>
                    <a:pt x="4324848" y="190280"/>
                  </a:lnTo>
                  <a:lnTo>
                    <a:pt x="4306245" y="150361"/>
                  </a:lnTo>
                  <a:lnTo>
                    <a:pt x="4281296" y="113906"/>
                  </a:lnTo>
                  <a:lnTo>
                    <a:pt x="4250633" y="81488"/>
                  </a:lnTo>
                  <a:lnTo>
                    <a:pt x="4214887" y="53680"/>
                  </a:lnTo>
                  <a:lnTo>
                    <a:pt x="4174689" y="31054"/>
                  </a:lnTo>
                  <a:lnTo>
                    <a:pt x="4130672" y="14183"/>
                  </a:lnTo>
                  <a:lnTo>
                    <a:pt x="4083467" y="3641"/>
                  </a:lnTo>
                  <a:lnTo>
                    <a:pt x="4033705" y="0"/>
                  </a:lnTo>
                  <a:close/>
                </a:path>
              </a:pathLst>
            </a:custGeom>
            <a:solidFill>
              <a:srgbClr val="4D27A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953925" y="5786628"/>
            <a:ext cx="28879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3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000" spc="-135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000" spc="-24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31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2000" spc="-24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000" spc="-8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000" spc="-3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000" spc="-2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2000" spc="-7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000" spc="-33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000" spc="-135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000" spc="-105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dirty="0" sz="2000" spc="-42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64996" y="5684373"/>
            <a:ext cx="2365375" cy="561975"/>
          </a:xfrm>
          <a:custGeom>
            <a:avLst/>
            <a:gdLst/>
            <a:ahLst/>
            <a:cxnLst/>
            <a:rect l="l" t="t" r="r" b="b"/>
            <a:pathLst>
              <a:path w="2365375" h="561975">
                <a:moveTo>
                  <a:pt x="2054927" y="0"/>
                </a:moveTo>
                <a:lnTo>
                  <a:pt x="309872" y="0"/>
                </a:lnTo>
                <a:lnTo>
                  <a:pt x="259608" y="3674"/>
                </a:lnTo>
                <a:lnTo>
                  <a:pt x="211926" y="14313"/>
                </a:lnTo>
                <a:lnTo>
                  <a:pt x="167465" y="31337"/>
                </a:lnTo>
                <a:lnTo>
                  <a:pt x="126862" y="54169"/>
                </a:lnTo>
                <a:lnTo>
                  <a:pt x="90755" y="82232"/>
                </a:lnTo>
                <a:lnTo>
                  <a:pt x="59783" y="114945"/>
                </a:lnTo>
                <a:lnTo>
                  <a:pt x="34582" y="151733"/>
                </a:lnTo>
                <a:lnTo>
                  <a:pt x="15792" y="192016"/>
                </a:lnTo>
                <a:lnTo>
                  <a:pt x="4050" y="235217"/>
                </a:lnTo>
                <a:lnTo>
                  <a:pt x="0" y="280757"/>
                </a:lnTo>
                <a:lnTo>
                  <a:pt x="4050" y="326241"/>
                </a:lnTo>
                <a:lnTo>
                  <a:pt x="15792" y="369442"/>
                </a:lnTo>
                <a:lnTo>
                  <a:pt x="34582" y="409726"/>
                </a:lnTo>
                <a:lnTo>
                  <a:pt x="59783" y="446513"/>
                </a:lnTo>
                <a:lnTo>
                  <a:pt x="90755" y="479227"/>
                </a:lnTo>
                <a:lnTo>
                  <a:pt x="126862" y="507289"/>
                </a:lnTo>
                <a:lnTo>
                  <a:pt x="167465" y="530121"/>
                </a:lnTo>
                <a:lnTo>
                  <a:pt x="211926" y="547146"/>
                </a:lnTo>
                <a:lnTo>
                  <a:pt x="259608" y="557784"/>
                </a:lnTo>
                <a:lnTo>
                  <a:pt x="309872" y="561459"/>
                </a:lnTo>
                <a:lnTo>
                  <a:pt x="2054927" y="561459"/>
                </a:lnTo>
                <a:lnTo>
                  <a:pt x="2105191" y="557784"/>
                </a:lnTo>
                <a:lnTo>
                  <a:pt x="2152872" y="547146"/>
                </a:lnTo>
                <a:lnTo>
                  <a:pt x="2197333" y="530121"/>
                </a:lnTo>
                <a:lnTo>
                  <a:pt x="2237937" y="507289"/>
                </a:lnTo>
                <a:lnTo>
                  <a:pt x="2274044" y="479227"/>
                </a:lnTo>
                <a:lnTo>
                  <a:pt x="2305017" y="446513"/>
                </a:lnTo>
                <a:lnTo>
                  <a:pt x="2330217" y="409726"/>
                </a:lnTo>
                <a:lnTo>
                  <a:pt x="2349008" y="369442"/>
                </a:lnTo>
                <a:lnTo>
                  <a:pt x="2360750" y="326241"/>
                </a:lnTo>
                <a:lnTo>
                  <a:pt x="2364801" y="280701"/>
                </a:lnTo>
                <a:lnTo>
                  <a:pt x="2360750" y="235217"/>
                </a:lnTo>
                <a:lnTo>
                  <a:pt x="2349008" y="192016"/>
                </a:lnTo>
                <a:lnTo>
                  <a:pt x="2330217" y="151733"/>
                </a:lnTo>
                <a:lnTo>
                  <a:pt x="2305017" y="114945"/>
                </a:lnTo>
                <a:lnTo>
                  <a:pt x="2274044" y="82232"/>
                </a:lnTo>
                <a:lnTo>
                  <a:pt x="2237937" y="54169"/>
                </a:lnTo>
                <a:lnTo>
                  <a:pt x="2197333" y="31337"/>
                </a:lnTo>
                <a:lnTo>
                  <a:pt x="2152872" y="14313"/>
                </a:lnTo>
                <a:lnTo>
                  <a:pt x="2105191" y="3674"/>
                </a:lnTo>
                <a:lnTo>
                  <a:pt x="2054927" y="0"/>
                </a:lnTo>
                <a:close/>
              </a:path>
            </a:pathLst>
          </a:custGeom>
          <a:solidFill>
            <a:srgbClr val="4D27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897731" y="5786628"/>
            <a:ext cx="9906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000" spc="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2000" spc="-14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dirty="0" sz="2000" spc="-13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000" spc="-385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17847" y="5888735"/>
            <a:ext cx="411479" cy="146303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9768" y="1769335"/>
            <a:ext cx="1916585" cy="19165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30740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40"/>
              <a:t>CodeCommit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414779"/>
            <a:ext cx="9684385" cy="393509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SzPct val="101818"/>
              <a:buFont typeface="Arial MT"/>
              <a:buChar char="•"/>
              <a:tabLst>
                <a:tab pos="241300" algn="l"/>
              </a:tabLst>
            </a:pPr>
            <a:r>
              <a:rPr dirty="0" baseline="1010" sz="4125" spc="-240">
                <a:solidFill>
                  <a:srgbClr val="444949"/>
                </a:solidFill>
                <a:latin typeface="Microsoft Sans Serif"/>
                <a:cs typeface="Microsoft Sans Serif"/>
              </a:rPr>
              <a:t>Version</a:t>
            </a:r>
            <a:r>
              <a:rPr dirty="0" baseline="1010" sz="41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82">
                <a:solidFill>
                  <a:srgbClr val="444949"/>
                </a:solidFill>
                <a:latin typeface="Microsoft Sans Serif"/>
                <a:cs typeface="Microsoft Sans Serif"/>
              </a:rPr>
              <a:t>control</a:t>
            </a:r>
            <a:r>
              <a:rPr dirty="0" baseline="1010" sz="41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ability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understand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various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changes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that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happened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code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over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time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(and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possibly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roll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back).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All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these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enabled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by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using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version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control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system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such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90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dirty="0" sz="2800" spc="-3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Git</a:t>
            </a:r>
            <a:endParaRPr sz="2800">
              <a:latin typeface="Microsoft Sans Serif"/>
              <a:cs typeface="Microsoft Sans Serif"/>
            </a:endParaRPr>
          </a:p>
          <a:p>
            <a:pPr marL="241300" marR="198755" indent="-228600">
              <a:lnSpc>
                <a:spcPts val="300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Git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repository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live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one’s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machine,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but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it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usually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lives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central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online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repository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3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28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Collaborate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other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developers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Ma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re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ba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om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Ma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re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ewa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7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ta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1652" y="85192"/>
            <a:ext cx="1164293" cy="1397153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26949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/>
              <a:t>E</a:t>
            </a:r>
            <a:r>
              <a:rPr dirty="0" spc="-385"/>
              <a:t>C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950"/>
              <a:t>S</a:t>
            </a:r>
            <a:r>
              <a:rPr dirty="0" spc="-535"/>
              <a:t>e</a:t>
            </a:r>
            <a:r>
              <a:rPr dirty="0" spc="-85"/>
              <a:t>r</a:t>
            </a:r>
            <a:r>
              <a:rPr dirty="0" spc="-735"/>
              <a:t>v</a:t>
            </a:r>
            <a:r>
              <a:rPr dirty="0" spc="-390"/>
              <a:t>i</a:t>
            </a:r>
            <a:r>
              <a:rPr dirty="0" spc="-459"/>
              <a:t>c</a:t>
            </a:r>
            <a:r>
              <a:rPr dirty="0" spc="-515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4779"/>
            <a:ext cx="10291445" cy="32715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65722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95">
                <a:solidFill>
                  <a:srgbClr val="444949"/>
                </a:solidFill>
                <a:latin typeface="Microsoft Sans Serif"/>
                <a:cs typeface="Microsoft Sans Serif"/>
              </a:rPr>
              <a:t>ECS</a:t>
            </a:r>
            <a:r>
              <a:rPr dirty="0" sz="2800" spc="-3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Services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help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define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how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many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tasks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should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run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how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they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should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run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They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ensure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number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tasks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desired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running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across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our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fleet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2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They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linked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75">
                <a:solidFill>
                  <a:srgbClr val="444949"/>
                </a:solidFill>
                <a:latin typeface="Microsoft Sans Serif"/>
                <a:cs typeface="Microsoft Sans Serif"/>
              </a:rPr>
              <a:t>ELB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NLB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ALB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if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needed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44949"/>
              </a:buClr>
              <a:buFont typeface="Arial MT"/>
              <a:buChar char="•"/>
            </a:pPr>
            <a:endParaRPr sz="4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Le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5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!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70345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/>
              <a:t>E</a:t>
            </a:r>
            <a:r>
              <a:rPr dirty="0" spc="-385"/>
              <a:t>C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950"/>
              <a:t>S</a:t>
            </a:r>
            <a:r>
              <a:rPr dirty="0" spc="-535"/>
              <a:t>e</a:t>
            </a:r>
            <a:r>
              <a:rPr dirty="0" spc="-85"/>
              <a:t>r</a:t>
            </a:r>
            <a:r>
              <a:rPr dirty="0" spc="-735"/>
              <a:t>v</a:t>
            </a:r>
            <a:r>
              <a:rPr dirty="0" spc="-390"/>
              <a:t>i</a:t>
            </a:r>
            <a:r>
              <a:rPr dirty="0" spc="-459"/>
              <a:t>c</a:t>
            </a:r>
            <a:r>
              <a:rPr dirty="0" spc="-515"/>
              <a:t>e</a:t>
            </a:r>
            <a:r>
              <a:rPr dirty="0" spc="-315"/>
              <a:t> </a:t>
            </a:r>
            <a:r>
              <a:rPr dirty="0" spc="-495"/>
              <a:t>w</a:t>
            </a:r>
            <a:r>
              <a:rPr dirty="0" spc="-390"/>
              <a:t>i</a:t>
            </a:r>
            <a:r>
              <a:rPr dirty="0" spc="-415"/>
              <a:t>t</a:t>
            </a:r>
            <a:r>
              <a:rPr dirty="0" spc="-630"/>
              <a:t>h</a:t>
            </a:r>
            <a:r>
              <a:rPr dirty="0" spc="-320"/>
              <a:t> </a:t>
            </a:r>
            <a:r>
              <a:rPr dirty="0" spc="-390"/>
              <a:t>L</a:t>
            </a:r>
            <a:r>
              <a:rPr dirty="0" spc="-290"/>
              <a:t>o</a:t>
            </a:r>
            <a:r>
              <a:rPr dirty="0" spc="-770"/>
              <a:t>a</a:t>
            </a:r>
            <a:r>
              <a:rPr dirty="0" spc="-500"/>
              <a:t>d</a:t>
            </a:r>
            <a:r>
              <a:rPr dirty="0" spc="-330"/>
              <a:t> </a:t>
            </a:r>
            <a:r>
              <a:rPr dirty="0" spc="-685"/>
              <a:t>B</a:t>
            </a:r>
            <a:r>
              <a:rPr dirty="0" spc="-770"/>
              <a:t>a</a:t>
            </a:r>
            <a:r>
              <a:rPr dirty="0" spc="-390"/>
              <a:t>l</a:t>
            </a:r>
            <a:r>
              <a:rPr dirty="0" spc="-770"/>
              <a:t>a</a:t>
            </a:r>
            <a:r>
              <a:rPr dirty="0" spc="-590"/>
              <a:t>n</a:t>
            </a:r>
            <a:r>
              <a:rPr dirty="0" spc="-490"/>
              <a:t>c</a:t>
            </a:r>
            <a:r>
              <a:rPr dirty="0" spc="-459"/>
              <a:t>er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27286" y="1136650"/>
            <a:ext cx="1818639" cy="4996815"/>
            <a:chOff x="2927286" y="1136650"/>
            <a:chExt cx="1818639" cy="4996815"/>
          </a:xfrm>
        </p:grpSpPr>
        <p:sp>
          <p:nvSpPr>
            <p:cNvPr id="5" name="object 5"/>
            <p:cNvSpPr/>
            <p:nvPr/>
          </p:nvSpPr>
          <p:spPr>
            <a:xfrm>
              <a:off x="2933636" y="1143000"/>
              <a:ext cx="1805939" cy="4984115"/>
            </a:xfrm>
            <a:custGeom>
              <a:avLst/>
              <a:gdLst/>
              <a:ahLst/>
              <a:cxnLst/>
              <a:rect l="l" t="t" r="r" b="b"/>
              <a:pathLst>
                <a:path w="1805939" h="4984115">
                  <a:moveTo>
                    <a:pt x="1805416" y="0"/>
                  </a:moveTo>
                  <a:lnTo>
                    <a:pt x="0" y="0"/>
                  </a:lnTo>
                  <a:lnTo>
                    <a:pt x="0" y="4983964"/>
                  </a:lnTo>
                  <a:lnTo>
                    <a:pt x="1805416" y="4983964"/>
                  </a:lnTo>
                  <a:lnTo>
                    <a:pt x="1805416" y="0"/>
                  </a:lnTo>
                  <a:close/>
                </a:path>
              </a:pathLst>
            </a:custGeom>
            <a:solidFill>
              <a:srgbClr val="F698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33636" y="1143000"/>
              <a:ext cx="1805939" cy="4984115"/>
            </a:xfrm>
            <a:custGeom>
              <a:avLst/>
              <a:gdLst/>
              <a:ahLst/>
              <a:cxnLst/>
              <a:rect l="l" t="t" r="r" b="b"/>
              <a:pathLst>
                <a:path w="1805939" h="4984115">
                  <a:moveTo>
                    <a:pt x="0" y="0"/>
                  </a:moveTo>
                  <a:lnTo>
                    <a:pt x="1805417" y="0"/>
                  </a:lnTo>
                  <a:lnTo>
                    <a:pt x="1805417" y="4983965"/>
                  </a:lnTo>
                  <a:lnTo>
                    <a:pt x="0" y="498396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56E0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231602" y="5781547"/>
            <a:ext cx="1210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dirty="0" sz="1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55900" y="4671157"/>
            <a:ext cx="1339850" cy="968375"/>
            <a:chOff x="3155900" y="4671157"/>
            <a:chExt cx="1339850" cy="968375"/>
          </a:xfrm>
        </p:grpSpPr>
        <p:sp>
          <p:nvSpPr>
            <p:cNvPr id="9" name="object 9"/>
            <p:cNvSpPr/>
            <p:nvPr/>
          </p:nvSpPr>
          <p:spPr>
            <a:xfrm>
              <a:off x="3162250" y="4677507"/>
              <a:ext cx="1327150" cy="955675"/>
            </a:xfrm>
            <a:custGeom>
              <a:avLst/>
              <a:gdLst/>
              <a:ahLst/>
              <a:cxnLst/>
              <a:rect l="l" t="t" r="r" b="b"/>
              <a:pathLst>
                <a:path w="1327150" h="955675">
                  <a:moveTo>
                    <a:pt x="1326776" y="0"/>
                  </a:moveTo>
                  <a:lnTo>
                    <a:pt x="0" y="0"/>
                  </a:lnTo>
                  <a:lnTo>
                    <a:pt x="0" y="955263"/>
                  </a:lnTo>
                  <a:lnTo>
                    <a:pt x="1326776" y="955263"/>
                  </a:lnTo>
                  <a:lnTo>
                    <a:pt x="1326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162250" y="4677507"/>
              <a:ext cx="1327150" cy="955675"/>
            </a:xfrm>
            <a:custGeom>
              <a:avLst/>
              <a:gdLst/>
              <a:ahLst/>
              <a:cxnLst/>
              <a:rect l="l" t="t" r="r" b="b"/>
              <a:pathLst>
                <a:path w="1327150" h="955675">
                  <a:moveTo>
                    <a:pt x="0" y="0"/>
                  </a:moveTo>
                  <a:lnTo>
                    <a:pt x="1326777" y="0"/>
                  </a:lnTo>
                  <a:lnTo>
                    <a:pt x="1326777" y="955263"/>
                  </a:lnTo>
                  <a:lnTo>
                    <a:pt x="0" y="95526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162250" y="4677507"/>
            <a:ext cx="1327150" cy="95567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ECS</a:t>
            </a: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Agent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55900" y="3374924"/>
            <a:ext cx="1339850" cy="1022985"/>
            <a:chOff x="3155900" y="3374924"/>
            <a:chExt cx="1339850" cy="1022985"/>
          </a:xfrm>
        </p:grpSpPr>
        <p:sp>
          <p:nvSpPr>
            <p:cNvPr id="13" name="object 13"/>
            <p:cNvSpPr/>
            <p:nvPr/>
          </p:nvSpPr>
          <p:spPr>
            <a:xfrm>
              <a:off x="3162250" y="3381274"/>
              <a:ext cx="1327150" cy="1010285"/>
            </a:xfrm>
            <a:custGeom>
              <a:avLst/>
              <a:gdLst/>
              <a:ahLst/>
              <a:cxnLst/>
              <a:rect l="l" t="t" r="r" b="b"/>
              <a:pathLst>
                <a:path w="1327150" h="1010285">
                  <a:moveTo>
                    <a:pt x="1326776" y="0"/>
                  </a:moveTo>
                  <a:lnTo>
                    <a:pt x="0" y="0"/>
                  </a:lnTo>
                  <a:lnTo>
                    <a:pt x="0" y="1009658"/>
                  </a:lnTo>
                  <a:lnTo>
                    <a:pt x="1326776" y="1009658"/>
                  </a:lnTo>
                  <a:lnTo>
                    <a:pt x="1326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62250" y="3381274"/>
              <a:ext cx="1327150" cy="1010285"/>
            </a:xfrm>
            <a:custGeom>
              <a:avLst/>
              <a:gdLst/>
              <a:ahLst/>
              <a:cxnLst/>
              <a:rect l="l" t="t" r="r" b="b"/>
              <a:pathLst>
                <a:path w="1327150" h="1010285">
                  <a:moveTo>
                    <a:pt x="0" y="0"/>
                  </a:moveTo>
                  <a:lnTo>
                    <a:pt x="1326777" y="0"/>
                  </a:lnTo>
                  <a:lnTo>
                    <a:pt x="1326777" y="1009659"/>
                  </a:lnTo>
                  <a:lnTo>
                    <a:pt x="0" y="100965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764197" y="3611371"/>
            <a:ext cx="534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h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pd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75623" y="3374924"/>
            <a:ext cx="1186180" cy="810260"/>
            <a:chOff x="3175623" y="3374924"/>
            <a:chExt cx="1186180" cy="81026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5623" y="3813947"/>
              <a:ext cx="1185706" cy="37074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81754" y="3381274"/>
              <a:ext cx="721360" cy="210820"/>
            </a:xfrm>
            <a:custGeom>
              <a:avLst/>
              <a:gdLst/>
              <a:ahLst/>
              <a:cxnLst/>
              <a:rect l="l" t="t" r="r" b="b"/>
              <a:pathLst>
                <a:path w="721360" h="210820">
                  <a:moveTo>
                    <a:pt x="0" y="0"/>
                  </a:moveTo>
                  <a:lnTo>
                    <a:pt x="720969" y="0"/>
                  </a:lnTo>
                  <a:lnTo>
                    <a:pt x="720969" y="210699"/>
                  </a:lnTo>
                  <a:lnTo>
                    <a:pt x="0" y="2106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488104" y="3387625"/>
            <a:ext cx="708660" cy="198120"/>
          </a:xfrm>
          <a:prstGeom prst="rect">
            <a:avLst/>
          </a:prstGeom>
          <a:solidFill>
            <a:srgbClr val="70AD47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56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38813" y="3173418"/>
            <a:ext cx="1022985" cy="208279"/>
          </a:xfrm>
          <a:prstGeom prst="rect">
            <a:avLst/>
          </a:prstGeom>
          <a:solidFill>
            <a:srgbClr val="444949"/>
          </a:solidFill>
          <a:ln w="12700">
            <a:solidFill>
              <a:srgbClr val="2F333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0979">
              <a:lnSpc>
                <a:spcPts val="1635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32657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55900" y="1752456"/>
            <a:ext cx="1339850" cy="1022985"/>
            <a:chOff x="3155900" y="1752456"/>
            <a:chExt cx="1339850" cy="1022985"/>
          </a:xfrm>
        </p:grpSpPr>
        <p:sp>
          <p:nvSpPr>
            <p:cNvPr id="22" name="object 22"/>
            <p:cNvSpPr/>
            <p:nvPr/>
          </p:nvSpPr>
          <p:spPr>
            <a:xfrm>
              <a:off x="3162250" y="1758806"/>
              <a:ext cx="1327150" cy="1010285"/>
            </a:xfrm>
            <a:custGeom>
              <a:avLst/>
              <a:gdLst/>
              <a:ahLst/>
              <a:cxnLst/>
              <a:rect l="l" t="t" r="r" b="b"/>
              <a:pathLst>
                <a:path w="1327150" h="1010285">
                  <a:moveTo>
                    <a:pt x="1326776" y="0"/>
                  </a:moveTo>
                  <a:lnTo>
                    <a:pt x="0" y="0"/>
                  </a:lnTo>
                  <a:lnTo>
                    <a:pt x="0" y="1009658"/>
                  </a:lnTo>
                  <a:lnTo>
                    <a:pt x="1326776" y="1009658"/>
                  </a:lnTo>
                  <a:lnTo>
                    <a:pt x="1326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62250" y="1758806"/>
              <a:ext cx="1327150" cy="1010285"/>
            </a:xfrm>
            <a:custGeom>
              <a:avLst/>
              <a:gdLst/>
              <a:ahLst/>
              <a:cxnLst/>
              <a:rect l="l" t="t" r="r" b="b"/>
              <a:pathLst>
                <a:path w="1327150" h="1010285">
                  <a:moveTo>
                    <a:pt x="0" y="0"/>
                  </a:moveTo>
                  <a:lnTo>
                    <a:pt x="1326777" y="0"/>
                  </a:lnTo>
                  <a:lnTo>
                    <a:pt x="1326777" y="1009659"/>
                  </a:lnTo>
                  <a:lnTo>
                    <a:pt x="0" y="100965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764197" y="1989835"/>
            <a:ext cx="534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h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pd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75623" y="1752456"/>
            <a:ext cx="1186180" cy="810260"/>
            <a:chOff x="3175623" y="1752456"/>
            <a:chExt cx="1186180" cy="810260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5623" y="2191480"/>
              <a:ext cx="1185706" cy="37074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481754" y="1758806"/>
              <a:ext cx="721360" cy="210820"/>
            </a:xfrm>
            <a:custGeom>
              <a:avLst/>
              <a:gdLst/>
              <a:ahLst/>
              <a:cxnLst/>
              <a:rect l="l" t="t" r="r" b="b"/>
              <a:pathLst>
                <a:path w="721360" h="210819">
                  <a:moveTo>
                    <a:pt x="0" y="0"/>
                  </a:moveTo>
                  <a:lnTo>
                    <a:pt x="720969" y="0"/>
                  </a:lnTo>
                  <a:lnTo>
                    <a:pt x="720969" y="210699"/>
                  </a:lnTo>
                  <a:lnTo>
                    <a:pt x="0" y="2106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488104" y="1765157"/>
            <a:ext cx="708660" cy="198120"/>
          </a:xfrm>
          <a:prstGeom prst="rect">
            <a:avLst/>
          </a:prstGeom>
          <a:solidFill>
            <a:srgbClr val="70AD47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56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38813" y="1550951"/>
            <a:ext cx="1022985" cy="208279"/>
          </a:xfrm>
          <a:prstGeom prst="rect">
            <a:avLst/>
          </a:prstGeom>
          <a:solidFill>
            <a:srgbClr val="444949"/>
          </a:solidFill>
          <a:ln w="12700">
            <a:solidFill>
              <a:srgbClr val="2F333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0979">
              <a:lnSpc>
                <a:spcPts val="1635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32698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027433" y="1136650"/>
            <a:ext cx="1818639" cy="4996815"/>
            <a:chOff x="7027433" y="1136650"/>
            <a:chExt cx="1818639" cy="4996815"/>
          </a:xfrm>
        </p:grpSpPr>
        <p:sp>
          <p:nvSpPr>
            <p:cNvPr id="31" name="object 31"/>
            <p:cNvSpPr/>
            <p:nvPr/>
          </p:nvSpPr>
          <p:spPr>
            <a:xfrm>
              <a:off x="7033783" y="1143000"/>
              <a:ext cx="1805939" cy="4984115"/>
            </a:xfrm>
            <a:custGeom>
              <a:avLst/>
              <a:gdLst/>
              <a:ahLst/>
              <a:cxnLst/>
              <a:rect l="l" t="t" r="r" b="b"/>
              <a:pathLst>
                <a:path w="1805940" h="4984115">
                  <a:moveTo>
                    <a:pt x="1805416" y="0"/>
                  </a:moveTo>
                  <a:lnTo>
                    <a:pt x="0" y="0"/>
                  </a:lnTo>
                  <a:lnTo>
                    <a:pt x="0" y="4983964"/>
                  </a:lnTo>
                  <a:lnTo>
                    <a:pt x="1805416" y="4983964"/>
                  </a:lnTo>
                  <a:lnTo>
                    <a:pt x="1805416" y="0"/>
                  </a:lnTo>
                  <a:close/>
                </a:path>
              </a:pathLst>
            </a:custGeom>
            <a:solidFill>
              <a:srgbClr val="F698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033783" y="1143000"/>
              <a:ext cx="1805939" cy="4984115"/>
            </a:xfrm>
            <a:custGeom>
              <a:avLst/>
              <a:gdLst/>
              <a:ahLst/>
              <a:cxnLst/>
              <a:rect l="l" t="t" r="r" b="b"/>
              <a:pathLst>
                <a:path w="1805940" h="4984115">
                  <a:moveTo>
                    <a:pt x="0" y="0"/>
                  </a:moveTo>
                  <a:lnTo>
                    <a:pt x="1805417" y="0"/>
                  </a:lnTo>
                  <a:lnTo>
                    <a:pt x="1805417" y="4983965"/>
                  </a:lnTo>
                  <a:lnTo>
                    <a:pt x="0" y="498396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56E0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331749" y="5781547"/>
            <a:ext cx="1210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dirty="0" sz="1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256046" y="4671157"/>
            <a:ext cx="1339850" cy="968375"/>
            <a:chOff x="7256046" y="4671157"/>
            <a:chExt cx="1339850" cy="968375"/>
          </a:xfrm>
        </p:grpSpPr>
        <p:sp>
          <p:nvSpPr>
            <p:cNvPr id="35" name="object 35"/>
            <p:cNvSpPr/>
            <p:nvPr/>
          </p:nvSpPr>
          <p:spPr>
            <a:xfrm>
              <a:off x="7262396" y="4677507"/>
              <a:ext cx="1327150" cy="955675"/>
            </a:xfrm>
            <a:custGeom>
              <a:avLst/>
              <a:gdLst/>
              <a:ahLst/>
              <a:cxnLst/>
              <a:rect l="l" t="t" r="r" b="b"/>
              <a:pathLst>
                <a:path w="1327150" h="955675">
                  <a:moveTo>
                    <a:pt x="1326776" y="0"/>
                  </a:moveTo>
                  <a:lnTo>
                    <a:pt x="0" y="0"/>
                  </a:lnTo>
                  <a:lnTo>
                    <a:pt x="0" y="955263"/>
                  </a:lnTo>
                  <a:lnTo>
                    <a:pt x="1326776" y="955263"/>
                  </a:lnTo>
                  <a:lnTo>
                    <a:pt x="1326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262396" y="4677507"/>
              <a:ext cx="1327150" cy="955675"/>
            </a:xfrm>
            <a:custGeom>
              <a:avLst/>
              <a:gdLst/>
              <a:ahLst/>
              <a:cxnLst/>
              <a:rect l="l" t="t" r="r" b="b"/>
              <a:pathLst>
                <a:path w="1327150" h="955675">
                  <a:moveTo>
                    <a:pt x="0" y="0"/>
                  </a:moveTo>
                  <a:lnTo>
                    <a:pt x="1326777" y="0"/>
                  </a:lnTo>
                  <a:lnTo>
                    <a:pt x="1326777" y="955263"/>
                  </a:lnTo>
                  <a:lnTo>
                    <a:pt x="0" y="95526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7262396" y="4677507"/>
            <a:ext cx="1327150" cy="95567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ECS</a:t>
            </a: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Agent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256046" y="3374924"/>
            <a:ext cx="1339850" cy="1022985"/>
            <a:chOff x="7256046" y="3374924"/>
            <a:chExt cx="1339850" cy="1022985"/>
          </a:xfrm>
        </p:grpSpPr>
        <p:sp>
          <p:nvSpPr>
            <p:cNvPr id="39" name="object 39"/>
            <p:cNvSpPr/>
            <p:nvPr/>
          </p:nvSpPr>
          <p:spPr>
            <a:xfrm>
              <a:off x="7262396" y="3381274"/>
              <a:ext cx="1327150" cy="1010285"/>
            </a:xfrm>
            <a:custGeom>
              <a:avLst/>
              <a:gdLst/>
              <a:ahLst/>
              <a:cxnLst/>
              <a:rect l="l" t="t" r="r" b="b"/>
              <a:pathLst>
                <a:path w="1327150" h="1010285">
                  <a:moveTo>
                    <a:pt x="1326776" y="0"/>
                  </a:moveTo>
                  <a:lnTo>
                    <a:pt x="0" y="0"/>
                  </a:lnTo>
                  <a:lnTo>
                    <a:pt x="0" y="1009658"/>
                  </a:lnTo>
                  <a:lnTo>
                    <a:pt x="1326776" y="1009658"/>
                  </a:lnTo>
                  <a:lnTo>
                    <a:pt x="1326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262396" y="3381274"/>
              <a:ext cx="1327150" cy="1010285"/>
            </a:xfrm>
            <a:custGeom>
              <a:avLst/>
              <a:gdLst/>
              <a:ahLst/>
              <a:cxnLst/>
              <a:rect l="l" t="t" r="r" b="b"/>
              <a:pathLst>
                <a:path w="1327150" h="1010285">
                  <a:moveTo>
                    <a:pt x="0" y="0"/>
                  </a:moveTo>
                  <a:lnTo>
                    <a:pt x="1326777" y="0"/>
                  </a:lnTo>
                  <a:lnTo>
                    <a:pt x="1326777" y="1009659"/>
                  </a:lnTo>
                  <a:lnTo>
                    <a:pt x="0" y="100965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7864344" y="3611371"/>
            <a:ext cx="534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h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pd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275770" y="3374924"/>
            <a:ext cx="1186180" cy="810260"/>
            <a:chOff x="7275770" y="3374924"/>
            <a:chExt cx="1186180" cy="810260"/>
          </a:xfrm>
        </p:grpSpPr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5770" y="3813947"/>
              <a:ext cx="1185706" cy="37074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581900" y="3381274"/>
              <a:ext cx="721360" cy="210820"/>
            </a:xfrm>
            <a:custGeom>
              <a:avLst/>
              <a:gdLst/>
              <a:ahLst/>
              <a:cxnLst/>
              <a:rect l="l" t="t" r="r" b="b"/>
              <a:pathLst>
                <a:path w="721359" h="210820">
                  <a:moveTo>
                    <a:pt x="0" y="0"/>
                  </a:moveTo>
                  <a:lnTo>
                    <a:pt x="720969" y="0"/>
                  </a:lnTo>
                  <a:lnTo>
                    <a:pt x="720969" y="210699"/>
                  </a:lnTo>
                  <a:lnTo>
                    <a:pt x="0" y="2106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7588250" y="3387625"/>
            <a:ext cx="708660" cy="198120"/>
          </a:xfrm>
          <a:prstGeom prst="rect">
            <a:avLst/>
          </a:prstGeom>
          <a:solidFill>
            <a:srgbClr val="70AD47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56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38959" y="3173418"/>
            <a:ext cx="1022985" cy="208279"/>
          </a:xfrm>
          <a:prstGeom prst="rect">
            <a:avLst/>
          </a:prstGeom>
          <a:solidFill>
            <a:srgbClr val="444949"/>
          </a:solidFill>
          <a:ln w="12700">
            <a:solidFill>
              <a:srgbClr val="2F333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0979">
              <a:lnSpc>
                <a:spcPts val="1635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32713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256046" y="1752456"/>
            <a:ext cx="1339850" cy="1022985"/>
            <a:chOff x="7256046" y="1752456"/>
            <a:chExt cx="1339850" cy="1022985"/>
          </a:xfrm>
        </p:grpSpPr>
        <p:sp>
          <p:nvSpPr>
            <p:cNvPr id="48" name="object 48"/>
            <p:cNvSpPr/>
            <p:nvPr/>
          </p:nvSpPr>
          <p:spPr>
            <a:xfrm>
              <a:off x="7262396" y="1758806"/>
              <a:ext cx="1327150" cy="1010285"/>
            </a:xfrm>
            <a:custGeom>
              <a:avLst/>
              <a:gdLst/>
              <a:ahLst/>
              <a:cxnLst/>
              <a:rect l="l" t="t" r="r" b="b"/>
              <a:pathLst>
                <a:path w="1327150" h="1010285">
                  <a:moveTo>
                    <a:pt x="1326776" y="0"/>
                  </a:moveTo>
                  <a:lnTo>
                    <a:pt x="0" y="0"/>
                  </a:lnTo>
                  <a:lnTo>
                    <a:pt x="0" y="1009658"/>
                  </a:lnTo>
                  <a:lnTo>
                    <a:pt x="1326776" y="1009658"/>
                  </a:lnTo>
                  <a:lnTo>
                    <a:pt x="1326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262396" y="1758806"/>
              <a:ext cx="1327150" cy="1010285"/>
            </a:xfrm>
            <a:custGeom>
              <a:avLst/>
              <a:gdLst/>
              <a:ahLst/>
              <a:cxnLst/>
              <a:rect l="l" t="t" r="r" b="b"/>
              <a:pathLst>
                <a:path w="1327150" h="1010285">
                  <a:moveTo>
                    <a:pt x="0" y="0"/>
                  </a:moveTo>
                  <a:lnTo>
                    <a:pt x="1326777" y="0"/>
                  </a:lnTo>
                  <a:lnTo>
                    <a:pt x="1326777" y="1009659"/>
                  </a:lnTo>
                  <a:lnTo>
                    <a:pt x="0" y="100965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7864344" y="1989835"/>
            <a:ext cx="534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h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pd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275770" y="1752456"/>
            <a:ext cx="1186180" cy="810260"/>
            <a:chOff x="7275770" y="1752456"/>
            <a:chExt cx="1186180" cy="810260"/>
          </a:xfrm>
        </p:grpSpPr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5770" y="2191480"/>
              <a:ext cx="1185706" cy="37074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581900" y="1758806"/>
              <a:ext cx="721360" cy="210820"/>
            </a:xfrm>
            <a:custGeom>
              <a:avLst/>
              <a:gdLst/>
              <a:ahLst/>
              <a:cxnLst/>
              <a:rect l="l" t="t" r="r" b="b"/>
              <a:pathLst>
                <a:path w="721359" h="210819">
                  <a:moveTo>
                    <a:pt x="0" y="0"/>
                  </a:moveTo>
                  <a:lnTo>
                    <a:pt x="720969" y="0"/>
                  </a:lnTo>
                  <a:lnTo>
                    <a:pt x="720969" y="210699"/>
                  </a:lnTo>
                  <a:lnTo>
                    <a:pt x="0" y="2106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7588250" y="1765157"/>
            <a:ext cx="708660" cy="198120"/>
          </a:xfrm>
          <a:prstGeom prst="rect">
            <a:avLst/>
          </a:prstGeom>
          <a:solidFill>
            <a:srgbClr val="70AD47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56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438959" y="1550951"/>
            <a:ext cx="1022985" cy="208279"/>
          </a:xfrm>
          <a:prstGeom prst="rect">
            <a:avLst/>
          </a:prstGeom>
          <a:solidFill>
            <a:srgbClr val="444949"/>
          </a:solidFill>
          <a:ln w="12700">
            <a:solidFill>
              <a:srgbClr val="2F333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0979">
              <a:lnSpc>
                <a:spcPts val="1635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32667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31709" y="4395723"/>
            <a:ext cx="11842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43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444949"/>
                </a:solidFill>
                <a:latin typeface="Calibri"/>
                <a:cs typeface="Calibri"/>
              </a:rPr>
              <a:t>Application </a:t>
            </a: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44949"/>
                </a:solidFill>
                <a:latin typeface="Calibri"/>
                <a:cs typeface="Calibri"/>
              </a:rPr>
              <a:t>Load</a:t>
            </a:r>
            <a:r>
              <a:rPr dirty="0" sz="1600" spc="-8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Balancer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260461" y="5133340"/>
            <a:ext cx="1327150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78740">
              <a:lnSpc>
                <a:spcPts val="1900"/>
              </a:lnSpc>
              <a:spcBef>
                <a:spcPts val="180"/>
              </a:spcBef>
            </a:pP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With dynamic </a:t>
            </a:r>
            <a:r>
              <a:rPr dirty="0" sz="1600">
                <a:solidFill>
                  <a:srgbClr val="444949"/>
                </a:solidFill>
                <a:latin typeface="Calibri"/>
                <a:cs typeface="Calibri"/>
              </a:rPr>
              <a:t> port</a:t>
            </a:r>
            <a:r>
              <a:rPr dirty="0" sz="1600" spc="-7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44949"/>
                </a:solidFill>
                <a:latin typeface="Calibri"/>
                <a:cs typeface="Calibri"/>
              </a:rPr>
              <a:t>forwarding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361329" y="1654879"/>
            <a:ext cx="3077845" cy="2569845"/>
            <a:chOff x="4361329" y="1654879"/>
            <a:chExt cx="3077845" cy="2569845"/>
          </a:xfrm>
        </p:grpSpPr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8208" y="3173418"/>
              <a:ext cx="1011147" cy="105080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361319" y="1654885"/>
              <a:ext cx="3077845" cy="2047239"/>
            </a:xfrm>
            <a:custGeom>
              <a:avLst/>
              <a:gdLst/>
              <a:ahLst/>
              <a:cxnLst/>
              <a:rect l="l" t="t" r="r" b="b"/>
              <a:pathLst>
                <a:path w="3077845" h="2047239">
                  <a:moveTo>
                    <a:pt x="1118006" y="2040966"/>
                  </a:moveTo>
                  <a:lnTo>
                    <a:pt x="72415" y="1646402"/>
                  </a:lnTo>
                  <a:lnTo>
                    <a:pt x="74104" y="1641919"/>
                  </a:lnTo>
                  <a:lnTo>
                    <a:pt x="84747" y="1613725"/>
                  </a:lnTo>
                  <a:lnTo>
                    <a:pt x="0" y="1622463"/>
                  </a:lnTo>
                  <a:lnTo>
                    <a:pt x="57848" y="1685010"/>
                  </a:lnTo>
                  <a:lnTo>
                    <a:pt x="70180" y="1652346"/>
                  </a:lnTo>
                  <a:lnTo>
                    <a:pt x="1115758" y="2046909"/>
                  </a:lnTo>
                  <a:lnTo>
                    <a:pt x="1118006" y="2040966"/>
                  </a:lnTo>
                  <a:close/>
                </a:path>
                <a:path w="3077845" h="2047239">
                  <a:moveTo>
                    <a:pt x="1194422" y="1737118"/>
                  </a:moveTo>
                  <a:lnTo>
                    <a:pt x="45707" y="61061"/>
                  </a:lnTo>
                  <a:lnTo>
                    <a:pt x="60985" y="50584"/>
                  </a:lnTo>
                  <a:lnTo>
                    <a:pt x="74510" y="41313"/>
                  </a:lnTo>
                  <a:lnTo>
                    <a:pt x="0" y="0"/>
                  </a:lnTo>
                  <a:lnTo>
                    <a:pt x="11658" y="84391"/>
                  </a:lnTo>
                  <a:lnTo>
                    <a:pt x="40462" y="64655"/>
                  </a:lnTo>
                  <a:lnTo>
                    <a:pt x="1189177" y="1740712"/>
                  </a:lnTo>
                  <a:lnTo>
                    <a:pt x="1194422" y="1737118"/>
                  </a:lnTo>
                  <a:close/>
                </a:path>
                <a:path w="3077845" h="2047239">
                  <a:moveTo>
                    <a:pt x="1660563" y="1442339"/>
                  </a:moveTo>
                  <a:lnTo>
                    <a:pt x="1625625" y="1442339"/>
                  </a:lnTo>
                  <a:lnTo>
                    <a:pt x="1625625" y="721969"/>
                  </a:lnTo>
                  <a:lnTo>
                    <a:pt x="1619275" y="721969"/>
                  </a:lnTo>
                  <a:lnTo>
                    <a:pt x="1619275" y="1442339"/>
                  </a:lnTo>
                  <a:lnTo>
                    <a:pt x="1584363" y="1442339"/>
                  </a:lnTo>
                  <a:lnTo>
                    <a:pt x="1622463" y="1518539"/>
                  </a:lnTo>
                  <a:lnTo>
                    <a:pt x="1654213" y="1455039"/>
                  </a:lnTo>
                  <a:lnTo>
                    <a:pt x="1660563" y="1442339"/>
                  </a:lnTo>
                  <a:close/>
                </a:path>
                <a:path w="3077845" h="2047239">
                  <a:moveTo>
                    <a:pt x="3077629" y="1622463"/>
                  </a:moveTo>
                  <a:lnTo>
                    <a:pt x="2992526" y="1618551"/>
                  </a:lnTo>
                  <a:lnTo>
                    <a:pt x="3006699" y="1650479"/>
                  </a:lnTo>
                  <a:lnTo>
                    <a:pt x="2126742" y="2041042"/>
                  </a:lnTo>
                  <a:lnTo>
                    <a:pt x="2129320" y="2046846"/>
                  </a:lnTo>
                  <a:lnTo>
                    <a:pt x="3009277" y="1656283"/>
                  </a:lnTo>
                  <a:lnTo>
                    <a:pt x="3023438" y="1688198"/>
                  </a:lnTo>
                  <a:lnTo>
                    <a:pt x="3058795" y="1645323"/>
                  </a:lnTo>
                  <a:lnTo>
                    <a:pt x="3077629" y="1622463"/>
                  </a:lnTo>
                  <a:close/>
                </a:path>
                <a:path w="3077845" h="2047239">
                  <a:moveTo>
                    <a:pt x="3077629" y="0"/>
                  </a:moveTo>
                  <a:lnTo>
                    <a:pt x="3006077" y="46228"/>
                  </a:lnTo>
                  <a:lnTo>
                    <a:pt x="3036138" y="63995"/>
                  </a:lnTo>
                  <a:lnTo>
                    <a:pt x="2047519" y="1737309"/>
                  </a:lnTo>
                  <a:lnTo>
                    <a:pt x="2052993" y="1740535"/>
                  </a:lnTo>
                  <a:lnTo>
                    <a:pt x="3041612" y="67221"/>
                  </a:lnTo>
                  <a:lnTo>
                    <a:pt x="3071672" y="84988"/>
                  </a:lnTo>
                  <a:lnTo>
                    <a:pt x="3073908" y="53060"/>
                  </a:lnTo>
                  <a:lnTo>
                    <a:pt x="3077629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5723369" y="1986788"/>
            <a:ext cx="518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444949"/>
                </a:solidFill>
                <a:latin typeface="Calibri"/>
                <a:cs typeface="Calibri"/>
              </a:rPr>
              <a:t>www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99821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/>
              <a:t>E</a:t>
            </a:r>
            <a:r>
              <a:rPr dirty="0" spc="-385"/>
              <a:t>C</a:t>
            </a:r>
            <a:r>
              <a:rPr dirty="0" spc="-540"/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2483"/>
            <a:ext cx="9494520" cy="325564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So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far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we’ve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been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using</a:t>
            </a: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images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from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Hub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(public)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32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Access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controlled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through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IAM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(permission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errors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10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policy)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4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mm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ll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$(aws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ecr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get-login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--no-include-email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--region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eu-west-1)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dirty="0" sz="2400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push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1234567890.dkr.ecr.eu-west-1.amazonaws.com/demo:latest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pull</a:t>
            </a:r>
            <a:r>
              <a:rPr dirty="0" sz="2400" spc="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1234567890.dkr.ecr.eu-west-1.amazonaws.com/demo:latest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3002" y="320023"/>
            <a:ext cx="1189064" cy="12274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16205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10"/>
              <a:t>Fargate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2483"/>
            <a:ext cx="10061575" cy="411607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2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43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2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2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1215">
                <a:solidFill>
                  <a:srgbClr val="444949"/>
                </a:solidFill>
                <a:latin typeface="Microsoft Sans Serif"/>
                <a:cs typeface="Microsoft Sans Serif"/>
              </a:rPr>
              <a:t>…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44949"/>
              </a:buClr>
              <a:buFont typeface="Arial MT"/>
              <a:buChar char="•"/>
            </a:pPr>
            <a:endParaRPr sz="40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10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1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!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2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We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just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create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task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definitions,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will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run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our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containers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us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scale,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just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increase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task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number.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Simple!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No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more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444949"/>
                </a:solidFill>
                <a:latin typeface="Wingdings"/>
                <a:cs typeface="Wingdings"/>
              </a:rPr>
              <a:t></a:t>
            </a:r>
            <a:endParaRPr sz="28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1250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0"/>
              <a:t>E</a:t>
            </a:r>
            <a:r>
              <a:rPr dirty="0" spc="-310"/>
              <a:t>l</a:t>
            </a:r>
            <a:r>
              <a:rPr dirty="0" spc="-770"/>
              <a:t>a</a:t>
            </a:r>
            <a:r>
              <a:rPr dirty="0" spc="-645"/>
              <a:t>s</a:t>
            </a:r>
            <a:r>
              <a:rPr dirty="0" spc="-500"/>
              <a:t>t</a:t>
            </a:r>
            <a:r>
              <a:rPr dirty="0" spc="-390"/>
              <a:t>i</a:t>
            </a:r>
            <a:r>
              <a:rPr dirty="0" spc="-459"/>
              <a:t>c</a:t>
            </a:r>
            <a:r>
              <a:rPr dirty="0" spc="-320"/>
              <a:t> </a:t>
            </a:r>
            <a:r>
              <a:rPr dirty="0" spc="-685"/>
              <a:t>B</a:t>
            </a:r>
            <a:r>
              <a:rPr dirty="0" spc="-635"/>
              <a:t>e</a:t>
            </a:r>
            <a:r>
              <a:rPr dirty="0" spc="-650"/>
              <a:t>a</a:t>
            </a:r>
            <a:r>
              <a:rPr dirty="0" spc="-655"/>
              <a:t>ns</a:t>
            </a:r>
            <a:r>
              <a:rPr dirty="0" spc="-459"/>
              <a:t>t</a:t>
            </a:r>
            <a:r>
              <a:rPr dirty="0" spc="-770"/>
              <a:t>a</a:t>
            </a:r>
            <a:r>
              <a:rPr dirty="0" spc="-390"/>
              <a:t>l</a:t>
            </a:r>
            <a:r>
              <a:rPr dirty="0" spc="-730"/>
              <a:t>k</a:t>
            </a:r>
            <a:r>
              <a:rPr dirty="0" spc="-325"/>
              <a:t> </a:t>
            </a:r>
            <a:r>
              <a:rPr dirty="0" spc="-700"/>
              <a:t>+</a:t>
            </a:r>
            <a:r>
              <a:rPr dirty="0" spc="-325"/>
              <a:t> </a:t>
            </a:r>
            <a:r>
              <a:rPr dirty="0" spc="-340"/>
              <a:t>E</a:t>
            </a:r>
            <a:r>
              <a:rPr dirty="0" spc="-385"/>
              <a:t>C</a:t>
            </a:r>
            <a:r>
              <a:rPr dirty="0" spc="-944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2483"/>
            <a:ext cx="10162540" cy="41554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run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Elastic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Beanstalk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Single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&amp;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Multi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Container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mode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2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il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6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8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4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lu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instances,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configured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use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40">
                <a:solidFill>
                  <a:srgbClr val="444949"/>
                </a:solidFill>
                <a:latin typeface="Microsoft Sans Serif"/>
                <a:cs typeface="Microsoft Sans Serif"/>
              </a:rPr>
              <a:t>ECS</a:t>
            </a:r>
            <a:r>
              <a:rPr dirty="0" sz="2400" spc="-2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Cluster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Loa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3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210">
                <a:solidFill>
                  <a:srgbClr val="444949"/>
                </a:solidFill>
                <a:latin typeface="Microsoft Sans Serif"/>
                <a:cs typeface="Microsoft Sans Serif"/>
              </a:rPr>
              <a:t>alanc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hig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8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vaila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ilit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mo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5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Requires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config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file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17">
                <a:solidFill>
                  <a:srgbClr val="444949"/>
                </a:solidFill>
                <a:latin typeface="Microsoft Sans Serif"/>
                <a:cs typeface="Microsoft Sans Serif"/>
              </a:rPr>
              <a:t>Dockerrun.aws.json</a:t>
            </a:r>
            <a:r>
              <a:rPr dirty="0" baseline="1010" sz="41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root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source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code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Your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images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must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pre-built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stored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5">
                <a:solidFill>
                  <a:srgbClr val="444949"/>
                </a:solidFill>
                <a:latin typeface="Microsoft Sans Serif"/>
                <a:cs typeface="Microsoft Sans Serif"/>
              </a:rPr>
              <a:t>ECR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example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46451" y="1621049"/>
            <a:ext cx="6987540" cy="3934460"/>
            <a:chOff x="3346451" y="1621049"/>
            <a:chExt cx="6987540" cy="3934460"/>
          </a:xfrm>
        </p:grpSpPr>
        <p:sp>
          <p:nvSpPr>
            <p:cNvPr id="4" name="object 4"/>
            <p:cNvSpPr/>
            <p:nvPr/>
          </p:nvSpPr>
          <p:spPr>
            <a:xfrm>
              <a:off x="3352801" y="1627399"/>
              <a:ext cx="6974840" cy="3921760"/>
            </a:xfrm>
            <a:custGeom>
              <a:avLst/>
              <a:gdLst/>
              <a:ahLst/>
              <a:cxnLst/>
              <a:rect l="l" t="t" r="r" b="b"/>
              <a:pathLst>
                <a:path w="6974840" h="3921760">
                  <a:moveTo>
                    <a:pt x="0" y="0"/>
                  </a:moveTo>
                  <a:lnTo>
                    <a:pt x="6974541" y="0"/>
                  </a:lnTo>
                  <a:lnTo>
                    <a:pt x="6974541" y="3921754"/>
                  </a:lnTo>
                  <a:lnTo>
                    <a:pt x="0" y="392175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32537" y="2120458"/>
              <a:ext cx="3262629" cy="3147060"/>
            </a:xfrm>
            <a:custGeom>
              <a:avLst/>
              <a:gdLst/>
              <a:ahLst/>
              <a:cxnLst/>
              <a:rect l="l" t="t" r="r" b="b"/>
              <a:pathLst>
                <a:path w="3262629" h="3147060">
                  <a:moveTo>
                    <a:pt x="0" y="0"/>
                  </a:moveTo>
                  <a:lnTo>
                    <a:pt x="3262250" y="0"/>
                  </a:lnTo>
                  <a:lnTo>
                    <a:pt x="3262250" y="3146961"/>
                  </a:lnTo>
                  <a:lnTo>
                    <a:pt x="0" y="314696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439896" y="1648459"/>
            <a:ext cx="3255010" cy="79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Elastic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Beanstalk Environment</a:t>
            </a:r>
            <a:endParaRPr sz="1800">
              <a:latin typeface="Calibri"/>
              <a:cs typeface="Calibri"/>
            </a:endParaRPr>
          </a:p>
          <a:p>
            <a:pPr marL="1605280">
              <a:lnSpc>
                <a:spcPct val="100000"/>
              </a:lnSpc>
              <a:spcBef>
                <a:spcPts val="1725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ECS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Cluster</a:t>
            </a:r>
            <a:r>
              <a:rPr dirty="0" sz="1800" spc="-2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+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ASG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1250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0"/>
              <a:t>E</a:t>
            </a:r>
            <a:r>
              <a:rPr dirty="0" spc="-310"/>
              <a:t>l</a:t>
            </a:r>
            <a:r>
              <a:rPr dirty="0" spc="-770"/>
              <a:t>a</a:t>
            </a:r>
            <a:r>
              <a:rPr dirty="0" spc="-645"/>
              <a:t>s</a:t>
            </a:r>
            <a:r>
              <a:rPr dirty="0" spc="-500"/>
              <a:t>t</a:t>
            </a:r>
            <a:r>
              <a:rPr dirty="0" spc="-390"/>
              <a:t>i</a:t>
            </a:r>
            <a:r>
              <a:rPr dirty="0" spc="-459"/>
              <a:t>c</a:t>
            </a:r>
            <a:r>
              <a:rPr dirty="0" spc="-320"/>
              <a:t> </a:t>
            </a:r>
            <a:r>
              <a:rPr dirty="0" spc="-685"/>
              <a:t>B</a:t>
            </a:r>
            <a:r>
              <a:rPr dirty="0" spc="-635"/>
              <a:t>e</a:t>
            </a:r>
            <a:r>
              <a:rPr dirty="0" spc="-650"/>
              <a:t>a</a:t>
            </a:r>
            <a:r>
              <a:rPr dirty="0" spc="-655"/>
              <a:t>ns</a:t>
            </a:r>
            <a:r>
              <a:rPr dirty="0" spc="-459"/>
              <a:t>t</a:t>
            </a:r>
            <a:r>
              <a:rPr dirty="0" spc="-770"/>
              <a:t>a</a:t>
            </a:r>
            <a:r>
              <a:rPr dirty="0" spc="-390"/>
              <a:t>l</a:t>
            </a:r>
            <a:r>
              <a:rPr dirty="0" spc="-730"/>
              <a:t>k</a:t>
            </a:r>
            <a:r>
              <a:rPr dirty="0" spc="-325"/>
              <a:t> </a:t>
            </a:r>
            <a:r>
              <a:rPr dirty="0" spc="-700"/>
              <a:t>+</a:t>
            </a:r>
            <a:r>
              <a:rPr dirty="0" spc="-325"/>
              <a:t> </a:t>
            </a:r>
            <a:r>
              <a:rPr dirty="0" spc="-340"/>
              <a:t>E</a:t>
            </a:r>
            <a:r>
              <a:rPr dirty="0" spc="-385"/>
              <a:t>C</a:t>
            </a:r>
            <a:r>
              <a:rPr dirty="0" spc="-944"/>
              <a:t>S</a:t>
            </a:r>
          </a:p>
        </p:txBody>
      </p:sp>
      <p:sp>
        <p:nvSpPr>
          <p:cNvPr id="8" name="object 8"/>
          <p:cNvSpPr/>
          <p:nvPr/>
        </p:nvSpPr>
        <p:spPr>
          <a:xfrm>
            <a:off x="6478384" y="2528046"/>
            <a:ext cx="1316990" cy="2581910"/>
          </a:xfrm>
          <a:custGeom>
            <a:avLst/>
            <a:gdLst/>
            <a:ahLst/>
            <a:cxnLst/>
            <a:rect l="l" t="t" r="r" b="b"/>
            <a:pathLst>
              <a:path w="1316990" h="2581910">
                <a:moveTo>
                  <a:pt x="0" y="0"/>
                </a:moveTo>
                <a:lnTo>
                  <a:pt x="1316889" y="0"/>
                </a:lnTo>
                <a:lnTo>
                  <a:pt x="1316889" y="2581836"/>
                </a:lnTo>
                <a:lnTo>
                  <a:pt x="0" y="25818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B67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34684" y="2547620"/>
            <a:ext cx="804545" cy="568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EC2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03930" y="3171897"/>
            <a:ext cx="1048385" cy="497840"/>
          </a:xfrm>
          <a:custGeom>
            <a:avLst/>
            <a:gdLst/>
            <a:ahLst/>
            <a:cxnLst/>
            <a:rect l="l" t="t" r="r" b="b"/>
            <a:pathLst>
              <a:path w="1048384" h="497839">
                <a:moveTo>
                  <a:pt x="0" y="0"/>
                </a:moveTo>
                <a:lnTo>
                  <a:pt x="1048347" y="0"/>
                </a:lnTo>
                <a:lnTo>
                  <a:pt x="1048347" y="497404"/>
                </a:lnTo>
                <a:lnTo>
                  <a:pt x="0" y="4974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698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711194" y="3152140"/>
            <a:ext cx="833119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244475">
              <a:lnSpc>
                <a:spcPts val="1900"/>
              </a:lnSpc>
              <a:spcBef>
                <a:spcPts val="180"/>
              </a:spcBef>
            </a:pP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php </a:t>
            </a:r>
            <a:r>
              <a:rPr dirty="0" sz="160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C</a:t>
            </a:r>
            <a:r>
              <a:rPr dirty="0" sz="1600" spc="5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600" spc="-20">
                <a:solidFill>
                  <a:srgbClr val="444949"/>
                </a:solidFill>
                <a:latin typeface="Calibri"/>
                <a:cs typeface="Calibri"/>
              </a:rPr>
              <a:t>nt</a:t>
            </a: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600" spc="-10">
                <a:solidFill>
                  <a:srgbClr val="444949"/>
                </a:solidFill>
                <a:latin typeface="Calibri"/>
                <a:cs typeface="Calibri"/>
              </a:rPr>
              <a:t>i</a:t>
            </a: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600">
                <a:solidFill>
                  <a:srgbClr val="444949"/>
                </a:solidFill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95333" y="3205593"/>
            <a:ext cx="3663315" cy="1151890"/>
            <a:chOff x="3995333" y="3205593"/>
            <a:chExt cx="3663315" cy="115189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5333" y="3205593"/>
              <a:ext cx="1011147" cy="105080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603928" y="3853182"/>
              <a:ext cx="1048385" cy="497840"/>
            </a:xfrm>
            <a:custGeom>
              <a:avLst/>
              <a:gdLst/>
              <a:ahLst/>
              <a:cxnLst/>
              <a:rect l="l" t="t" r="r" b="b"/>
              <a:pathLst>
                <a:path w="1048384" h="497839">
                  <a:moveTo>
                    <a:pt x="0" y="0"/>
                  </a:moveTo>
                  <a:lnTo>
                    <a:pt x="1048347" y="0"/>
                  </a:lnTo>
                  <a:lnTo>
                    <a:pt x="1048347" y="497404"/>
                  </a:lnTo>
                  <a:lnTo>
                    <a:pt x="0" y="4974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764310" y="2779267"/>
            <a:ext cx="1332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Load</a:t>
            </a:r>
            <a:r>
              <a:rPr dirty="0" sz="1800" spc="-4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Balancer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11193" y="3831844"/>
            <a:ext cx="833119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184150">
              <a:lnSpc>
                <a:spcPts val="1900"/>
              </a:lnSpc>
              <a:spcBef>
                <a:spcPts val="180"/>
              </a:spcBef>
            </a:pPr>
            <a:r>
              <a:rPr dirty="0" sz="1600" spc="-10">
                <a:solidFill>
                  <a:srgbClr val="444949"/>
                </a:solidFill>
                <a:latin typeface="Calibri"/>
                <a:cs typeface="Calibri"/>
              </a:rPr>
              <a:t>nginx </a:t>
            </a: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 C</a:t>
            </a:r>
            <a:r>
              <a:rPr dirty="0" sz="1600" spc="5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600" spc="-20">
                <a:solidFill>
                  <a:srgbClr val="444949"/>
                </a:solidFill>
                <a:latin typeface="Calibri"/>
                <a:cs typeface="Calibri"/>
              </a:rPr>
              <a:t>nt</a:t>
            </a: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600" spc="-10">
                <a:solidFill>
                  <a:srgbClr val="444949"/>
                </a:solidFill>
                <a:latin typeface="Calibri"/>
                <a:cs typeface="Calibri"/>
              </a:rPr>
              <a:t>i</a:t>
            </a: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600">
                <a:solidFill>
                  <a:srgbClr val="444949"/>
                </a:solidFill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065713" y="3167968"/>
            <a:ext cx="1061085" cy="1833245"/>
            <a:chOff x="8065713" y="3167968"/>
            <a:chExt cx="1061085" cy="1833245"/>
          </a:xfrm>
        </p:grpSpPr>
        <p:sp>
          <p:nvSpPr>
            <p:cNvPr id="18" name="object 18"/>
            <p:cNvSpPr/>
            <p:nvPr/>
          </p:nvSpPr>
          <p:spPr>
            <a:xfrm>
              <a:off x="8072063" y="3174318"/>
              <a:ext cx="1048385" cy="497840"/>
            </a:xfrm>
            <a:custGeom>
              <a:avLst/>
              <a:gdLst/>
              <a:ahLst/>
              <a:cxnLst/>
              <a:rect l="l" t="t" r="r" b="b"/>
              <a:pathLst>
                <a:path w="1048384" h="497839">
                  <a:moveTo>
                    <a:pt x="0" y="0"/>
                  </a:moveTo>
                  <a:lnTo>
                    <a:pt x="1048347" y="0"/>
                  </a:lnTo>
                  <a:lnTo>
                    <a:pt x="1048347" y="497404"/>
                  </a:lnTo>
                  <a:lnTo>
                    <a:pt x="0" y="4974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072063" y="3853182"/>
              <a:ext cx="1048385" cy="497840"/>
            </a:xfrm>
            <a:custGeom>
              <a:avLst/>
              <a:gdLst/>
              <a:ahLst/>
              <a:cxnLst/>
              <a:rect l="l" t="t" r="r" b="b"/>
              <a:pathLst>
                <a:path w="1048384" h="497839">
                  <a:moveTo>
                    <a:pt x="0" y="0"/>
                  </a:moveTo>
                  <a:lnTo>
                    <a:pt x="1048347" y="0"/>
                  </a:lnTo>
                  <a:lnTo>
                    <a:pt x="1048347" y="497404"/>
                  </a:lnTo>
                  <a:lnTo>
                    <a:pt x="0" y="4974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072063" y="4497031"/>
              <a:ext cx="1048385" cy="497840"/>
            </a:xfrm>
            <a:custGeom>
              <a:avLst/>
              <a:gdLst/>
              <a:ahLst/>
              <a:cxnLst/>
              <a:rect l="l" t="t" r="r" b="b"/>
              <a:pathLst>
                <a:path w="1048384" h="497839">
                  <a:moveTo>
                    <a:pt x="0" y="0"/>
                  </a:moveTo>
                  <a:lnTo>
                    <a:pt x="1048347" y="0"/>
                  </a:lnTo>
                  <a:lnTo>
                    <a:pt x="1048347" y="497404"/>
                  </a:lnTo>
                  <a:lnTo>
                    <a:pt x="0" y="4974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965977" y="2528048"/>
            <a:ext cx="1316990" cy="2581910"/>
          </a:xfrm>
          <a:prstGeom prst="rect">
            <a:avLst/>
          </a:prstGeom>
          <a:ln w="12700">
            <a:solidFill>
              <a:srgbClr val="3B67BC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algn="ctr">
              <a:lnSpc>
                <a:spcPts val="2135"/>
              </a:lnSpc>
              <a:spcBef>
                <a:spcPts val="254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EC2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  <a:p>
            <a:pPr algn="ctr" marL="225425" marR="275590" indent="635">
              <a:lnSpc>
                <a:spcPts val="1900"/>
              </a:lnSpc>
              <a:spcBef>
                <a:spcPts val="590"/>
              </a:spcBef>
            </a:pP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php </a:t>
            </a:r>
            <a:r>
              <a:rPr dirty="0" sz="160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C</a:t>
            </a:r>
            <a:r>
              <a:rPr dirty="0" sz="1600" spc="5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600" spc="-20">
                <a:solidFill>
                  <a:srgbClr val="444949"/>
                </a:solidFill>
                <a:latin typeface="Calibri"/>
                <a:cs typeface="Calibri"/>
              </a:rPr>
              <a:t>nt</a:t>
            </a: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600" spc="-10">
                <a:solidFill>
                  <a:srgbClr val="444949"/>
                </a:solidFill>
                <a:latin typeface="Calibri"/>
                <a:cs typeface="Calibri"/>
              </a:rPr>
              <a:t>i</a:t>
            </a: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600">
                <a:solidFill>
                  <a:srgbClr val="444949"/>
                </a:solidFill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  <a:p>
            <a:pPr algn="ctr" marL="225425" marR="275590" indent="1270">
              <a:lnSpc>
                <a:spcPts val="1900"/>
              </a:lnSpc>
              <a:spcBef>
                <a:spcPts val="1530"/>
              </a:spcBef>
            </a:pPr>
            <a:r>
              <a:rPr dirty="0" sz="1600" spc="-10">
                <a:solidFill>
                  <a:srgbClr val="444949"/>
                </a:solidFill>
                <a:latin typeface="Calibri"/>
                <a:cs typeface="Calibri"/>
              </a:rPr>
              <a:t>nginx </a:t>
            </a: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 C</a:t>
            </a:r>
            <a:r>
              <a:rPr dirty="0" sz="1600" spc="5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600" spc="-20">
                <a:solidFill>
                  <a:srgbClr val="444949"/>
                </a:solidFill>
                <a:latin typeface="Calibri"/>
                <a:cs typeface="Calibri"/>
              </a:rPr>
              <a:t>nt</a:t>
            </a: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600" spc="-10">
                <a:solidFill>
                  <a:srgbClr val="444949"/>
                </a:solidFill>
                <a:latin typeface="Calibri"/>
                <a:cs typeface="Calibri"/>
              </a:rPr>
              <a:t>i</a:t>
            </a: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600">
                <a:solidFill>
                  <a:srgbClr val="444949"/>
                </a:solidFill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  <a:p>
            <a:pPr algn="ctr" marL="225425" marR="275590">
              <a:lnSpc>
                <a:spcPct val="100000"/>
              </a:lnSpc>
              <a:spcBef>
                <a:spcPts val="1180"/>
              </a:spcBef>
            </a:pPr>
            <a:r>
              <a:rPr dirty="0" sz="1600">
                <a:solidFill>
                  <a:srgbClr val="444949"/>
                </a:solidFill>
                <a:latin typeface="Calibri"/>
                <a:cs typeface="Calibri"/>
              </a:rPr>
              <a:t>other </a:t>
            </a:r>
            <a:r>
              <a:rPr dirty="0" sz="1600" spc="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C</a:t>
            </a:r>
            <a:r>
              <a:rPr dirty="0" sz="1600" spc="5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600" spc="-20">
                <a:solidFill>
                  <a:srgbClr val="444949"/>
                </a:solidFill>
                <a:latin typeface="Calibri"/>
                <a:cs typeface="Calibri"/>
              </a:rPr>
              <a:t>nt</a:t>
            </a: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600" spc="-10">
                <a:solidFill>
                  <a:srgbClr val="444949"/>
                </a:solidFill>
                <a:latin typeface="Calibri"/>
                <a:cs typeface="Calibri"/>
              </a:rPr>
              <a:t>i</a:t>
            </a: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600">
                <a:solidFill>
                  <a:srgbClr val="444949"/>
                </a:solidFill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12655" y="4507536"/>
            <a:ext cx="1048385" cy="497840"/>
          </a:xfrm>
          <a:custGeom>
            <a:avLst/>
            <a:gdLst/>
            <a:ahLst/>
            <a:cxnLst/>
            <a:rect l="l" t="t" r="r" b="b"/>
            <a:pathLst>
              <a:path w="1048384" h="497839">
                <a:moveTo>
                  <a:pt x="0" y="0"/>
                </a:moveTo>
                <a:lnTo>
                  <a:pt x="1048347" y="0"/>
                </a:lnTo>
                <a:lnTo>
                  <a:pt x="1048347" y="497404"/>
                </a:lnTo>
                <a:lnTo>
                  <a:pt x="0" y="4974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698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719919" y="4487164"/>
            <a:ext cx="833119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175895">
              <a:lnSpc>
                <a:spcPts val="1900"/>
              </a:lnSpc>
              <a:spcBef>
                <a:spcPts val="180"/>
              </a:spcBef>
            </a:pPr>
            <a:r>
              <a:rPr dirty="0" sz="1600">
                <a:solidFill>
                  <a:srgbClr val="444949"/>
                </a:solidFill>
                <a:latin typeface="Calibri"/>
                <a:cs typeface="Calibri"/>
              </a:rPr>
              <a:t>other </a:t>
            </a:r>
            <a:r>
              <a:rPr dirty="0" sz="1600" spc="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C</a:t>
            </a:r>
            <a:r>
              <a:rPr dirty="0" sz="1600" spc="5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600" spc="-20">
                <a:solidFill>
                  <a:srgbClr val="444949"/>
                </a:solidFill>
                <a:latin typeface="Calibri"/>
                <a:cs typeface="Calibri"/>
              </a:rPr>
              <a:t>nt</a:t>
            </a: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600" spc="-10">
                <a:solidFill>
                  <a:srgbClr val="444949"/>
                </a:solidFill>
                <a:latin typeface="Calibri"/>
                <a:cs typeface="Calibri"/>
              </a:rPr>
              <a:t>i</a:t>
            </a:r>
            <a:r>
              <a:rPr dirty="0" sz="1600" spc="-5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600">
                <a:solidFill>
                  <a:srgbClr val="444949"/>
                </a:solidFill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06482" y="3730993"/>
            <a:ext cx="1597660" cy="371475"/>
          </a:xfrm>
          <a:custGeom>
            <a:avLst/>
            <a:gdLst/>
            <a:ahLst/>
            <a:cxnLst/>
            <a:rect l="l" t="t" r="r" b="b"/>
            <a:pathLst>
              <a:path w="1597659" h="371475">
                <a:moveTo>
                  <a:pt x="0" y="0"/>
                </a:moveTo>
                <a:lnTo>
                  <a:pt x="1597447" y="370890"/>
                </a:lnTo>
              </a:path>
            </a:pathLst>
          </a:custGeom>
          <a:ln w="635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323823" y="3440683"/>
            <a:ext cx="699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Port</a:t>
            </a:r>
            <a:r>
              <a:rPr dirty="0" sz="1800" spc="-7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44025" y="4100325"/>
            <a:ext cx="1760220" cy="579755"/>
          </a:xfrm>
          <a:custGeom>
            <a:avLst/>
            <a:gdLst/>
            <a:ahLst/>
            <a:cxnLst/>
            <a:rect l="l" t="t" r="r" b="b"/>
            <a:pathLst>
              <a:path w="1760220" h="579754">
                <a:moveTo>
                  <a:pt x="0" y="0"/>
                </a:moveTo>
                <a:lnTo>
                  <a:pt x="1759904" y="579651"/>
                </a:lnTo>
              </a:path>
            </a:pathLst>
          </a:custGeom>
          <a:ln w="635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268248" y="4525771"/>
            <a:ext cx="930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Port</a:t>
            </a:r>
            <a:r>
              <a:rPr dirty="0" sz="1800" spc="-7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1234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00586" y="3123691"/>
            <a:ext cx="1522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beanstalk-url:80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77895" y="3937507"/>
            <a:ext cx="175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beanstalk-url:1234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215354" y="3285793"/>
            <a:ext cx="5864860" cy="1350645"/>
            <a:chOff x="3215354" y="3285793"/>
            <a:chExt cx="5864860" cy="1350645"/>
          </a:xfrm>
        </p:grpSpPr>
        <p:sp>
          <p:nvSpPr>
            <p:cNvPr id="31" name="object 31"/>
            <p:cNvSpPr/>
            <p:nvPr/>
          </p:nvSpPr>
          <p:spPr>
            <a:xfrm>
              <a:off x="3218529" y="3288968"/>
              <a:ext cx="777240" cy="204470"/>
            </a:xfrm>
            <a:custGeom>
              <a:avLst/>
              <a:gdLst/>
              <a:ahLst/>
              <a:cxnLst/>
              <a:rect l="l" t="t" r="r" b="b"/>
              <a:pathLst>
                <a:path w="777239" h="204470">
                  <a:moveTo>
                    <a:pt x="0" y="0"/>
                  </a:moveTo>
                  <a:lnTo>
                    <a:pt x="776805" y="203888"/>
                  </a:lnTo>
                </a:path>
              </a:pathLst>
            </a:custGeom>
            <a:ln w="635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229876" y="3916438"/>
              <a:ext cx="765810" cy="184785"/>
            </a:xfrm>
            <a:custGeom>
              <a:avLst/>
              <a:gdLst/>
              <a:ahLst/>
              <a:cxnLst/>
              <a:rect l="l" t="t" r="r" b="b"/>
              <a:pathLst>
                <a:path w="765810" h="184785">
                  <a:moveTo>
                    <a:pt x="0" y="184666"/>
                  </a:moveTo>
                  <a:lnTo>
                    <a:pt x="765457" y="0"/>
                  </a:lnTo>
                </a:path>
              </a:pathLst>
            </a:custGeom>
            <a:ln w="635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539761" y="3554387"/>
              <a:ext cx="1540510" cy="1082040"/>
            </a:xfrm>
            <a:custGeom>
              <a:avLst/>
              <a:gdLst/>
              <a:ahLst/>
              <a:cxnLst/>
              <a:rect l="l" t="t" r="r" b="b"/>
              <a:pathLst>
                <a:path w="1540509" h="1082039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4925" y="76200"/>
                  </a:lnTo>
                  <a:lnTo>
                    <a:pt x="34925" y="303809"/>
                  </a:lnTo>
                  <a:lnTo>
                    <a:pt x="0" y="303809"/>
                  </a:lnTo>
                  <a:lnTo>
                    <a:pt x="38100" y="380009"/>
                  </a:lnTo>
                  <a:lnTo>
                    <a:pt x="69850" y="316509"/>
                  </a:lnTo>
                  <a:lnTo>
                    <a:pt x="76200" y="303809"/>
                  </a:lnTo>
                  <a:lnTo>
                    <a:pt x="41275" y="303809"/>
                  </a:lnTo>
                  <a:lnTo>
                    <a:pt x="41275" y="76200"/>
                  </a:lnTo>
                  <a:lnTo>
                    <a:pt x="76200" y="76200"/>
                  </a:lnTo>
                  <a:close/>
                </a:path>
                <a:path w="1540509" h="1082039">
                  <a:moveTo>
                    <a:pt x="87858" y="778217"/>
                  </a:moveTo>
                  <a:lnTo>
                    <a:pt x="81508" y="765517"/>
                  </a:lnTo>
                  <a:lnTo>
                    <a:pt x="49758" y="702017"/>
                  </a:lnTo>
                  <a:lnTo>
                    <a:pt x="11658" y="778217"/>
                  </a:lnTo>
                  <a:lnTo>
                    <a:pt x="46583" y="778217"/>
                  </a:lnTo>
                  <a:lnTo>
                    <a:pt x="46583" y="1005827"/>
                  </a:lnTo>
                  <a:lnTo>
                    <a:pt x="11658" y="1005827"/>
                  </a:lnTo>
                  <a:lnTo>
                    <a:pt x="49758" y="1082027"/>
                  </a:lnTo>
                  <a:lnTo>
                    <a:pt x="81508" y="1018527"/>
                  </a:lnTo>
                  <a:lnTo>
                    <a:pt x="87858" y="1005827"/>
                  </a:lnTo>
                  <a:lnTo>
                    <a:pt x="52933" y="1005827"/>
                  </a:lnTo>
                  <a:lnTo>
                    <a:pt x="52933" y="778217"/>
                  </a:lnTo>
                  <a:lnTo>
                    <a:pt x="87858" y="778217"/>
                  </a:lnTo>
                  <a:close/>
                </a:path>
                <a:path w="1540509" h="1082039">
                  <a:moveTo>
                    <a:pt x="1540141" y="778217"/>
                  </a:moveTo>
                  <a:lnTo>
                    <a:pt x="1533791" y="765517"/>
                  </a:lnTo>
                  <a:lnTo>
                    <a:pt x="1502041" y="702017"/>
                  </a:lnTo>
                  <a:lnTo>
                    <a:pt x="1463941" y="778217"/>
                  </a:lnTo>
                  <a:lnTo>
                    <a:pt x="1498866" y="778217"/>
                  </a:lnTo>
                  <a:lnTo>
                    <a:pt x="1498866" y="1005827"/>
                  </a:lnTo>
                  <a:lnTo>
                    <a:pt x="1463941" y="1005827"/>
                  </a:lnTo>
                  <a:lnTo>
                    <a:pt x="1502041" y="1082027"/>
                  </a:lnTo>
                  <a:lnTo>
                    <a:pt x="1533791" y="1018527"/>
                  </a:lnTo>
                  <a:lnTo>
                    <a:pt x="1540141" y="1005827"/>
                  </a:lnTo>
                  <a:lnTo>
                    <a:pt x="1505216" y="1005827"/>
                  </a:lnTo>
                  <a:lnTo>
                    <a:pt x="1505216" y="778217"/>
                  </a:lnTo>
                  <a:lnTo>
                    <a:pt x="1540141" y="778217"/>
                  </a:lnTo>
                  <a:close/>
                </a:path>
                <a:path w="1540509" h="1082039">
                  <a:moveTo>
                    <a:pt x="1540141" y="80645"/>
                  </a:moveTo>
                  <a:lnTo>
                    <a:pt x="1533791" y="67945"/>
                  </a:lnTo>
                  <a:lnTo>
                    <a:pt x="1502041" y="4445"/>
                  </a:lnTo>
                  <a:lnTo>
                    <a:pt x="1463941" y="80645"/>
                  </a:lnTo>
                  <a:lnTo>
                    <a:pt x="1498866" y="80645"/>
                  </a:lnTo>
                  <a:lnTo>
                    <a:pt x="1498866" y="308254"/>
                  </a:lnTo>
                  <a:lnTo>
                    <a:pt x="1463941" y="308254"/>
                  </a:lnTo>
                  <a:lnTo>
                    <a:pt x="1502041" y="384454"/>
                  </a:lnTo>
                  <a:lnTo>
                    <a:pt x="1533791" y="320954"/>
                  </a:lnTo>
                  <a:lnTo>
                    <a:pt x="1540141" y="308254"/>
                  </a:lnTo>
                  <a:lnTo>
                    <a:pt x="1505216" y="308254"/>
                  </a:lnTo>
                  <a:lnTo>
                    <a:pt x="1505216" y="80645"/>
                  </a:lnTo>
                  <a:lnTo>
                    <a:pt x="1540141" y="80645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1562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715"/>
              <a:t>K</a:t>
            </a:r>
            <a:r>
              <a:rPr dirty="0" spc="-390"/>
              <a:t>i</a:t>
            </a:r>
            <a:r>
              <a:rPr dirty="0" spc="-625"/>
              <a:t>n</a:t>
            </a:r>
            <a:r>
              <a:rPr dirty="0" spc="-515"/>
              <a:t>e</a:t>
            </a:r>
            <a:r>
              <a:rPr dirty="0" spc="-735"/>
              <a:t>s</a:t>
            </a:r>
            <a:r>
              <a:rPr dirty="0" spc="-390"/>
              <a:t>i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155"/>
              <a:t>O</a:t>
            </a:r>
            <a:r>
              <a:rPr dirty="0" spc="-805"/>
              <a:t>v</a:t>
            </a:r>
            <a:r>
              <a:rPr dirty="0" spc="-515"/>
              <a:t>e</a:t>
            </a:r>
            <a:r>
              <a:rPr dirty="0" spc="-114"/>
              <a:t>r</a:t>
            </a:r>
            <a:r>
              <a:rPr dirty="0" spc="-735"/>
              <a:t>v</a:t>
            </a:r>
            <a:r>
              <a:rPr dirty="0" spc="-390"/>
              <a:t>i</a:t>
            </a:r>
            <a:r>
              <a:rPr dirty="0" spc="-515"/>
              <a:t>e</a:t>
            </a:r>
            <a:r>
              <a:rPr dirty="0" spc="-490"/>
              <a:t>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5531"/>
            <a:ext cx="9512300" cy="42411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SzPct val="101818"/>
              <a:buFont typeface="Arial MT"/>
              <a:buChar char="•"/>
              <a:tabLst>
                <a:tab pos="241300" algn="l"/>
              </a:tabLst>
            </a:pPr>
            <a:r>
              <a:rPr dirty="0" baseline="1010" sz="4125" spc="-502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baseline="1010" sz="4125" spc="-179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010" sz="4125" spc="-24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010" sz="4125" spc="-3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010" sz="4125" spc="-592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baseline="1010" sz="4125" spc="-16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010" sz="4125" spc="-577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baseline="1010" sz="41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Great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application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logs,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metrics,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IoT,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clickstreams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75">
                <a:solidFill>
                  <a:srgbClr val="444949"/>
                </a:solidFill>
                <a:latin typeface="Microsoft Sans Serif"/>
                <a:cs typeface="Microsoft Sans Serif"/>
              </a:rPr>
              <a:t>“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2800" spc="-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175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ata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Great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streaming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processing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frameworks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(Spark,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NiFi,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65">
                <a:solidFill>
                  <a:srgbClr val="444949"/>
                </a:solidFill>
                <a:latin typeface="Microsoft Sans Serif"/>
                <a:cs typeface="Microsoft Sans Serif"/>
              </a:rPr>
              <a:t>etc…)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5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3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Z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44949"/>
              </a:buClr>
              <a:buFont typeface="Arial MT"/>
              <a:buChar char="•"/>
            </a:pPr>
            <a:endParaRPr sz="34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SzPct val="101818"/>
              <a:buFont typeface="Arial MT"/>
              <a:buChar char="•"/>
              <a:tabLst>
                <a:tab pos="241300" algn="l"/>
              </a:tabLst>
            </a:pPr>
            <a:r>
              <a:rPr dirty="0" baseline="1010" sz="4125" spc="-367">
                <a:solidFill>
                  <a:srgbClr val="444949"/>
                </a:solidFill>
                <a:latin typeface="Microsoft Sans Serif"/>
                <a:cs typeface="Microsoft Sans Serif"/>
              </a:rPr>
              <a:t>Kinesis</a:t>
            </a:r>
            <a:r>
              <a:rPr dirty="0" baseline="1010" sz="41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330">
                <a:solidFill>
                  <a:srgbClr val="444949"/>
                </a:solidFill>
                <a:latin typeface="Microsoft Sans Serif"/>
                <a:cs typeface="Microsoft Sans Serif"/>
              </a:rPr>
              <a:t>Streams:</a:t>
            </a:r>
            <a:r>
              <a:rPr dirty="0" baseline="1010" sz="4125" spc="89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low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latency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streaming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ingest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scale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SzPct val="101818"/>
              <a:buFont typeface="Arial MT"/>
              <a:buChar char="•"/>
              <a:tabLst>
                <a:tab pos="241300" algn="l"/>
              </a:tabLst>
            </a:pPr>
            <a:r>
              <a:rPr dirty="0" baseline="1010" sz="4125" spc="-367">
                <a:solidFill>
                  <a:srgbClr val="444949"/>
                </a:solidFill>
                <a:latin typeface="Microsoft Sans Serif"/>
                <a:cs typeface="Microsoft Sans Serif"/>
              </a:rPr>
              <a:t>Kinesis</a:t>
            </a:r>
            <a:r>
              <a:rPr dirty="0" baseline="1010" sz="4125" spc="-19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54">
                <a:solidFill>
                  <a:srgbClr val="444949"/>
                </a:solidFill>
                <a:latin typeface="Microsoft Sans Serif"/>
                <a:cs typeface="Microsoft Sans Serif"/>
              </a:rPr>
              <a:t>Analytics:</a:t>
            </a:r>
            <a:r>
              <a:rPr dirty="0" baseline="1010" sz="4125" spc="10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perform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real-time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analytics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streams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using</a:t>
            </a: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SQL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SzPct val="101818"/>
              <a:buFont typeface="Arial MT"/>
              <a:buChar char="•"/>
              <a:tabLst>
                <a:tab pos="241300" algn="l"/>
              </a:tabLst>
            </a:pPr>
            <a:r>
              <a:rPr dirty="0" baseline="1010" sz="4125" spc="-367">
                <a:solidFill>
                  <a:srgbClr val="444949"/>
                </a:solidFill>
                <a:latin typeface="Microsoft Sans Serif"/>
                <a:cs typeface="Microsoft Sans Serif"/>
              </a:rPr>
              <a:t>Kinesis</a:t>
            </a:r>
            <a:r>
              <a:rPr dirty="0" baseline="1010" sz="41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300">
                <a:solidFill>
                  <a:srgbClr val="444949"/>
                </a:solidFill>
                <a:latin typeface="Microsoft Sans Serif"/>
                <a:cs typeface="Microsoft Sans Serif"/>
              </a:rPr>
              <a:t>Firehose:</a:t>
            </a:r>
            <a:r>
              <a:rPr dirty="0" baseline="1010" sz="4125" spc="89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load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streams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into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S3,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Redshift,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ElasticSearch…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3916" y="451059"/>
            <a:ext cx="1299883" cy="155985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60968" y="1257673"/>
            <a:ext cx="6180455" cy="4208780"/>
            <a:chOff x="2960968" y="1257673"/>
            <a:chExt cx="6180455" cy="4208780"/>
          </a:xfrm>
        </p:grpSpPr>
        <p:sp>
          <p:nvSpPr>
            <p:cNvPr id="4" name="object 4"/>
            <p:cNvSpPr/>
            <p:nvPr/>
          </p:nvSpPr>
          <p:spPr>
            <a:xfrm>
              <a:off x="2967318" y="1264023"/>
              <a:ext cx="6167755" cy="4196080"/>
            </a:xfrm>
            <a:custGeom>
              <a:avLst/>
              <a:gdLst/>
              <a:ahLst/>
              <a:cxnLst/>
              <a:rect l="l" t="t" r="r" b="b"/>
              <a:pathLst>
                <a:path w="6167755" h="4196080">
                  <a:moveTo>
                    <a:pt x="0" y="0"/>
                  </a:moveTo>
                  <a:lnTo>
                    <a:pt x="6167717" y="0"/>
                  </a:lnTo>
                  <a:lnTo>
                    <a:pt x="6167717" y="4195482"/>
                  </a:lnTo>
                  <a:lnTo>
                    <a:pt x="0" y="41954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9264" y="1327490"/>
              <a:ext cx="853469" cy="10241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271" y="2940271"/>
              <a:ext cx="1102995" cy="11194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6940" y="2947949"/>
              <a:ext cx="987502" cy="10423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57095" y="2938604"/>
              <a:ext cx="996354" cy="105170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34950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85"/>
              <a:t>K</a:t>
            </a:r>
            <a:r>
              <a:rPr dirty="0" spc="-320"/>
              <a:t>i</a:t>
            </a:r>
            <a:r>
              <a:rPr dirty="0" spc="-630"/>
              <a:t>n</a:t>
            </a:r>
            <a:r>
              <a:rPr dirty="0" spc="-509"/>
              <a:t>e</a:t>
            </a:r>
            <a:r>
              <a:rPr dirty="0" spc="-730"/>
              <a:t>s</a:t>
            </a:r>
            <a:r>
              <a:rPr dirty="0" spc="-390"/>
              <a:t>i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630"/>
              <a:t>E</a:t>
            </a:r>
            <a:r>
              <a:rPr dirty="0" spc="-495"/>
              <a:t>x</a:t>
            </a:r>
            <a:r>
              <a:rPr dirty="0" spc="-770"/>
              <a:t>a</a:t>
            </a:r>
            <a:r>
              <a:rPr dirty="0" spc="-894"/>
              <a:t>m</a:t>
            </a:r>
            <a:r>
              <a:rPr dirty="0" spc="-509"/>
              <a:t>p</a:t>
            </a:r>
            <a:r>
              <a:rPr dirty="0" spc="-390"/>
              <a:t>l</a:t>
            </a:r>
            <a:r>
              <a:rPr dirty="0" spc="-515"/>
              <a:t>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98073" y="4033011"/>
            <a:ext cx="12452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100" marR="5080" indent="-292735">
              <a:lnSpc>
                <a:spcPct val="100000"/>
              </a:lnSpc>
              <a:spcBef>
                <a:spcPts val="100"/>
              </a:spcBef>
            </a:pPr>
            <a:r>
              <a:rPr dirty="0" sz="1600" spc="-45" b="1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600" spc="-55" b="1">
                <a:solidFill>
                  <a:srgbClr val="444949"/>
                </a:solidFill>
                <a:latin typeface="Calibri"/>
                <a:cs typeface="Calibri"/>
              </a:rPr>
              <a:t>ma</a:t>
            </a:r>
            <a:r>
              <a:rPr dirty="0" sz="1600" spc="-80" b="1">
                <a:solidFill>
                  <a:srgbClr val="444949"/>
                </a:solidFill>
                <a:latin typeface="Calibri"/>
                <a:cs typeface="Calibri"/>
              </a:rPr>
              <a:t>z</a:t>
            </a:r>
            <a:r>
              <a:rPr dirty="0" sz="1600" spc="-50" b="1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600" b="1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600" spc="-10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600" spc="-55" b="1">
                <a:solidFill>
                  <a:srgbClr val="444949"/>
                </a:solidFill>
                <a:latin typeface="Calibri"/>
                <a:cs typeface="Calibri"/>
              </a:rPr>
              <a:t>K</a:t>
            </a:r>
            <a:r>
              <a:rPr dirty="0" sz="1600" spc="-60" b="1">
                <a:solidFill>
                  <a:srgbClr val="444949"/>
                </a:solidFill>
                <a:latin typeface="Calibri"/>
                <a:cs typeface="Calibri"/>
              </a:rPr>
              <a:t>i</a:t>
            </a:r>
            <a:r>
              <a:rPr dirty="0" sz="1600" spc="-50" b="1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600" spc="-55" b="1">
                <a:solidFill>
                  <a:srgbClr val="444949"/>
                </a:solidFill>
                <a:latin typeface="Calibri"/>
                <a:cs typeface="Calibri"/>
              </a:rPr>
              <a:t>es</a:t>
            </a:r>
            <a:r>
              <a:rPr dirty="0" sz="1600" spc="-60" b="1">
                <a:solidFill>
                  <a:srgbClr val="444949"/>
                </a:solidFill>
                <a:latin typeface="Calibri"/>
                <a:cs typeface="Calibri"/>
              </a:rPr>
              <a:t>i</a:t>
            </a:r>
            <a:r>
              <a:rPr dirty="0" sz="1600" b="1">
                <a:solidFill>
                  <a:srgbClr val="444949"/>
                </a:solidFill>
                <a:latin typeface="Calibri"/>
                <a:cs typeface="Calibri"/>
              </a:rPr>
              <a:t>s  </a:t>
            </a:r>
            <a:r>
              <a:rPr dirty="0" sz="1600" spc="-50" b="1">
                <a:solidFill>
                  <a:srgbClr val="444949"/>
                </a:solidFill>
                <a:latin typeface="Calibri"/>
                <a:cs typeface="Calibri"/>
              </a:rPr>
              <a:t>Streams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38229" y="4036060"/>
            <a:ext cx="1245235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79400" marR="5080" indent="-280035">
              <a:lnSpc>
                <a:spcPts val="1900"/>
              </a:lnSpc>
              <a:spcBef>
                <a:spcPts val="180"/>
              </a:spcBef>
            </a:pPr>
            <a:r>
              <a:rPr dirty="0" sz="1600" spc="-45" b="1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600" spc="-55" b="1">
                <a:solidFill>
                  <a:srgbClr val="444949"/>
                </a:solidFill>
                <a:latin typeface="Calibri"/>
                <a:cs typeface="Calibri"/>
              </a:rPr>
              <a:t>ma</a:t>
            </a:r>
            <a:r>
              <a:rPr dirty="0" sz="1600" spc="-80" b="1">
                <a:solidFill>
                  <a:srgbClr val="444949"/>
                </a:solidFill>
                <a:latin typeface="Calibri"/>
                <a:cs typeface="Calibri"/>
              </a:rPr>
              <a:t>z</a:t>
            </a:r>
            <a:r>
              <a:rPr dirty="0" sz="1600" spc="-50" b="1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600" b="1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600" spc="-10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600" spc="-55" b="1">
                <a:solidFill>
                  <a:srgbClr val="444949"/>
                </a:solidFill>
                <a:latin typeface="Calibri"/>
                <a:cs typeface="Calibri"/>
              </a:rPr>
              <a:t>K</a:t>
            </a:r>
            <a:r>
              <a:rPr dirty="0" sz="1600" spc="-60" b="1">
                <a:solidFill>
                  <a:srgbClr val="444949"/>
                </a:solidFill>
                <a:latin typeface="Calibri"/>
                <a:cs typeface="Calibri"/>
              </a:rPr>
              <a:t>i</a:t>
            </a:r>
            <a:r>
              <a:rPr dirty="0" sz="1600" spc="-50" b="1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600" spc="-55" b="1">
                <a:solidFill>
                  <a:srgbClr val="444949"/>
                </a:solidFill>
                <a:latin typeface="Calibri"/>
                <a:cs typeface="Calibri"/>
              </a:rPr>
              <a:t>es</a:t>
            </a:r>
            <a:r>
              <a:rPr dirty="0" sz="1600" spc="-60" b="1">
                <a:solidFill>
                  <a:srgbClr val="444949"/>
                </a:solidFill>
                <a:latin typeface="Calibri"/>
                <a:cs typeface="Calibri"/>
              </a:rPr>
              <a:t>i</a:t>
            </a:r>
            <a:r>
              <a:rPr dirty="0" sz="1600" b="1">
                <a:solidFill>
                  <a:srgbClr val="444949"/>
                </a:solidFill>
                <a:latin typeface="Calibri"/>
                <a:cs typeface="Calibri"/>
              </a:rPr>
              <a:t>s  </a:t>
            </a:r>
            <a:r>
              <a:rPr dirty="0" sz="1600" spc="-50" b="1">
                <a:solidFill>
                  <a:srgbClr val="444949"/>
                </a:solidFill>
                <a:latin typeface="Calibri"/>
                <a:cs typeface="Calibri"/>
              </a:rPr>
              <a:t>Firehose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8151" y="4033011"/>
            <a:ext cx="12452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7810" marR="5080" indent="-258445">
              <a:lnSpc>
                <a:spcPct val="100000"/>
              </a:lnSpc>
              <a:spcBef>
                <a:spcPts val="100"/>
              </a:spcBef>
            </a:pPr>
            <a:r>
              <a:rPr dirty="0" sz="1600" spc="-45" b="1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600" spc="-55" b="1">
                <a:solidFill>
                  <a:srgbClr val="444949"/>
                </a:solidFill>
                <a:latin typeface="Calibri"/>
                <a:cs typeface="Calibri"/>
              </a:rPr>
              <a:t>ma</a:t>
            </a:r>
            <a:r>
              <a:rPr dirty="0" sz="1600" spc="-80" b="1">
                <a:solidFill>
                  <a:srgbClr val="444949"/>
                </a:solidFill>
                <a:latin typeface="Calibri"/>
                <a:cs typeface="Calibri"/>
              </a:rPr>
              <a:t>z</a:t>
            </a:r>
            <a:r>
              <a:rPr dirty="0" sz="1600" spc="-50" b="1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600" b="1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600" spc="-10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600" spc="-55" b="1">
                <a:solidFill>
                  <a:srgbClr val="444949"/>
                </a:solidFill>
                <a:latin typeface="Calibri"/>
                <a:cs typeface="Calibri"/>
              </a:rPr>
              <a:t>K</a:t>
            </a:r>
            <a:r>
              <a:rPr dirty="0" sz="1600" spc="-60" b="1">
                <a:solidFill>
                  <a:srgbClr val="444949"/>
                </a:solidFill>
                <a:latin typeface="Calibri"/>
                <a:cs typeface="Calibri"/>
              </a:rPr>
              <a:t>i</a:t>
            </a:r>
            <a:r>
              <a:rPr dirty="0" sz="1600" spc="-50" b="1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600" spc="-55" b="1">
                <a:solidFill>
                  <a:srgbClr val="444949"/>
                </a:solidFill>
                <a:latin typeface="Calibri"/>
                <a:cs typeface="Calibri"/>
              </a:rPr>
              <a:t>es</a:t>
            </a:r>
            <a:r>
              <a:rPr dirty="0" sz="1600" spc="-60" b="1">
                <a:solidFill>
                  <a:srgbClr val="444949"/>
                </a:solidFill>
                <a:latin typeface="Calibri"/>
                <a:cs typeface="Calibri"/>
              </a:rPr>
              <a:t>i</a:t>
            </a:r>
            <a:r>
              <a:rPr dirty="0" sz="1600" b="1">
                <a:solidFill>
                  <a:srgbClr val="444949"/>
                </a:solidFill>
                <a:latin typeface="Calibri"/>
                <a:cs typeface="Calibri"/>
              </a:rPr>
              <a:t>s  </a:t>
            </a:r>
            <a:r>
              <a:rPr dirty="0" sz="1600" spc="-50" b="1">
                <a:solidFill>
                  <a:srgbClr val="444949"/>
                </a:solidFill>
                <a:latin typeface="Calibri"/>
                <a:cs typeface="Calibri"/>
              </a:rPr>
              <a:t>Analytics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1850" y="2198968"/>
            <a:ext cx="985519" cy="532765"/>
            <a:chOff x="831850" y="2198968"/>
            <a:chExt cx="985519" cy="532765"/>
          </a:xfrm>
        </p:grpSpPr>
        <p:sp>
          <p:nvSpPr>
            <p:cNvPr id="14" name="object 14"/>
            <p:cNvSpPr/>
            <p:nvPr/>
          </p:nvSpPr>
          <p:spPr>
            <a:xfrm>
              <a:off x="838200" y="2205318"/>
              <a:ext cx="972819" cy="520065"/>
            </a:xfrm>
            <a:custGeom>
              <a:avLst/>
              <a:gdLst/>
              <a:ahLst/>
              <a:cxnLst/>
              <a:rect l="l" t="t" r="r" b="b"/>
              <a:pathLst>
                <a:path w="972819" h="520064">
                  <a:moveTo>
                    <a:pt x="972671" y="0"/>
                  </a:moveTo>
                  <a:lnTo>
                    <a:pt x="0" y="0"/>
                  </a:lnTo>
                  <a:lnTo>
                    <a:pt x="0" y="519953"/>
                  </a:lnTo>
                  <a:lnTo>
                    <a:pt x="972671" y="519953"/>
                  </a:lnTo>
                  <a:lnTo>
                    <a:pt x="972671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38200" y="2205318"/>
              <a:ext cx="972819" cy="520065"/>
            </a:xfrm>
            <a:custGeom>
              <a:avLst/>
              <a:gdLst/>
              <a:ahLst/>
              <a:cxnLst/>
              <a:rect l="l" t="t" r="r" b="b"/>
              <a:pathLst>
                <a:path w="972819" h="520064">
                  <a:moveTo>
                    <a:pt x="0" y="0"/>
                  </a:moveTo>
                  <a:lnTo>
                    <a:pt x="972671" y="0"/>
                  </a:lnTo>
                  <a:lnTo>
                    <a:pt x="972671" y="519953"/>
                  </a:lnTo>
                  <a:lnTo>
                    <a:pt x="0" y="51995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44550" y="2211668"/>
            <a:ext cx="960119" cy="250825"/>
          </a:xfrm>
          <a:prstGeom prst="rect">
            <a:avLst/>
          </a:prstGeom>
          <a:solidFill>
            <a:srgbClr val="5091D0"/>
          </a:solidFill>
        </p:spPr>
        <p:txBody>
          <a:bodyPr wrap="square" lIns="0" tIns="0" rIns="0" bIns="0" rtlCol="0" vert="horz">
            <a:spAutoFit/>
          </a:bodyPr>
          <a:lstStyle/>
          <a:p>
            <a:pPr marL="266065">
              <a:lnSpc>
                <a:spcPts val="1905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Click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4550" y="2462373"/>
            <a:ext cx="960119" cy="257175"/>
          </a:xfrm>
          <a:prstGeom prst="rect">
            <a:avLst/>
          </a:prstGeom>
          <a:solidFill>
            <a:srgbClr val="5091D0"/>
          </a:solidFill>
        </p:spPr>
        <p:txBody>
          <a:bodyPr wrap="square" lIns="0" tIns="0" rIns="0" bIns="0" rtlCol="0" vert="horz">
            <a:spAutoFit/>
          </a:bodyPr>
          <a:lstStyle/>
          <a:p>
            <a:pPr marL="103505">
              <a:lnSpc>
                <a:spcPts val="202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Streams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8200" y="3227175"/>
            <a:ext cx="972819" cy="52006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914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IoT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25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devices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31849" y="4274567"/>
            <a:ext cx="985519" cy="532765"/>
            <a:chOff x="831849" y="4274567"/>
            <a:chExt cx="985519" cy="532765"/>
          </a:xfrm>
        </p:grpSpPr>
        <p:sp>
          <p:nvSpPr>
            <p:cNvPr id="20" name="object 20"/>
            <p:cNvSpPr/>
            <p:nvPr/>
          </p:nvSpPr>
          <p:spPr>
            <a:xfrm>
              <a:off x="838199" y="4280917"/>
              <a:ext cx="972819" cy="520065"/>
            </a:xfrm>
            <a:custGeom>
              <a:avLst/>
              <a:gdLst/>
              <a:ahLst/>
              <a:cxnLst/>
              <a:rect l="l" t="t" r="r" b="b"/>
              <a:pathLst>
                <a:path w="972819" h="520064">
                  <a:moveTo>
                    <a:pt x="972671" y="0"/>
                  </a:moveTo>
                  <a:lnTo>
                    <a:pt x="0" y="0"/>
                  </a:lnTo>
                  <a:lnTo>
                    <a:pt x="0" y="519953"/>
                  </a:lnTo>
                  <a:lnTo>
                    <a:pt x="972671" y="519953"/>
                  </a:lnTo>
                  <a:lnTo>
                    <a:pt x="972671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38199" y="4280917"/>
              <a:ext cx="972819" cy="520065"/>
            </a:xfrm>
            <a:custGeom>
              <a:avLst/>
              <a:gdLst/>
              <a:ahLst/>
              <a:cxnLst/>
              <a:rect l="l" t="t" r="r" b="b"/>
              <a:pathLst>
                <a:path w="972819" h="520064">
                  <a:moveTo>
                    <a:pt x="0" y="0"/>
                  </a:moveTo>
                  <a:lnTo>
                    <a:pt x="972671" y="0"/>
                  </a:lnTo>
                  <a:lnTo>
                    <a:pt x="972671" y="519953"/>
                  </a:lnTo>
                  <a:lnTo>
                    <a:pt x="0" y="51995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44549" y="4287267"/>
            <a:ext cx="960119" cy="250825"/>
          </a:xfrm>
          <a:prstGeom prst="rect">
            <a:avLst/>
          </a:prstGeom>
          <a:solidFill>
            <a:srgbClr val="5091D0"/>
          </a:solidFill>
        </p:spPr>
        <p:txBody>
          <a:bodyPr wrap="square" lIns="0" tIns="0" rIns="0" bIns="0" rtlCol="0" vert="horz">
            <a:spAutoFit/>
          </a:bodyPr>
          <a:lstStyle/>
          <a:p>
            <a:pPr marL="128905">
              <a:lnSpc>
                <a:spcPts val="1905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4549" y="4538061"/>
            <a:ext cx="960119" cy="256540"/>
          </a:xfrm>
          <a:prstGeom prst="rect">
            <a:avLst/>
          </a:prstGeom>
          <a:solidFill>
            <a:srgbClr val="5091D0"/>
          </a:solidFill>
        </p:spPr>
        <p:txBody>
          <a:bodyPr wrap="square" lIns="0" tIns="0" rIns="0" bIns="0" rtlCol="0" vert="horz">
            <a:spAutoFit/>
          </a:bodyPr>
          <a:lstStyle/>
          <a:p>
            <a:pPr marL="168275">
              <a:lnSpc>
                <a:spcPts val="202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Logs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78413" y="3783076"/>
            <a:ext cx="1116965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26060" marR="5080" indent="-213995">
              <a:lnSpc>
                <a:spcPts val="1900"/>
              </a:lnSpc>
              <a:spcBef>
                <a:spcPts val="180"/>
              </a:spcBef>
            </a:pPr>
            <a:r>
              <a:rPr dirty="0" sz="1600" spc="-5" b="1">
                <a:solidFill>
                  <a:srgbClr val="444949"/>
                </a:solidFill>
                <a:latin typeface="Arial"/>
                <a:cs typeface="Arial"/>
              </a:rPr>
              <a:t>Amazon</a:t>
            </a:r>
            <a:r>
              <a:rPr dirty="0" sz="1600" spc="-80" b="1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444949"/>
                </a:solidFill>
                <a:latin typeface="Arial"/>
                <a:cs typeface="Arial"/>
              </a:rPr>
              <a:t>S3 </a:t>
            </a:r>
            <a:r>
              <a:rPr dirty="0" sz="1600" spc="-430" b="1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dirty="0" sz="1600" spc="5" b="1">
                <a:solidFill>
                  <a:srgbClr val="444949"/>
                </a:solidFill>
                <a:latin typeface="Arial"/>
                <a:cs typeface="Arial"/>
              </a:rPr>
              <a:t>bucket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4808" y="2957788"/>
            <a:ext cx="763218" cy="791484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4585398" y="3144479"/>
            <a:ext cx="2822575" cy="609600"/>
            <a:chOff x="4585398" y="3144479"/>
            <a:chExt cx="2822575" cy="609600"/>
          </a:xfrm>
        </p:grpSpPr>
        <p:sp>
          <p:nvSpPr>
            <p:cNvPr id="27" name="object 27"/>
            <p:cNvSpPr/>
            <p:nvPr/>
          </p:nvSpPr>
          <p:spPr>
            <a:xfrm>
              <a:off x="4591748" y="3150830"/>
              <a:ext cx="613410" cy="596900"/>
            </a:xfrm>
            <a:custGeom>
              <a:avLst/>
              <a:gdLst/>
              <a:ahLst/>
              <a:cxnLst/>
              <a:rect l="l" t="t" r="r" b="b"/>
              <a:pathLst>
                <a:path w="613410" h="596900">
                  <a:moveTo>
                    <a:pt x="314749" y="0"/>
                  </a:moveTo>
                  <a:lnTo>
                    <a:pt x="314749" y="149073"/>
                  </a:lnTo>
                  <a:lnTo>
                    <a:pt x="0" y="149073"/>
                  </a:lnTo>
                  <a:lnTo>
                    <a:pt x="0" y="447222"/>
                  </a:lnTo>
                  <a:lnTo>
                    <a:pt x="314749" y="447222"/>
                  </a:lnTo>
                  <a:lnTo>
                    <a:pt x="314749" y="596296"/>
                  </a:lnTo>
                  <a:lnTo>
                    <a:pt x="612896" y="298149"/>
                  </a:lnTo>
                  <a:lnTo>
                    <a:pt x="31474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591748" y="3150830"/>
              <a:ext cx="613410" cy="596900"/>
            </a:xfrm>
            <a:custGeom>
              <a:avLst/>
              <a:gdLst/>
              <a:ahLst/>
              <a:cxnLst/>
              <a:rect l="l" t="t" r="r" b="b"/>
              <a:pathLst>
                <a:path w="613410" h="596900">
                  <a:moveTo>
                    <a:pt x="0" y="149074"/>
                  </a:moveTo>
                  <a:lnTo>
                    <a:pt x="314749" y="149074"/>
                  </a:lnTo>
                  <a:lnTo>
                    <a:pt x="314749" y="0"/>
                  </a:lnTo>
                  <a:lnTo>
                    <a:pt x="612897" y="298148"/>
                  </a:lnTo>
                  <a:lnTo>
                    <a:pt x="314749" y="596297"/>
                  </a:lnTo>
                  <a:lnTo>
                    <a:pt x="314749" y="447222"/>
                  </a:lnTo>
                  <a:lnTo>
                    <a:pt x="0" y="447222"/>
                  </a:lnTo>
                  <a:lnTo>
                    <a:pt x="0" y="149074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788232" y="3150829"/>
              <a:ext cx="613410" cy="596900"/>
            </a:xfrm>
            <a:custGeom>
              <a:avLst/>
              <a:gdLst/>
              <a:ahLst/>
              <a:cxnLst/>
              <a:rect l="l" t="t" r="r" b="b"/>
              <a:pathLst>
                <a:path w="613409" h="596900">
                  <a:moveTo>
                    <a:pt x="314749" y="0"/>
                  </a:moveTo>
                  <a:lnTo>
                    <a:pt x="314749" y="149073"/>
                  </a:lnTo>
                  <a:lnTo>
                    <a:pt x="0" y="149073"/>
                  </a:lnTo>
                  <a:lnTo>
                    <a:pt x="0" y="447222"/>
                  </a:lnTo>
                  <a:lnTo>
                    <a:pt x="314749" y="447222"/>
                  </a:lnTo>
                  <a:lnTo>
                    <a:pt x="314749" y="596296"/>
                  </a:lnTo>
                  <a:lnTo>
                    <a:pt x="612896" y="298149"/>
                  </a:lnTo>
                  <a:lnTo>
                    <a:pt x="31474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788232" y="3150829"/>
              <a:ext cx="613410" cy="596900"/>
            </a:xfrm>
            <a:custGeom>
              <a:avLst/>
              <a:gdLst/>
              <a:ahLst/>
              <a:cxnLst/>
              <a:rect l="l" t="t" r="r" b="b"/>
              <a:pathLst>
                <a:path w="613409" h="596900">
                  <a:moveTo>
                    <a:pt x="0" y="149074"/>
                  </a:moveTo>
                  <a:lnTo>
                    <a:pt x="314749" y="149074"/>
                  </a:lnTo>
                  <a:lnTo>
                    <a:pt x="314749" y="0"/>
                  </a:lnTo>
                  <a:lnTo>
                    <a:pt x="612897" y="298148"/>
                  </a:lnTo>
                  <a:lnTo>
                    <a:pt x="314749" y="596297"/>
                  </a:lnTo>
                  <a:lnTo>
                    <a:pt x="314749" y="447222"/>
                  </a:lnTo>
                  <a:lnTo>
                    <a:pt x="0" y="447222"/>
                  </a:lnTo>
                  <a:lnTo>
                    <a:pt x="0" y="149074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843393" y="1576323"/>
            <a:ext cx="698500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51435" marR="5080" indent="-51435">
              <a:lnSpc>
                <a:spcPts val="1900"/>
              </a:lnSpc>
              <a:spcBef>
                <a:spcPts val="180"/>
              </a:spcBef>
            </a:pPr>
            <a:r>
              <a:rPr dirty="0" sz="1600" spc="5" b="1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600" spc="-5" b="1">
                <a:solidFill>
                  <a:srgbClr val="444949"/>
                </a:solidFill>
                <a:latin typeface="Calibri"/>
                <a:cs typeface="Calibri"/>
              </a:rPr>
              <a:t>ma</a:t>
            </a:r>
            <a:r>
              <a:rPr dirty="0" sz="1600" spc="-30" b="1">
                <a:solidFill>
                  <a:srgbClr val="444949"/>
                </a:solidFill>
                <a:latin typeface="Calibri"/>
                <a:cs typeface="Calibri"/>
              </a:rPr>
              <a:t>z</a:t>
            </a:r>
            <a:r>
              <a:rPr dirty="0" sz="1600" b="1">
                <a:solidFill>
                  <a:srgbClr val="444949"/>
                </a:solidFill>
                <a:latin typeface="Calibri"/>
                <a:cs typeface="Calibri"/>
              </a:rPr>
              <a:t>on  </a:t>
            </a:r>
            <a:r>
              <a:rPr dirty="0" sz="1600" spc="-5" b="1">
                <a:solidFill>
                  <a:srgbClr val="444949"/>
                </a:solidFill>
                <a:latin typeface="Calibri"/>
                <a:cs typeface="Calibri"/>
              </a:rPr>
              <a:t>Kinesis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073412" y="4081479"/>
            <a:ext cx="563880" cy="554990"/>
            <a:chOff x="2073412" y="4081479"/>
            <a:chExt cx="563880" cy="554990"/>
          </a:xfrm>
        </p:grpSpPr>
        <p:sp>
          <p:nvSpPr>
            <p:cNvPr id="33" name="object 33"/>
            <p:cNvSpPr/>
            <p:nvPr/>
          </p:nvSpPr>
          <p:spPr>
            <a:xfrm>
              <a:off x="2079762" y="4087829"/>
              <a:ext cx="551180" cy="542290"/>
            </a:xfrm>
            <a:custGeom>
              <a:avLst/>
              <a:gdLst/>
              <a:ahLst/>
              <a:cxnLst/>
              <a:rect l="l" t="t" r="r" b="b"/>
              <a:pathLst>
                <a:path w="551180" h="542289">
                  <a:moveTo>
                    <a:pt x="129385" y="0"/>
                  </a:moveTo>
                  <a:lnTo>
                    <a:pt x="230762" y="109294"/>
                  </a:lnTo>
                  <a:lnTo>
                    <a:pt x="0" y="323340"/>
                  </a:lnTo>
                  <a:lnTo>
                    <a:pt x="202756" y="541933"/>
                  </a:lnTo>
                  <a:lnTo>
                    <a:pt x="433519" y="327887"/>
                  </a:lnTo>
                  <a:lnTo>
                    <a:pt x="534897" y="437183"/>
                  </a:lnTo>
                  <a:lnTo>
                    <a:pt x="550732" y="15835"/>
                  </a:lnTo>
                  <a:lnTo>
                    <a:pt x="129385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079762" y="4087829"/>
              <a:ext cx="551180" cy="542290"/>
            </a:xfrm>
            <a:custGeom>
              <a:avLst/>
              <a:gdLst/>
              <a:ahLst/>
              <a:cxnLst/>
              <a:rect l="l" t="t" r="r" b="b"/>
              <a:pathLst>
                <a:path w="551180" h="542289">
                  <a:moveTo>
                    <a:pt x="0" y="323341"/>
                  </a:moveTo>
                  <a:lnTo>
                    <a:pt x="230762" y="109295"/>
                  </a:lnTo>
                  <a:lnTo>
                    <a:pt x="129384" y="0"/>
                  </a:lnTo>
                  <a:lnTo>
                    <a:pt x="550732" y="15835"/>
                  </a:lnTo>
                  <a:lnTo>
                    <a:pt x="534897" y="437183"/>
                  </a:lnTo>
                  <a:lnTo>
                    <a:pt x="433519" y="327887"/>
                  </a:lnTo>
                  <a:lnTo>
                    <a:pt x="202756" y="541933"/>
                  </a:lnTo>
                  <a:lnTo>
                    <a:pt x="0" y="323341"/>
                  </a:lnTo>
                  <a:close/>
                </a:path>
              </a:pathLst>
            </a:custGeom>
            <a:ln w="12699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2103419" y="2337358"/>
            <a:ext cx="551815" cy="551815"/>
            <a:chOff x="2103419" y="2337358"/>
            <a:chExt cx="551815" cy="551815"/>
          </a:xfrm>
        </p:grpSpPr>
        <p:sp>
          <p:nvSpPr>
            <p:cNvPr id="36" name="object 36"/>
            <p:cNvSpPr/>
            <p:nvPr/>
          </p:nvSpPr>
          <p:spPr>
            <a:xfrm>
              <a:off x="2109769" y="2343708"/>
              <a:ext cx="539115" cy="539115"/>
            </a:xfrm>
            <a:custGeom>
              <a:avLst/>
              <a:gdLst/>
              <a:ahLst/>
              <a:cxnLst/>
              <a:rect l="l" t="t" r="r" b="b"/>
              <a:pathLst>
                <a:path w="539114" h="539114">
                  <a:moveTo>
                    <a:pt x="210822" y="0"/>
                  </a:moveTo>
                  <a:lnTo>
                    <a:pt x="0" y="210823"/>
                  </a:lnTo>
                  <a:lnTo>
                    <a:pt x="222561" y="433384"/>
                  </a:lnTo>
                  <a:lnTo>
                    <a:pt x="117149" y="538796"/>
                  </a:lnTo>
                  <a:lnTo>
                    <a:pt x="538794" y="538796"/>
                  </a:lnTo>
                  <a:lnTo>
                    <a:pt x="538794" y="117149"/>
                  </a:lnTo>
                  <a:lnTo>
                    <a:pt x="433383" y="222561"/>
                  </a:lnTo>
                  <a:lnTo>
                    <a:pt x="210822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109769" y="2343708"/>
              <a:ext cx="539115" cy="539115"/>
            </a:xfrm>
            <a:custGeom>
              <a:avLst/>
              <a:gdLst/>
              <a:ahLst/>
              <a:cxnLst/>
              <a:rect l="l" t="t" r="r" b="b"/>
              <a:pathLst>
                <a:path w="539114" h="539114">
                  <a:moveTo>
                    <a:pt x="210823" y="0"/>
                  </a:moveTo>
                  <a:lnTo>
                    <a:pt x="433384" y="222561"/>
                  </a:lnTo>
                  <a:lnTo>
                    <a:pt x="538795" y="117149"/>
                  </a:lnTo>
                  <a:lnTo>
                    <a:pt x="538794" y="538795"/>
                  </a:lnTo>
                  <a:lnTo>
                    <a:pt x="117149" y="538795"/>
                  </a:lnTo>
                  <a:lnTo>
                    <a:pt x="222561" y="433384"/>
                  </a:lnTo>
                  <a:lnTo>
                    <a:pt x="0" y="210823"/>
                  </a:lnTo>
                  <a:lnTo>
                    <a:pt x="210823" y="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2092105" y="3144479"/>
            <a:ext cx="626110" cy="609600"/>
            <a:chOff x="2092105" y="3144479"/>
            <a:chExt cx="626110" cy="609600"/>
          </a:xfrm>
        </p:grpSpPr>
        <p:sp>
          <p:nvSpPr>
            <p:cNvPr id="39" name="object 39"/>
            <p:cNvSpPr/>
            <p:nvPr/>
          </p:nvSpPr>
          <p:spPr>
            <a:xfrm>
              <a:off x="2098455" y="3150829"/>
              <a:ext cx="613410" cy="596900"/>
            </a:xfrm>
            <a:custGeom>
              <a:avLst/>
              <a:gdLst/>
              <a:ahLst/>
              <a:cxnLst/>
              <a:rect l="l" t="t" r="r" b="b"/>
              <a:pathLst>
                <a:path w="613410" h="596900">
                  <a:moveTo>
                    <a:pt x="314749" y="0"/>
                  </a:moveTo>
                  <a:lnTo>
                    <a:pt x="314749" y="149073"/>
                  </a:lnTo>
                  <a:lnTo>
                    <a:pt x="0" y="149073"/>
                  </a:lnTo>
                  <a:lnTo>
                    <a:pt x="0" y="447222"/>
                  </a:lnTo>
                  <a:lnTo>
                    <a:pt x="314749" y="447222"/>
                  </a:lnTo>
                  <a:lnTo>
                    <a:pt x="314749" y="596296"/>
                  </a:lnTo>
                  <a:lnTo>
                    <a:pt x="612896" y="298149"/>
                  </a:lnTo>
                  <a:lnTo>
                    <a:pt x="31474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098455" y="3150829"/>
              <a:ext cx="613410" cy="596900"/>
            </a:xfrm>
            <a:custGeom>
              <a:avLst/>
              <a:gdLst/>
              <a:ahLst/>
              <a:cxnLst/>
              <a:rect l="l" t="t" r="r" b="b"/>
              <a:pathLst>
                <a:path w="613410" h="596900">
                  <a:moveTo>
                    <a:pt x="0" y="149074"/>
                  </a:moveTo>
                  <a:lnTo>
                    <a:pt x="314749" y="149074"/>
                  </a:lnTo>
                  <a:lnTo>
                    <a:pt x="314749" y="0"/>
                  </a:lnTo>
                  <a:lnTo>
                    <a:pt x="612897" y="298148"/>
                  </a:lnTo>
                  <a:lnTo>
                    <a:pt x="314749" y="596297"/>
                  </a:lnTo>
                  <a:lnTo>
                    <a:pt x="314749" y="447222"/>
                  </a:lnTo>
                  <a:lnTo>
                    <a:pt x="0" y="447222"/>
                  </a:lnTo>
                  <a:lnTo>
                    <a:pt x="0" y="149074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9299520" y="3159960"/>
            <a:ext cx="626110" cy="609600"/>
            <a:chOff x="9299520" y="3159960"/>
            <a:chExt cx="626110" cy="609600"/>
          </a:xfrm>
        </p:grpSpPr>
        <p:sp>
          <p:nvSpPr>
            <p:cNvPr id="42" name="object 42"/>
            <p:cNvSpPr/>
            <p:nvPr/>
          </p:nvSpPr>
          <p:spPr>
            <a:xfrm>
              <a:off x="9305870" y="3166310"/>
              <a:ext cx="613410" cy="596900"/>
            </a:xfrm>
            <a:custGeom>
              <a:avLst/>
              <a:gdLst/>
              <a:ahLst/>
              <a:cxnLst/>
              <a:rect l="l" t="t" r="r" b="b"/>
              <a:pathLst>
                <a:path w="613409" h="596900">
                  <a:moveTo>
                    <a:pt x="314749" y="0"/>
                  </a:moveTo>
                  <a:lnTo>
                    <a:pt x="314749" y="149073"/>
                  </a:lnTo>
                  <a:lnTo>
                    <a:pt x="0" y="149073"/>
                  </a:lnTo>
                  <a:lnTo>
                    <a:pt x="0" y="447222"/>
                  </a:lnTo>
                  <a:lnTo>
                    <a:pt x="314749" y="447222"/>
                  </a:lnTo>
                  <a:lnTo>
                    <a:pt x="314749" y="596296"/>
                  </a:lnTo>
                  <a:lnTo>
                    <a:pt x="612896" y="298149"/>
                  </a:lnTo>
                  <a:lnTo>
                    <a:pt x="31474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305870" y="3166310"/>
              <a:ext cx="613410" cy="596900"/>
            </a:xfrm>
            <a:custGeom>
              <a:avLst/>
              <a:gdLst/>
              <a:ahLst/>
              <a:cxnLst/>
              <a:rect l="l" t="t" r="r" b="b"/>
              <a:pathLst>
                <a:path w="613409" h="596900">
                  <a:moveTo>
                    <a:pt x="0" y="149074"/>
                  </a:moveTo>
                  <a:lnTo>
                    <a:pt x="314749" y="149074"/>
                  </a:lnTo>
                  <a:lnTo>
                    <a:pt x="314749" y="0"/>
                  </a:lnTo>
                  <a:lnTo>
                    <a:pt x="612897" y="298148"/>
                  </a:lnTo>
                  <a:lnTo>
                    <a:pt x="314749" y="596297"/>
                  </a:lnTo>
                  <a:lnTo>
                    <a:pt x="314749" y="447222"/>
                  </a:lnTo>
                  <a:lnTo>
                    <a:pt x="0" y="447222"/>
                  </a:lnTo>
                  <a:lnTo>
                    <a:pt x="0" y="149074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7238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85"/>
              <a:t>K</a:t>
            </a:r>
            <a:r>
              <a:rPr dirty="0" spc="-320"/>
              <a:t>i</a:t>
            </a:r>
            <a:r>
              <a:rPr dirty="0" spc="-630"/>
              <a:t>n</a:t>
            </a:r>
            <a:r>
              <a:rPr dirty="0" spc="-509"/>
              <a:t>e</a:t>
            </a:r>
            <a:r>
              <a:rPr dirty="0" spc="-730"/>
              <a:t>s</a:t>
            </a:r>
            <a:r>
              <a:rPr dirty="0" spc="-390"/>
              <a:t>i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680"/>
              <a:t>St</a:t>
            </a:r>
            <a:r>
              <a:rPr dirty="0" spc="-420"/>
              <a:t>r</a:t>
            </a:r>
            <a:r>
              <a:rPr dirty="0" spc="-509"/>
              <a:t>e</a:t>
            </a:r>
            <a:r>
              <a:rPr dirty="0" spc="-770"/>
              <a:t>a</a:t>
            </a:r>
            <a:r>
              <a:rPr dirty="0" spc="-894"/>
              <a:t>m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155"/>
              <a:t>O</a:t>
            </a:r>
            <a:r>
              <a:rPr dirty="0" spc="-800"/>
              <a:t>v</a:t>
            </a:r>
            <a:r>
              <a:rPr dirty="0" spc="-509"/>
              <a:t>e</a:t>
            </a:r>
            <a:r>
              <a:rPr dirty="0" spc="-114"/>
              <a:t>r</a:t>
            </a:r>
            <a:r>
              <a:rPr dirty="0" spc="-735"/>
              <a:t>v</a:t>
            </a:r>
            <a:r>
              <a:rPr dirty="0" spc="-390"/>
              <a:t>i</a:t>
            </a:r>
            <a:r>
              <a:rPr dirty="0" spc="-509"/>
              <a:t>e</a:t>
            </a:r>
            <a:r>
              <a:rPr dirty="0" spc="-490"/>
              <a:t>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78203"/>
            <a:ext cx="72059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Streams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divided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ordered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Shards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Partitions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216148"/>
            <a:ext cx="9279890" cy="236029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Data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retention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1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day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by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default,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go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up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7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days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Ability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reprocess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replay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data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Mu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Re</a:t>
            </a:r>
            <a:r>
              <a:rPr dirty="0" sz="2800" spc="-30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2800" spc="-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me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Once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data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inserted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Kinesis,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it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can’t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deleted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(immutability)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15274" y="2002224"/>
          <a:ext cx="2691130" cy="1089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1445"/>
              </a:tblGrid>
              <a:tr h="3585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Shard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9050">
                      <a:solidFill>
                        <a:srgbClr val="386998"/>
                      </a:solidFill>
                      <a:prstDash val="solid"/>
                    </a:lnL>
                    <a:lnR w="19050">
                      <a:solidFill>
                        <a:srgbClr val="386998"/>
                      </a:solidFill>
                      <a:prstDash val="solid"/>
                    </a:lnR>
                    <a:lnT w="19050">
                      <a:solidFill>
                        <a:srgbClr val="386998"/>
                      </a:solidFill>
                      <a:prstDash val="solid"/>
                    </a:lnT>
                    <a:lnB w="19050">
                      <a:solidFill>
                        <a:srgbClr val="386998"/>
                      </a:solidFill>
                      <a:prstDash val="solid"/>
                    </a:lnB>
                    <a:solidFill>
                      <a:srgbClr val="5091D0"/>
                    </a:solidFill>
                  </a:tcPr>
                </a:tc>
              </a:tr>
              <a:tr h="3585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Shard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386998"/>
                      </a:solidFill>
                      <a:prstDash val="solid"/>
                    </a:lnL>
                    <a:lnR w="19050">
                      <a:solidFill>
                        <a:srgbClr val="386998"/>
                      </a:solidFill>
                      <a:prstDash val="solid"/>
                    </a:lnR>
                    <a:lnT w="19050">
                      <a:solidFill>
                        <a:srgbClr val="386998"/>
                      </a:solidFill>
                      <a:prstDash val="solid"/>
                    </a:lnT>
                    <a:lnB w="19050">
                      <a:solidFill>
                        <a:srgbClr val="386998"/>
                      </a:solidFill>
                      <a:prstDash val="solid"/>
                    </a:lnB>
                    <a:solidFill>
                      <a:srgbClr val="5091D0"/>
                    </a:solidFill>
                  </a:tcPr>
                </a:tc>
              </a:tr>
              <a:tr h="3585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Shard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386998"/>
                      </a:solidFill>
                      <a:prstDash val="solid"/>
                    </a:lnL>
                    <a:lnR w="19050">
                      <a:solidFill>
                        <a:srgbClr val="386998"/>
                      </a:solidFill>
                      <a:prstDash val="solid"/>
                    </a:lnR>
                    <a:lnT w="19050">
                      <a:solidFill>
                        <a:srgbClr val="386998"/>
                      </a:solidFill>
                      <a:prstDash val="solid"/>
                    </a:lnT>
                    <a:lnB w="19050">
                      <a:solidFill>
                        <a:srgbClr val="386998"/>
                      </a:solidFill>
                      <a:prstDash val="solid"/>
                    </a:lnB>
                    <a:solidFill>
                      <a:srgbClr val="5091D0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2718921" y="2226341"/>
            <a:ext cx="1581785" cy="631825"/>
            <a:chOff x="2718921" y="2226341"/>
            <a:chExt cx="1581785" cy="631825"/>
          </a:xfrm>
        </p:grpSpPr>
        <p:sp>
          <p:nvSpPr>
            <p:cNvPr id="8" name="object 8"/>
            <p:cNvSpPr/>
            <p:nvPr/>
          </p:nvSpPr>
          <p:spPr>
            <a:xfrm>
              <a:off x="2725271" y="2232691"/>
              <a:ext cx="1569085" cy="619125"/>
            </a:xfrm>
            <a:custGeom>
              <a:avLst/>
              <a:gdLst/>
              <a:ahLst/>
              <a:cxnLst/>
              <a:rect l="l" t="t" r="r" b="b"/>
              <a:pathLst>
                <a:path w="1569085" h="619125">
                  <a:moveTo>
                    <a:pt x="1259541" y="0"/>
                  </a:moveTo>
                  <a:lnTo>
                    <a:pt x="1259541" y="154641"/>
                  </a:lnTo>
                  <a:lnTo>
                    <a:pt x="0" y="154641"/>
                  </a:lnTo>
                  <a:lnTo>
                    <a:pt x="0" y="463924"/>
                  </a:lnTo>
                  <a:lnTo>
                    <a:pt x="1259541" y="463924"/>
                  </a:lnTo>
                  <a:lnTo>
                    <a:pt x="1259541" y="618563"/>
                  </a:lnTo>
                  <a:lnTo>
                    <a:pt x="1568822" y="309281"/>
                  </a:lnTo>
                  <a:lnTo>
                    <a:pt x="1259541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25271" y="2232691"/>
              <a:ext cx="1569085" cy="619125"/>
            </a:xfrm>
            <a:custGeom>
              <a:avLst/>
              <a:gdLst/>
              <a:ahLst/>
              <a:cxnLst/>
              <a:rect l="l" t="t" r="r" b="b"/>
              <a:pathLst>
                <a:path w="1569085" h="619125">
                  <a:moveTo>
                    <a:pt x="0" y="154641"/>
                  </a:moveTo>
                  <a:lnTo>
                    <a:pt x="1259542" y="154641"/>
                  </a:lnTo>
                  <a:lnTo>
                    <a:pt x="1259542" y="0"/>
                  </a:lnTo>
                  <a:lnTo>
                    <a:pt x="1568823" y="309282"/>
                  </a:lnTo>
                  <a:lnTo>
                    <a:pt x="1259542" y="618564"/>
                  </a:lnTo>
                  <a:lnTo>
                    <a:pt x="1259542" y="463923"/>
                  </a:lnTo>
                  <a:lnTo>
                    <a:pt x="0" y="463923"/>
                  </a:lnTo>
                  <a:lnTo>
                    <a:pt x="0" y="154641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952777" y="2379979"/>
            <a:ext cx="959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producers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36379" y="2226341"/>
            <a:ext cx="1581785" cy="631825"/>
            <a:chOff x="7936379" y="2226341"/>
            <a:chExt cx="1581785" cy="631825"/>
          </a:xfrm>
        </p:grpSpPr>
        <p:sp>
          <p:nvSpPr>
            <p:cNvPr id="12" name="object 12"/>
            <p:cNvSpPr/>
            <p:nvPr/>
          </p:nvSpPr>
          <p:spPr>
            <a:xfrm>
              <a:off x="7942729" y="2232691"/>
              <a:ext cx="1569085" cy="619125"/>
            </a:xfrm>
            <a:custGeom>
              <a:avLst/>
              <a:gdLst/>
              <a:ahLst/>
              <a:cxnLst/>
              <a:rect l="l" t="t" r="r" b="b"/>
              <a:pathLst>
                <a:path w="1569084" h="619125">
                  <a:moveTo>
                    <a:pt x="1259541" y="0"/>
                  </a:moveTo>
                  <a:lnTo>
                    <a:pt x="1259541" y="154641"/>
                  </a:lnTo>
                  <a:lnTo>
                    <a:pt x="0" y="154641"/>
                  </a:lnTo>
                  <a:lnTo>
                    <a:pt x="0" y="463924"/>
                  </a:lnTo>
                  <a:lnTo>
                    <a:pt x="1259541" y="463924"/>
                  </a:lnTo>
                  <a:lnTo>
                    <a:pt x="1259541" y="618563"/>
                  </a:lnTo>
                  <a:lnTo>
                    <a:pt x="1568823" y="309281"/>
                  </a:lnTo>
                  <a:lnTo>
                    <a:pt x="1259541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942729" y="2232691"/>
              <a:ext cx="1569085" cy="619125"/>
            </a:xfrm>
            <a:custGeom>
              <a:avLst/>
              <a:gdLst/>
              <a:ahLst/>
              <a:cxnLst/>
              <a:rect l="l" t="t" r="r" b="b"/>
              <a:pathLst>
                <a:path w="1569084" h="619125">
                  <a:moveTo>
                    <a:pt x="0" y="154641"/>
                  </a:moveTo>
                  <a:lnTo>
                    <a:pt x="1259542" y="154641"/>
                  </a:lnTo>
                  <a:lnTo>
                    <a:pt x="1259542" y="0"/>
                  </a:lnTo>
                  <a:lnTo>
                    <a:pt x="1568823" y="309282"/>
                  </a:lnTo>
                  <a:lnTo>
                    <a:pt x="1259542" y="618564"/>
                  </a:lnTo>
                  <a:lnTo>
                    <a:pt x="1259542" y="463923"/>
                  </a:lnTo>
                  <a:lnTo>
                    <a:pt x="0" y="463923"/>
                  </a:lnTo>
                  <a:lnTo>
                    <a:pt x="0" y="154641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133628" y="2379979"/>
            <a:ext cx="1033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consumers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9758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85"/>
              <a:t>K</a:t>
            </a:r>
            <a:r>
              <a:rPr dirty="0" spc="-320"/>
              <a:t>i</a:t>
            </a:r>
            <a:r>
              <a:rPr dirty="0" spc="-630"/>
              <a:t>n</a:t>
            </a:r>
            <a:r>
              <a:rPr dirty="0" spc="-509"/>
              <a:t>e</a:t>
            </a:r>
            <a:r>
              <a:rPr dirty="0" spc="-730"/>
              <a:t>s</a:t>
            </a:r>
            <a:r>
              <a:rPr dirty="0" spc="-390"/>
              <a:t>i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680"/>
              <a:t>St</a:t>
            </a:r>
            <a:r>
              <a:rPr dirty="0" spc="-420"/>
              <a:t>r</a:t>
            </a:r>
            <a:r>
              <a:rPr dirty="0" spc="-509"/>
              <a:t>e</a:t>
            </a:r>
            <a:r>
              <a:rPr dirty="0" spc="-770"/>
              <a:t>a</a:t>
            </a:r>
            <a:r>
              <a:rPr dirty="0" spc="-894"/>
              <a:t>m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825"/>
              <a:t>S</a:t>
            </a:r>
            <a:r>
              <a:rPr dirty="0" spc="-755"/>
              <a:t>h</a:t>
            </a:r>
            <a:r>
              <a:rPr dirty="0" spc="-770"/>
              <a:t>a</a:t>
            </a:r>
            <a:r>
              <a:rPr dirty="0" spc="-420"/>
              <a:t>r</a:t>
            </a:r>
            <a:r>
              <a:rPr dirty="0" spc="-509"/>
              <a:t>d</a:t>
            </a:r>
            <a:r>
              <a:rPr dirty="0" spc="-735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2483"/>
            <a:ext cx="9761855" cy="258000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31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Billing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per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shard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provisioned,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have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90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many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shards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90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want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Batching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available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444949"/>
                </a:solidFill>
                <a:latin typeface="Microsoft Sans Serif"/>
                <a:cs typeface="Microsoft Sans Serif"/>
              </a:rPr>
              <a:t>or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per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15">
                <a:solidFill>
                  <a:srgbClr val="444949"/>
                </a:solidFill>
                <a:latin typeface="Microsoft Sans Serif"/>
                <a:cs typeface="Microsoft Sans Serif"/>
              </a:rPr>
              <a:t>message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calls.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number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shards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evolve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over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time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(reshard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merge)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SzPct val="101818"/>
              <a:buFont typeface="Arial MT"/>
              <a:buChar char="•"/>
              <a:tabLst>
                <a:tab pos="241300" algn="l"/>
              </a:tabLst>
            </a:pPr>
            <a:r>
              <a:rPr dirty="0" baseline="1010" sz="4125" spc="-270">
                <a:solidFill>
                  <a:srgbClr val="444949"/>
                </a:solidFill>
                <a:latin typeface="Microsoft Sans Serif"/>
                <a:cs typeface="Microsoft Sans Serif"/>
              </a:rPr>
              <a:t>Records</a:t>
            </a:r>
            <a:r>
              <a:rPr dirty="0" baseline="1010" sz="4125" spc="4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54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baseline="1010" sz="4125" spc="4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20">
                <a:solidFill>
                  <a:srgbClr val="444949"/>
                </a:solidFill>
                <a:latin typeface="Microsoft Sans Serif"/>
                <a:cs typeface="Microsoft Sans Serif"/>
              </a:rPr>
              <a:t>ordered</a:t>
            </a:r>
            <a:r>
              <a:rPr dirty="0" baseline="1010" sz="4125" spc="4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42">
                <a:solidFill>
                  <a:srgbClr val="444949"/>
                </a:solidFill>
                <a:latin typeface="Microsoft Sans Serif"/>
                <a:cs typeface="Microsoft Sans Serif"/>
              </a:rPr>
              <a:t>per</a:t>
            </a:r>
            <a:r>
              <a:rPr dirty="0" baseline="1010" sz="41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92">
                <a:solidFill>
                  <a:srgbClr val="444949"/>
                </a:solidFill>
                <a:latin typeface="Microsoft Sans Serif"/>
                <a:cs typeface="Microsoft Sans Serif"/>
              </a:rPr>
              <a:t>shard</a:t>
            </a:r>
            <a:endParaRPr baseline="1010" sz="4125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58275" y="4931234"/>
            <a:ext cx="1581785" cy="631825"/>
            <a:chOff x="1758275" y="4931234"/>
            <a:chExt cx="1581785" cy="631825"/>
          </a:xfrm>
        </p:grpSpPr>
        <p:sp>
          <p:nvSpPr>
            <p:cNvPr id="7" name="object 7"/>
            <p:cNvSpPr/>
            <p:nvPr/>
          </p:nvSpPr>
          <p:spPr>
            <a:xfrm>
              <a:off x="1764625" y="4937584"/>
              <a:ext cx="1569085" cy="619125"/>
            </a:xfrm>
            <a:custGeom>
              <a:avLst/>
              <a:gdLst/>
              <a:ahLst/>
              <a:cxnLst/>
              <a:rect l="l" t="t" r="r" b="b"/>
              <a:pathLst>
                <a:path w="1569085" h="619125">
                  <a:moveTo>
                    <a:pt x="1259541" y="0"/>
                  </a:moveTo>
                  <a:lnTo>
                    <a:pt x="1259541" y="154641"/>
                  </a:lnTo>
                  <a:lnTo>
                    <a:pt x="0" y="154641"/>
                  </a:lnTo>
                  <a:lnTo>
                    <a:pt x="0" y="463924"/>
                  </a:lnTo>
                  <a:lnTo>
                    <a:pt x="1259541" y="463924"/>
                  </a:lnTo>
                  <a:lnTo>
                    <a:pt x="1259541" y="618563"/>
                  </a:lnTo>
                  <a:lnTo>
                    <a:pt x="1568823" y="309281"/>
                  </a:lnTo>
                  <a:lnTo>
                    <a:pt x="1259541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64625" y="4937584"/>
              <a:ext cx="1569085" cy="619125"/>
            </a:xfrm>
            <a:custGeom>
              <a:avLst/>
              <a:gdLst/>
              <a:ahLst/>
              <a:cxnLst/>
              <a:rect l="l" t="t" r="r" b="b"/>
              <a:pathLst>
                <a:path w="1569085" h="619125">
                  <a:moveTo>
                    <a:pt x="0" y="154641"/>
                  </a:moveTo>
                  <a:lnTo>
                    <a:pt x="1259542" y="154641"/>
                  </a:lnTo>
                  <a:lnTo>
                    <a:pt x="1259542" y="0"/>
                  </a:lnTo>
                  <a:lnTo>
                    <a:pt x="1568823" y="309282"/>
                  </a:lnTo>
                  <a:lnTo>
                    <a:pt x="1259542" y="618564"/>
                  </a:lnTo>
                  <a:lnTo>
                    <a:pt x="1259542" y="463923"/>
                  </a:lnTo>
                  <a:lnTo>
                    <a:pt x="0" y="463923"/>
                  </a:lnTo>
                  <a:lnTo>
                    <a:pt x="0" y="154641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992133" y="5083555"/>
            <a:ext cx="959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producers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358157" y="4931234"/>
            <a:ext cx="1581785" cy="631825"/>
            <a:chOff x="8358157" y="4931234"/>
            <a:chExt cx="1581785" cy="631825"/>
          </a:xfrm>
        </p:grpSpPr>
        <p:sp>
          <p:nvSpPr>
            <p:cNvPr id="11" name="object 11"/>
            <p:cNvSpPr/>
            <p:nvPr/>
          </p:nvSpPr>
          <p:spPr>
            <a:xfrm>
              <a:off x="8364507" y="4937584"/>
              <a:ext cx="1569085" cy="619125"/>
            </a:xfrm>
            <a:custGeom>
              <a:avLst/>
              <a:gdLst/>
              <a:ahLst/>
              <a:cxnLst/>
              <a:rect l="l" t="t" r="r" b="b"/>
              <a:pathLst>
                <a:path w="1569084" h="619125">
                  <a:moveTo>
                    <a:pt x="1259541" y="0"/>
                  </a:moveTo>
                  <a:lnTo>
                    <a:pt x="1259541" y="154641"/>
                  </a:lnTo>
                  <a:lnTo>
                    <a:pt x="0" y="154641"/>
                  </a:lnTo>
                  <a:lnTo>
                    <a:pt x="0" y="463924"/>
                  </a:lnTo>
                  <a:lnTo>
                    <a:pt x="1259541" y="463924"/>
                  </a:lnTo>
                  <a:lnTo>
                    <a:pt x="1259541" y="618563"/>
                  </a:lnTo>
                  <a:lnTo>
                    <a:pt x="1568822" y="309281"/>
                  </a:lnTo>
                  <a:lnTo>
                    <a:pt x="1259541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364507" y="4937584"/>
              <a:ext cx="1569085" cy="619125"/>
            </a:xfrm>
            <a:custGeom>
              <a:avLst/>
              <a:gdLst/>
              <a:ahLst/>
              <a:cxnLst/>
              <a:rect l="l" t="t" r="r" b="b"/>
              <a:pathLst>
                <a:path w="1569084" h="619125">
                  <a:moveTo>
                    <a:pt x="0" y="154641"/>
                  </a:moveTo>
                  <a:lnTo>
                    <a:pt x="1259542" y="154641"/>
                  </a:lnTo>
                  <a:lnTo>
                    <a:pt x="1259542" y="0"/>
                  </a:lnTo>
                  <a:lnTo>
                    <a:pt x="1568823" y="309282"/>
                  </a:lnTo>
                  <a:lnTo>
                    <a:pt x="1259542" y="618564"/>
                  </a:lnTo>
                  <a:lnTo>
                    <a:pt x="1259542" y="463923"/>
                  </a:lnTo>
                  <a:lnTo>
                    <a:pt x="0" y="463923"/>
                  </a:lnTo>
                  <a:lnTo>
                    <a:pt x="0" y="154641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555405" y="5083555"/>
            <a:ext cx="1033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consumers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997705" y="4393352"/>
          <a:ext cx="1709420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735"/>
              </a:tblGrid>
              <a:tr h="358588"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Shard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386998"/>
                      </a:solidFill>
                      <a:prstDash val="solid"/>
                    </a:lnL>
                    <a:lnR w="19050">
                      <a:solidFill>
                        <a:srgbClr val="386998"/>
                      </a:solidFill>
                      <a:prstDash val="solid"/>
                    </a:lnR>
                    <a:lnT w="19050">
                      <a:solidFill>
                        <a:srgbClr val="386998"/>
                      </a:solidFill>
                      <a:prstDash val="solid"/>
                    </a:lnT>
                    <a:lnB w="19050">
                      <a:solidFill>
                        <a:srgbClr val="386998"/>
                      </a:solidFill>
                      <a:prstDash val="solid"/>
                    </a:lnB>
                    <a:solidFill>
                      <a:srgbClr val="5091D0"/>
                    </a:solidFill>
                  </a:tcPr>
                </a:tc>
              </a:tr>
              <a:tr h="358588"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Shard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9050">
                      <a:solidFill>
                        <a:srgbClr val="386998"/>
                      </a:solidFill>
                      <a:prstDash val="solid"/>
                    </a:lnL>
                    <a:lnR w="19050">
                      <a:solidFill>
                        <a:srgbClr val="386998"/>
                      </a:solidFill>
                      <a:prstDash val="solid"/>
                    </a:lnR>
                    <a:lnT w="19050">
                      <a:solidFill>
                        <a:srgbClr val="386998"/>
                      </a:solidFill>
                      <a:prstDash val="solid"/>
                    </a:lnT>
                    <a:lnB w="19050">
                      <a:solidFill>
                        <a:srgbClr val="386998"/>
                      </a:solidFill>
                      <a:prstDash val="solid"/>
                    </a:lnB>
                    <a:solidFill>
                      <a:srgbClr val="5091D0"/>
                    </a:solidFill>
                  </a:tcPr>
                </a:tc>
              </a:tr>
              <a:tr h="358828"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Shard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9050">
                      <a:solidFill>
                        <a:srgbClr val="386998"/>
                      </a:solidFill>
                      <a:prstDash val="solid"/>
                    </a:lnL>
                    <a:lnR w="19050">
                      <a:solidFill>
                        <a:srgbClr val="386998"/>
                      </a:solidFill>
                      <a:prstDash val="solid"/>
                    </a:lnR>
                    <a:lnT w="19050">
                      <a:solidFill>
                        <a:srgbClr val="386998"/>
                      </a:solidFill>
                      <a:prstDash val="solid"/>
                    </a:lnT>
                    <a:lnB w="19050">
                      <a:solidFill>
                        <a:srgbClr val="386998"/>
                      </a:solidFill>
                      <a:prstDash val="solid"/>
                    </a:lnB>
                    <a:solidFill>
                      <a:srgbClr val="5091D0"/>
                    </a:solidFill>
                  </a:tcPr>
                </a:tc>
              </a:tr>
              <a:tr h="358828"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Shard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386998"/>
                      </a:solidFill>
                      <a:prstDash val="solid"/>
                    </a:lnL>
                    <a:lnR w="19050">
                      <a:solidFill>
                        <a:srgbClr val="386998"/>
                      </a:solidFill>
                      <a:prstDash val="solid"/>
                    </a:lnR>
                    <a:lnT w="19050">
                      <a:solidFill>
                        <a:srgbClr val="386998"/>
                      </a:solidFill>
                      <a:prstDash val="solid"/>
                    </a:lnT>
                    <a:lnB w="19050">
                      <a:solidFill>
                        <a:srgbClr val="386998"/>
                      </a:solidFill>
                      <a:prstDash val="solid"/>
                    </a:lnB>
                    <a:solidFill>
                      <a:srgbClr val="5091D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30740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40"/>
              <a:t>CodeCommit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42643"/>
            <a:ext cx="6136640" cy="334391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6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30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2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ex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105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industry</a:t>
            </a:r>
            <a:r>
              <a:rPr dirty="0" sz="26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includes:</a:t>
            </a:r>
            <a:endParaRPr sz="26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GitHub: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0">
                <a:solidFill>
                  <a:srgbClr val="444949"/>
                </a:solidFill>
                <a:latin typeface="Microsoft Sans Serif"/>
                <a:cs typeface="Microsoft Sans Serif"/>
              </a:rPr>
              <a:t>free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0">
                <a:solidFill>
                  <a:srgbClr val="444949"/>
                </a:solidFill>
                <a:latin typeface="Microsoft Sans Serif"/>
                <a:cs typeface="Microsoft Sans Serif"/>
              </a:rPr>
              <a:t>public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repositories,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paid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private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ones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BitBucket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3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95">
                <a:solidFill>
                  <a:srgbClr val="444949"/>
                </a:solidFill>
                <a:latin typeface="Microsoft Sans Serif"/>
                <a:cs typeface="Microsoft Sans Serif"/>
              </a:rPr>
              <a:t>Etc...</a:t>
            </a:r>
            <a:endParaRPr sz="22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115"/>
              </a:lnSpc>
              <a:spcBef>
                <a:spcPts val="3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90">
                <a:solidFill>
                  <a:srgbClr val="444949"/>
                </a:solidFill>
                <a:latin typeface="Microsoft Sans Serif"/>
                <a:cs typeface="Microsoft Sans Serif"/>
              </a:rPr>
              <a:t>An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21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5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Co</a:t>
            </a:r>
            <a:r>
              <a:rPr dirty="0" sz="2600" spc="-9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Co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t:</a:t>
            </a:r>
            <a:endParaRPr sz="26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1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private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0">
                <a:solidFill>
                  <a:srgbClr val="444949"/>
                </a:solidFill>
                <a:latin typeface="Microsoft Sans Serif"/>
                <a:cs typeface="Microsoft Sans Serif"/>
              </a:rPr>
              <a:t>Git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repositories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No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5">
                <a:solidFill>
                  <a:srgbClr val="444949"/>
                </a:solidFill>
                <a:latin typeface="Microsoft Sans Serif"/>
                <a:cs typeface="Microsoft Sans Serif"/>
              </a:rPr>
              <a:t>size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75">
                <a:solidFill>
                  <a:srgbClr val="444949"/>
                </a:solidFill>
                <a:latin typeface="Microsoft Sans Serif"/>
                <a:cs typeface="Microsoft Sans Serif"/>
              </a:rPr>
              <a:t>limit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repositories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80">
                <a:solidFill>
                  <a:srgbClr val="444949"/>
                </a:solidFill>
                <a:latin typeface="Microsoft Sans Serif"/>
                <a:cs typeface="Microsoft Sans Serif"/>
              </a:rPr>
              <a:t>(scale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00">
                <a:solidFill>
                  <a:srgbClr val="444949"/>
                </a:solidFill>
                <a:latin typeface="Microsoft Sans Serif"/>
                <a:cs typeface="Microsoft Sans Serif"/>
              </a:rPr>
              <a:t>seamlessly)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3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270">
                <a:solidFill>
                  <a:srgbClr val="444949"/>
                </a:solidFill>
                <a:latin typeface="Microsoft Sans Serif"/>
                <a:cs typeface="Microsoft Sans Serif"/>
              </a:rPr>
              <a:t>Fu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220">
                <a:solidFill>
                  <a:srgbClr val="444949"/>
                </a:solidFill>
                <a:latin typeface="Microsoft Sans Serif"/>
                <a:cs typeface="Microsoft Sans Serif"/>
              </a:rPr>
              <a:t>an</a:t>
            </a:r>
            <a:r>
              <a:rPr dirty="0" sz="2200" spc="-254">
                <a:solidFill>
                  <a:srgbClr val="444949"/>
                </a:solidFill>
                <a:latin typeface="Microsoft Sans Serif"/>
                <a:cs typeface="Microsoft Sans Serif"/>
              </a:rPr>
              <a:t>age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-22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200" spc="-180">
                <a:solidFill>
                  <a:srgbClr val="444949"/>
                </a:solidFill>
                <a:latin typeface="Microsoft Sans Serif"/>
                <a:cs typeface="Microsoft Sans Serif"/>
              </a:rPr>
              <a:t>igh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165">
                <a:solidFill>
                  <a:srgbClr val="444949"/>
                </a:solidFill>
                <a:latin typeface="Microsoft Sans Serif"/>
                <a:cs typeface="Microsoft Sans Serif"/>
              </a:rPr>
              <a:t>vaila</a:t>
            </a:r>
            <a:r>
              <a:rPr dirty="0" sz="2200" spc="-24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200" spc="-135">
                <a:solidFill>
                  <a:srgbClr val="444949"/>
                </a:solidFill>
                <a:latin typeface="Microsoft Sans Serif"/>
                <a:cs typeface="Microsoft Sans Serif"/>
              </a:rPr>
              <a:t>le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9" y="4654804"/>
            <a:ext cx="8259445" cy="1034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Code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only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0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Cloud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account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65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increased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0">
                <a:solidFill>
                  <a:srgbClr val="444949"/>
                </a:solidFill>
                <a:latin typeface="Microsoft Sans Serif"/>
                <a:cs typeface="Microsoft Sans Serif"/>
              </a:rPr>
              <a:t>security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compliance</a:t>
            </a:r>
            <a:endParaRPr sz="22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630"/>
              </a:lnSpc>
              <a:spcBef>
                <a:spcPts val="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90">
                <a:solidFill>
                  <a:srgbClr val="444949"/>
                </a:solidFill>
                <a:latin typeface="Microsoft Sans Serif"/>
                <a:cs typeface="Microsoft Sans Serif"/>
              </a:rPr>
              <a:t>Secure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(encrypted,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50">
                <a:solidFill>
                  <a:srgbClr val="444949"/>
                </a:solidFill>
                <a:latin typeface="Microsoft Sans Serif"/>
                <a:cs typeface="Microsoft Sans Serif"/>
              </a:rPr>
              <a:t>access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control,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25">
                <a:solidFill>
                  <a:srgbClr val="444949"/>
                </a:solidFill>
                <a:latin typeface="Microsoft Sans Serif"/>
                <a:cs typeface="Microsoft Sans Serif"/>
              </a:rPr>
              <a:t>etc…)</a:t>
            </a:r>
            <a:endParaRPr sz="22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63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20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200" spc="5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200" spc="-3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85">
                <a:solidFill>
                  <a:srgbClr val="444949"/>
                </a:solidFill>
                <a:latin typeface="Microsoft Sans Serif"/>
                <a:cs typeface="Microsoft Sans Serif"/>
              </a:rPr>
              <a:t>J</a:t>
            </a:r>
            <a:r>
              <a:rPr dirty="0" sz="2200" spc="-43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3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31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il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15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oo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3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2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95140" y="1221933"/>
            <a:ext cx="1266190" cy="1266190"/>
            <a:chOff x="8995140" y="1221933"/>
            <a:chExt cx="1266190" cy="1266190"/>
          </a:xfrm>
        </p:grpSpPr>
        <p:sp>
          <p:nvSpPr>
            <p:cNvPr id="7" name="object 7"/>
            <p:cNvSpPr/>
            <p:nvPr/>
          </p:nvSpPr>
          <p:spPr>
            <a:xfrm>
              <a:off x="9001490" y="1228283"/>
              <a:ext cx="1253490" cy="1253490"/>
            </a:xfrm>
            <a:custGeom>
              <a:avLst/>
              <a:gdLst/>
              <a:ahLst/>
              <a:cxnLst/>
              <a:rect l="l" t="t" r="r" b="b"/>
              <a:pathLst>
                <a:path w="1253490" h="1253489">
                  <a:moveTo>
                    <a:pt x="626532" y="0"/>
                  </a:moveTo>
                  <a:lnTo>
                    <a:pt x="577569" y="1885"/>
                  </a:lnTo>
                  <a:lnTo>
                    <a:pt x="529637" y="7447"/>
                  </a:lnTo>
                  <a:lnTo>
                    <a:pt x="482874" y="16547"/>
                  </a:lnTo>
                  <a:lnTo>
                    <a:pt x="437421" y="29045"/>
                  </a:lnTo>
                  <a:lnTo>
                    <a:pt x="393416" y="44803"/>
                  </a:lnTo>
                  <a:lnTo>
                    <a:pt x="350999" y="63681"/>
                  </a:lnTo>
                  <a:lnTo>
                    <a:pt x="310309" y="85540"/>
                  </a:lnTo>
                  <a:lnTo>
                    <a:pt x="271486" y="110240"/>
                  </a:lnTo>
                  <a:lnTo>
                    <a:pt x="234668" y="137642"/>
                  </a:lnTo>
                  <a:lnTo>
                    <a:pt x="199995" y="167607"/>
                  </a:lnTo>
                  <a:lnTo>
                    <a:pt x="167607" y="199995"/>
                  </a:lnTo>
                  <a:lnTo>
                    <a:pt x="137642" y="234668"/>
                  </a:lnTo>
                  <a:lnTo>
                    <a:pt x="110240" y="271486"/>
                  </a:lnTo>
                  <a:lnTo>
                    <a:pt x="85540" y="310309"/>
                  </a:lnTo>
                  <a:lnTo>
                    <a:pt x="63681" y="350999"/>
                  </a:lnTo>
                  <a:lnTo>
                    <a:pt x="44803" y="393416"/>
                  </a:lnTo>
                  <a:lnTo>
                    <a:pt x="29045" y="437421"/>
                  </a:lnTo>
                  <a:lnTo>
                    <a:pt x="16547" y="482874"/>
                  </a:lnTo>
                  <a:lnTo>
                    <a:pt x="7447" y="529637"/>
                  </a:lnTo>
                  <a:lnTo>
                    <a:pt x="1885" y="577569"/>
                  </a:lnTo>
                  <a:lnTo>
                    <a:pt x="0" y="626532"/>
                  </a:lnTo>
                  <a:lnTo>
                    <a:pt x="1885" y="675496"/>
                  </a:lnTo>
                  <a:lnTo>
                    <a:pt x="7447" y="723428"/>
                  </a:lnTo>
                  <a:lnTo>
                    <a:pt x="16547" y="770191"/>
                  </a:lnTo>
                  <a:lnTo>
                    <a:pt x="29045" y="815644"/>
                  </a:lnTo>
                  <a:lnTo>
                    <a:pt x="44803" y="859649"/>
                  </a:lnTo>
                  <a:lnTo>
                    <a:pt x="63681" y="902066"/>
                  </a:lnTo>
                  <a:lnTo>
                    <a:pt x="85540" y="942755"/>
                  </a:lnTo>
                  <a:lnTo>
                    <a:pt x="110240" y="981579"/>
                  </a:lnTo>
                  <a:lnTo>
                    <a:pt x="137642" y="1018397"/>
                  </a:lnTo>
                  <a:lnTo>
                    <a:pt x="167607" y="1053069"/>
                  </a:lnTo>
                  <a:lnTo>
                    <a:pt x="199995" y="1085458"/>
                  </a:lnTo>
                  <a:lnTo>
                    <a:pt x="234668" y="1115423"/>
                  </a:lnTo>
                  <a:lnTo>
                    <a:pt x="271486" y="1142825"/>
                  </a:lnTo>
                  <a:lnTo>
                    <a:pt x="310309" y="1167525"/>
                  </a:lnTo>
                  <a:lnTo>
                    <a:pt x="350999" y="1189384"/>
                  </a:lnTo>
                  <a:lnTo>
                    <a:pt x="393416" y="1208262"/>
                  </a:lnTo>
                  <a:lnTo>
                    <a:pt x="437421" y="1224020"/>
                  </a:lnTo>
                  <a:lnTo>
                    <a:pt x="482874" y="1236518"/>
                  </a:lnTo>
                  <a:lnTo>
                    <a:pt x="529637" y="1245618"/>
                  </a:lnTo>
                  <a:lnTo>
                    <a:pt x="577569" y="1251180"/>
                  </a:lnTo>
                  <a:lnTo>
                    <a:pt x="626532" y="1253065"/>
                  </a:lnTo>
                  <a:lnTo>
                    <a:pt x="675496" y="1251180"/>
                  </a:lnTo>
                  <a:lnTo>
                    <a:pt x="723428" y="1245618"/>
                  </a:lnTo>
                  <a:lnTo>
                    <a:pt x="770191" y="1236518"/>
                  </a:lnTo>
                  <a:lnTo>
                    <a:pt x="815644" y="1224020"/>
                  </a:lnTo>
                  <a:lnTo>
                    <a:pt x="859649" y="1208262"/>
                  </a:lnTo>
                  <a:lnTo>
                    <a:pt x="902066" y="1189384"/>
                  </a:lnTo>
                  <a:lnTo>
                    <a:pt x="942755" y="1167525"/>
                  </a:lnTo>
                  <a:lnTo>
                    <a:pt x="981579" y="1142825"/>
                  </a:lnTo>
                  <a:lnTo>
                    <a:pt x="1018397" y="1115423"/>
                  </a:lnTo>
                  <a:lnTo>
                    <a:pt x="1053069" y="1085458"/>
                  </a:lnTo>
                  <a:lnTo>
                    <a:pt x="1085458" y="1053069"/>
                  </a:lnTo>
                  <a:lnTo>
                    <a:pt x="1115423" y="1018397"/>
                  </a:lnTo>
                  <a:lnTo>
                    <a:pt x="1142825" y="981579"/>
                  </a:lnTo>
                  <a:lnTo>
                    <a:pt x="1167525" y="942755"/>
                  </a:lnTo>
                  <a:lnTo>
                    <a:pt x="1189384" y="902066"/>
                  </a:lnTo>
                  <a:lnTo>
                    <a:pt x="1208262" y="859649"/>
                  </a:lnTo>
                  <a:lnTo>
                    <a:pt x="1224020" y="815644"/>
                  </a:lnTo>
                  <a:lnTo>
                    <a:pt x="1236518" y="770191"/>
                  </a:lnTo>
                  <a:lnTo>
                    <a:pt x="1245618" y="723428"/>
                  </a:lnTo>
                  <a:lnTo>
                    <a:pt x="1251180" y="675496"/>
                  </a:lnTo>
                  <a:lnTo>
                    <a:pt x="1253065" y="626532"/>
                  </a:lnTo>
                  <a:lnTo>
                    <a:pt x="1251180" y="577569"/>
                  </a:lnTo>
                  <a:lnTo>
                    <a:pt x="1245618" y="529637"/>
                  </a:lnTo>
                  <a:lnTo>
                    <a:pt x="1236518" y="482874"/>
                  </a:lnTo>
                  <a:lnTo>
                    <a:pt x="1224020" y="437421"/>
                  </a:lnTo>
                  <a:lnTo>
                    <a:pt x="1208262" y="393416"/>
                  </a:lnTo>
                  <a:lnTo>
                    <a:pt x="1189384" y="350999"/>
                  </a:lnTo>
                  <a:lnTo>
                    <a:pt x="1167525" y="310309"/>
                  </a:lnTo>
                  <a:lnTo>
                    <a:pt x="1142825" y="271486"/>
                  </a:lnTo>
                  <a:lnTo>
                    <a:pt x="1115423" y="234668"/>
                  </a:lnTo>
                  <a:lnTo>
                    <a:pt x="1085458" y="199995"/>
                  </a:lnTo>
                  <a:lnTo>
                    <a:pt x="1053069" y="167607"/>
                  </a:lnTo>
                  <a:lnTo>
                    <a:pt x="1018397" y="137642"/>
                  </a:lnTo>
                  <a:lnTo>
                    <a:pt x="981579" y="110240"/>
                  </a:lnTo>
                  <a:lnTo>
                    <a:pt x="942755" y="85540"/>
                  </a:lnTo>
                  <a:lnTo>
                    <a:pt x="902066" y="63681"/>
                  </a:lnTo>
                  <a:lnTo>
                    <a:pt x="859649" y="44803"/>
                  </a:lnTo>
                  <a:lnTo>
                    <a:pt x="815644" y="29045"/>
                  </a:lnTo>
                  <a:lnTo>
                    <a:pt x="770191" y="16547"/>
                  </a:lnTo>
                  <a:lnTo>
                    <a:pt x="723428" y="7447"/>
                  </a:lnTo>
                  <a:lnTo>
                    <a:pt x="675496" y="1885"/>
                  </a:lnTo>
                  <a:lnTo>
                    <a:pt x="62653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62037" y="1602172"/>
              <a:ext cx="532130" cy="130810"/>
            </a:xfrm>
            <a:custGeom>
              <a:avLst/>
              <a:gdLst/>
              <a:ahLst/>
              <a:cxnLst/>
              <a:rect l="l" t="t" r="r" b="b"/>
              <a:pathLst>
                <a:path w="532129" h="130810">
                  <a:moveTo>
                    <a:pt x="65264" y="0"/>
                  </a:moveTo>
                  <a:lnTo>
                    <a:pt x="39860" y="5128"/>
                  </a:lnTo>
                  <a:lnTo>
                    <a:pt x="19115" y="19115"/>
                  </a:lnTo>
                  <a:lnTo>
                    <a:pt x="5128" y="39859"/>
                  </a:lnTo>
                  <a:lnTo>
                    <a:pt x="0" y="65264"/>
                  </a:lnTo>
                  <a:lnTo>
                    <a:pt x="5128" y="90667"/>
                  </a:lnTo>
                  <a:lnTo>
                    <a:pt x="19115" y="111411"/>
                  </a:lnTo>
                  <a:lnTo>
                    <a:pt x="39860" y="125398"/>
                  </a:lnTo>
                  <a:lnTo>
                    <a:pt x="65264" y="130526"/>
                  </a:lnTo>
                  <a:lnTo>
                    <a:pt x="90668" y="125398"/>
                  </a:lnTo>
                  <a:lnTo>
                    <a:pt x="111412" y="111411"/>
                  </a:lnTo>
                  <a:lnTo>
                    <a:pt x="125399" y="90667"/>
                  </a:lnTo>
                  <a:lnTo>
                    <a:pt x="130528" y="65264"/>
                  </a:lnTo>
                  <a:lnTo>
                    <a:pt x="125399" y="39859"/>
                  </a:lnTo>
                  <a:lnTo>
                    <a:pt x="111412" y="19115"/>
                  </a:lnTo>
                  <a:lnTo>
                    <a:pt x="90668" y="5128"/>
                  </a:lnTo>
                  <a:lnTo>
                    <a:pt x="65264" y="0"/>
                  </a:lnTo>
                  <a:close/>
                </a:path>
                <a:path w="532129" h="130810">
                  <a:moveTo>
                    <a:pt x="466708" y="0"/>
                  </a:moveTo>
                  <a:lnTo>
                    <a:pt x="441304" y="5128"/>
                  </a:lnTo>
                  <a:lnTo>
                    <a:pt x="420560" y="19115"/>
                  </a:lnTo>
                  <a:lnTo>
                    <a:pt x="406573" y="39859"/>
                  </a:lnTo>
                  <a:lnTo>
                    <a:pt x="401444" y="65264"/>
                  </a:lnTo>
                  <a:lnTo>
                    <a:pt x="406573" y="90667"/>
                  </a:lnTo>
                  <a:lnTo>
                    <a:pt x="420560" y="111411"/>
                  </a:lnTo>
                  <a:lnTo>
                    <a:pt x="441304" y="125398"/>
                  </a:lnTo>
                  <a:lnTo>
                    <a:pt x="466708" y="130526"/>
                  </a:lnTo>
                  <a:lnTo>
                    <a:pt x="492112" y="125398"/>
                  </a:lnTo>
                  <a:lnTo>
                    <a:pt x="512856" y="111411"/>
                  </a:lnTo>
                  <a:lnTo>
                    <a:pt x="526843" y="90667"/>
                  </a:lnTo>
                  <a:lnTo>
                    <a:pt x="531972" y="65264"/>
                  </a:lnTo>
                  <a:lnTo>
                    <a:pt x="526843" y="39859"/>
                  </a:lnTo>
                  <a:lnTo>
                    <a:pt x="512856" y="19115"/>
                  </a:lnTo>
                  <a:lnTo>
                    <a:pt x="492112" y="5128"/>
                  </a:lnTo>
                  <a:lnTo>
                    <a:pt x="466708" y="0"/>
                  </a:lnTo>
                  <a:close/>
                </a:path>
              </a:pathLst>
            </a:custGeom>
            <a:solidFill>
              <a:srgbClr val="CD9A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5687" y="1595821"/>
              <a:ext cx="143227" cy="1432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57132" y="1595821"/>
              <a:ext cx="143227" cy="14322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001490" y="1228283"/>
              <a:ext cx="1253490" cy="1253490"/>
            </a:xfrm>
            <a:custGeom>
              <a:avLst/>
              <a:gdLst/>
              <a:ahLst/>
              <a:cxnLst/>
              <a:rect l="l" t="t" r="r" b="b"/>
              <a:pathLst>
                <a:path w="1253490" h="1253489">
                  <a:moveTo>
                    <a:pt x="286948" y="899768"/>
                  </a:moveTo>
                  <a:lnTo>
                    <a:pt x="332223" y="928791"/>
                  </a:lnTo>
                  <a:lnTo>
                    <a:pt x="377490" y="953668"/>
                  </a:lnTo>
                  <a:lnTo>
                    <a:pt x="422750" y="974399"/>
                  </a:lnTo>
                  <a:lnTo>
                    <a:pt x="468003" y="990983"/>
                  </a:lnTo>
                  <a:lnTo>
                    <a:pt x="513250" y="1003422"/>
                  </a:lnTo>
                  <a:lnTo>
                    <a:pt x="558489" y="1011714"/>
                  </a:lnTo>
                  <a:lnTo>
                    <a:pt x="603721" y="1015860"/>
                  </a:lnTo>
                  <a:lnTo>
                    <a:pt x="648946" y="1015860"/>
                  </a:lnTo>
                  <a:lnTo>
                    <a:pt x="694164" y="1011714"/>
                  </a:lnTo>
                  <a:lnTo>
                    <a:pt x="739375" y="1003422"/>
                  </a:lnTo>
                  <a:lnTo>
                    <a:pt x="784579" y="990983"/>
                  </a:lnTo>
                  <a:lnTo>
                    <a:pt x="829776" y="974399"/>
                  </a:lnTo>
                  <a:lnTo>
                    <a:pt x="874966" y="953668"/>
                  </a:lnTo>
                  <a:lnTo>
                    <a:pt x="920149" y="928791"/>
                  </a:lnTo>
                  <a:lnTo>
                    <a:pt x="965325" y="899768"/>
                  </a:lnTo>
                </a:path>
                <a:path w="1253490" h="1253489">
                  <a:moveTo>
                    <a:pt x="0" y="626533"/>
                  </a:moveTo>
                  <a:lnTo>
                    <a:pt x="1885" y="577569"/>
                  </a:lnTo>
                  <a:lnTo>
                    <a:pt x="7447" y="529637"/>
                  </a:lnTo>
                  <a:lnTo>
                    <a:pt x="16547" y="482874"/>
                  </a:lnTo>
                  <a:lnTo>
                    <a:pt x="29045" y="437421"/>
                  </a:lnTo>
                  <a:lnTo>
                    <a:pt x="44803" y="393416"/>
                  </a:lnTo>
                  <a:lnTo>
                    <a:pt x="63681" y="350999"/>
                  </a:lnTo>
                  <a:lnTo>
                    <a:pt x="85540" y="310309"/>
                  </a:lnTo>
                  <a:lnTo>
                    <a:pt x="110240" y="271486"/>
                  </a:lnTo>
                  <a:lnTo>
                    <a:pt x="137642" y="234668"/>
                  </a:lnTo>
                  <a:lnTo>
                    <a:pt x="167607" y="199995"/>
                  </a:lnTo>
                  <a:lnTo>
                    <a:pt x="199995" y="167607"/>
                  </a:lnTo>
                  <a:lnTo>
                    <a:pt x="234668" y="137642"/>
                  </a:lnTo>
                  <a:lnTo>
                    <a:pt x="271486" y="110240"/>
                  </a:lnTo>
                  <a:lnTo>
                    <a:pt x="310309" y="85540"/>
                  </a:lnTo>
                  <a:lnTo>
                    <a:pt x="350999" y="63681"/>
                  </a:lnTo>
                  <a:lnTo>
                    <a:pt x="393416" y="44803"/>
                  </a:lnTo>
                  <a:lnTo>
                    <a:pt x="437421" y="29045"/>
                  </a:lnTo>
                  <a:lnTo>
                    <a:pt x="482874" y="16547"/>
                  </a:lnTo>
                  <a:lnTo>
                    <a:pt x="529637" y="7447"/>
                  </a:lnTo>
                  <a:lnTo>
                    <a:pt x="577569" y="1885"/>
                  </a:lnTo>
                  <a:lnTo>
                    <a:pt x="626533" y="0"/>
                  </a:lnTo>
                  <a:lnTo>
                    <a:pt x="675496" y="1885"/>
                  </a:lnTo>
                  <a:lnTo>
                    <a:pt x="723428" y="7447"/>
                  </a:lnTo>
                  <a:lnTo>
                    <a:pt x="770191" y="16547"/>
                  </a:lnTo>
                  <a:lnTo>
                    <a:pt x="815644" y="29045"/>
                  </a:lnTo>
                  <a:lnTo>
                    <a:pt x="859649" y="44803"/>
                  </a:lnTo>
                  <a:lnTo>
                    <a:pt x="902066" y="63681"/>
                  </a:lnTo>
                  <a:lnTo>
                    <a:pt x="942756" y="85540"/>
                  </a:lnTo>
                  <a:lnTo>
                    <a:pt x="981579" y="110240"/>
                  </a:lnTo>
                  <a:lnTo>
                    <a:pt x="1018397" y="137642"/>
                  </a:lnTo>
                  <a:lnTo>
                    <a:pt x="1053070" y="167607"/>
                  </a:lnTo>
                  <a:lnTo>
                    <a:pt x="1085458" y="199995"/>
                  </a:lnTo>
                  <a:lnTo>
                    <a:pt x="1115423" y="234668"/>
                  </a:lnTo>
                  <a:lnTo>
                    <a:pt x="1142825" y="271486"/>
                  </a:lnTo>
                  <a:lnTo>
                    <a:pt x="1167525" y="310309"/>
                  </a:lnTo>
                  <a:lnTo>
                    <a:pt x="1189384" y="350999"/>
                  </a:lnTo>
                  <a:lnTo>
                    <a:pt x="1208262" y="393416"/>
                  </a:lnTo>
                  <a:lnTo>
                    <a:pt x="1224020" y="437421"/>
                  </a:lnTo>
                  <a:lnTo>
                    <a:pt x="1236518" y="482874"/>
                  </a:lnTo>
                  <a:lnTo>
                    <a:pt x="1245618" y="529637"/>
                  </a:lnTo>
                  <a:lnTo>
                    <a:pt x="1251181" y="577569"/>
                  </a:lnTo>
                  <a:lnTo>
                    <a:pt x="1253066" y="626533"/>
                  </a:lnTo>
                  <a:lnTo>
                    <a:pt x="1251181" y="675496"/>
                  </a:lnTo>
                  <a:lnTo>
                    <a:pt x="1245618" y="723428"/>
                  </a:lnTo>
                  <a:lnTo>
                    <a:pt x="1236518" y="770191"/>
                  </a:lnTo>
                  <a:lnTo>
                    <a:pt x="1224020" y="815644"/>
                  </a:lnTo>
                  <a:lnTo>
                    <a:pt x="1208262" y="859649"/>
                  </a:lnTo>
                  <a:lnTo>
                    <a:pt x="1189384" y="902066"/>
                  </a:lnTo>
                  <a:lnTo>
                    <a:pt x="1167525" y="942756"/>
                  </a:lnTo>
                  <a:lnTo>
                    <a:pt x="1142825" y="981579"/>
                  </a:lnTo>
                  <a:lnTo>
                    <a:pt x="1115423" y="1018397"/>
                  </a:lnTo>
                  <a:lnTo>
                    <a:pt x="1085458" y="1053070"/>
                  </a:lnTo>
                  <a:lnTo>
                    <a:pt x="1053070" y="1085458"/>
                  </a:lnTo>
                  <a:lnTo>
                    <a:pt x="1018397" y="1115423"/>
                  </a:lnTo>
                  <a:lnTo>
                    <a:pt x="981579" y="1142825"/>
                  </a:lnTo>
                  <a:lnTo>
                    <a:pt x="942756" y="1167525"/>
                  </a:lnTo>
                  <a:lnTo>
                    <a:pt x="902066" y="1189384"/>
                  </a:lnTo>
                  <a:lnTo>
                    <a:pt x="859649" y="1208262"/>
                  </a:lnTo>
                  <a:lnTo>
                    <a:pt x="815644" y="1224020"/>
                  </a:lnTo>
                  <a:lnTo>
                    <a:pt x="770191" y="1236518"/>
                  </a:lnTo>
                  <a:lnTo>
                    <a:pt x="723428" y="1245618"/>
                  </a:lnTo>
                  <a:lnTo>
                    <a:pt x="675496" y="1251181"/>
                  </a:lnTo>
                  <a:lnTo>
                    <a:pt x="626533" y="1253066"/>
                  </a:lnTo>
                  <a:lnTo>
                    <a:pt x="577569" y="1251181"/>
                  </a:lnTo>
                  <a:lnTo>
                    <a:pt x="529637" y="1245618"/>
                  </a:lnTo>
                  <a:lnTo>
                    <a:pt x="482874" y="1236518"/>
                  </a:lnTo>
                  <a:lnTo>
                    <a:pt x="437421" y="1224020"/>
                  </a:lnTo>
                  <a:lnTo>
                    <a:pt x="393416" y="1208262"/>
                  </a:lnTo>
                  <a:lnTo>
                    <a:pt x="350999" y="1189384"/>
                  </a:lnTo>
                  <a:lnTo>
                    <a:pt x="310309" y="1167525"/>
                  </a:lnTo>
                  <a:lnTo>
                    <a:pt x="271486" y="1142825"/>
                  </a:lnTo>
                  <a:lnTo>
                    <a:pt x="234668" y="1115423"/>
                  </a:lnTo>
                  <a:lnTo>
                    <a:pt x="199995" y="1085458"/>
                  </a:lnTo>
                  <a:lnTo>
                    <a:pt x="167607" y="1053070"/>
                  </a:lnTo>
                  <a:lnTo>
                    <a:pt x="137642" y="1018397"/>
                  </a:lnTo>
                  <a:lnTo>
                    <a:pt x="110240" y="981579"/>
                  </a:lnTo>
                  <a:lnTo>
                    <a:pt x="85540" y="942756"/>
                  </a:lnTo>
                  <a:lnTo>
                    <a:pt x="63681" y="902066"/>
                  </a:lnTo>
                  <a:lnTo>
                    <a:pt x="44803" y="859649"/>
                  </a:lnTo>
                  <a:lnTo>
                    <a:pt x="29045" y="815644"/>
                  </a:lnTo>
                  <a:lnTo>
                    <a:pt x="16547" y="770191"/>
                  </a:lnTo>
                  <a:lnTo>
                    <a:pt x="7447" y="723428"/>
                  </a:lnTo>
                  <a:lnTo>
                    <a:pt x="1885" y="675496"/>
                  </a:lnTo>
                  <a:lnTo>
                    <a:pt x="0" y="626533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884656" y="2889896"/>
            <a:ext cx="1507490" cy="620395"/>
          </a:xfrm>
          <a:prstGeom prst="rect">
            <a:avLst/>
          </a:prstGeom>
          <a:solidFill>
            <a:srgbClr val="A5A5A5"/>
          </a:solidFill>
          <a:ln w="12700">
            <a:solidFill>
              <a:srgbClr val="787878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255904" marR="247650" indent="258445">
              <a:lnSpc>
                <a:spcPts val="2090"/>
              </a:lnSpc>
              <a:spcBef>
                <a:spcPts val="31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98206" y="2481270"/>
            <a:ext cx="76200" cy="408940"/>
          </a:xfrm>
          <a:custGeom>
            <a:avLst/>
            <a:gdLst/>
            <a:ahLst/>
            <a:cxnLst/>
            <a:rect l="l" t="t" r="r" b="b"/>
            <a:pathLst>
              <a:path w="76200" h="408939">
                <a:moveTo>
                  <a:pt x="34913" y="332529"/>
                </a:moveTo>
                <a:lnTo>
                  <a:pt x="0" y="333397"/>
                </a:lnTo>
                <a:lnTo>
                  <a:pt x="39983" y="408626"/>
                </a:lnTo>
                <a:lnTo>
                  <a:pt x="69736" y="345225"/>
                </a:lnTo>
                <a:lnTo>
                  <a:pt x="35229" y="345225"/>
                </a:lnTo>
                <a:lnTo>
                  <a:pt x="34913" y="332529"/>
                </a:lnTo>
                <a:close/>
              </a:path>
              <a:path w="76200" h="408939">
                <a:moveTo>
                  <a:pt x="41261" y="332371"/>
                </a:moveTo>
                <a:lnTo>
                  <a:pt x="34913" y="332529"/>
                </a:lnTo>
                <a:lnTo>
                  <a:pt x="35229" y="345225"/>
                </a:lnTo>
                <a:lnTo>
                  <a:pt x="41577" y="345067"/>
                </a:lnTo>
                <a:lnTo>
                  <a:pt x="41261" y="332371"/>
                </a:lnTo>
                <a:close/>
              </a:path>
              <a:path w="76200" h="408939">
                <a:moveTo>
                  <a:pt x="76175" y="331503"/>
                </a:moveTo>
                <a:lnTo>
                  <a:pt x="41261" y="332371"/>
                </a:lnTo>
                <a:lnTo>
                  <a:pt x="41577" y="345067"/>
                </a:lnTo>
                <a:lnTo>
                  <a:pt x="35229" y="345225"/>
                </a:lnTo>
                <a:lnTo>
                  <a:pt x="69736" y="345225"/>
                </a:lnTo>
                <a:lnTo>
                  <a:pt x="76175" y="331503"/>
                </a:lnTo>
                <a:close/>
              </a:path>
              <a:path w="76200" h="408939">
                <a:moveTo>
                  <a:pt x="32990" y="0"/>
                </a:moveTo>
                <a:lnTo>
                  <a:pt x="26643" y="157"/>
                </a:lnTo>
                <a:lnTo>
                  <a:pt x="34913" y="332529"/>
                </a:lnTo>
                <a:lnTo>
                  <a:pt x="41261" y="332371"/>
                </a:lnTo>
                <a:lnTo>
                  <a:pt x="32990" y="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07627" y="2264155"/>
            <a:ext cx="975994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Push</a:t>
            </a:r>
            <a:r>
              <a:rPr dirty="0" sz="1800" spc="-7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code </a:t>
            </a:r>
            <a:r>
              <a:rPr dirty="0" sz="1800" spc="-39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often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3263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85"/>
              <a:t>K</a:t>
            </a:r>
            <a:r>
              <a:rPr dirty="0" spc="-320"/>
              <a:t>i</a:t>
            </a:r>
            <a:r>
              <a:rPr dirty="0" spc="-630"/>
              <a:t>n</a:t>
            </a:r>
            <a:r>
              <a:rPr dirty="0" spc="-509"/>
              <a:t>e</a:t>
            </a:r>
            <a:r>
              <a:rPr dirty="0" spc="-730"/>
              <a:t>s</a:t>
            </a:r>
            <a:r>
              <a:rPr dirty="0" spc="-390"/>
              <a:t>i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680"/>
              <a:t>St</a:t>
            </a:r>
            <a:r>
              <a:rPr dirty="0" spc="-420"/>
              <a:t>r</a:t>
            </a:r>
            <a:r>
              <a:rPr dirty="0" spc="-509"/>
              <a:t>e</a:t>
            </a:r>
            <a:r>
              <a:rPr dirty="0" spc="-770"/>
              <a:t>a</a:t>
            </a:r>
            <a:r>
              <a:rPr dirty="0" spc="-894"/>
              <a:t>m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540"/>
              <a:t>R</a:t>
            </a:r>
            <a:r>
              <a:rPr dirty="0" spc="-509"/>
              <a:t>e</a:t>
            </a:r>
            <a:r>
              <a:rPr dirty="0" spc="-420"/>
              <a:t>co</a:t>
            </a:r>
            <a:r>
              <a:rPr dirty="0" spc="-325"/>
              <a:t>r</a:t>
            </a:r>
            <a:r>
              <a:rPr dirty="0" spc="-509"/>
              <a:t>d</a:t>
            </a:r>
            <a:r>
              <a:rPr dirty="0" spc="-735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51788"/>
            <a:ext cx="5410835" cy="4219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665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u="sng" sz="2600" spc="-14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Da</a:t>
            </a:r>
            <a:r>
              <a:rPr dirty="0" u="sng" sz="2600" spc="6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u="sng" sz="2600" spc="-34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dirty="0" u="sng" sz="2600" spc="3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600" spc="-36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B</a:t>
            </a:r>
            <a:r>
              <a:rPr dirty="0" u="sng" sz="2600" spc="-11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dirty="0" u="sng" sz="2600" spc="-4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dirty="0" u="sng" sz="2600" spc="-13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b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229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9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600" spc="-305">
                <a:solidFill>
                  <a:srgbClr val="444949"/>
                </a:solidFill>
                <a:latin typeface="Microsoft Sans Serif"/>
                <a:cs typeface="Microsoft Sans Serif"/>
              </a:rPr>
              <a:t>z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600">
              <a:latin typeface="Microsoft Sans Serif"/>
              <a:cs typeface="Microsoft Sans Serif"/>
            </a:endParaRPr>
          </a:p>
          <a:p>
            <a:pPr marL="241300" marR="814069">
              <a:lnSpc>
                <a:spcPct val="70800"/>
              </a:lnSpc>
              <a:spcBef>
                <a:spcPts val="455"/>
              </a:spcBef>
            </a:pPr>
            <a:r>
              <a:rPr dirty="0" baseline="1089" sz="3825" spc="-284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baseline="1089" sz="3825" spc="-202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baseline="1089" sz="3825" spc="112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089" sz="3825" spc="-262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089" sz="3825" spc="-532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1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30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  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anything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96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u="sng" sz="2600" spc="-16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Record</a:t>
            </a:r>
            <a:r>
              <a:rPr dirty="0" u="sng" sz="260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600" spc="-26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Key</a:t>
            </a:r>
            <a:r>
              <a:rPr dirty="0" sz="2600" spc="-26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600">
              <a:latin typeface="Microsoft Sans Serif"/>
              <a:cs typeface="Microsoft Sans Serif"/>
            </a:endParaRPr>
          </a:p>
          <a:p>
            <a:pPr lvl="1" marL="698500" marR="5080" indent="-228600">
              <a:lnSpc>
                <a:spcPct val="71800"/>
              </a:lnSpc>
              <a:spcBef>
                <a:spcPts val="5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sen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220">
                <a:solidFill>
                  <a:srgbClr val="444949"/>
                </a:solidFill>
                <a:latin typeface="Microsoft Sans Serif"/>
                <a:cs typeface="Microsoft Sans Serif"/>
              </a:rPr>
              <a:t>ng</a:t>
            </a:r>
            <a:r>
              <a:rPr dirty="0" sz="2200" spc="-210">
                <a:solidFill>
                  <a:srgbClr val="444949"/>
                </a:solidFill>
                <a:latin typeface="Microsoft Sans Serif"/>
                <a:cs typeface="Microsoft Sans Serif"/>
              </a:rPr>
              <a:t>si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1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8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-22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hel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200" spc="-3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up  </a:t>
            </a:r>
            <a:r>
              <a:rPr dirty="0" sz="2200" spc="-6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9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55">
                <a:solidFill>
                  <a:srgbClr val="444949"/>
                </a:solidFill>
                <a:latin typeface="Microsoft Sans Serif"/>
                <a:cs typeface="Microsoft Sans Serif"/>
              </a:rPr>
              <a:t>rd</a:t>
            </a:r>
            <a:r>
              <a:rPr dirty="0" sz="2200" spc="-3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27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55">
                <a:solidFill>
                  <a:srgbClr val="444949"/>
                </a:solidFill>
                <a:latin typeface="Microsoft Sans Serif"/>
                <a:cs typeface="Microsoft Sans Serif"/>
              </a:rPr>
              <a:t>rd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225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9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33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9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65">
                <a:solidFill>
                  <a:srgbClr val="444949"/>
                </a:solidFill>
                <a:latin typeface="Microsoft Sans Serif"/>
                <a:cs typeface="Microsoft Sans Serif"/>
              </a:rPr>
              <a:t>=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9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33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55">
                <a:solidFill>
                  <a:srgbClr val="444949"/>
                </a:solidFill>
                <a:latin typeface="Microsoft Sans Serif"/>
                <a:cs typeface="Microsoft Sans Serif"/>
              </a:rPr>
              <a:t>rd</a:t>
            </a:r>
            <a:r>
              <a:rPr dirty="0" sz="2200" spc="-225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endParaRPr sz="2200">
              <a:latin typeface="Microsoft Sans Serif"/>
              <a:cs typeface="Microsoft Sans Serif"/>
            </a:endParaRPr>
          </a:p>
          <a:p>
            <a:pPr lvl="1" marL="698500" marR="308610" indent="-228600">
              <a:lnSpc>
                <a:spcPct val="71800"/>
              </a:lnSpc>
              <a:spcBef>
                <a:spcPts val="409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22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200" spc="-16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di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5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9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20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e  </a:t>
            </a:r>
            <a:r>
              <a:rPr dirty="0" sz="2200" spc="-5">
                <a:solidFill>
                  <a:srgbClr val="444949"/>
                </a:solidFill>
                <a:latin typeface="Microsoft Sans Serif"/>
                <a:cs typeface="Microsoft Sans Serif"/>
              </a:rPr>
              <a:t>“</a:t>
            </a:r>
            <a:r>
              <a:rPr dirty="0" sz="2200" spc="-1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9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200" spc="-2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18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135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200" spc="-3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endParaRPr sz="22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44949"/>
              </a:buClr>
              <a:buFont typeface="Arial MT"/>
              <a:buChar char="•"/>
            </a:pPr>
            <a:endParaRPr sz="3600">
              <a:latin typeface="Microsoft Sans Serif"/>
              <a:cs typeface="Microsoft Sans Serif"/>
            </a:endParaRPr>
          </a:p>
          <a:p>
            <a:pPr marL="241300" marR="35560" indent="-228600">
              <a:lnSpc>
                <a:spcPct val="704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u="sng" sz="2600" spc="-2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Sequence</a:t>
            </a:r>
            <a:r>
              <a:rPr dirty="0" u="sng" sz="2600" spc="4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600" spc="-13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number: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Unique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identifier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 </a:t>
            </a:r>
            <a:r>
              <a:rPr dirty="0" sz="2600" spc="-6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70">
                <a:solidFill>
                  <a:srgbClr val="444949"/>
                </a:solidFill>
                <a:latin typeface="Microsoft Sans Serif"/>
                <a:cs typeface="Microsoft Sans Serif"/>
              </a:rPr>
              <a:t>ea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10">
                <a:solidFill>
                  <a:srgbClr val="444949"/>
                </a:solidFill>
                <a:latin typeface="Microsoft Sans Serif"/>
                <a:cs typeface="Microsoft Sans Serif"/>
              </a:rPr>
              <a:t>ec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80">
                <a:solidFill>
                  <a:srgbClr val="444949"/>
                </a:solidFill>
                <a:latin typeface="Microsoft Sans Serif"/>
                <a:cs typeface="Microsoft Sans Serif"/>
              </a:rPr>
              <a:t>sh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325">
                <a:solidFill>
                  <a:srgbClr val="444949"/>
                </a:solidFill>
                <a:latin typeface="Microsoft Sans Serif"/>
                <a:cs typeface="Microsoft Sans Serif"/>
              </a:rPr>
              <a:t>s.</a:t>
            </a:r>
            <a:r>
              <a:rPr dirty="0" sz="2600" spc="-3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dd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ed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y  </a:t>
            </a:r>
            <a:r>
              <a:rPr dirty="0" sz="2600" spc="-35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endParaRPr sz="2600">
              <a:latin typeface="Microsoft Sans Serif"/>
              <a:cs typeface="Microsoft Sans Serif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80644" y="1427844"/>
          <a:ext cx="340487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5820"/>
              </a:tblGrid>
              <a:tr h="26188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Blob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(up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1MB)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386998"/>
                      </a:solidFill>
                      <a:prstDash val="solid"/>
                    </a:lnL>
                    <a:lnR w="19050">
                      <a:solidFill>
                        <a:srgbClr val="386998"/>
                      </a:solidFill>
                      <a:prstDash val="solid"/>
                    </a:lnR>
                    <a:lnT w="19050">
                      <a:solidFill>
                        <a:srgbClr val="386998"/>
                      </a:solidFill>
                      <a:prstDash val="solid"/>
                    </a:lnT>
                    <a:lnB w="19050">
                      <a:solidFill>
                        <a:srgbClr val="B56E01"/>
                      </a:solidFill>
                      <a:prstDash val="solid"/>
                    </a:lnB>
                    <a:solidFill>
                      <a:srgbClr val="5091D0"/>
                    </a:solidFill>
                  </a:tcPr>
                </a:tc>
              </a:tr>
              <a:tr h="878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Record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T w="19050">
                      <a:solidFill>
                        <a:srgbClr val="B56E01"/>
                      </a:solidFill>
                      <a:prstDash val="solid"/>
                    </a:lnT>
                    <a:lnB w="19050">
                      <a:solidFill>
                        <a:srgbClr val="B56E01"/>
                      </a:solidFill>
                      <a:prstDash val="solid"/>
                    </a:lnB>
                    <a:solidFill>
                      <a:srgbClr val="F69802"/>
                    </a:solidFill>
                  </a:tcPr>
                </a:tc>
              </a:tr>
              <a:tr h="8786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Sequence</a:t>
                      </a:r>
                      <a:r>
                        <a:rPr dirty="0" sz="18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9050">
                      <a:solidFill>
                        <a:srgbClr val="787878"/>
                      </a:solidFill>
                      <a:prstDash val="solid"/>
                    </a:lnL>
                    <a:lnR w="19050">
                      <a:solidFill>
                        <a:srgbClr val="787878"/>
                      </a:solidFill>
                      <a:prstDash val="solid"/>
                    </a:lnR>
                    <a:lnT w="19050">
                      <a:solidFill>
                        <a:srgbClr val="B56E01"/>
                      </a:solidFill>
                      <a:prstDash val="solid"/>
                    </a:lnT>
                    <a:lnB w="19050">
                      <a:solidFill>
                        <a:srgbClr val="787878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800163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85"/>
              <a:t>K</a:t>
            </a:r>
            <a:r>
              <a:rPr dirty="0" spc="-320"/>
              <a:t>i</a:t>
            </a:r>
            <a:r>
              <a:rPr dirty="0" spc="-630"/>
              <a:t>n</a:t>
            </a:r>
            <a:r>
              <a:rPr dirty="0" spc="-509"/>
              <a:t>e</a:t>
            </a:r>
            <a:r>
              <a:rPr dirty="0" spc="-730"/>
              <a:t>s</a:t>
            </a:r>
            <a:r>
              <a:rPr dirty="0" spc="-390"/>
              <a:t>i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135"/>
              <a:t>D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765"/>
              <a:t>a</a:t>
            </a:r>
            <a:r>
              <a:rPr dirty="0" spc="-330"/>
              <a:t> </a:t>
            </a:r>
            <a:r>
              <a:rPr dirty="0" spc="-680"/>
              <a:t>St</a:t>
            </a:r>
            <a:r>
              <a:rPr dirty="0" spc="-420"/>
              <a:t>r</a:t>
            </a:r>
            <a:r>
              <a:rPr dirty="0" spc="-509"/>
              <a:t>e</a:t>
            </a:r>
            <a:r>
              <a:rPr dirty="0" spc="-770"/>
              <a:t>a</a:t>
            </a:r>
            <a:r>
              <a:rPr dirty="0" spc="-894"/>
              <a:t>m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390"/>
              <a:t>Li</a:t>
            </a:r>
            <a:r>
              <a:rPr dirty="0" spc="-894"/>
              <a:t>m</a:t>
            </a:r>
            <a:r>
              <a:rPr dirty="0" spc="-390"/>
              <a:t>i</a:t>
            </a:r>
            <a:r>
              <a:rPr dirty="0" spc="-415"/>
              <a:t>t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415"/>
              <a:t>t</a:t>
            </a:r>
            <a:r>
              <a:rPr dirty="0" spc="-290"/>
              <a:t>o</a:t>
            </a:r>
            <a:r>
              <a:rPr dirty="0" spc="-325"/>
              <a:t> </a:t>
            </a:r>
            <a:r>
              <a:rPr dirty="0" spc="-735"/>
              <a:t>k</a:t>
            </a:r>
            <a:r>
              <a:rPr dirty="0" spc="-630"/>
              <a:t>n</a:t>
            </a:r>
            <a:r>
              <a:rPr dirty="0" spc="-360"/>
              <a:t>o</a:t>
            </a:r>
            <a:r>
              <a:rPr dirty="0" spc="-490"/>
              <a:t>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76849"/>
            <a:ext cx="8467725" cy="426593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Producer: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1M</a:t>
            </a:r>
            <a:r>
              <a:rPr dirty="0" sz="2400" spc="-33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1000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8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4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36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4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145">
                <a:solidFill>
                  <a:srgbClr val="444949"/>
                </a:solidFill>
                <a:latin typeface="Microsoft Sans Serif"/>
                <a:cs typeface="Microsoft Sans Serif"/>
              </a:rPr>
              <a:t>“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Pr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31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ed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26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ept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150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3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Consumer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Classic: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309"/>
              </a:spcBef>
              <a:buSzPct val="102127"/>
              <a:buFont typeface="Arial MT"/>
              <a:buChar char="•"/>
              <a:tabLst>
                <a:tab pos="698500" algn="l"/>
              </a:tabLst>
            </a:pPr>
            <a:r>
              <a:rPr dirty="0" baseline="1182" sz="3525" spc="-150">
                <a:solidFill>
                  <a:srgbClr val="444949"/>
                </a:solidFill>
                <a:latin typeface="Microsoft Sans Serif"/>
                <a:cs typeface="Microsoft Sans Serif"/>
              </a:rPr>
              <a:t>2M</a:t>
            </a:r>
            <a:r>
              <a:rPr dirty="0" baseline="1182" sz="3525" spc="-442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baseline="1182" sz="3525" spc="30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baseline="1182" sz="3525" spc="-494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427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104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22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182" sz="3525" spc="-2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182" sz="3525" spc="-427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-127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517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baseline="1182" sz="3525" spc="-6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182" sz="3525" spc="-487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6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baseline="1182" sz="3525" spc="3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baseline="1182" sz="3525" spc="37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-49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182" sz="3525" spc="112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427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-27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baseline="1182" sz="3525" spc="22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182" sz="3525" spc="-22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182" sz="3525" spc="-494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427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-13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baseline="1182" sz="3525" spc="-127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27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baseline="1182" sz="3525" spc="-22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182" sz="3525" spc="-209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182" sz="3525" spc="-494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baseline="1182" sz="3525" spc="-209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baseline="1182" sz="3525" spc="-172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baseline="1182" sz="3525" spc="-2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182" sz="3525" spc="16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182" sz="3525" spc="-494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baseline="1182" sz="3525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5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38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ll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8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4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36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4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dirty="0" sz="2400">
                <a:solidFill>
                  <a:srgbClr val="444949"/>
                </a:solidFill>
                <a:latin typeface="Arial MT"/>
                <a:cs typeface="Arial MT"/>
              </a:rPr>
              <a:t>•</a:t>
            </a:r>
            <a:r>
              <a:rPr dirty="0" sz="2400" spc="300">
                <a:solidFill>
                  <a:srgbClr val="444949"/>
                </a:solidFill>
                <a:latin typeface="Arial MT"/>
                <a:cs typeface="Arial MT"/>
              </a:rPr>
              <a:t> </a:t>
            </a:r>
            <a:r>
              <a:rPr dirty="0" u="sng" baseline="1182" sz="3525" spc="31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=</a:t>
            </a:r>
            <a:r>
              <a:rPr dirty="0" u="sng" baseline="1182" sz="3525" spc="67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182" sz="3525" spc="-127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if</a:t>
            </a:r>
            <a:r>
              <a:rPr dirty="0" u="sng" baseline="1182" sz="3525" spc="6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182" sz="3525" spc="-16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3</a:t>
            </a:r>
            <a:r>
              <a:rPr dirty="0" u="sng" baseline="1182" sz="3525" spc="67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182" sz="3525" spc="-127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different</a:t>
            </a:r>
            <a:r>
              <a:rPr dirty="0" u="sng" baseline="1182" sz="3525" spc="6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182" sz="3525" spc="-202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applications</a:t>
            </a:r>
            <a:r>
              <a:rPr dirty="0" u="sng" baseline="1182" sz="3525" spc="67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182" sz="3525" spc="-217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are</a:t>
            </a:r>
            <a:r>
              <a:rPr dirty="0" u="sng" baseline="1182" sz="3525" spc="6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182" sz="3525" spc="-247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consuming,</a:t>
            </a:r>
            <a:r>
              <a:rPr dirty="0" u="sng" baseline="1182" sz="3525" spc="-2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182" sz="3525" spc="-179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possibility</a:t>
            </a:r>
            <a:r>
              <a:rPr dirty="0" u="sng" baseline="1182" sz="3525" spc="6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182" sz="3525" spc="-67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of</a:t>
            </a:r>
            <a:r>
              <a:rPr dirty="0" u="sng" baseline="1182" sz="3525" spc="67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182" sz="3525" spc="-82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throttling</a:t>
            </a:r>
            <a:endParaRPr baseline="1182" sz="3525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Data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Retention: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24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7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38652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85"/>
              <a:t>K</a:t>
            </a:r>
            <a:r>
              <a:rPr dirty="0" spc="-320"/>
              <a:t>i</a:t>
            </a:r>
            <a:r>
              <a:rPr dirty="0" spc="-630"/>
              <a:t>n</a:t>
            </a:r>
            <a:r>
              <a:rPr dirty="0" spc="-509"/>
              <a:t>e</a:t>
            </a:r>
            <a:r>
              <a:rPr dirty="0" spc="-730"/>
              <a:t>s</a:t>
            </a:r>
            <a:r>
              <a:rPr dirty="0" spc="-390"/>
              <a:t>i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425"/>
              <a:t>P</a:t>
            </a:r>
            <a:r>
              <a:rPr dirty="0" spc="-420"/>
              <a:t>r</a:t>
            </a:r>
            <a:r>
              <a:rPr dirty="0" spc="-390"/>
              <a:t>o</a:t>
            </a:r>
            <a:r>
              <a:rPr dirty="0" spc="-409"/>
              <a:t>d</a:t>
            </a:r>
            <a:r>
              <a:rPr dirty="0" spc="-630"/>
              <a:t>u</a:t>
            </a:r>
            <a:r>
              <a:rPr dirty="0" spc="-455"/>
              <a:t>c</a:t>
            </a:r>
            <a:r>
              <a:rPr dirty="0" spc="-515"/>
              <a:t>e</a:t>
            </a:r>
            <a:r>
              <a:rPr dirty="0" spc="-245"/>
              <a:t>r</a:t>
            </a:r>
            <a:r>
              <a:rPr dirty="0" spc="-735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5531"/>
            <a:ext cx="2553970" cy="17780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7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2710"/>
              </a:lnSpc>
              <a:spcBef>
                <a:spcPts val="9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7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 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Library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(KPL)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7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130803"/>
            <a:ext cx="27813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CloudWatch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Logs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1539" y="4057395"/>
            <a:ext cx="3395345" cy="148272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66700" marR="30480" indent="-228600">
              <a:lnSpc>
                <a:spcPct val="80500"/>
              </a:lnSpc>
              <a:spcBef>
                <a:spcPts val="755"/>
              </a:spcBef>
              <a:buFont typeface="Arial MT"/>
              <a:buChar char="•"/>
              <a:tabLst>
                <a:tab pos="266700" algn="l"/>
              </a:tabLst>
            </a:pP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3</a:t>
            </a:r>
            <a:r>
              <a:rPr dirty="0" baseline="23391" sz="2850" spc="-135">
                <a:solidFill>
                  <a:srgbClr val="444949"/>
                </a:solidFill>
                <a:latin typeface="Microsoft Sans Serif"/>
                <a:cs typeface="Microsoft Sans Serif"/>
              </a:rPr>
              <a:t>rd</a:t>
            </a:r>
            <a:r>
              <a:rPr dirty="0" baseline="23391" sz="2850" spc="3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party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libraries: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370">
                <a:solidFill>
                  <a:srgbClr val="444949"/>
                </a:solidFill>
                <a:latin typeface="Microsoft Sans Serif"/>
                <a:cs typeface="Microsoft Sans Serif"/>
              </a:rPr>
              <a:t>4J  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Ap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,  </a:t>
            </a:r>
            <a:r>
              <a:rPr dirty="0" sz="2800" spc="-375">
                <a:solidFill>
                  <a:srgbClr val="444949"/>
                </a:solidFill>
                <a:latin typeface="Microsoft Sans Serif"/>
                <a:cs typeface="Microsoft Sans Serif"/>
              </a:rPr>
              <a:t>Ka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nn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3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9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1215">
                <a:solidFill>
                  <a:srgbClr val="444949"/>
                </a:solidFill>
                <a:latin typeface="Microsoft Sans Serif"/>
                <a:cs typeface="Microsoft Sans Serif"/>
              </a:rPr>
              <a:t>…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1623" y="3746500"/>
            <a:ext cx="1257935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04800" marR="5080" indent="-292735">
              <a:lnSpc>
                <a:spcPts val="1900"/>
              </a:lnSpc>
              <a:spcBef>
                <a:spcPts val="180"/>
              </a:spcBef>
            </a:pPr>
            <a:r>
              <a:rPr dirty="0" sz="1600" spc="-45" b="1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600" spc="-55" b="1">
                <a:solidFill>
                  <a:srgbClr val="444949"/>
                </a:solidFill>
                <a:latin typeface="Calibri"/>
                <a:cs typeface="Calibri"/>
              </a:rPr>
              <a:t>ma</a:t>
            </a:r>
            <a:r>
              <a:rPr dirty="0" sz="1600" spc="-80" b="1">
                <a:solidFill>
                  <a:srgbClr val="444949"/>
                </a:solidFill>
                <a:latin typeface="Calibri"/>
                <a:cs typeface="Calibri"/>
              </a:rPr>
              <a:t>z</a:t>
            </a:r>
            <a:r>
              <a:rPr dirty="0" sz="1600" spc="-50" b="1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600" b="1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600" spc="-10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600" spc="-55" b="1">
                <a:solidFill>
                  <a:srgbClr val="444949"/>
                </a:solidFill>
                <a:latin typeface="Calibri"/>
                <a:cs typeface="Calibri"/>
              </a:rPr>
              <a:t>K</a:t>
            </a:r>
            <a:r>
              <a:rPr dirty="0" sz="1600" spc="-60" b="1">
                <a:solidFill>
                  <a:srgbClr val="444949"/>
                </a:solidFill>
                <a:latin typeface="Calibri"/>
                <a:cs typeface="Calibri"/>
              </a:rPr>
              <a:t>i</a:t>
            </a:r>
            <a:r>
              <a:rPr dirty="0" sz="1600" spc="-50" b="1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600" spc="-55" b="1">
                <a:solidFill>
                  <a:srgbClr val="444949"/>
                </a:solidFill>
                <a:latin typeface="Calibri"/>
                <a:cs typeface="Calibri"/>
              </a:rPr>
              <a:t>es</a:t>
            </a:r>
            <a:r>
              <a:rPr dirty="0" sz="1600" spc="-60" b="1">
                <a:solidFill>
                  <a:srgbClr val="444949"/>
                </a:solidFill>
                <a:latin typeface="Calibri"/>
                <a:cs typeface="Calibri"/>
              </a:rPr>
              <a:t>i</a:t>
            </a:r>
            <a:r>
              <a:rPr dirty="0" sz="1600" b="1">
                <a:solidFill>
                  <a:srgbClr val="444949"/>
                </a:solidFill>
                <a:latin typeface="Calibri"/>
                <a:cs typeface="Calibri"/>
              </a:rPr>
              <a:t>s  </a:t>
            </a:r>
            <a:r>
              <a:rPr dirty="0" sz="1600" spc="-50" b="1">
                <a:solidFill>
                  <a:srgbClr val="444949"/>
                </a:solidFill>
                <a:latin typeface="Calibri"/>
                <a:cs typeface="Calibri"/>
              </a:rPr>
              <a:t>Streams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539659" y="3793380"/>
            <a:ext cx="563880" cy="554990"/>
            <a:chOff x="7539659" y="3793380"/>
            <a:chExt cx="563880" cy="554990"/>
          </a:xfrm>
        </p:grpSpPr>
        <p:sp>
          <p:nvSpPr>
            <p:cNvPr id="10" name="object 10"/>
            <p:cNvSpPr/>
            <p:nvPr/>
          </p:nvSpPr>
          <p:spPr>
            <a:xfrm>
              <a:off x="7546010" y="3799730"/>
              <a:ext cx="551180" cy="542290"/>
            </a:xfrm>
            <a:custGeom>
              <a:avLst/>
              <a:gdLst/>
              <a:ahLst/>
              <a:cxnLst/>
              <a:rect l="l" t="t" r="r" b="b"/>
              <a:pathLst>
                <a:path w="551179" h="542289">
                  <a:moveTo>
                    <a:pt x="129383" y="0"/>
                  </a:moveTo>
                  <a:lnTo>
                    <a:pt x="230762" y="109296"/>
                  </a:lnTo>
                  <a:lnTo>
                    <a:pt x="0" y="323342"/>
                  </a:lnTo>
                  <a:lnTo>
                    <a:pt x="202756" y="541933"/>
                  </a:lnTo>
                  <a:lnTo>
                    <a:pt x="433519" y="327887"/>
                  </a:lnTo>
                  <a:lnTo>
                    <a:pt x="534897" y="437183"/>
                  </a:lnTo>
                  <a:lnTo>
                    <a:pt x="550731" y="15835"/>
                  </a:lnTo>
                  <a:lnTo>
                    <a:pt x="129383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546009" y="3799730"/>
              <a:ext cx="551180" cy="542290"/>
            </a:xfrm>
            <a:custGeom>
              <a:avLst/>
              <a:gdLst/>
              <a:ahLst/>
              <a:cxnLst/>
              <a:rect l="l" t="t" r="r" b="b"/>
              <a:pathLst>
                <a:path w="551179" h="542289">
                  <a:moveTo>
                    <a:pt x="0" y="323341"/>
                  </a:moveTo>
                  <a:lnTo>
                    <a:pt x="230762" y="109295"/>
                  </a:lnTo>
                  <a:lnTo>
                    <a:pt x="129384" y="0"/>
                  </a:lnTo>
                  <a:lnTo>
                    <a:pt x="550732" y="15835"/>
                  </a:lnTo>
                  <a:lnTo>
                    <a:pt x="534897" y="437183"/>
                  </a:lnTo>
                  <a:lnTo>
                    <a:pt x="433519" y="327887"/>
                  </a:lnTo>
                  <a:lnTo>
                    <a:pt x="202756" y="541933"/>
                  </a:lnTo>
                  <a:lnTo>
                    <a:pt x="0" y="323341"/>
                  </a:lnTo>
                  <a:close/>
                </a:path>
              </a:pathLst>
            </a:custGeom>
            <a:ln w="12699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7569668" y="2049260"/>
            <a:ext cx="551815" cy="551815"/>
            <a:chOff x="7569668" y="2049260"/>
            <a:chExt cx="551815" cy="551815"/>
          </a:xfrm>
        </p:grpSpPr>
        <p:sp>
          <p:nvSpPr>
            <p:cNvPr id="13" name="object 13"/>
            <p:cNvSpPr/>
            <p:nvPr/>
          </p:nvSpPr>
          <p:spPr>
            <a:xfrm>
              <a:off x="7576018" y="2055610"/>
              <a:ext cx="539115" cy="539115"/>
            </a:xfrm>
            <a:custGeom>
              <a:avLst/>
              <a:gdLst/>
              <a:ahLst/>
              <a:cxnLst/>
              <a:rect l="l" t="t" r="r" b="b"/>
              <a:pathLst>
                <a:path w="539115" h="539114">
                  <a:moveTo>
                    <a:pt x="210822" y="0"/>
                  </a:moveTo>
                  <a:lnTo>
                    <a:pt x="0" y="210823"/>
                  </a:lnTo>
                  <a:lnTo>
                    <a:pt x="222561" y="433384"/>
                  </a:lnTo>
                  <a:lnTo>
                    <a:pt x="117149" y="538796"/>
                  </a:lnTo>
                  <a:lnTo>
                    <a:pt x="538794" y="538796"/>
                  </a:lnTo>
                  <a:lnTo>
                    <a:pt x="538794" y="117149"/>
                  </a:lnTo>
                  <a:lnTo>
                    <a:pt x="433383" y="222561"/>
                  </a:lnTo>
                  <a:lnTo>
                    <a:pt x="210822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76018" y="2055610"/>
              <a:ext cx="539115" cy="539115"/>
            </a:xfrm>
            <a:custGeom>
              <a:avLst/>
              <a:gdLst/>
              <a:ahLst/>
              <a:cxnLst/>
              <a:rect l="l" t="t" r="r" b="b"/>
              <a:pathLst>
                <a:path w="539115" h="539114">
                  <a:moveTo>
                    <a:pt x="210823" y="0"/>
                  </a:moveTo>
                  <a:lnTo>
                    <a:pt x="433384" y="222561"/>
                  </a:lnTo>
                  <a:lnTo>
                    <a:pt x="538795" y="117149"/>
                  </a:lnTo>
                  <a:lnTo>
                    <a:pt x="538794" y="538795"/>
                  </a:lnTo>
                  <a:lnTo>
                    <a:pt x="117149" y="538795"/>
                  </a:lnTo>
                  <a:lnTo>
                    <a:pt x="222561" y="433384"/>
                  </a:lnTo>
                  <a:lnTo>
                    <a:pt x="0" y="210823"/>
                  </a:lnTo>
                  <a:lnTo>
                    <a:pt x="210823" y="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7558352" y="2856381"/>
            <a:ext cx="626110" cy="609600"/>
            <a:chOff x="7558352" y="2856381"/>
            <a:chExt cx="626110" cy="609600"/>
          </a:xfrm>
        </p:grpSpPr>
        <p:sp>
          <p:nvSpPr>
            <p:cNvPr id="16" name="object 16"/>
            <p:cNvSpPr/>
            <p:nvPr/>
          </p:nvSpPr>
          <p:spPr>
            <a:xfrm>
              <a:off x="7564702" y="2862731"/>
              <a:ext cx="613410" cy="596900"/>
            </a:xfrm>
            <a:custGeom>
              <a:avLst/>
              <a:gdLst/>
              <a:ahLst/>
              <a:cxnLst/>
              <a:rect l="l" t="t" r="r" b="b"/>
              <a:pathLst>
                <a:path w="613409" h="596900">
                  <a:moveTo>
                    <a:pt x="314749" y="0"/>
                  </a:moveTo>
                  <a:lnTo>
                    <a:pt x="314749" y="149073"/>
                  </a:lnTo>
                  <a:lnTo>
                    <a:pt x="0" y="149073"/>
                  </a:lnTo>
                  <a:lnTo>
                    <a:pt x="0" y="447222"/>
                  </a:lnTo>
                  <a:lnTo>
                    <a:pt x="314749" y="447222"/>
                  </a:lnTo>
                  <a:lnTo>
                    <a:pt x="314749" y="596296"/>
                  </a:lnTo>
                  <a:lnTo>
                    <a:pt x="612896" y="298149"/>
                  </a:lnTo>
                  <a:lnTo>
                    <a:pt x="31474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564702" y="2862731"/>
              <a:ext cx="613410" cy="596900"/>
            </a:xfrm>
            <a:custGeom>
              <a:avLst/>
              <a:gdLst/>
              <a:ahLst/>
              <a:cxnLst/>
              <a:rect l="l" t="t" r="r" b="b"/>
              <a:pathLst>
                <a:path w="613409" h="596900">
                  <a:moveTo>
                    <a:pt x="0" y="149074"/>
                  </a:moveTo>
                  <a:lnTo>
                    <a:pt x="314749" y="149074"/>
                  </a:lnTo>
                  <a:lnTo>
                    <a:pt x="314749" y="0"/>
                  </a:lnTo>
                  <a:lnTo>
                    <a:pt x="612897" y="298148"/>
                  </a:lnTo>
                  <a:lnTo>
                    <a:pt x="314749" y="596297"/>
                  </a:lnTo>
                  <a:lnTo>
                    <a:pt x="314749" y="447222"/>
                  </a:lnTo>
                  <a:lnTo>
                    <a:pt x="0" y="447222"/>
                  </a:lnTo>
                  <a:lnTo>
                    <a:pt x="0" y="149074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63583" y="2752344"/>
            <a:ext cx="847344" cy="85039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609027" y="2355596"/>
            <a:ext cx="390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S</a:t>
            </a:r>
            <a:r>
              <a:rPr dirty="0" sz="1800" spc="5">
                <a:solidFill>
                  <a:srgbClr val="444949"/>
                </a:solidFill>
                <a:latin typeface="Calibri"/>
                <a:cs typeface="Calibri"/>
              </a:rPr>
              <a:t>D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9906" y="3205988"/>
            <a:ext cx="2774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Kinesis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Producer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Library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(KPL)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0655" y="3907535"/>
            <a:ext cx="670559" cy="67055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729813" y="4611116"/>
            <a:ext cx="1261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Kinesis</a:t>
            </a:r>
            <a:r>
              <a:rPr dirty="0" sz="1800" spc="-5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Agent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52032" y="1487424"/>
            <a:ext cx="850391" cy="85039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77255" y="2514600"/>
            <a:ext cx="710184" cy="71018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9396" y="310509"/>
            <a:ext cx="1612900" cy="1028699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8967703" y="1595768"/>
            <a:ext cx="609600" cy="626110"/>
            <a:chOff x="8967703" y="1595768"/>
            <a:chExt cx="609600" cy="626110"/>
          </a:xfrm>
        </p:grpSpPr>
        <p:sp>
          <p:nvSpPr>
            <p:cNvPr id="27" name="object 27"/>
            <p:cNvSpPr/>
            <p:nvPr/>
          </p:nvSpPr>
          <p:spPr>
            <a:xfrm>
              <a:off x="8974054" y="1602118"/>
              <a:ext cx="596900" cy="613410"/>
            </a:xfrm>
            <a:custGeom>
              <a:avLst/>
              <a:gdLst/>
              <a:ahLst/>
              <a:cxnLst/>
              <a:rect l="l" t="t" r="r" b="b"/>
              <a:pathLst>
                <a:path w="596900" h="613410">
                  <a:moveTo>
                    <a:pt x="447222" y="0"/>
                  </a:moveTo>
                  <a:lnTo>
                    <a:pt x="149073" y="0"/>
                  </a:lnTo>
                  <a:lnTo>
                    <a:pt x="149073" y="314749"/>
                  </a:lnTo>
                  <a:lnTo>
                    <a:pt x="0" y="314749"/>
                  </a:lnTo>
                  <a:lnTo>
                    <a:pt x="298147" y="612896"/>
                  </a:lnTo>
                  <a:lnTo>
                    <a:pt x="596296" y="314749"/>
                  </a:lnTo>
                  <a:lnTo>
                    <a:pt x="447222" y="314749"/>
                  </a:lnTo>
                  <a:lnTo>
                    <a:pt x="447222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974053" y="1602118"/>
              <a:ext cx="596900" cy="613410"/>
            </a:xfrm>
            <a:custGeom>
              <a:avLst/>
              <a:gdLst/>
              <a:ahLst/>
              <a:cxnLst/>
              <a:rect l="l" t="t" r="r" b="b"/>
              <a:pathLst>
                <a:path w="596900" h="613410">
                  <a:moveTo>
                    <a:pt x="447222" y="0"/>
                  </a:moveTo>
                  <a:lnTo>
                    <a:pt x="447222" y="314749"/>
                  </a:lnTo>
                  <a:lnTo>
                    <a:pt x="596297" y="314749"/>
                  </a:lnTo>
                  <a:lnTo>
                    <a:pt x="298148" y="612897"/>
                  </a:lnTo>
                  <a:lnTo>
                    <a:pt x="0" y="314749"/>
                  </a:lnTo>
                  <a:lnTo>
                    <a:pt x="149074" y="314749"/>
                  </a:lnTo>
                  <a:lnTo>
                    <a:pt x="149074" y="0"/>
                  </a:lnTo>
                  <a:lnTo>
                    <a:pt x="447222" y="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8967702" y="4462231"/>
            <a:ext cx="609600" cy="626110"/>
            <a:chOff x="8967702" y="4462231"/>
            <a:chExt cx="609600" cy="626110"/>
          </a:xfrm>
        </p:grpSpPr>
        <p:sp>
          <p:nvSpPr>
            <p:cNvPr id="30" name="object 30"/>
            <p:cNvSpPr/>
            <p:nvPr/>
          </p:nvSpPr>
          <p:spPr>
            <a:xfrm>
              <a:off x="8974052" y="4468581"/>
              <a:ext cx="596900" cy="613410"/>
            </a:xfrm>
            <a:custGeom>
              <a:avLst/>
              <a:gdLst/>
              <a:ahLst/>
              <a:cxnLst/>
              <a:rect l="l" t="t" r="r" b="b"/>
              <a:pathLst>
                <a:path w="596900" h="613410">
                  <a:moveTo>
                    <a:pt x="298149" y="0"/>
                  </a:moveTo>
                  <a:lnTo>
                    <a:pt x="0" y="298147"/>
                  </a:lnTo>
                  <a:lnTo>
                    <a:pt x="149075" y="298147"/>
                  </a:lnTo>
                  <a:lnTo>
                    <a:pt x="149075" y="612896"/>
                  </a:lnTo>
                  <a:lnTo>
                    <a:pt x="447222" y="612896"/>
                  </a:lnTo>
                  <a:lnTo>
                    <a:pt x="447222" y="298147"/>
                  </a:lnTo>
                  <a:lnTo>
                    <a:pt x="596298" y="298147"/>
                  </a:lnTo>
                  <a:lnTo>
                    <a:pt x="29814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974052" y="4468581"/>
              <a:ext cx="596900" cy="613410"/>
            </a:xfrm>
            <a:custGeom>
              <a:avLst/>
              <a:gdLst/>
              <a:ahLst/>
              <a:cxnLst/>
              <a:rect l="l" t="t" r="r" b="b"/>
              <a:pathLst>
                <a:path w="596900" h="613410">
                  <a:moveTo>
                    <a:pt x="149074" y="612897"/>
                  </a:moveTo>
                  <a:lnTo>
                    <a:pt x="149074" y="298147"/>
                  </a:lnTo>
                  <a:lnTo>
                    <a:pt x="0" y="298147"/>
                  </a:lnTo>
                  <a:lnTo>
                    <a:pt x="298148" y="0"/>
                  </a:lnTo>
                  <a:lnTo>
                    <a:pt x="596297" y="298147"/>
                  </a:lnTo>
                  <a:lnTo>
                    <a:pt x="447222" y="298147"/>
                  </a:lnTo>
                  <a:lnTo>
                    <a:pt x="447222" y="612897"/>
                  </a:lnTo>
                  <a:lnTo>
                    <a:pt x="149074" y="612897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15400" y="5343144"/>
            <a:ext cx="713231" cy="713232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8467143" y="6156452"/>
            <a:ext cx="1623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CloudWatch</a:t>
            </a:r>
            <a:r>
              <a:rPr dirty="0" sz="1800" spc="-4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Logs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1598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85"/>
              <a:t>K</a:t>
            </a:r>
            <a:r>
              <a:rPr dirty="0" spc="-320"/>
              <a:t>i</a:t>
            </a:r>
            <a:r>
              <a:rPr dirty="0" spc="-630"/>
              <a:t>n</a:t>
            </a:r>
            <a:r>
              <a:rPr dirty="0" spc="-509"/>
              <a:t>e</a:t>
            </a:r>
            <a:r>
              <a:rPr dirty="0" spc="-730"/>
              <a:t>s</a:t>
            </a:r>
            <a:r>
              <a:rPr dirty="0" spc="-390"/>
              <a:t>i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100"/>
              <a:t>C</a:t>
            </a:r>
            <a:r>
              <a:rPr dirty="0" spc="-450"/>
              <a:t>o</a:t>
            </a:r>
            <a:r>
              <a:rPr dirty="0" spc="-465"/>
              <a:t>n</a:t>
            </a:r>
            <a:r>
              <a:rPr dirty="0" spc="-730"/>
              <a:t>s</a:t>
            </a:r>
            <a:r>
              <a:rPr dirty="0" spc="-630"/>
              <a:t>u</a:t>
            </a:r>
            <a:r>
              <a:rPr dirty="0" spc="-894"/>
              <a:t>m</a:t>
            </a:r>
            <a:r>
              <a:rPr dirty="0" spc="-509"/>
              <a:t>e</a:t>
            </a:r>
            <a:r>
              <a:rPr dirty="0" spc="-245"/>
              <a:t>r</a:t>
            </a:r>
            <a:r>
              <a:rPr dirty="0" spc="-735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2483"/>
            <a:ext cx="4113529" cy="207391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7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7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1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KC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L)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7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nn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1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7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539" y="3377691"/>
            <a:ext cx="4516120" cy="181800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66700" algn="l"/>
              </a:tabLst>
            </a:pP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Lambda</a:t>
            </a:r>
            <a:endParaRPr sz="2800">
              <a:latin typeface="Microsoft Sans Serif"/>
              <a:cs typeface="Microsoft Sans Serif"/>
            </a:endParaRPr>
          </a:p>
          <a:p>
            <a:pPr marL="266700" marR="30480" indent="-228600">
              <a:lnSpc>
                <a:spcPct val="90700"/>
              </a:lnSpc>
              <a:spcBef>
                <a:spcPts val="960"/>
              </a:spcBef>
              <a:buFont typeface="Arial MT"/>
              <a:buChar char="•"/>
              <a:tabLst>
                <a:tab pos="266700" algn="l"/>
              </a:tabLst>
            </a:pP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3</a:t>
            </a:r>
            <a:r>
              <a:rPr dirty="0" baseline="23391" sz="2850" spc="-67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23391" sz="2850" spc="-89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baseline="23391" sz="2850" spc="3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22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370">
                <a:solidFill>
                  <a:srgbClr val="444949"/>
                </a:solidFill>
                <a:latin typeface="Microsoft Sans Serif"/>
                <a:cs typeface="Microsoft Sans Serif"/>
              </a:rPr>
              <a:t>4J  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Ap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a  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Connect…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4349" y="3764788"/>
            <a:ext cx="1257935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04800" marR="5080" indent="-292735">
              <a:lnSpc>
                <a:spcPts val="1900"/>
              </a:lnSpc>
              <a:spcBef>
                <a:spcPts val="180"/>
              </a:spcBef>
            </a:pPr>
            <a:r>
              <a:rPr dirty="0" sz="1600" spc="-45" b="1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600" spc="-55" b="1">
                <a:solidFill>
                  <a:srgbClr val="444949"/>
                </a:solidFill>
                <a:latin typeface="Calibri"/>
                <a:cs typeface="Calibri"/>
              </a:rPr>
              <a:t>ma</a:t>
            </a:r>
            <a:r>
              <a:rPr dirty="0" sz="1600" spc="-80" b="1">
                <a:solidFill>
                  <a:srgbClr val="444949"/>
                </a:solidFill>
                <a:latin typeface="Calibri"/>
                <a:cs typeface="Calibri"/>
              </a:rPr>
              <a:t>z</a:t>
            </a:r>
            <a:r>
              <a:rPr dirty="0" sz="1600" spc="-50" b="1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600" b="1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600" spc="-10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600" spc="-55" b="1">
                <a:solidFill>
                  <a:srgbClr val="444949"/>
                </a:solidFill>
                <a:latin typeface="Calibri"/>
                <a:cs typeface="Calibri"/>
              </a:rPr>
              <a:t>K</a:t>
            </a:r>
            <a:r>
              <a:rPr dirty="0" sz="1600" spc="-60" b="1">
                <a:solidFill>
                  <a:srgbClr val="444949"/>
                </a:solidFill>
                <a:latin typeface="Calibri"/>
                <a:cs typeface="Calibri"/>
              </a:rPr>
              <a:t>i</a:t>
            </a:r>
            <a:r>
              <a:rPr dirty="0" sz="1600" spc="-50" b="1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600" spc="-55" b="1">
                <a:solidFill>
                  <a:srgbClr val="444949"/>
                </a:solidFill>
                <a:latin typeface="Calibri"/>
                <a:cs typeface="Calibri"/>
              </a:rPr>
              <a:t>es</a:t>
            </a:r>
            <a:r>
              <a:rPr dirty="0" sz="1600" spc="-60" b="1">
                <a:solidFill>
                  <a:srgbClr val="444949"/>
                </a:solidFill>
                <a:latin typeface="Calibri"/>
                <a:cs typeface="Calibri"/>
              </a:rPr>
              <a:t>i</a:t>
            </a:r>
            <a:r>
              <a:rPr dirty="0" sz="1600" b="1">
                <a:solidFill>
                  <a:srgbClr val="444949"/>
                </a:solidFill>
                <a:latin typeface="Calibri"/>
                <a:cs typeface="Calibri"/>
              </a:rPr>
              <a:t>s  </a:t>
            </a:r>
            <a:r>
              <a:rPr dirty="0" sz="1600" spc="-50" b="1">
                <a:solidFill>
                  <a:srgbClr val="444949"/>
                </a:solidFill>
                <a:latin typeface="Calibri"/>
                <a:cs typeface="Calibri"/>
              </a:rPr>
              <a:t>Streams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35316" y="2044825"/>
            <a:ext cx="563880" cy="554990"/>
            <a:chOff x="8835316" y="2044825"/>
            <a:chExt cx="563880" cy="554990"/>
          </a:xfrm>
        </p:grpSpPr>
        <p:sp>
          <p:nvSpPr>
            <p:cNvPr id="9" name="object 9"/>
            <p:cNvSpPr/>
            <p:nvPr/>
          </p:nvSpPr>
          <p:spPr>
            <a:xfrm>
              <a:off x="8841666" y="2051175"/>
              <a:ext cx="551180" cy="542290"/>
            </a:xfrm>
            <a:custGeom>
              <a:avLst/>
              <a:gdLst/>
              <a:ahLst/>
              <a:cxnLst/>
              <a:rect l="l" t="t" r="r" b="b"/>
              <a:pathLst>
                <a:path w="551179" h="542289">
                  <a:moveTo>
                    <a:pt x="129385" y="0"/>
                  </a:moveTo>
                  <a:lnTo>
                    <a:pt x="230762" y="109296"/>
                  </a:lnTo>
                  <a:lnTo>
                    <a:pt x="0" y="323341"/>
                  </a:lnTo>
                  <a:lnTo>
                    <a:pt x="202756" y="541933"/>
                  </a:lnTo>
                  <a:lnTo>
                    <a:pt x="433519" y="327887"/>
                  </a:lnTo>
                  <a:lnTo>
                    <a:pt x="534898" y="437183"/>
                  </a:lnTo>
                  <a:lnTo>
                    <a:pt x="550732" y="15835"/>
                  </a:lnTo>
                  <a:lnTo>
                    <a:pt x="129385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841666" y="2051175"/>
              <a:ext cx="551180" cy="542290"/>
            </a:xfrm>
            <a:custGeom>
              <a:avLst/>
              <a:gdLst/>
              <a:ahLst/>
              <a:cxnLst/>
              <a:rect l="l" t="t" r="r" b="b"/>
              <a:pathLst>
                <a:path w="551179" h="542289">
                  <a:moveTo>
                    <a:pt x="0" y="323341"/>
                  </a:moveTo>
                  <a:lnTo>
                    <a:pt x="230762" y="109295"/>
                  </a:lnTo>
                  <a:lnTo>
                    <a:pt x="129384" y="0"/>
                  </a:lnTo>
                  <a:lnTo>
                    <a:pt x="550732" y="15835"/>
                  </a:lnTo>
                  <a:lnTo>
                    <a:pt x="534897" y="437183"/>
                  </a:lnTo>
                  <a:lnTo>
                    <a:pt x="433519" y="327887"/>
                  </a:lnTo>
                  <a:lnTo>
                    <a:pt x="202756" y="541933"/>
                  </a:lnTo>
                  <a:lnTo>
                    <a:pt x="0" y="323341"/>
                  </a:lnTo>
                  <a:close/>
                </a:path>
              </a:pathLst>
            </a:custGeom>
            <a:ln w="12699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8873090" y="3787861"/>
            <a:ext cx="551815" cy="551815"/>
            <a:chOff x="8873090" y="3787861"/>
            <a:chExt cx="551815" cy="551815"/>
          </a:xfrm>
        </p:grpSpPr>
        <p:sp>
          <p:nvSpPr>
            <p:cNvPr id="12" name="object 12"/>
            <p:cNvSpPr/>
            <p:nvPr/>
          </p:nvSpPr>
          <p:spPr>
            <a:xfrm>
              <a:off x="8879441" y="3794211"/>
              <a:ext cx="539115" cy="539115"/>
            </a:xfrm>
            <a:custGeom>
              <a:avLst/>
              <a:gdLst/>
              <a:ahLst/>
              <a:cxnLst/>
              <a:rect l="l" t="t" r="r" b="b"/>
              <a:pathLst>
                <a:path w="539115" h="539114">
                  <a:moveTo>
                    <a:pt x="210822" y="0"/>
                  </a:moveTo>
                  <a:lnTo>
                    <a:pt x="0" y="210823"/>
                  </a:lnTo>
                  <a:lnTo>
                    <a:pt x="222561" y="433384"/>
                  </a:lnTo>
                  <a:lnTo>
                    <a:pt x="117149" y="538796"/>
                  </a:lnTo>
                  <a:lnTo>
                    <a:pt x="538794" y="538796"/>
                  </a:lnTo>
                  <a:lnTo>
                    <a:pt x="538794" y="117149"/>
                  </a:lnTo>
                  <a:lnTo>
                    <a:pt x="433383" y="222562"/>
                  </a:lnTo>
                  <a:lnTo>
                    <a:pt x="210822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879440" y="3794211"/>
              <a:ext cx="539115" cy="539115"/>
            </a:xfrm>
            <a:custGeom>
              <a:avLst/>
              <a:gdLst/>
              <a:ahLst/>
              <a:cxnLst/>
              <a:rect l="l" t="t" r="r" b="b"/>
              <a:pathLst>
                <a:path w="539115" h="539114">
                  <a:moveTo>
                    <a:pt x="210823" y="0"/>
                  </a:moveTo>
                  <a:lnTo>
                    <a:pt x="433384" y="222561"/>
                  </a:lnTo>
                  <a:lnTo>
                    <a:pt x="538795" y="117149"/>
                  </a:lnTo>
                  <a:lnTo>
                    <a:pt x="538794" y="538795"/>
                  </a:lnTo>
                  <a:lnTo>
                    <a:pt x="117149" y="538795"/>
                  </a:lnTo>
                  <a:lnTo>
                    <a:pt x="222561" y="433384"/>
                  </a:lnTo>
                  <a:lnTo>
                    <a:pt x="0" y="210823"/>
                  </a:lnTo>
                  <a:lnTo>
                    <a:pt x="210823" y="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8982039" y="2891105"/>
            <a:ext cx="626110" cy="609600"/>
            <a:chOff x="8982039" y="2891105"/>
            <a:chExt cx="626110" cy="609600"/>
          </a:xfrm>
        </p:grpSpPr>
        <p:sp>
          <p:nvSpPr>
            <p:cNvPr id="15" name="object 15"/>
            <p:cNvSpPr/>
            <p:nvPr/>
          </p:nvSpPr>
          <p:spPr>
            <a:xfrm>
              <a:off x="8988389" y="2897455"/>
              <a:ext cx="613410" cy="596900"/>
            </a:xfrm>
            <a:custGeom>
              <a:avLst/>
              <a:gdLst/>
              <a:ahLst/>
              <a:cxnLst/>
              <a:rect l="l" t="t" r="r" b="b"/>
              <a:pathLst>
                <a:path w="613409" h="596900">
                  <a:moveTo>
                    <a:pt x="314749" y="0"/>
                  </a:moveTo>
                  <a:lnTo>
                    <a:pt x="314749" y="149073"/>
                  </a:lnTo>
                  <a:lnTo>
                    <a:pt x="0" y="149073"/>
                  </a:lnTo>
                  <a:lnTo>
                    <a:pt x="0" y="447222"/>
                  </a:lnTo>
                  <a:lnTo>
                    <a:pt x="314749" y="447222"/>
                  </a:lnTo>
                  <a:lnTo>
                    <a:pt x="314749" y="596296"/>
                  </a:lnTo>
                  <a:lnTo>
                    <a:pt x="612896" y="298147"/>
                  </a:lnTo>
                  <a:lnTo>
                    <a:pt x="31474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988389" y="2897455"/>
              <a:ext cx="613410" cy="596900"/>
            </a:xfrm>
            <a:custGeom>
              <a:avLst/>
              <a:gdLst/>
              <a:ahLst/>
              <a:cxnLst/>
              <a:rect l="l" t="t" r="r" b="b"/>
              <a:pathLst>
                <a:path w="613409" h="596900">
                  <a:moveTo>
                    <a:pt x="0" y="149074"/>
                  </a:moveTo>
                  <a:lnTo>
                    <a:pt x="314749" y="149074"/>
                  </a:lnTo>
                  <a:lnTo>
                    <a:pt x="314749" y="0"/>
                  </a:lnTo>
                  <a:lnTo>
                    <a:pt x="612897" y="298148"/>
                  </a:lnTo>
                  <a:lnTo>
                    <a:pt x="314749" y="596297"/>
                  </a:lnTo>
                  <a:lnTo>
                    <a:pt x="314749" y="447222"/>
                  </a:lnTo>
                  <a:lnTo>
                    <a:pt x="0" y="447222"/>
                  </a:lnTo>
                  <a:lnTo>
                    <a:pt x="0" y="149074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4176" y="2770632"/>
            <a:ext cx="850392" cy="85039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850172" y="5086603"/>
            <a:ext cx="390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S</a:t>
            </a:r>
            <a:r>
              <a:rPr dirty="0" sz="1800" spc="5">
                <a:solidFill>
                  <a:srgbClr val="444949"/>
                </a:solidFill>
                <a:latin typeface="Calibri"/>
                <a:cs typeface="Calibri"/>
              </a:rPr>
              <a:t>D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62738" y="3349244"/>
            <a:ext cx="235394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968375" marR="5080" indent="-956310">
              <a:lnSpc>
                <a:spcPts val="2090"/>
              </a:lnSpc>
              <a:spcBef>
                <a:spcPts val="225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Kinesis Consumer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Library </a:t>
            </a:r>
            <a:r>
              <a:rPr dirty="0" sz="1800" spc="-39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(KCL)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88572" y="5903467"/>
            <a:ext cx="2237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Kinesis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Collector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Library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95104" y="4218432"/>
            <a:ext cx="850392" cy="85039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29088" y="2657855"/>
            <a:ext cx="710183" cy="710184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7627621" y="4434071"/>
            <a:ext cx="609600" cy="626110"/>
            <a:chOff x="7627621" y="4434071"/>
            <a:chExt cx="609600" cy="626110"/>
          </a:xfrm>
        </p:grpSpPr>
        <p:sp>
          <p:nvSpPr>
            <p:cNvPr id="24" name="object 24"/>
            <p:cNvSpPr/>
            <p:nvPr/>
          </p:nvSpPr>
          <p:spPr>
            <a:xfrm>
              <a:off x="7633971" y="4440421"/>
              <a:ext cx="596900" cy="613410"/>
            </a:xfrm>
            <a:custGeom>
              <a:avLst/>
              <a:gdLst/>
              <a:ahLst/>
              <a:cxnLst/>
              <a:rect l="l" t="t" r="r" b="b"/>
              <a:pathLst>
                <a:path w="596900" h="613410">
                  <a:moveTo>
                    <a:pt x="447222" y="0"/>
                  </a:moveTo>
                  <a:lnTo>
                    <a:pt x="149073" y="0"/>
                  </a:lnTo>
                  <a:lnTo>
                    <a:pt x="149073" y="314749"/>
                  </a:lnTo>
                  <a:lnTo>
                    <a:pt x="0" y="314749"/>
                  </a:lnTo>
                  <a:lnTo>
                    <a:pt x="298147" y="612896"/>
                  </a:lnTo>
                  <a:lnTo>
                    <a:pt x="596296" y="314749"/>
                  </a:lnTo>
                  <a:lnTo>
                    <a:pt x="447222" y="314749"/>
                  </a:lnTo>
                  <a:lnTo>
                    <a:pt x="447222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633971" y="4440421"/>
              <a:ext cx="596900" cy="613410"/>
            </a:xfrm>
            <a:custGeom>
              <a:avLst/>
              <a:gdLst/>
              <a:ahLst/>
              <a:cxnLst/>
              <a:rect l="l" t="t" r="r" b="b"/>
              <a:pathLst>
                <a:path w="596900" h="613410">
                  <a:moveTo>
                    <a:pt x="447222" y="0"/>
                  </a:moveTo>
                  <a:lnTo>
                    <a:pt x="447222" y="314749"/>
                  </a:lnTo>
                  <a:lnTo>
                    <a:pt x="596297" y="314749"/>
                  </a:lnTo>
                  <a:lnTo>
                    <a:pt x="298148" y="612897"/>
                  </a:lnTo>
                  <a:lnTo>
                    <a:pt x="0" y="314749"/>
                  </a:lnTo>
                  <a:lnTo>
                    <a:pt x="149074" y="314749"/>
                  </a:lnTo>
                  <a:lnTo>
                    <a:pt x="149074" y="0"/>
                  </a:lnTo>
                  <a:lnTo>
                    <a:pt x="447222" y="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7615165" y="1859204"/>
            <a:ext cx="609600" cy="626110"/>
            <a:chOff x="7615165" y="1859204"/>
            <a:chExt cx="609600" cy="626110"/>
          </a:xfrm>
        </p:grpSpPr>
        <p:sp>
          <p:nvSpPr>
            <p:cNvPr id="27" name="object 27"/>
            <p:cNvSpPr/>
            <p:nvPr/>
          </p:nvSpPr>
          <p:spPr>
            <a:xfrm>
              <a:off x="7621515" y="1865555"/>
              <a:ext cx="596900" cy="613410"/>
            </a:xfrm>
            <a:custGeom>
              <a:avLst/>
              <a:gdLst/>
              <a:ahLst/>
              <a:cxnLst/>
              <a:rect l="l" t="t" r="r" b="b"/>
              <a:pathLst>
                <a:path w="596900" h="613410">
                  <a:moveTo>
                    <a:pt x="298149" y="0"/>
                  </a:moveTo>
                  <a:lnTo>
                    <a:pt x="0" y="298147"/>
                  </a:lnTo>
                  <a:lnTo>
                    <a:pt x="149075" y="298147"/>
                  </a:lnTo>
                  <a:lnTo>
                    <a:pt x="149075" y="612896"/>
                  </a:lnTo>
                  <a:lnTo>
                    <a:pt x="447222" y="612896"/>
                  </a:lnTo>
                  <a:lnTo>
                    <a:pt x="447222" y="298147"/>
                  </a:lnTo>
                  <a:lnTo>
                    <a:pt x="596298" y="298147"/>
                  </a:lnTo>
                  <a:lnTo>
                    <a:pt x="29814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621515" y="1865554"/>
              <a:ext cx="596900" cy="613410"/>
            </a:xfrm>
            <a:custGeom>
              <a:avLst/>
              <a:gdLst/>
              <a:ahLst/>
              <a:cxnLst/>
              <a:rect l="l" t="t" r="r" b="b"/>
              <a:pathLst>
                <a:path w="596900" h="613410">
                  <a:moveTo>
                    <a:pt x="149074" y="612897"/>
                  </a:moveTo>
                  <a:lnTo>
                    <a:pt x="149074" y="298147"/>
                  </a:lnTo>
                  <a:lnTo>
                    <a:pt x="0" y="298147"/>
                  </a:lnTo>
                  <a:lnTo>
                    <a:pt x="298148" y="0"/>
                  </a:lnTo>
                  <a:lnTo>
                    <a:pt x="596297" y="298147"/>
                  </a:lnTo>
                  <a:lnTo>
                    <a:pt x="447222" y="298147"/>
                  </a:lnTo>
                  <a:lnTo>
                    <a:pt x="447222" y="612897"/>
                  </a:lnTo>
                  <a:lnTo>
                    <a:pt x="149074" y="612897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83423" y="5175503"/>
            <a:ext cx="710183" cy="71018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13213" y="783770"/>
            <a:ext cx="1612900" cy="102870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02495" y="899160"/>
            <a:ext cx="597407" cy="597408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9269000" y="1574291"/>
            <a:ext cx="6350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latin typeface="Calibri Light"/>
                <a:cs typeface="Calibri Light"/>
              </a:rPr>
              <a:t>F</a:t>
            </a:r>
            <a:r>
              <a:rPr dirty="0" sz="1400">
                <a:latin typeface="Calibri Light"/>
                <a:cs typeface="Calibri Light"/>
              </a:rPr>
              <a:t>i</a:t>
            </a:r>
            <a:r>
              <a:rPr dirty="0" sz="1400" spc="-20">
                <a:latin typeface="Calibri Light"/>
                <a:cs typeface="Calibri Light"/>
              </a:rPr>
              <a:t>r</a:t>
            </a:r>
            <a:r>
              <a:rPr dirty="0" sz="1400" spc="-5">
                <a:latin typeface="Calibri Light"/>
                <a:cs typeface="Calibri Light"/>
              </a:rPr>
              <a:t>ehos</a:t>
            </a:r>
            <a:r>
              <a:rPr dirty="0" sz="1400">
                <a:latin typeface="Calibri Light"/>
                <a:cs typeface="Calibri Light"/>
              </a:rPr>
              <a:t>e</a:t>
            </a:r>
            <a:endParaRPr sz="1400">
              <a:latin typeface="Calibri Light"/>
              <a:cs typeface="Calibri Light"/>
            </a:endParaRPr>
          </a:p>
        </p:txBody>
      </p:sp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411968" y="1292352"/>
            <a:ext cx="600455" cy="600456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0229746" y="1982723"/>
            <a:ext cx="96329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 Light"/>
                <a:cs typeface="Calibri Light"/>
              </a:rPr>
              <a:t>AWS</a:t>
            </a:r>
            <a:r>
              <a:rPr dirty="0" sz="1400" spc="-50">
                <a:latin typeface="Calibri Light"/>
                <a:cs typeface="Calibri Light"/>
              </a:rPr>
              <a:t> </a:t>
            </a:r>
            <a:r>
              <a:rPr dirty="0" sz="1400" spc="-5">
                <a:latin typeface="Calibri Light"/>
                <a:cs typeface="Calibri Light"/>
              </a:rPr>
              <a:t>Lambda</a:t>
            </a:r>
            <a:endParaRPr sz="1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390397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715"/>
              <a:t>K</a:t>
            </a:r>
            <a:r>
              <a:rPr dirty="0" spc="-390"/>
              <a:t>i</a:t>
            </a:r>
            <a:r>
              <a:rPr dirty="0" spc="-625"/>
              <a:t>n</a:t>
            </a:r>
            <a:r>
              <a:rPr dirty="0" spc="-515"/>
              <a:t>e</a:t>
            </a:r>
            <a:r>
              <a:rPr dirty="0" spc="-735"/>
              <a:t>s</a:t>
            </a:r>
            <a:r>
              <a:rPr dirty="0" spc="-390"/>
              <a:t>i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715"/>
              <a:t>K</a:t>
            </a:r>
            <a:r>
              <a:rPr dirty="0" spc="-100"/>
              <a:t>C</a:t>
            </a:r>
            <a:r>
              <a:rPr dirty="0" spc="-385"/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414779"/>
            <a:ext cx="5311140" cy="301879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KCL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10">
                <a:solidFill>
                  <a:srgbClr val="444949"/>
                </a:solidFill>
                <a:latin typeface="Microsoft Sans Serif"/>
                <a:cs typeface="Microsoft Sans Serif"/>
              </a:rPr>
              <a:t>uses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DynamoDB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checkpoint </a:t>
            </a:r>
            <a:r>
              <a:rPr dirty="0" sz="2800" spc="-7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offsets</a:t>
            </a:r>
            <a:endParaRPr sz="2800">
              <a:latin typeface="Microsoft Sans Serif"/>
              <a:cs typeface="Microsoft Sans Serif"/>
            </a:endParaRPr>
          </a:p>
          <a:p>
            <a:pPr marL="241300" marR="227965" indent="-228600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KC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5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k 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1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1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k 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amongst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shards</a:t>
            </a:r>
            <a:endParaRPr sz="2800">
              <a:latin typeface="Microsoft Sans Serif"/>
              <a:cs typeface="Microsoft Sans Serif"/>
            </a:endParaRPr>
          </a:p>
          <a:p>
            <a:pPr marL="241300" marR="475615" indent="-228600">
              <a:lnSpc>
                <a:spcPts val="3100"/>
              </a:lnSpc>
              <a:spcBef>
                <a:spcPts val="9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Great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reading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distributed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manner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22141" y="2772115"/>
            <a:ext cx="3713479" cy="1959610"/>
            <a:chOff x="6822141" y="2772115"/>
            <a:chExt cx="3713479" cy="19596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91533" y="4129699"/>
              <a:ext cx="543466" cy="60199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2141" y="2772115"/>
              <a:ext cx="678975" cy="71669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774316" y="4773676"/>
            <a:ext cx="977900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133350">
              <a:lnSpc>
                <a:spcPts val="1900"/>
              </a:lnSpc>
              <a:spcBef>
                <a:spcPts val="180"/>
              </a:spcBef>
            </a:pPr>
            <a:r>
              <a:rPr dirty="0" sz="1600" spc="-10" b="1">
                <a:solidFill>
                  <a:srgbClr val="444949"/>
                </a:solidFill>
                <a:latin typeface="Calibri"/>
                <a:cs typeface="Calibri"/>
              </a:rPr>
              <a:t>Amazon </a:t>
            </a:r>
            <a:r>
              <a:rPr dirty="0" sz="1600" spc="-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444949"/>
                </a:solidFill>
                <a:latin typeface="Calibri"/>
                <a:cs typeface="Calibri"/>
              </a:rPr>
              <a:t>Dyn</a:t>
            </a:r>
            <a:r>
              <a:rPr dirty="0" sz="1600" spc="-5" b="1">
                <a:solidFill>
                  <a:srgbClr val="444949"/>
                </a:solidFill>
                <a:latin typeface="Calibri"/>
                <a:cs typeface="Calibri"/>
              </a:rPr>
              <a:t>am</a:t>
            </a:r>
            <a:r>
              <a:rPr dirty="0" sz="1600" b="1">
                <a:solidFill>
                  <a:srgbClr val="444949"/>
                </a:solidFill>
                <a:latin typeface="Calibri"/>
                <a:cs typeface="Calibri"/>
              </a:rPr>
              <a:t>oDB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40499" y="2360676"/>
            <a:ext cx="646430" cy="2755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97155" marR="5080" indent="-85090">
              <a:lnSpc>
                <a:spcPct val="105000"/>
              </a:lnSpc>
              <a:spcBef>
                <a:spcPts val="50"/>
              </a:spcBef>
            </a:pPr>
            <a:r>
              <a:rPr dirty="0" sz="800" spc="-50" b="1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800" spc="-55" b="1">
                <a:solidFill>
                  <a:srgbClr val="444949"/>
                </a:solidFill>
                <a:latin typeface="Calibri"/>
                <a:cs typeface="Calibri"/>
              </a:rPr>
              <a:t>m</a:t>
            </a:r>
            <a:r>
              <a:rPr dirty="0" sz="800" spc="-45" b="1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800" spc="-60" b="1">
                <a:solidFill>
                  <a:srgbClr val="444949"/>
                </a:solidFill>
                <a:latin typeface="Calibri"/>
                <a:cs typeface="Calibri"/>
              </a:rPr>
              <a:t>z</a:t>
            </a:r>
            <a:r>
              <a:rPr dirty="0" sz="800" spc="-55" b="1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800" b="1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800" spc="-114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800" spc="-55" b="1">
                <a:solidFill>
                  <a:srgbClr val="444949"/>
                </a:solidFill>
                <a:latin typeface="Calibri"/>
                <a:cs typeface="Calibri"/>
              </a:rPr>
              <a:t>K</a:t>
            </a:r>
            <a:r>
              <a:rPr dirty="0" sz="800" spc="-50" b="1">
                <a:solidFill>
                  <a:srgbClr val="444949"/>
                </a:solidFill>
                <a:latin typeface="Calibri"/>
                <a:cs typeface="Calibri"/>
              </a:rPr>
              <a:t>i</a:t>
            </a:r>
            <a:r>
              <a:rPr dirty="0" sz="800" spc="-55" b="1">
                <a:solidFill>
                  <a:srgbClr val="444949"/>
                </a:solidFill>
                <a:latin typeface="Calibri"/>
                <a:cs typeface="Calibri"/>
              </a:rPr>
              <a:t>ne</a:t>
            </a:r>
            <a:r>
              <a:rPr dirty="0" sz="800" spc="-45" b="1">
                <a:solidFill>
                  <a:srgbClr val="444949"/>
                </a:solidFill>
                <a:latin typeface="Calibri"/>
                <a:cs typeface="Calibri"/>
              </a:rPr>
              <a:t>s</a:t>
            </a:r>
            <a:r>
              <a:rPr dirty="0" sz="800" spc="-50" b="1">
                <a:solidFill>
                  <a:srgbClr val="444949"/>
                </a:solidFill>
                <a:latin typeface="Calibri"/>
                <a:cs typeface="Calibri"/>
              </a:rPr>
              <a:t>is</a:t>
            </a:r>
            <a:r>
              <a:rPr dirty="0" sz="800" b="1">
                <a:solidFill>
                  <a:srgbClr val="444949"/>
                </a:solidFill>
                <a:latin typeface="Calibri"/>
                <a:cs typeface="Calibri"/>
              </a:rPr>
              <a:t>–  </a:t>
            </a:r>
            <a:r>
              <a:rPr dirty="0" sz="800" spc="-55" b="1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r>
              <a:rPr dirty="0" sz="800" spc="-60" b="1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800" spc="-45" b="1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800" spc="-55" b="1">
                <a:solidFill>
                  <a:srgbClr val="444949"/>
                </a:solidFill>
                <a:latin typeface="Calibri"/>
                <a:cs typeface="Calibri"/>
              </a:rPr>
              <a:t>b</a:t>
            </a:r>
            <a:r>
              <a:rPr dirty="0" sz="800" spc="-50" b="1">
                <a:solidFill>
                  <a:srgbClr val="444949"/>
                </a:solidFill>
                <a:latin typeface="Calibri"/>
                <a:cs typeface="Calibri"/>
              </a:rPr>
              <a:t>l</a:t>
            </a:r>
            <a:r>
              <a:rPr dirty="0" sz="800" spc="-55" b="1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r>
              <a:rPr dirty="0" sz="800" b="1">
                <a:solidFill>
                  <a:srgbClr val="444949"/>
                </a:solidFill>
                <a:latin typeface="Calibri"/>
                <a:cs typeface="Calibri"/>
              </a:rPr>
              <a:t>d</a:t>
            </a:r>
            <a:r>
              <a:rPr dirty="0" sz="800" spc="-114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800" spc="-45" b="1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800" spc="-55" b="1">
                <a:solidFill>
                  <a:srgbClr val="444949"/>
                </a:solidFill>
                <a:latin typeface="Calibri"/>
                <a:cs typeface="Calibri"/>
              </a:rPr>
              <a:t>p</a:t>
            </a:r>
            <a:r>
              <a:rPr dirty="0" sz="800" b="1">
                <a:solidFill>
                  <a:srgbClr val="444949"/>
                </a:solidFill>
                <a:latin typeface="Calibri"/>
                <a:cs typeface="Calibri"/>
              </a:rPr>
              <a:t>p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25366" y="1714113"/>
            <a:ext cx="509632" cy="54478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940499" y="3497579"/>
            <a:ext cx="646430" cy="281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155" marR="5080" indent="-85090">
              <a:lnSpc>
                <a:spcPct val="105000"/>
              </a:lnSpc>
              <a:spcBef>
                <a:spcPts val="100"/>
              </a:spcBef>
            </a:pPr>
            <a:r>
              <a:rPr dirty="0" sz="800" spc="-50" b="1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800" spc="-55" b="1">
                <a:solidFill>
                  <a:srgbClr val="444949"/>
                </a:solidFill>
                <a:latin typeface="Calibri"/>
                <a:cs typeface="Calibri"/>
              </a:rPr>
              <a:t>m</a:t>
            </a:r>
            <a:r>
              <a:rPr dirty="0" sz="800" spc="-45" b="1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800" spc="-60" b="1">
                <a:solidFill>
                  <a:srgbClr val="444949"/>
                </a:solidFill>
                <a:latin typeface="Calibri"/>
                <a:cs typeface="Calibri"/>
              </a:rPr>
              <a:t>z</a:t>
            </a:r>
            <a:r>
              <a:rPr dirty="0" sz="800" spc="-55" b="1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800" b="1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800" spc="-114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800" spc="-55" b="1">
                <a:solidFill>
                  <a:srgbClr val="444949"/>
                </a:solidFill>
                <a:latin typeface="Calibri"/>
                <a:cs typeface="Calibri"/>
              </a:rPr>
              <a:t>K</a:t>
            </a:r>
            <a:r>
              <a:rPr dirty="0" sz="800" spc="-50" b="1">
                <a:solidFill>
                  <a:srgbClr val="444949"/>
                </a:solidFill>
                <a:latin typeface="Calibri"/>
                <a:cs typeface="Calibri"/>
              </a:rPr>
              <a:t>i</a:t>
            </a:r>
            <a:r>
              <a:rPr dirty="0" sz="800" spc="-55" b="1">
                <a:solidFill>
                  <a:srgbClr val="444949"/>
                </a:solidFill>
                <a:latin typeface="Calibri"/>
                <a:cs typeface="Calibri"/>
              </a:rPr>
              <a:t>ne</a:t>
            </a:r>
            <a:r>
              <a:rPr dirty="0" sz="800" spc="-45" b="1">
                <a:solidFill>
                  <a:srgbClr val="444949"/>
                </a:solidFill>
                <a:latin typeface="Calibri"/>
                <a:cs typeface="Calibri"/>
              </a:rPr>
              <a:t>s</a:t>
            </a:r>
            <a:r>
              <a:rPr dirty="0" sz="800" spc="-50" b="1">
                <a:solidFill>
                  <a:srgbClr val="444949"/>
                </a:solidFill>
                <a:latin typeface="Calibri"/>
                <a:cs typeface="Calibri"/>
              </a:rPr>
              <a:t>is</a:t>
            </a:r>
            <a:r>
              <a:rPr dirty="0" sz="800" b="1">
                <a:solidFill>
                  <a:srgbClr val="444949"/>
                </a:solidFill>
                <a:latin typeface="Calibri"/>
                <a:cs typeface="Calibri"/>
              </a:rPr>
              <a:t>–  </a:t>
            </a:r>
            <a:r>
              <a:rPr dirty="0" sz="800" spc="-55" b="1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r>
              <a:rPr dirty="0" sz="800" spc="-60" b="1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800" spc="-45" b="1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800" spc="-55" b="1">
                <a:solidFill>
                  <a:srgbClr val="444949"/>
                </a:solidFill>
                <a:latin typeface="Calibri"/>
                <a:cs typeface="Calibri"/>
              </a:rPr>
              <a:t>b</a:t>
            </a:r>
            <a:r>
              <a:rPr dirty="0" sz="800" spc="-50" b="1">
                <a:solidFill>
                  <a:srgbClr val="444949"/>
                </a:solidFill>
                <a:latin typeface="Calibri"/>
                <a:cs typeface="Calibri"/>
              </a:rPr>
              <a:t>l</a:t>
            </a:r>
            <a:r>
              <a:rPr dirty="0" sz="800" spc="-55" b="1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r>
              <a:rPr dirty="0" sz="800" b="1">
                <a:solidFill>
                  <a:srgbClr val="444949"/>
                </a:solidFill>
                <a:latin typeface="Calibri"/>
                <a:cs typeface="Calibri"/>
              </a:rPr>
              <a:t>d</a:t>
            </a:r>
            <a:r>
              <a:rPr dirty="0" sz="800" spc="-114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800" spc="-45" b="1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800" spc="-55" b="1">
                <a:solidFill>
                  <a:srgbClr val="444949"/>
                </a:solidFill>
                <a:latin typeface="Calibri"/>
                <a:cs typeface="Calibri"/>
              </a:rPr>
              <a:t>p</a:t>
            </a:r>
            <a:r>
              <a:rPr dirty="0" sz="800" b="1">
                <a:solidFill>
                  <a:srgbClr val="444949"/>
                </a:solidFill>
                <a:latin typeface="Calibri"/>
                <a:cs typeface="Calibri"/>
              </a:rPr>
              <a:t>p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99805" y="1983254"/>
            <a:ext cx="3035300" cy="1419860"/>
            <a:chOff x="7499805" y="1983254"/>
            <a:chExt cx="3035300" cy="141986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25365" y="2858074"/>
              <a:ext cx="509632" cy="5447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499805" y="1983254"/>
              <a:ext cx="2526030" cy="1150620"/>
            </a:xfrm>
            <a:custGeom>
              <a:avLst/>
              <a:gdLst/>
              <a:ahLst/>
              <a:cxnLst/>
              <a:rect l="l" t="t" r="r" b="b"/>
              <a:pathLst>
                <a:path w="2526029" h="1150620">
                  <a:moveTo>
                    <a:pt x="2454845" y="31811"/>
                  </a:moveTo>
                  <a:lnTo>
                    <a:pt x="0" y="1144316"/>
                  </a:lnTo>
                  <a:lnTo>
                    <a:pt x="2621" y="1150100"/>
                  </a:lnTo>
                  <a:lnTo>
                    <a:pt x="2457466" y="37595"/>
                  </a:lnTo>
                  <a:lnTo>
                    <a:pt x="2454845" y="31811"/>
                  </a:lnTo>
                  <a:close/>
                </a:path>
                <a:path w="2526029" h="1150620">
                  <a:moveTo>
                    <a:pt x="2506639" y="26568"/>
                  </a:moveTo>
                  <a:lnTo>
                    <a:pt x="2466414" y="26568"/>
                  </a:lnTo>
                  <a:lnTo>
                    <a:pt x="2469036" y="32351"/>
                  </a:lnTo>
                  <a:lnTo>
                    <a:pt x="2457466" y="37595"/>
                  </a:lnTo>
                  <a:lnTo>
                    <a:pt x="2471882" y="69405"/>
                  </a:lnTo>
                  <a:lnTo>
                    <a:pt x="2506639" y="26568"/>
                  </a:lnTo>
                  <a:close/>
                </a:path>
                <a:path w="2526029" h="1150620">
                  <a:moveTo>
                    <a:pt x="2466414" y="26568"/>
                  </a:moveTo>
                  <a:lnTo>
                    <a:pt x="2454845" y="31811"/>
                  </a:lnTo>
                  <a:lnTo>
                    <a:pt x="2457466" y="37595"/>
                  </a:lnTo>
                  <a:lnTo>
                    <a:pt x="2469036" y="32351"/>
                  </a:lnTo>
                  <a:lnTo>
                    <a:pt x="2466414" y="26568"/>
                  </a:lnTo>
                  <a:close/>
                </a:path>
                <a:path w="2526029" h="1150620">
                  <a:moveTo>
                    <a:pt x="2440428" y="0"/>
                  </a:moveTo>
                  <a:lnTo>
                    <a:pt x="2454845" y="31811"/>
                  </a:lnTo>
                  <a:lnTo>
                    <a:pt x="2466414" y="26568"/>
                  </a:lnTo>
                  <a:lnTo>
                    <a:pt x="2506639" y="26568"/>
                  </a:lnTo>
                  <a:lnTo>
                    <a:pt x="2525560" y="3248"/>
                  </a:lnTo>
                  <a:lnTo>
                    <a:pt x="2440428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 rot="20100000">
            <a:off x="7800869" y="2284307"/>
            <a:ext cx="1834211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20">
                <a:solidFill>
                  <a:srgbClr val="444949"/>
                </a:solidFill>
                <a:latin typeface="Calibri"/>
                <a:cs typeface="Calibri"/>
              </a:rPr>
              <a:t>Con</a:t>
            </a:r>
            <a:r>
              <a:rPr dirty="0" baseline="1543" sz="2700" spc="-30">
                <a:solidFill>
                  <a:srgbClr val="444949"/>
                </a:solidFill>
                <a:latin typeface="Calibri"/>
                <a:cs typeface="Calibri"/>
              </a:rPr>
              <a:t>sume</a:t>
            </a:r>
            <a:r>
              <a:rPr dirty="0" baseline="1543" sz="2700" spc="-89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baseline="3086" sz="2700" spc="-30">
                <a:solidFill>
                  <a:srgbClr val="444949"/>
                </a:solidFill>
                <a:latin typeface="Calibri"/>
                <a:cs typeface="Calibri"/>
              </a:rPr>
              <a:t>messa</a:t>
            </a:r>
            <a:r>
              <a:rPr dirty="0" baseline="4629" sz="2700" spc="-30">
                <a:solidFill>
                  <a:srgbClr val="444949"/>
                </a:solidFill>
                <a:latin typeface="Calibri"/>
                <a:cs typeface="Calibri"/>
              </a:rPr>
              <a:t>ges</a:t>
            </a:r>
            <a:endParaRPr baseline="4629" sz="2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01116" y="3092364"/>
            <a:ext cx="2524760" cy="76200"/>
          </a:xfrm>
          <a:custGeom>
            <a:avLst/>
            <a:gdLst/>
            <a:ahLst/>
            <a:cxnLst/>
            <a:rect l="l" t="t" r="r" b="b"/>
            <a:pathLst>
              <a:path w="2524759" h="76200">
                <a:moveTo>
                  <a:pt x="2448049" y="41274"/>
                </a:moveTo>
                <a:lnTo>
                  <a:pt x="2448049" y="76200"/>
                </a:lnTo>
                <a:lnTo>
                  <a:pt x="2517899" y="41275"/>
                </a:lnTo>
                <a:lnTo>
                  <a:pt x="2448049" y="41274"/>
                </a:lnTo>
                <a:close/>
              </a:path>
              <a:path w="2524759" h="76200">
                <a:moveTo>
                  <a:pt x="2448049" y="34924"/>
                </a:moveTo>
                <a:lnTo>
                  <a:pt x="2448049" y="41274"/>
                </a:lnTo>
                <a:lnTo>
                  <a:pt x="2460749" y="41275"/>
                </a:lnTo>
                <a:lnTo>
                  <a:pt x="2460749" y="34925"/>
                </a:lnTo>
                <a:lnTo>
                  <a:pt x="2448049" y="34924"/>
                </a:lnTo>
                <a:close/>
              </a:path>
              <a:path w="2524759" h="76200">
                <a:moveTo>
                  <a:pt x="2448049" y="0"/>
                </a:moveTo>
                <a:lnTo>
                  <a:pt x="2448049" y="34924"/>
                </a:lnTo>
                <a:lnTo>
                  <a:pt x="2460749" y="34925"/>
                </a:lnTo>
                <a:lnTo>
                  <a:pt x="2460749" y="41275"/>
                </a:lnTo>
                <a:lnTo>
                  <a:pt x="2517902" y="41273"/>
                </a:lnTo>
                <a:lnTo>
                  <a:pt x="2524249" y="38100"/>
                </a:lnTo>
                <a:lnTo>
                  <a:pt x="2448049" y="0"/>
                </a:lnTo>
                <a:close/>
              </a:path>
              <a:path w="2524759" h="76200">
                <a:moveTo>
                  <a:pt x="0" y="34923"/>
                </a:moveTo>
                <a:lnTo>
                  <a:pt x="0" y="41273"/>
                </a:lnTo>
                <a:lnTo>
                  <a:pt x="2448049" y="41274"/>
                </a:lnTo>
                <a:lnTo>
                  <a:pt x="2448049" y="34924"/>
                </a:lnTo>
                <a:lnTo>
                  <a:pt x="0" y="34923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900333" y="3117596"/>
            <a:ext cx="1842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Consume</a:t>
            </a:r>
            <a:r>
              <a:rPr dirty="0" sz="1800" spc="-4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messages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534993" y="1948408"/>
            <a:ext cx="402590" cy="2520950"/>
          </a:xfrm>
          <a:custGeom>
            <a:avLst/>
            <a:gdLst/>
            <a:ahLst/>
            <a:cxnLst/>
            <a:rect l="l" t="t" r="r" b="b"/>
            <a:pathLst>
              <a:path w="402590" h="2520950">
                <a:moveTo>
                  <a:pt x="402107" y="34925"/>
                </a:moveTo>
                <a:lnTo>
                  <a:pt x="76200" y="34925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395757" y="41275"/>
                </a:lnTo>
                <a:lnTo>
                  <a:pt x="395757" y="2479116"/>
                </a:lnTo>
                <a:lnTo>
                  <a:pt x="231775" y="2479116"/>
                </a:lnTo>
                <a:lnTo>
                  <a:pt x="231775" y="1185240"/>
                </a:lnTo>
                <a:lnTo>
                  <a:pt x="231775" y="1182065"/>
                </a:lnTo>
                <a:lnTo>
                  <a:pt x="231775" y="1178890"/>
                </a:lnTo>
                <a:lnTo>
                  <a:pt x="76200" y="1178890"/>
                </a:lnTo>
                <a:lnTo>
                  <a:pt x="76200" y="1143965"/>
                </a:lnTo>
                <a:lnTo>
                  <a:pt x="0" y="1182065"/>
                </a:lnTo>
                <a:lnTo>
                  <a:pt x="76200" y="1220165"/>
                </a:lnTo>
                <a:lnTo>
                  <a:pt x="76200" y="1185240"/>
                </a:lnTo>
                <a:lnTo>
                  <a:pt x="225425" y="1185240"/>
                </a:lnTo>
                <a:lnTo>
                  <a:pt x="225425" y="2479116"/>
                </a:lnTo>
                <a:lnTo>
                  <a:pt x="88900" y="2479116"/>
                </a:lnTo>
                <a:lnTo>
                  <a:pt x="88900" y="2444191"/>
                </a:lnTo>
                <a:lnTo>
                  <a:pt x="12700" y="2482291"/>
                </a:lnTo>
                <a:lnTo>
                  <a:pt x="88900" y="2520391"/>
                </a:lnTo>
                <a:lnTo>
                  <a:pt x="88900" y="2485466"/>
                </a:lnTo>
                <a:lnTo>
                  <a:pt x="231775" y="2485466"/>
                </a:lnTo>
                <a:lnTo>
                  <a:pt x="402107" y="2485466"/>
                </a:lnTo>
                <a:lnTo>
                  <a:pt x="402107" y="2482291"/>
                </a:lnTo>
                <a:lnTo>
                  <a:pt x="402107" y="2479116"/>
                </a:lnTo>
                <a:lnTo>
                  <a:pt x="402107" y="41275"/>
                </a:lnTo>
                <a:lnTo>
                  <a:pt x="402107" y="38100"/>
                </a:lnTo>
                <a:lnTo>
                  <a:pt x="402107" y="34925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078252" y="2325116"/>
            <a:ext cx="304800" cy="1917700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Checkpoint</a:t>
            </a:r>
            <a:r>
              <a:rPr dirty="0" sz="1800" spc="-5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progress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0286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715"/>
              <a:t>K</a:t>
            </a:r>
            <a:r>
              <a:rPr dirty="0" spc="-390"/>
              <a:t>i</a:t>
            </a:r>
            <a:r>
              <a:rPr dirty="0" spc="-625"/>
              <a:t>n</a:t>
            </a:r>
            <a:r>
              <a:rPr dirty="0" spc="-515"/>
              <a:t>e</a:t>
            </a:r>
            <a:r>
              <a:rPr dirty="0" spc="-735"/>
              <a:t>s</a:t>
            </a:r>
            <a:r>
              <a:rPr dirty="0" spc="-390"/>
              <a:t>i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130"/>
              <a:t>D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765"/>
              <a:t>a</a:t>
            </a:r>
            <a:r>
              <a:rPr dirty="0" spc="-325"/>
              <a:t> </a:t>
            </a:r>
            <a:r>
              <a:rPr dirty="0" spc="-610"/>
              <a:t>F</a:t>
            </a:r>
            <a:r>
              <a:rPr dirty="0" spc="-390"/>
              <a:t>i</a:t>
            </a:r>
            <a:r>
              <a:rPr dirty="0" spc="-420"/>
              <a:t>r</a:t>
            </a:r>
            <a:r>
              <a:rPr dirty="0" spc="-515"/>
              <a:t>e</a:t>
            </a:r>
            <a:r>
              <a:rPr dirty="0" spc="-625"/>
              <a:t>h</a:t>
            </a:r>
            <a:r>
              <a:rPr dirty="0" spc="-290"/>
              <a:t>o</a:t>
            </a:r>
            <a:r>
              <a:rPr dirty="0" spc="-735"/>
              <a:t>s</a:t>
            </a:r>
            <a:r>
              <a:rPr dirty="0" spc="-515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2483"/>
            <a:ext cx="9578975" cy="399097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32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9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dirty="0" sz="2800" spc="2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ic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io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SzPct val="101818"/>
              <a:buFont typeface="Arial MT"/>
              <a:buChar char="•"/>
              <a:tabLst>
                <a:tab pos="241300" algn="l"/>
              </a:tabLst>
            </a:pPr>
            <a:r>
              <a:rPr dirty="0" baseline="1010" sz="4125" spc="-1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010" sz="4125" spc="-22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010" sz="4125" spc="-240">
                <a:solidFill>
                  <a:srgbClr val="444949"/>
                </a:solidFill>
                <a:latin typeface="Microsoft Sans Serif"/>
                <a:cs typeface="Microsoft Sans Serif"/>
              </a:rPr>
              <a:t>ar</a:t>
            </a:r>
            <a:r>
              <a:rPr dirty="0" baseline="1010" sz="41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569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010" sz="4125" spc="-292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010" sz="4125" spc="-330">
                <a:solidFill>
                  <a:srgbClr val="444949"/>
                </a:solidFill>
                <a:latin typeface="Microsoft Sans Serif"/>
                <a:cs typeface="Microsoft Sans Serif"/>
              </a:rPr>
              <a:t>al</a:t>
            </a:r>
            <a:r>
              <a:rPr dirty="0" baseline="1010" sz="4125" spc="-53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04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010" sz="4125" spc="-16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010" sz="4125" spc="-247">
                <a:solidFill>
                  <a:srgbClr val="444949"/>
                </a:solidFill>
                <a:latin typeface="Microsoft Sans Serif"/>
                <a:cs typeface="Microsoft Sans Serif"/>
              </a:rPr>
              <a:t>me</a:t>
            </a:r>
            <a:r>
              <a:rPr dirty="0" baseline="1010" sz="41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60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Load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data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into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54">
                <a:solidFill>
                  <a:srgbClr val="444949"/>
                </a:solidFill>
                <a:latin typeface="Microsoft Sans Serif"/>
                <a:cs typeface="Microsoft Sans Serif"/>
              </a:rPr>
              <a:t>Redshift</a:t>
            </a:r>
            <a:r>
              <a:rPr dirty="0" baseline="1010" sz="41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30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baseline="1010" sz="4125" spc="-18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25">
                <a:solidFill>
                  <a:srgbClr val="444949"/>
                </a:solidFill>
                <a:latin typeface="Microsoft Sans Serif"/>
                <a:cs typeface="Microsoft Sans Serif"/>
              </a:rPr>
              <a:t>Amazon</a:t>
            </a:r>
            <a:r>
              <a:rPr dirty="0" baseline="1010" sz="41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494">
                <a:solidFill>
                  <a:srgbClr val="444949"/>
                </a:solidFill>
                <a:latin typeface="Microsoft Sans Serif"/>
                <a:cs typeface="Microsoft Sans Serif"/>
              </a:rPr>
              <a:t>S3</a:t>
            </a:r>
            <a:r>
              <a:rPr dirty="0" baseline="1010" sz="41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30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baseline="1010" sz="41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337">
                <a:solidFill>
                  <a:srgbClr val="444949"/>
                </a:solidFill>
                <a:latin typeface="Microsoft Sans Serif"/>
                <a:cs typeface="Microsoft Sans Serif"/>
              </a:rPr>
              <a:t>ElasticSearch</a:t>
            </a:r>
            <a:r>
              <a:rPr dirty="0" baseline="1010" sz="41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30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baseline="1010" sz="41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315">
                <a:solidFill>
                  <a:srgbClr val="444949"/>
                </a:solidFill>
                <a:latin typeface="Microsoft Sans Serif"/>
                <a:cs typeface="Microsoft Sans Serif"/>
              </a:rPr>
              <a:t>Splunk</a:t>
            </a:r>
            <a:endParaRPr baseline="1010" sz="4125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Automatic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scaling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Data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Transformation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through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Lambda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(ex: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444949"/>
                </a:solidFill>
                <a:latin typeface="Microsoft Sans Serif"/>
                <a:cs typeface="Microsoft Sans Serif"/>
              </a:rPr>
              <a:t>CSV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10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JSON)</a:t>
            </a:r>
            <a:endParaRPr sz="2800">
              <a:latin typeface="Microsoft Sans Serif"/>
              <a:cs typeface="Microsoft Sans Serif"/>
            </a:endParaRPr>
          </a:p>
          <a:p>
            <a:pPr marL="241300" marR="340360" indent="-228600">
              <a:lnSpc>
                <a:spcPts val="3100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Supports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compression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when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target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Amazon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S3</a:t>
            </a:r>
            <a:r>
              <a:rPr dirty="0" sz="2800" spc="-3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(GZIP,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5">
                <a:solidFill>
                  <a:srgbClr val="444949"/>
                </a:solidFill>
                <a:latin typeface="Microsoft Sans Serif"/>
                <a:cs typeface="Microsoft Sans Serif"/>
              </a:rPr>
              <a:t>ZIP,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and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SNAPPY)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80">
                <a:solidFill>
                  <a:srgbClr val="444949"/>
                </a:solidFill>
                <a:latin typeface="Microsoft Sans Serif"/>
                <a:cs typeface="Microsoft Sans Serif"/>
              </a:rPr>
              <a:t>Pay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amount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data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going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through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Firehose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0904" y="329184"/>
            <a:ext cx="1228344" cy="1231392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7075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85"/>
              <a:t>K</a:t>
            </a:r>
            <a:r>
              <a:rPr dirty="0" spc="-320"/>
              <a:t>i</a:t>
            </a:r>
            <a:r>
              <a:rPr dirty="0" spc="-630"/>
              <a:t>n</a:t>
            </a:r>
            <a:r>
              <a:rPr dirty="0" spc="-509"/>
              <a:t>e</a:t>
            </a:r>
            <a:r>
              <a:rPr dirty="0" spc="-730"/>
              <a:t>s</a:t>
            </a:r>
            <a:r>
              <a:rPr dirty="0" spc="-390"/>
              <a:t>i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135"/>
              <a:t>D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765"/>
              <a:t>a</a:t>
            </a:r>
            <a:r>
              <a:rPr dirty="0" spc="-330"/>
              <a:t> </a:t>
            </a:r>
            <a:r>
              <a:rPr dirty="0" spc="-610"/>
              <a:t>F</a:t>
            </a:r>
            <a:r>
              <a:rPr dirty="0" spc="-390"/>
              <a:t>i</a:t>
            </a:r>
            <a:r>
              <a:rPr dirty="0" spc="-420"/>
              <a:t>r</a:t>
            </a:r>
            <a:r>
              <a:rPr dirty="0" spc="-509"/>
              <a:t>e</a:t>
            </a:r>
            <a:r>
              <a:rPr dirty="0" spc="-630"/>
              <a:t>h</a:t>
            </a:r>
            <a:r>
              <a:rPr dirty="0" spc="-550"/>
              <a:t>o</a:t>
            </a:r>
            <a:r>
              <a:rPr dirty="0" spc="-470"/>
              <a:t>s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135"/>
              <a:t>D</a:t>
            </a:r>
            <a:r>
              <a:rPr dirty="0" spc="-390"/>
              <a:t>i</a:t>
            </a:r>
            <a:r>
              <a:rPr dirty="0" spc="-770"/>
              <a:t>a</a:t>
            </a:r>
            <a:r>
              <a:rPr dirty="0" spc="-869"/>
              <a:t>g</a:t>
            </a:r>
            <a:r>
              <a:rPr dirty="0" spc="-310"/>
              <a:t>r</a:t>
            </a:r>
            <a:r>
              <a:rPr dirty="0" spc="-770"/>
              <a:t>a</a:t>
            </a:r>
            <a:r>
              <a:rPr dirty="0" spc="-890"/>
              <a:t>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95097" y="4140708"/>
            <a:ext cx="159639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9695" marR="5080" indent="-8763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latin typeface="Calibri Light"/>
                <a:cs typeface="Calibri Light"/>
              </a:rPr>
              <a:t>Amazon</a:t>
            </a:r>
            <a:r>
              <a:rPr dirty="0" sz="2000" spc="-70">
                <a:latin typeface="Calibri Light"/>
                <a:cs typeface="Calibri Light"/>
              </a:rPr>
              <a:t> </a:t>
            </a:r>
            <a:r>
              <a:rPr dirty="0" sz="2000" spc="-5">
                <a:latin typeface="Calibri Light"/>
                <a:cs typeface="Calibri Light"/>
              </a:rPr>
              <a:t>Kinesis </a:t>
            </a:r>
            <a:r>
              <a:rPr dirty="0" sz="2000" spc="-440">
                <a:latin typeface="Calibri Light"/>
                <a:cs typeface="Calibri Light"/>
              </a:rPr>
              <a:t> </a:t>
            </a:r>
            <a:r>
              <a:rPr dirty="0" sz="2000" spc="-15">
                <a:latin typeface="Calibri Light"/>
                <a:cs typeface="Calibri Light"/>
              </a:rPr>
              <a:t>Data</a:t>
            </a:r>
            <a:r>
              <a:rPr dirty="0" sz="2000" spc="-40">
                <a:latin typeface="Calibri Light"/>
                <a:cs typeface="Calibri Light"/>
              </a:rPr>
              <a:t> </a:t>
            </a:r>
            <a:r>
              <a:rPr dirty="0" sz="2000" spc="-10">
                <a:latin typeface="Calibri Light"/>
                <a:cs typeface="Calibri Light"/>
              </a:rPr>
              <a:t>Firehose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54040" y="2342356"/>
            <a:ext cx="1146175" cy="1776095"/>
            <a:chOff x="5654040" y="2342356"/>
            <a:chExt cx="1146175" cy="17760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40" y="2971800"/>
              <a:ext cx="1146047" cy="11460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78837" y="2342356"/>
              <a:ext cx="85090" cy="630555"/>
            </a:xfrm>
            <a:custGeom>
              <a:avLst/>
              <a:gdLst/>
              <a:ahLst/>
              <a:cxnLst/>
              <a:rect l="l" t="t" r="r" b="b"/>
              <a:pathLst>
                <a:path w="85089" h="630555">
                  <a:moveTo>
                    <a:pt x="43207" y="554183"/>
                  </a:moveTo>
                  <a:lnTo>
                    <a:pt x="8288" y="554789"/>
                  </a:lnTo>
                  <a:lnTo>
                    <a:pt x="47703" y="630316"/>
                  </a:lnTo>
                  <a:lnTo>
                    <a:pt x="78057" y="566882"/>
                  </a:lnTo>
                  <a:lnTo>
                    <a:pt x="43427" y="566882"/>
                  </a:lnTo>
                  <a:lnTo>
                    <a:pt x="43207" y="554183"/>
                  </a:lnTo>
                  <a:close/>
                </a:path>
                <a:path w="85089" h="630555">
                  <a:moveTo>
                    <a:pt x="49557" y="554073"/>
                  </a:moveTo>
                  <a:lnTo>
                    <a:pt x="43207" y="554183"/>
                  </a:lnTo>
                  <a:lnTo>
                    <a:pt x="43427" y="566882"/>
                  </a:lnTo>
                  <a:lnTo>
                    <a:pt x="49777" y="566771"/>
                  </a:lnTo>
                  <a:lnTo>
                    <a:pt x="49557" y="554073"/>
                  </a:lnTo>
                  <a:close/>
                </a:path>
                <a:path w="85089" h="630555">
                  <a:moveTo>
                    <a:pt x="84476" y="553467"/>
                  </a:moveTo>
                  <a:lnTo>
                    <a:pt x="49557" y="554073"/>
                  </a:lnTo>
                  <a:lnTo>
                    <a:pt x="49777" y="566771"/>
                  </a:lnTo>
                  <a:lnTo>
                    <a:pt x="43427" y="566882"/>
                  </a:lnTo>
                  <a:lnTo>
                    <a:pt x="78057" y="566882"/>
                  </a:lnTo>
                  <a:lnTo>
                    <a:pt x="84476" y="553467"/>
                  </a:lnTo>
                  <a:close/>
                </a:path>
                <a:path w="85089" h="630555">
                  <a:moveTo>
                    <a:pt x="41267" y="76133"/>
                  </a:moveTo>
                  <a:lnTo>
                    <a:pt x="34919" y="76243"/>
                  </a:lnTo>
                  <a:lnTo>
                    <a:pt x="43207" y="554183"/>
                  </a:lnTo>
                  <a:lnTo>
                    <a:pt x="49557" y="554073"/>
                  </a:lnTo>
                  <a:lnTo>
                    <a:pt x="41267" y="76133"/>
                  </a:lnTo>
                  <a:close/>
                </a:path>
                <a:path w="85089" h="630555">
                  <a:moveTo>
                    <a:pt x="36772" y="0"/>
                  </a:moveTo>
                  <a:lnTo>
                    <a:pt x="0" y="76848"/>
                  </a:lnTo>
                  <a:lnTo>
                    <a:pt x="34919" y="76243"/>
                  </a:lnTo>
                  <a:lnTo>
                    <a:pt x="34698" y="63545"/>
                  </a:lnTo>
                  <a:lnTo>
                    <a:pt x="41047" y="63435"/>
                  </a:lnTo>
                  <a:lnTo>
                    <a:pt x="69877" y="63435"/>
                  </a:lnTo>
                  <a:lnTo>
                    <a:pt x="36772" y="0"/>
                  </a:lnTo>
                  <a:close/>
                </a:path>
                <a:path w="85089" h="630555">
                  <a:moveTo>
                    <a:pt x="41047" y="63435"/>
                  </a:moveTo>
                  <a:lnTo>
                    <a:pt x="34698" y="63545"/>
                  </a:lnTo>
                  <a:lnTo>
                    <a:pt x="34919" y="76243"/>
                  </a:lnTo>
                  <a:lnTo>
                    <a:pt x="41267" y="76133"/>
                  </a:lnTo>
                  <a:lnTo>
                    <a:pt x="41047" y="63435"/>
                  </a:lnTo>
                  <a:close/>
                </a:path>
                <a:path w="85089" h="630555">
                  <a:moveTo>
                    <a:pt x="69877" y="63435"/>
                  </a:moveTo>
                  <a:lnTo>
                    <a:pt x="41047" y="63435"/>
                  </a:lnTo>
                  <a:lnTo>
                    <a:pt x="41267" y="76133"/>
                  </a:lnTo>
                  <a:lnTo>
                    <a:pt x="76188" y="75528"/>
                  </a:lnTo>
                  <a:lnTo>
                    <a:pt x="69877" y="63435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593309" y="2055876"/>
            <a:ext cx="12446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Lambda</a:t>
            </a:r>
            <a:r>
              <a:rPr dirty="0" sz="1400" spc="-4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function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0176" y="1475232"/>
            <a:ext cx="472439" cy="47243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85922" y="1517396"/>
            <a:ext cx="2774950" cy="568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SDK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Kinesis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Producer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Library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(KPL)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66872" y="1194559"/>
            <a:ext cx="1021080" cy="4604385"/>
            <a:chOff x="3166872" y="1194559"/>
            <a:chExt cx="1021080" cy="460438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7832" y="2414016"/>
              <a:ext cx="670559" cy="6736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6872" y="1347215"/>
              <a:ext cx="850391" cy="8503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9168" y="3291839"/>
              <a:ext cx="597407" cy="5974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49168" y="4139183"/>
              <a:ext cx="621792" cy="6187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49168" y="4940807"/>
              <a:ext cx="597407" cy="59740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89420" y="1197734"/>
              <a:ext cx="295275" cy="4598035"/>
            </a:xfrm>
            <a:custGeom>
              <a:avLst/>
              <a:gdLst/>
              <a:ahLst/>
              <a:cxnLst/>
              <a:rect l="l" t="t" r="r" b="b"/>
              <a:pathLst>
                <a:path w="295275" h="4598035">
                  <a:moveTo>
                    <a:pt x="0" y="0"/>
                  </a:moveTo>
                  <a:lnTo>
                    <a:pt x="78371" y="877"/>
                  </a:lnTo>
                  <a:lnTo>
                    <a:pt x="148795" y="3354"/>
                  </a:lnTo>
                  <a:lnTo>
                    <a:pt x="208461" y="7195"/>
                  </a:lnTo>
                  <a:lnTo>
                    <a:pt x="254558" y="12167"/>
                  </a:lnTo>
                  <a:lnTo>
                    <a:pt x="294809" y="24567"/>
                  </a:lnTo>
                  <a:lnTo>
                    <a:pt x="294809" y="4573190"/>
                  </a:lnTo>
                  <a:lnTo>
                    <a:pt x="254558" y="4585589"/>
                  </a:lnTo>
                  <a:lnTo>
                    <a:pt x="208461" y="4590562"/>
                  </a:lnTo>
                  <a:lnTo>
                    <a:pt x="148795" y="4594403"/>
                  </a:lnTo>
                  <a:lnTo>
                    <a:pt x="78371" y="4596880"/>
                  </a:lnTo>
                  <a:lnTo>
                    <a:pt x="0" y="4597758"/>
                  </a:lnTo>
                </a:path>
              </a:pathLst>
            </a:custGeom>
            <a:ln w="635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755659" y="2572003"/>
            <a:ext cx="1261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Kinesis</a:t>
            </a:r>
            <a:r>
              <a:rPr dirty="0" sz="1800" spc="-5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Agent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8457" y="3446779"/>
            <a:ext cx="1951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Kinesis</a:t>
            </a:r>
            <a:r>
              <a:rPr dirty="0" sz="1800" spc="-2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Data</a:t>
            </a:r>
            <a:r>
              <a:rPr dirty="0" sz="1800" spc="-2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Streams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6382" y="4284979"/>
            <a:ext cx="2488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CloudWatch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Logs</a:t>
            </a:r>
            <a:r>
              <a:rPr dirty="0" sz="1800" spc="-2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&amp;</a:t>
            </a:r>
            <a:r>
              <a:rPr dirty="0" sz="1800" spc="-2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Events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67143" y="5004308"/>
            <a:ext cx="1541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IoT</a:t>
            </a:r>
            <a:r>
              <a:rPr dirty="0" sz="1800" spc="-2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rules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actions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79925" y="3274993"/>
            <a:ext cx="843915" cy="502284"/>
            <a:chOff x="4479925" y="3274993"/>
            <a:chExt cx="843915" cy="502284"/>
          </a:xfrm>
        </p:grpSpPr>
        <p:sp>
          <p:nvSpPr>
            <p:cNvPr id="24" name="object 24"/>
            <p:cNvSpPr/>
            <p:nvPr/>
          </p:nvSpPr>
          <p:spPr>
            <a:xfrm>
              <a:off x="4486275" y="3281343"/>
              <a:ext cx="831215" cy="489584"/>
            </a:xfrm>
            <a:custGeom>
              <a:avLst/>
              <a:gdLst/>
              <a:ahLst/>
              <a:cxnLst/>
              <a:rect l="l" t="t" r="r" b="b"/>
              <a:pathLst>
                <a:path w="831214" h="489585">
                  <a:moveTo>
                    <a:pt x="586012" y="0"/>
                  </a:moveTo>
                  <a:lnTo>
                    <a:pt x="586012" y="122349"/>
                  </a:lnTo>
                  <a:lnTo>
                    <a:pt x="0" y="122349"/>
                  </a:lnTo>
                  <a:lnTo>
                    <a:pt x="0" y="367047"/>
                  </a:lnTo>
                  <a:lnTo>
                    <a:pt x="586012" y="367047"/>
                  </a:lnTo>
                  <a:lnTo>
                    <a:pt x="586012" y="489397"/>
                  </a:lnTo>
                  <a:lnTo>
                    <a:pt x="830709" y="244698"/>
                  </a:lnTo>
                  <a:lnTo>
                    <a:pt x="586012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486275" y="3281343"/>
              <a:ext cx="831215" cy="489584"/>
            </a:xfrm>
            <a:custGeom>
              <a:avLst/>
              <a:gdLst/>
              <a:ahLst/>
              <a:cxnLst/>
              <a:rect l="l" t="t" r="r" b="b"/>
              <a:pathLst>
                <a:path w="831214" h="489585">
                  <a:moveTo>
                    <a:pt x="0" y="122349"/>
                  </a:moveTo>
                  <a:lnTo>
                    <a:pt x="586012" y="122349"/>
                  </a:lnTo>
                  <a:lnTo>
                    <a:pt x="586012" y="0"/>
                  </a:lnTo>
                  <a:lnTo>
                    <a:pt x="830710" y="244698"/>
                  </a:lnTo>
                  <a:lnTo>
                    <a:pt x="586012" y="489397"/>
                  </a:lnTo>
                  <a:lnTo>
                    <a:pt x="586012" y="367048"/>
                  </a:lnTo>
                  <a:lnTo>
                    <a:pt x="0" y="367048"/>
                  </a:lnTo>
                  <a:lnTo>
                    <a:pt x="0" y="122349"/>
                  </a:lnTo>
                  <a:close/>
                </a:path>
              </a:pathLst>
            </a:custGeom>
            <a:ln w="12700">
              <a:solidFill>
                <a:srgbClr val="2F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7274501" y="3276648"/>
            <a:ext cx="843915" cy="502284"/>
            <a:chOff x="7274501" y="3276648"/>
            <a:chExt cx="843915" cy="502284"/>
          </a:xfrm>
        </p:grpSpPr>
        <p:sp>
          <p:nvSpPr>
            <p:cNvPr id="27" name="object 27"/>
            <p:cNvSpPr/>
            <p:nvPr/>
          </p:nvSpPr>
          <p:spPr>
            <a:xfrm>
              <a:off x="7280851" y="3282998"/>
              <a:ext cx="831215" cy="489584"/>
            </a:xfrm>
            <a:custGeom>
              <a:avLst/>
              <a:gdLst/>
              <a:ahLst/>
              <a:cxnLst/>
              <a:rect l="l" t="t" r="r" b="b"/>
              <a:pathLst>
                <a:path w="831215" h="489585">
                  <a:moveTo>
                    <a:pt x="586011" y="0"/>
                  </a:moveTo>
                  <a:lnTo>
                    <a:pt x="586011" y="122349"/>
                  </a:lnTo>
                  <a:lnTo>
                    <a:pt x="0" y="122349"/>
                  </a:lnTo>
                  <a:lnTo>
                    <a:pt x="0" y="367047"/>
                  </a:lnTo>
                  <a:lnTo>
                    <a:pt x="586011" y="367047"/>
                  </a:lnTo>
                  <a:lnTo>
                    <a:pt x="586011" y="489397"/>
                  </a:lnTo>
                  <a:lnTo>
                    <a:pt x="830709" y="244698"/>
                  </a:lnTo>
                  <a:lnTo>
                    <a:pt x="586011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280851" y="3282998"/>
              <a:ext cx="831215" cy="489584"/>
            </a:xfrm>
            <a:custGeom>
              <a:avLst/>
              <a:gdLst/>
              <a:ahLst/>
              <a:cxnLst/>
              <a:rect l="l" t="t" r="r" b="b"/>
              <a:pathLst>
                <a:path w="831215" h="489585">
                  <a:moveTo>
                    <a:pt x="0" y="122349"/>
                  </a:moveTo>
                  <a:lnTo>
                    <a:pt x="586012" y="122349"/>
                  </a:lnTo>
                  <a:lnTo>
                    <a:pt x="586012" y="0"/>
                  </a:lnTo>
                  <a:lnTo>
                    <a:pt x="830710" y="244698"/>
                  </a:lnTo>
                  <a:lnTo>
                    <a:pt x="586012" y="489397"/>
                  </a:lnTo>
                  <a:lnTo>
                    <a:pt x="586012" y="367048"/>
                  </a:lnTo>
                  <a:lnTo>
                    <a:pt x="0" y="367048"/>
                  </a:lnTo>
                  <a:lnTo>
                    <a:pt x="0" y="122349"/>
                  </a:lnTo>
                  <a:close/>
                </a:path>
              </a:pathLst>
            </a:custGeom>
            <a:ln w="12700">
              <a:solidFill>
                <a:srgbClr val="2F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/>
          <p:nvPr/>
        </p:nvSpPr>
        <p:spPr>
          <a:xfrm>
            <a:off x="8370109" y="1245158"/>
            <a:ext cx="295275" cy="4598035"/>
          </a:xfrm>
          <a:custGeom>
            <a:avLst/>
            <a:gdLst/>
            <a:ahLst/>
            <a:cxnLst/>
            <a:rect l="l" t="t" r="r" b="b"/>
            <a:pathLst>
              <a:path w="295275" h="4598035">
                <a:moveTo>
                  <a:pt x="294809" y="4597758"/>
                </a:moveTo>
                <a:lnTo>
                  <a:pt x="216437" y="4596880"/>
                </a:lnTo>
                <a:lnTo>
                  <a:pt x="146013" y="4594403"/>
                </a:lnTo>
                <a:lnTo>
                  <a:pt x="86347" y="4590562"/>
                </a:lnTo>
                <a:lnTo>
                  <a:pt x="40250" y="4585590"/>
                </a:lnTo>
                <a:lnTo>
                  <a:pt x="0" y="4573190"/>
                </a:lnTo>
                <a:lnTo>
                  <a:pt x="0" y="24568"/>
                </a:lnTo>
                <a:lnTo>
                  <a:pt x="40250" y="12168"/>
                </a:lnTo>
                <a:lnTo>
                  <a:pt x="86347" y="7196"/>
                </a:lnTo>
                <a:lnTo>
                  <a:pt x="146013" y="3354"/>
                </a:lnTo>
                <a:lnTo>
                  <a:pt x="216437" y="877"/>
                </a:lnTo>
                <a:lnTo>
                  <a:pt x="294809" y="0"/>
                </a:lnTo>
              </a:path>
            </a:pathLst>
          </a:custGeom>
          <a:ln w="635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39200" y="1453896"/>
            <a:ext cx="713231" cy="713231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9771011" y="1575308"/>
            <a:ext cx="1049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Amazon</a:t>
            </a:r>
            <a:r>
              <a:rPr dirty="0" sz="1800" spc="-6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S3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39200" y="2551176"/>
            <a:ext cx="713231" cy="713232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9807371" y="2678684"/>
            <a:ext cx="789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r>
              <a:rPr dirty="0" sz="1800" spc="5">
                <a:solidFill>
                  <a:srgbClr val="444949"/>
                </a:solidFill>
                <a:latin typeface="Calibri"/>
                <a:cs typeface="Calibri"/>
              </a:rPr>
              <a:t>d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s</a:t>
            </a:r>
            <a:r>
              <a:rPr dirty="0" sz="1800" spc="5">
                <a:solidFill>
                  <a:srgbClr val="444949"/>
                </a:solidFill>
                <a:latin typeface="Calibri"/>
                <a:cs typeface="Calibri"/>
              </a:rPr>
              <a:t>h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i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ft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793930" y="3709415"/>
            <a:ext cx="1587500" cy="2225040"/>
            <a:chOff x="8793930" y="3709415"/>
            <a:chExt cx="1587500" cy="2225040"/>
          </a:xfrm>
        </p:grpSpPr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39199" y="3709415"/>
              <a:ext cx="713231" cy="71323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93930" y="4346755"/>
              <a:ext cx="1587500" cy="158749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9807370" y="3900932"/>
            <a:ext cx="1232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ElasticSearch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71869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85"/>
              <a:t>K</a:t>
            </a:r>
            <a:r>
              <a:rPr dirty="0" spc="-320"/>
              <a:t>i</a:t>
            </a:r>
            <a:r>
              <a:rPr dirty="0" spc="-630"/>
              <a:t>n</a:t>
            </a:r>
            <a:r>
              <a:rPr dirty="0" spc="-509"/>
              <a:t>e</a:t>
            </a:r>
            <a:r>
              <a:rPr dirty="0" spc="-730"/>
              <a:t>s</a:t>
            </a:r>
            <a:r>
              <a:rPr dirty="0" spc="-390"/>
              <a:t>i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135"/>
              <a:t>D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765"/>
              <a:t>a</a:t>
            </a:r>
            <a:r>
              <a:rPr dirty="0" spc="-330"/>
              <a:t> </a:t>
            </a:r>
            <a:r>
              <a:rPr dirty="0" spc="-680"/>
              <a:t>St</a:t>
            </a:r>
            <a:r>
              <a:rPr dirty="0" spc="-420"/>
              <a:t>r</a:t>
            </a:r>
            <a:r>
              <a:rPr dirty="0" spc="-509"/>
              <a:t>e</a:t>
            </a:r>
            <a:r>
              <a:rPr dirty="0" spc="-770"/>
              <a:t>a</a:t>
            </a:r>
            <a:r>
              <a:rPr dirty="0" spc="-894"/>
              <a:t>m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735"/>
              <a:t>v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610"/>
              <a:t>F</a:t>
            </a:r>
            <a:r>
              <a:rPr dirty="0" spc="-390"/>
              <a:t>i</a:t>
            </a:r>
            <a:r>
              <a:rPr dirty="0" spc="-420"/>
              <a:t>r</a:t>
            </a:r>
            <a:r>
              <a:rPr dirty="0" spc="-509"/>
              <a:t>e</a:t>
            </a:r>
            <a:r>
              <a:rPr dirty="0" spc="-630"/>
              <a:t>h</a:t>
            </a:r>
            <a:r>
              <a:rPr dirty="0" spc="-550"/>
              <a:t>o</a:t>
            </a:r>
            <a:r>
              <a:rPr dirty="0" spc="-470"/>
              <a:t>s</a:t>
            </a:r>
            <a:r>
              <a:rPr dirty="0" spc="-515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51788"/>
            <a:ext cx="8867775" cy="4109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301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Streams</a:t>
            </a:r>
            <a:endParaRPr sz="26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6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Going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write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5">
                <a:solidFill>
                  <a:srgbClr val="444949"/>
                </a:solidFill>
                <a:latin typeface="Microsoft Sans Serif"/>
                <a:cs typeface="Microsoft Sans Serif"/>
              </a:rPr>
              <a:t>custom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0">
                <a:solidFill>
                  <a:srgbClr val="444949"/>
                </a:solidFill>
                <a:latin typeface="Microsoft Sans Serif"/>
                <a:cs typeface="Microsoft Sans Serif"/>
              </a:rPr>
              <a:t>code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85">
                <a:solidFill>
                  <a:srgbClr val="444949"/>
                </a:solidFill>
                <a:latin typeface="Microsoft Sans Serif"/>
                <a:cs typeface="Microsoft Sans Serif"/>
              </a:rPr>
              <a:t>(producer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2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0">
                <a:solidFill>
                  <a:srgbClr val="444949"/>
                </a:solidFill>
                <a:latin typeface="Microsoft Sans Serif"/>
                <a:cs typeface="Microsoft Sans Serif"/>
              </a:rPr>
              <a:t>consumer)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5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200" spc="160">
                <a:solidFill>
                  <a:srgbClr val="444949"/>
                </a:solidFill>
                <a:latin typeface="Microsoft Sans Serif"/>
                <a:cs typeface="Microsoft Sans Serif"/>
              </a:rPr>
              <a:t>~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200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29">
                <a:solidFill>
                  <a:srgbClr val="444949"/>
                </a:solidFill>
                <a:latin typeface="Microsoft Sans Serif"/>
                <a:cs typeface="Microsoft Sans Serif"/>
              </a:rPr>
              <a:t>ms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0">
                <a:solidFill>
                  <a:srgbClr val="444949"/>
                </a:solidFill>
                <a:latin typeface="Microsoft Sans Serif"/>
                <a:cs typeface="Microsoft Sans Serif"/>
              </a:rPr>
              <a:t>late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19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9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240">
                <a:solidFill>
                  <a:srgbClr val="444949"/>
                </a:solidFill>
                <a:latin typeface="Microsoft Sans Serif"/>
                <a:cs typeface="Microsoft Sans Serif"/>
              </a:rPr>
              <a:t>las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20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5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11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23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254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28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tt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28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5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2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434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5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1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7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-32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19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22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32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9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ili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39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-22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9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9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3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52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Use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0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Lambda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insert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60">
                <a:solidFill>
                  <a:srgbClr val="444949"/>
                </a:solidFill>
                <a:latin typeface="Microsoft Sans Serif"/>
                <a:cs typeface="Microsoft Sans Serif"/>
              </a:rPr>
              <a:t>data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0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real-time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00">
                <a:solidFill>
                  <a:srgbClr val="444949"/>
                </a:solidFill>
                <a:latin typeface="Microsoft Sans Serif"/>
                <a:cs typeface="Microsoft Sans Serif"/>
              </a:rPr>
              <a:t>ElasticSearch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(for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0">
                <a:solidFill>
                  <a:srgbClr val="444949"/>
                </a:solidFill>
                <a:latin typeface="Microsoft Sans Serif"/>
                <a:cs typeface="Microsoft Sans Serif"/>
              </a:rPr>
              <a:t>example)</a:t>
            </a:r>
            <a:endParaRPr sz="22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444949"/>
              </a:buClr>
              <a:buFont typeface="Arial MT"/>
              <a:buChar char="•"/>
            </a:pPr>
            <a:endParaRPr sz="205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96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Firehose</a:t>
            </a:r>
            <a:endParaRPr sz="26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6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Fully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0">
                <a:solidFill>
                  <a:srgbClr val="444949"/>
                </a:solidFill>
                <a:latin typeface="Microsoft Sans Serif"/>
                <a:cs typeface="Microsoft Sans Serif"/>
              </a:rPr>
              <a:t>managed,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90">
                <a:solidFill>
                  <a:srgbClr val="444949"/>
                </a:solidFill>
                <a:latin typeface="Microsoft Sans Serif"/>
                <a:cs typeface="Microsoft Sans Serif"/>
              </a:rPr>
              <a:t>send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60">
                <a:solidFill>
                  <a:srgbClr val="444949"/>
                </a:solidFill>
                <a:latin typeface="Microsoft Sans Serif"/>
                <a:cs typeface="Microsoft Sans Serif"/>
              </a:rPr>
              <a:t>S3,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90">
                <a:solidFill>
                  <a:srgbClr val="444949"/>
                </a:solidFill>
                <a:latin typeface="Microsoft Sans Serif"/>
                <a:cs typeface="Microsoft Sans Serif"/>
              </a:rPr>
              <a:t>Splunk,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60">
                <a:solidFill>
                  <a:srgbClr val="444949"/>
                </a:solidFill>
                <a:latin typeface="Microsoft Sans Serif"/>
                <a:cs typeface="Microsoft Sans Serif"/>
              </a:rPr>
              <a:t>Redshift,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00">
                <a:solidFill>
                  <a:srgbClr val="444949"/>
                </a:solidFill>
                <a:latin typeface="Microsoft Sans Serif"/>
                <a:cs typeface="Microsoft Sans Serif"/>
              </a:rPr>
              <a:t>ElasticSearch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5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Serverless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60">
                <a:solidFill>
                  <a:srgbClr val="444949"/>
                </a:solidFill>
                <a:latin typeface="Microsoft Sans Serif"/>
                <a:cs typeface="Microsoft Sans Serif"/>
              </a:rPr>
              <a:t>data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0">
                <a:solidFill>
                  <a:srgbClr val="444949"/>
                </a:solidFill>
                <a:latin typeface="Microsoft Sans Serif"/>
                <a:cs typeface="Microsoft Sans Serif"/>
              </a:rPr>
              <a:t>transformations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55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Lambda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50"/>
              </a:lnSpc>
              <a:buSzPct val="102325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baseline="1291" sz="322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291" sz="3225" spc="-7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291" sz="3225" spc="-397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291" sz="3225" spc="22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291" sz="32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7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6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3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1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5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Automated</a:t>
            </a:r>
            <a:r>
              <a:rPr dirty="0" sz="2200" spc="-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20">
                <a:solidFill>
                  <a:srgbClr val="444949"/>
                </a:solidFill>
                <a:latin typeface="Microsoft Sans Serif"/>
                <a:cs typeface="Microsoft Sans Serif"/>
              </a:rPr>
              <a:t>Scaling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47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No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9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-2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2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0699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715"/>
              <a:t>K</a:t>
            </a:r>
            <a:r>
              <a:rPr dirty="0" spc="-390"/>
              <a:t>i</a:t>
            </a:r>
            <a:r>
              <a:rPr dirty="0" spc="-625"/>
              <a:t>n</a:t>
            </a:r>
            <a:r>
              <a:rPr dirty="0" spc="-515"/>
              <a:t>e</a:t>
            </a:r>
            <a:r>
              <a:rPr dirty="0" spc="-735"/>
              <a:t>s</a:t>
            </a:r>
            <a:r>
              <a:rPr dirty="0" spc="-390"/>
              <a:t>i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130"/>
              <a:t>D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765"/>
              <a:t>a</a:t>
            </a:r>
            <a:r>
              <a:rPr dirty="0" spc="-595"/>
              <a:t> </a:t>
            </a:r>
            <a:r>
              <a:rPr dirty="0" spc="-75"/>
              <a:t>A</a:t>
            </a:r>
            <a:r>
              <a:rPr dirty="0" spc="-625"/>
              <a:t>n</a:t>
            </a:r>
            <a:r>
              <a:rPr dirty="0" spc="-770"/>
              <a:t>a</a:t>
            </a:r>
            <a:r>
              <a:rPr dirty="0" spc="-430"/>
              <a:t>l</a:t>
            </a:r>
            <a:r>
              <a:rPr dirty="0" spc="-770"/>
              <a:t>y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459"/>
              <a:t>c</a:t>
            </a:r>
            <a:r>
              <a:rPr dirty="0" spc="-735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2483"/>
            <a:ext cx="8168640" cy="32537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0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30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2800" spc="-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me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tr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45">
                <a:solidFill>
                  <a:srgbClr val="444949"/>
                </a:solidFill>
                <a:latin typeface="Microsoft Sans Serif"/>
                <a:cs typeface="Microsoft Sans Serif"/>
              </a:rPr>
              <a:t>am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120">
                <a:solidFill>
                  <a:srgbClr val="444949"/>
                </a:solidFill>
                <a:latin typeface="Microsoft Sans Serif"/>
                <a:cs typeface="Microsoft Sans Serif"/>
              </a:rPr>
              <a:t>Q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7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Auto</a:t>
            </a:r>
            <a:r>
              <a:rPr dirty="0" sz="2400" spc="-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Scaling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Ma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aged: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">
                <a:solidFill>
                  <a:srgbClr val="444949"/>
                </a:solidFill>
                <a:latin typeface="Microsoft Sans Serif"/>
                <a:cs typeface="Microsoft Sans Serif"/>
              </a:rPr>
              <a:t>pr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31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Co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2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300">
                <a:solidFill>
                  <a:srgbClr val="444949"/>
                </a:solidFill>
                <a:latin typeface="Microsoft Sans Serif"/>
                <a:cs typeface="Microsoft Sans Serif"/>
              </a:rPr>
              <a:t>s: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real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2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me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0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40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Ca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tr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45">
                <a:solidFill>
                  <a:srgbClr val="444949"/>
                </a:solidFill>
                <a:latin typeface="Microsoft Sans Serif"/>
                <a:cs typeface="Microsoft Sans Serif"/>
              </a:rPr>
              <a:t>am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2800" spc="-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me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q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80112" y="587154"/>
            <a:ext cx="1306070" cy="132556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34156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A</a:t>
            </a:r>
            <a:r>
              <a:rPr dirty="0" spc="-135"/>
              <a:t>l</a:t>
            </a:r>
            <a:r>
              <a:rPr dirty="0" spc="-385"/>
              <a:t>l</a:t>
            </a:r>
            <a:r>
              <a:rPr dirty="0" spc="-325"/>
              <a:t> </a:t>
            </a:r>
            <a:r>
              <a:rPr dirty="0" spc="-740"/>
              <a:t>k</a:t>
            </a:r>
            <a:r>
              <a:rPr dirty="0" spc="-390"/>
              <a:t>i</a:t>
            </a:r>
            <a:r>
              <a:rPr dirty="0" spc="-625"/>
              <a:t>n</a:t>
            </a:r>
            <a:r>
              <a:rPr dirty="0" spc="-500"/>
              <a:t>d</a:t>
            </a:r>
            <a:r>
              <a:rPr dirty="0" spc="-330"/>
              <a:t> </a:t>
            </a:r>
            <a:r>
              <a:rPr dirty="0" spc="-390"/>
              <a:t>of</a:t>
            </a:r>
            <a:r>
              <a:rPr dirty="0" spc="-315"/>
              <a:t> </a:t>
            </a:r>
            <a:r>
              <a:rPr dirty="0" spc="-390"/>
              <a:t>L</a:t>
            </a:r>
            <a:r>
              <a:rPr dirty="0" spc="-570"/>
              <a:t>o</a:t>
            </a:r>
            <a:r>
              <a:rPr dirty="0" spc="-595"/>
              <a:t>g</a:t>
            </a:r>
            <a:r>
              <a:rPr dirty="0" spc="-735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51788"/>
            <a:ext cx="9487535" cy="4109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301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Application</a:t>
            </a:r>
            <a:r>
              <a:rPr dirty="0" sz="2600" spc="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444949"/>
                </a:solidFill>
                <a:latin typeface="Microsoft Sans Serif"/>
                <a:cs typeface="Microsoft Sans Serif"/>
              </a:rPr>
              <a:t>Logs</a:t>
            </a:r>
            <a:endParaRPr sz="26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6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210">
                <a:solidFill>
                  <a:srgbClr val="444949"/>
                </a:solidFill>
                <a:latin typeface="Microsoft Sans Serif"/>
                <a:cs typeface="Microsoft Sans Serif"/>
              </a:rPr>
              <a:t>Logs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85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0">
                <a:solidFill>
                  <a:srgbClr val="444949"/>
                </a:solidFill>
                <a:latin typeface="Microsoft Sans Serif"/>
                <a:cs typeface="Microsoft Sans Serif"/>
              </a:rPr>
              <a:t>produced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60">
                <a:solidFill>
                  <a:srgbClr val="444949"/>
                </a:solidFill>
                <a:latin typeface="Microsoft Sans Serif"/>
                <a:cs typeface="Microsoft Sans Serif"/>
              </a:rPr>
              <a:t>by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0">
                <a:solidFill>
                  <a:srgbClr val="444949"/>
                </a:solidFill>
                <a:latin typeface="Microsoft Sans Serif"/>
                <a:cs typeface="Microsoft Sans Serif"/>
              </a:rPr>
              <a:t>your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0">
                <a:solidFill>
                  <a:srgbClr val="444949"/>
                </a:solidFill>
                <a:latin typeface="Microsoft Sans Serif"/>
                <a:cs typeface="Microsoft Sans Serif"/>
              </a:rPr>
              <a:t>application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0">
                <a:solidFill>
                  <a:srgbClr val="444949"/>
                </a:solidFill>
                <a:latin typeface="Microsoft Sans Serif"/>
                <a:cs typeface="Microsoft Sans Serif"/>
              </a:rPr>
              <a:t>code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5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Contains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5">
                <a:solidFill>
                  <a:srgbClr val="444949"/>
                </a:solidFill>
                <a:latin typeface="Microsoft Sans Serif"/>
                <a:cs typeface="Microsoft Sans Serif"/>
              </a:rPr>
              <a:t>custom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log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54">
                <a:solidFill>
                  <a:srgbClr val="444949"/>
                </a:solidFill>
                <a:latin typeface="Microsoft Sans Serif"/>
                <a:cs typeface="Microsoft Sans Serif"/>
              </a:rPr>
              <a:t>messages,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stack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60">
                <a:solidFill>
                  <a:srgbClr val="444949"/>
                </a:solidFill>
                <a:latin typeface="Microsoft Sans Serif"/>
                <a:cs typeface="Microsoft Sans Serif"/>
              </a:rPr>
              <a:t>traces,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80">
                <a:solidFill>
                  <a:srgbClr val="444949"/>
                </a:solidFill>
                <a:latin typeface="Microsoft Sans Serif"/>
                <a:cs typeface="Microsoft Sans Serif"/>
              </a:rPr>
              <a:t>so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5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5">
                <a:solidFill>
                  <a:srgbClr val="444949"/>
                </a:solidFill>
                <a:latin typeface="Microsoft Sans Serif"/>
                <a:cs typeface="Microsoft Sans Serif"/>
              </a:rPr>
              <a:t>Written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2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local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file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65">
                <a:solidFill>
                  <a:srgbClr val="444949"/>
                </a:solidFill>
                <a:latin typeface="Microsoft Sans Serif"/>
                <a:cs typeface="Microsoft Sans Serif"/>
              </a:rPr>
              <a:t>filesystem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5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Usually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streamed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CloudWatch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0">
                <a:solidFill>
                  <a:srgbClr val="444949"/>
                </a:solidFill>
                <a:latin typeface="Microsoft Sans Serif"/>
                <a:cs typeface="Microsoft Sans Serif"/>
              </a:rPr>
              <a:t>Logs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04">
                <a:solidFill>
                  <a:srgbClr val="444949"/>
                </a:solidFill>
                <a:latin typeface="Microsoft Sans Serif"/>
                <a:cs typeface="Microsoft Sans Serif"/>
              </a:rPr>
              <a:t>using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2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CloudWatch</a:t>
            </a:r>
            <a:r>
              <a:rPr dirty="0" sz="2200" spc="-1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Agent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0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5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20">
                <a:solidFill>
                  <a:srgbClr val="444949"/>
                </a:solidFill>
                <a:latin typeface="Microsoft Sans Serif"/>
                <a:cs typeface="Microsoft Sans Serif"/>
              </a:rPr>
              <a:t>If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04">
                <a:solidFill>
                  <a:srgbClr val="444949"/>
                </a:solidFill>
                <a:latin typeface="Microsoft Sans Serif"/>
                <a:cs typeface="Microsoft Sans Serif"/>
              </a:rPr>
              <a:t>using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95">
                <a:solidFill>
                  <a:srgbClr val="444949"/>
                </a:solidFill>
                <a:latin typeface="Microsoft Sans Serif"/>
                <a:cs typeface="Microsoft Sans Serif"/>
              </a:rPr>
              <a:t>Lambda,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85">
                <a:solidFill>
                  <a:srgbClr val="444949"/>
                </a:solidFill>
                <a:latin typeface="Microsoft Sans Serif"/>
                <a:cs typeface="Microsoft Sans Serif"/>
              </a:rPr>
              <a:t>direct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integration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0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CloudWatch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0">
                <a:solidFill>
                  <a:srgbClr val="444949"/>
                </a:solidFill>
                <a:latin typeface="Microsoft Sans Serif"/>
                <a:cs typeface="Microsoft Sans Serif"/>
              </a:rPr>
              <a:t>Logs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5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20">
                <a:solidFill>
                  <a:srgbClr val="444949"/>
                </a:solidFill>
                <a:latin typeface="Microsoft Sans Serif"/>
                <a:cs typeface="Microsoft Sans Serif"/>
              </a:rPr>
              <a:t>If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04">
                <a:solidFill>
                  <a:srgbClr val="444949"/>
                </a:solidFill>
                <a:latin typeface="Microsoft Sans Serif"/>
                <a:cs typeface="Microsoft Sans Serif"/>
              </a:rPr>
              <a:t>using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15">
                <a:solidFill>
                  <a:srgbClr val="444949"/>
                </a:solidFill>
                <a:latin typeface="Microsoft Sans Serif"/>
                <a:cs typeface="Microsoft Sans Serif"/>
              </a:rPr>
              <a:t>ECS</a:t>
            </a:r>
            <a:r>
              <a:rPr dirty="0" sz="2200" spc="-2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0">
                <a:solidFill>
                  <a:srgbClr val="444949"/>
                </a:solidFill>
                <a:latin typeface="Microsoft Sans Serif"/>
                <a:cs typeface="Microsoft Sans Serif"/>
              </a:rPr>
              <a:t>or</a:t>
            </a:r>
            <a:r>
              <a:rPr dirty="0" sz="22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90">
                <a:solidFill>
                  <a:srgbClr val="444949"/>
                </a:solidFill>
                <a:latin typeface="Microsoft Sans Serif"/>
                <a:cs typeface="Microsoft Sans Serif"/>
              </a:rPr>
              <a:t>Fargate,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85">
                <a:solidFill>
                  <a:srgbClr val="444949"/>
                </a:solidFill>
                <a:latin typeface="Microsoft Sans Serif"/>
                <a:cs typeface="Microsoft Sans Serif"/>
              </a:rPr>
              <a:t>direct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integration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0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CloudWatch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0">
                <a:solidFill>
                  <a:srgbClr val="444949"/>
                </a:solidFill>
                <a:latin typeface="Microsoft Sans Serif"/>
                <a:cs typeface="Microsoft Sans Serif"/>
              </a:rPr>
              <a:t>Logs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52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20">
                <a:solidFill>
                  <a:srgbClr val="444949"/>
                </a:solidFill>
                <a:latin typeface="Microsoft Sans Serif"/>
                <a:cs typeface="Microsoft Sans Serif"/>
              </a:rPr>
              <a:t>If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04">
                <a:solidFill>
                  <a:srgbClr val="444949"/>
                </a:solidFill>
                <a:latin typeface="Microsoft Sans Serif"/>
                <a:cs typeface="Microsoft Sans Serif"/>
              </a:rPr>
              <a:t>using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95">
                <a:solidFill>
                  <a:srgbClr val="444949"/>
                </a:solidFill>
                <a:latin typeface="Microsoft Sans Serif"/>
                <a:cs typeface="Microsoft Sans Serif"/>
              </a:rPr>
              <a:t>Elastic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00">
                <a:solidFill>
                  <a:srgbClr val="444949"/>
                </a:solidFill>
                <a:latin typeface="Microsoft Sans Serif"/>
                <a:cs typeface="Microsoft Sans Serif"/>
              </a:rPr>
              <a:t>Beanstalk,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85">
                <a:solidFill>
                  <a:srgbClr val="444949"/>
                </a:solidFill>
                <a:latin typeface="Microsoft Sans Serif"/>
                <a:cs typeface="Microsoft Sans Serif"/>
              </a:rPr>
              <a:t>direct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integration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0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CloudWatch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0">
                <a:solidFill>
                  <a:srgbClr val="444949"/>
                </a:solidFill>
                <a:latin typeface="Microsoft Sans Serif"/>
                <a:cs typeface="Microsoft Sans Serif"/>
              </a:rPr>
              <a:t>Logs</a:t>
            </a:r>
            <a:endParaRPr sz="22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444949"/>
              </a:buClr>
              <a:buFont typeface="Arial MT"/>
              <a:buChar char="•"/>
            </a:pPr>
            <a:endParaRPr sz="205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96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0">
                <a:solidFill>
                  <a:srgbClr val="444949"/>
                </a:solidFill>
                <a:latin typeface="Microsoft Sans Serif"/>
                <a:cs typeface="Microsoft Sans Serif"/>
              </a:rPr>
              <a:t>Op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9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9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600" spc="-3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9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9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sz="26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6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9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200" spc="-3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5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5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28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19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200" spc="-3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2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50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2200" spc="-6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200" spc="-3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8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5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19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5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20">
                <a:solidFill>
                  <a:srgbClr val="444949"/>
                </a:solidFill>
                <a:latin typeface="Microsoft Sans Serif"/>
                <a:cs typeface="Microsoft Sans Serif"/>
              </a:rPr>
              <a:t>Informing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system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5">
                <a:solidFill>
                  <a:srgbClr val="444949"/>
                </a:solidFill>
                <a:latin typeface="Microsoft Sans Serif"/>
                <a:cs typeface="Microsoft Sans Serif"/>
              </a:rPr>
              <a:t>behavior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(ex: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/var/log/messages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5">
                <a:solidFill>
                  <a:srgbClr val="444949"/>
                </a:solidFill>
                <a:latin typeface="Microsoft Sans Serif"/>
                <a:cs typeface="Microsoft Sans Serif"/>
              </a:rPr>
              <a:t>or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0">
                <a:solidFill>
                  <a:srgbClr val="444949"/>
                </a:solidFill>
                <a:latin typeface="Microsoft Sans Serif"/>
                <a:cs typeface="Microsoft Sans Serif"/>
              </a:rPr>
              <a:t>/var/log/auth.log)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47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Usually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streamed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CloudWatch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0">
                <a:solidFill>
                  <a:srgbClr val="444949"/>
                </a:solidFill>
                <a:latin typeface="Microsoft Sans Serif"/>
                <a:cs typeface="Microsoft Sans Serif"/>
              </a:rPr>
              <a:t>Logs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04">
                <a:solidFill>
                  <a:srgbClr val="444949"/>
                </a:solidFill>
                <a:latin typeface="Microsoft Sans Serif"/>
                <a:cs typeface="Microsoft Sans Serif"/>
              </a:rPr>
              <a:t>using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2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CloudWatch</a:t>
            </a:r>
            <a:r>
              <a:rPr dirty="0" sz="2200" spc="-1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Agent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6691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C</a:t>
            </a:r>
            <a:r>
              <a:rPr dirty="0" spc="-175"/>
              <a:t>o</a:t>
            </a:r>
            <a:r>
              <a:rPr dirty="0" spc="-509"/>
              <a:t>d</a:t>
            </a:r>
            <a:r>
              <a:rPr dirty="0" spc="-515"/>
              <a:t>e</a:t>
            </a:r>
            <a:r>
              <a:rPr dirty="0" spc="-685"/>
              <a:t>B</a:t>
            </a:r>
            <a:r>
              <a:rPr dirty="0" spc="-630"/>
              <a:t>u</a:t>
            </a:r>
            <a:r>
              <a:rPr dirty="0" spc="-300"/>
              <a:t>il</a:t>
            </a:r>
            <a:r>
              <a:rPr dirty="0" spc="-670"/>
              <a:t>d</a:t>
            </a:r>
            <a:r>
              <a:rPr dirty="0" spc="-335"/>
              <a:t> </a:t>
            </a:r>
            <a:r>
              <a:rPr dirty="0" spc="155"/>
              <a:t>O</a:t>
            </a:r>
            <a:r>
              <a:rPr dirty="0" spc="-800"/>
              <a:t>v</a:t>
            </a:r>
            <a:r>
              <a:rPr dirty="0" spc="-515"/>
              <a:t>e</a:t>
            </a:r>
            <a:r>
              <a:rPr dirty="0" spc="-114"/>
              <a:t>r</a:t>
            </a:r>
            <a:r>
              <a:rPr dirty="0" spc="-484"/>
              <a:t>vi</a:t>
            </a:r>
            <a:r>
              <a:rPr dirty="0" spc="-660"/>
              <a:t>e</a:t>
            </a:r>
            <a:r>
              <a:rPr dirty="0" spc="-490"/>
              <a:t>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7563"/>
            <a:ext cx="9180830" cy="35433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Ful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8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uil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16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ice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Alternative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0">
                <a:solidFill>
                  <a:srgbClr val="444949"/>
                </a:solidFill>
                <a:latin typeface="Microsoft Sans Serif"/>
                <a:cs typeface="Microsoft Sans Serif"/>
              </a:rPr>
              <a:t>other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build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tools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such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35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dirty="0" sz="2400" spc="-2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65">
                <a:solidFill>
                  <a:srgbClr val="444949"/>
                </a:solidFill>
                <a:latin typeface="Microsoft Sans Serif"/>
                <a:cs typeface="Microsoft Sans Serif"/>
              </a:rPr>
              <a:t>Jenkins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Co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2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80">
                <a:solidFill>
                  <a:srgbClr val="444949"/>
                </a:solidFill>
                <a:latin typeface="Microsoft Sans Serif"/>
                <a:cs typeface="Microsoft Sans Serif"/>
              </a:rPr>
              <a:t>sca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ma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70">
                <a:solidFill>
                  <a:srgbClr val="444949"/>
                </a:solidFill>
                <a:latin typeface="Microsoft Sans Serif"/>
                <a:cs typeface="Microsoft Sans Serif"/>
              </a:rPr>
              <a:t>age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444949"/>
                </a:solidFill>
                <a:latin typeface="Microsoft Sans Serif"/>
                <a:cs typeface="Microsoft Sans Serif"/>
              </a:rPr>
              <a:t>or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">
                <a:solidFill>
                  <a:srgbClr val="444949"/>
                </a:solidFill>
                <a:latin typeface="Microsoft Sans Serif"/>
                <a:cs typeface="Microsoft Sans Serif"/>
              </a:rPr>
              <a:t>pr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31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4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95">
                <a:solidFill>
                  <a:srgbClr val="444949"/>
                </a:solidFill>
                <a:latin typeface="Microsoft Sans Serif"/>
                <a:cs typeface="Microsoft Sans Serif"/>
              </a:rPr>
              <a:t>–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uil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q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325">
                <a:solidFill>
                  <a:srgbClr val="444949"/>
                </a:solidFill>
                <a:latin typeface="Microsoft Sans Serif"/>
                <a:cs typeface="Microsoft Sans Serif"/>
              </a:rPr>
              <a:t>Pay</a:t>
            </a:r>
            <a:r>
              <a:rPr dirty="0" sz="2400" spc="-28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65">
                <a:solidFill>
                  <a:srgbClr val="444949"/>
                </a:solidFill>
                <a:latin typeface="Microsoft Sans Serif"/>
                <a:cs typeface="Microsoft Sans Serif"/>
              </a:rPr>
              <a:t>usage: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time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444949"/>
                </a:solidFill>
                <a:latin typeface="Microsoft Sans Serif"/>
                <a:cs typeface="Microsoft Sans Serif"/>
              </a:rPr>
              <a:t>it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takes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complete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builds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Leverages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under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hood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reproducible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builds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Possibility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extend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capabilities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leveraging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0">
                <a:solidFill>
                  <a:srgbClr val="444949"/>
                </a:solidFill>
                <a:latin typeface="Microsoft Sans Serif"/>
                <a:cs typeface="Microsoft Sans Serif"/>
              </a:rPr>
              <a:t>our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own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base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images</a:t>
            </a:r>
            <a:endParaRPr sz="24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259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210">
                <a:solidFill>
                  <a:srgbClr val="444949"/>
                </a:solidFill>
                <a:latin typeface="Microsoft Sans Serif"/>
                <a:cs typeface="Microsoft Sans Serif"/>
              </a:rPr>
              <a:t>Secure: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Integration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0">
                <a:solidFill>
                  <a:srgbClr val="444949"/>
                </a:solidFill>
                <a:latin typeface="Microsoft Sans Serif"/>
                <a:cs typeface="Microsoft Sans Serif"/>
              </a:rPr>
              <a:t>KMS</a:t>
            </a:r>
            <a:r>
              <a:rPr dirty="0" sz="2400" spc="-30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encryption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build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artifacts,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IAM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build </a:t>
            </a:r>
            <a:r>
              <a:rPr dirty="0" sz="2400" spc="-6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permissions,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3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VPC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0">
                <a:solidFill>
                  <a:srgbClr val="444949"/>
                </a:solidFill>
                <a:latin typeface="Microsoft Sans Serif"/>
                <a:cs typeface="Microsoft Sans Serif"/>
              </a:rPr>
              <a:t>network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security,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CloudTrail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API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calls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logging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0903" y="498835"/>
            <a:ext cx="1102895" cy="13299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34156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A</a:t>
            </a:r>
            <a:r>
              <a:rPr dirty="0" spc="-135"/>
              <a:t>l</a:t>
            </a:r>
            <a:r>
              <a:rPr dirty="0" spc="-385"/>
              <a:t>l</a:t>
            </a:r>
            <a:r>
              <a:rPr dirty="0" spc="-325"/>
              <a:t> </a:t>
            </a:r>
            <a:r>
              <a:rPr dirty="0" spc="-740"/>
              <a:t>k</a:t>
            </a:r>
            <a:r>
              <a:rPr dirty="0" spc="-390"/>
              <a:t>i</a:t>
            </a:r>
            <a:r>
              <a:rPr dirty="0" spc="-625"/>
              <a:t>n</a:t>
            </a:r>
            <a:r>
              <a:rPr dirty="0" spc="-500"/>
              <a:t>d</a:t>
            </a:r>
            <a:r>
              <a:rPr dirty="0" spc="-330"/>
              <a:t> </a:t>
            </a:r>
            <a:r>
              <a:rPr dirty="0" spc="-390"/>
              <a:t>of</a:t>
            </a:r>
            <a:r>
              <a:rPr dirty="0" spc="-315"/>
              <a:t> </a:t>
            </a:r>
            <a:r>
              <a:rPr dirty="0" spc="-390"/>
              <a:t>L</a:t>
            </a:r>
            <a:r>
              <a:rPr dirty="0" spc="-570"/>
              <a:t>o</a:t>
            </a:r>
            <a:r>
              <a:rPr dirty="0" spc="-595"/>
              <a:t>g</a:t>
            </a:r>
            <a:r>
              <a:rPr dirty="0" spc="-735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76849"/>
            <a:ext cx="9603740" cy="240030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Acce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  <a:p>
            <a:pPr lvl="1" marL="698500" marR="5080" indent="-228600">
              <a:lnSpc>
                <a:spcPts val="2590"/>
              </a:lnSpc>
              <a:spcBef>
                <a:spcPts val="58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list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all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requests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individual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files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people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have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requested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from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 </a:t>
            </a:r>
            <a:r>
              <a:rPr dirty="0" sz="2400" spc="-6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website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Example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httpd: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/var/log/apache/access.log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Usually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load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balancers,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proxies,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web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servers,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75">
                <a:solidFill>
                  <a:srgbClr val="444949"/>
                </a:solidFill>
                <a:latin typeface="Microsoft Sans Serif"/>
                <a:cs typeface="Microsoft Sans Serif"/>
              </a:rPr>
              <a:t>etc…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114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4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cc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4989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275"/>
              <a:t>M</a:t>
            </a:r>
            <a:r>
              <a:rPr dirty="0" spc="-770"/>
              <a:t>a</a:t>
            </a:r>
            <a:r>
              <a:rPr dirty="0" spc="-625"/>
              <a:t>n</a:t>
            </a:r>
            <a:r>
              <a:rPr dirty="0" spc="-770"/>
              <a:t>a</a:t>
            </a:r>
            <a:r>
              <a:rPr dirty="0" spc="-869"/>
              <a:t>g</a:t>
            </a:r>
            <a:r>
              <a:rPr dirty="0" spc="-515"/>
              <a:t>e</a:t>
            </a:r>
            <a:r>
              <a:rPr dirty="0" spc="-500"/>
              <a:t>d</a:t>
            </a:r>
            <a:r>
              <a:rPr dirty="0" spc="-325"/>
              <a:t> </a:t>
            </a:r>
            <a:r>
              <a:rPr dirty="0" spc="-390"/>
              <a:t>L</a:t>
            </a:r>
            <a:r>
              <a:rPr dirty="0" spc="-290"/>
              <a:t>o</a:t>
            </a:r>
            <a:r>
              <a:rPr dirty="0" spc="-869"/>
              <a:t>g</a:t>
            </a:r>
            <a:r>
              <a:rPr dirty="0" spc="-735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89379"/>
            <a:ext cx="9713595" cy="4343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102127"/>
              <a:buFont typeface="Arial MT"/>
              <a:buChar char="•"/>
              <a:tabLst>
                <a:tab pos="241300" algn="l"/>
              </a:tabLst>
            </a:pPr>
            <a:r>
              <a:rPr dirty="0" baseline="1182" sz="3525" spc="-217">
                <a:solidFill>
                  <a:srgbClr val="444949"/>
                </a:solidFill>
                <a:latin typeface="Microsoft Sans Serif"/>
                <a:cs typeface="Microsoft Sans Serif"/>
              </a:rPr>
              <a:t>Load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270">
                <a:solidFill>
                  <a:srgbClr val="444949"/>
                </a:solidFill>
                <a:latin typeface="Microsoft Sans Serif"/>
                <a:cs typeface="Microsoft Sans Serif"/>
              </a:rPr>
              <a:t>Balancer</a:t>
            </a:r>
            <a:r>
              <a:rPr dirty="0" baseline="1182" sz="3525" spc="-15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284">
                <a:solidFill>
                  <a:srgbClr val="444949"/>
                </a:solidFill>
                <a:latin typeface="Microsoft Sans Serif"/>
                <a:cs typeface="Microsoft Sans Serif"/>
              </a:rPr>
              <a:t>Access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307">
                <a:solidFill>
                  <a:srgbClr val="444949"/>
                </a:solidFill>
                <a:latin typeface="Microsoft Sans Serif"/>
                <a:cs typeface="Microsoft Sans Serif"/>
              </a:rPr>
              <a:t>Logs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187">
                <a:solidFill>
                  <a:srgbClr val="444949"/>
                </a:solidFill>
                <a:latin typeface="Microsoft Sans Serif"/>
                <a:cs typeface="Microsoft Sans Serif"/>
              </a:rPr>
              <a:t>(ALB,</a:t>
            </a:r>
            <a:r>
              <a:rPr dirty="0" baseline="1182" sz="3525" spc="-23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187">
                <a:solidFill>
                  <a:srgbClr val="444949"/>
                </a:solidFill>
                <a:latin typeface="Microsoft Sans Serif"/>
                <a:cs typeface="Microsoft Sans Serif"/>
              </a:rPr>
              <a:t>NLB,</a:t>
            </a:r>
            <a:r>
              <a:rPr dirty="0" baseline="1182" sz="3525" spc="-23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209">
                <a:solidFill>
                  <a:srgbClr val="444949"/>
                </a:solidFill>
                <a:latin typeface="Microsoft Sans Serif"/>
                <a:cs typeface="Microsoft Sans Serif"/>
              </a:rPr>
              <a:t>CLB)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80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0">
                <a:solidFill>
                  <a:srgbClr val="444949"/>
                </a:solidFill>
                <a:latin typeface="Microsoft Sans Serif"/>
                <a:cs typeface="Microsoft Sans Serif"/>
              </a:rPr>
              <a:t>S3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Access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26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70">
                <a:solidFill>
                  <a:srgbClr val="444949"/>
                </a:solidFill>
                <a:latin typeface="Verdana"/>
                <a:cs typeface="Verdana"/>
              </a:rPr>
              <a:t>g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0">
                <a:solidFill>
                  <a:srgbClr val="444949"/>
                </a:solidFill>
                <a:latin typeface="Verdana"/>
                <a:cs typeface="Verdana"/>
              </a:rPr>
              <a:t>f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or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90">
                <a:solidFill>
                  <a:srgbClr val="444949"/>
                </a:solidFill>
                <a:latin typeface="Verdana"/>
                <a:cs typeface="Verdana"/>
              </a:rPr>
              <a:t>y</a:t>
            </a:r>
            <a:r>
              <a:rPr dirty="0" sz="2000" spc="-204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20">
                <a:solidFill>
                  <a:srgbClr val="444949"/>
                </a:solidFill>
                <a:latin typeface="Verdana"/>
                <a:cs typeface="Verdana"/>
              </a:rPr>
              <a:t>u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24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4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10">
                <a:solidFill>
                  <a:srgbClr val="444949"/>
                </a:solidFill>
                <a:latin typeface="Verdana"/>
                <a:cs typeface="Verdana"/>
              </a:rPr>
              <a:t>B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295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ce</a:t>
            </a:r>
            <a:r>
              <a:rPr dirty="0" sz="2000" spc="-100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484"/>
              </a:spcBef>
              <a:buSzPct val="102127"/>
              <a:buFont typeface="Arial MT"/>
              <a:buChar char="•"/>
              <a:tabLst>
                <a:tab pos="241300" algn="l"/>
              </a:tabLst>
            </a:pPr>
            <a:r>
              <a:rPr dirty="0" baseline="1182" sz="3525" spc="-179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baseline="1182" sz="3525" spc="-67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baseline="1182" sz="3525" spc="-104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182" sz="3525" spc="-112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baseline="1182" sz="3525" spc="-127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baseline="1182" sz="3525" spc="-4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182" sz="3525" spc="112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182" sz="3525" spc="-397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-172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182" sz="3525" spc="-127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315">
                <a:solidFill>
                  <a:srgbClr val="444949"/>
                </a:solidFill>
                <a:latin typeface="Microsoft Sans Serif"/>
                <a:cs typeface="Microsoft Sans Serif"/>
              </a:rPr>
              <a:t>Log</a:t>
            </a:r>
            <a:r>
              <a:rPr dirty="0" baseline="1182" sz="3525" spc="-277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baseline="1182" sz="35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80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3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11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400">
                <a:solidFill>
                  <a:srgbClr val="444949"/>
                </a:solidFill>
                <a:latin typeface="Verdana"/>
                <a:cs typeface="Verdana"/>
              </a:rPr>
              <a:t>g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0">
                <a:solidFill>
                  <a:srgbClr val="444949"/>
                </a:solidFill>
                <a:latin typeface="Verdana"/>
                <a:cs typeface="Verdana"/>
              </a:rPr>
              <a:t>f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28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85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2000" spc="-43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ll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409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w</a:t>
            </a:r>
            <a:r>
              <a:rPr dirty="0" sz="2000" spc="-185">
                <a:solidFill>
                  <a:srgbClr val="444949"/>
                </a:solidFill>
                <a:latin typeface="Verdana"/>
                <a:cs typeface="Verdana"/>
              </a:rPr>
              <a:t>it</a:t>
            </a:r>
            <a:r>
              <a:rPr dirty="0" sz="2000" spc="-295">
                <a:solidFill>
                  <a:srgbClr val="444949"/>
                </a:solidFill>
                <a:latin typeface="Verdana"/>
                <a:cs typeface="Verdana"/>
              </a:rPr>
              <a:t>h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32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90">
                <a:solidFill>
                  <a:srgbClr val="444949"/>
                </a:solidFill>
                <a:latin typeface="Verdana"/>
                <a:cs typeface="Verdana"/>
              </a:rPr>
              <a:t>y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95">
                <a:solidFill>
                  <a:srgbClr val="444949"/>
                </a:solidFill>
                <a:latin typeface="Verdana"/>
                <a:cs typeface="Verdana"/>
              </a:rPr>
              <a:t>u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cc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95">
                <a:solidFill>
                  <a:srgbClr val="444949"/>
                </a:solidFill>
                <a:latin typeface="Verdana"/>
                <a:cs typeface="Verdana"/>
              </a:rPr>
              <a:t>un</a:t>
            </a:r>
            <a:r>
              <a:rPr dirty="0" sz="2000" spc="-185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415"/>
              </a:spcBef>
              <a:buSzPct val="102127"/>
              <a:buFont typeface="Arial MT"/>
              <a:buChar char="•"/>
              <a:tabLst>
                <a:tab pos="241300" algn="l"/>
              </a:tabLst>
            </a:pPr>
            <a:r>
              <a:rPr dirty="0" baseline="1182" sz="3525" spc="-37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baseline="1182" sz="3525" spc="-367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baseline="1182" sz="3525" spc="-112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225">
                <a:solidFill>
                  <a:srgbClr val="444949"/>
                </a:solidFill>
                <a:latin typeface="Microsoft Sans Serif"/>
                <a:cs typeface="Microsoft Sans Serif"/>
              </a:rPr>
              <a:t>Fl</a:t>
            </a:r>
            <a:r>
              <a:rPr dirty="0" baseline="1182" sz="3525" spc="-3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182" sz="352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315">
                <a:solidFill>
                  <a:srgbClr val="444949"/>
                </a:solidFill>
                <a:latin typeface="Microsoft Sans Serif"/>
                <a:cs typeface="Microsoft Sans Serif"/>
              </a:rPr>
              <a:t>Log</a:t>
            </a:r>
            <a:r>
              <a:rPr dirty="0" baseline="1182" sz="3525" spc="-277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baseline="1182" sz="35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80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3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11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Information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40">
                <a:solidFill>
                  <a:srgbClr val="444949"/>
                </a:solidFill>
                <a:latin typeface="Verdana"/>
                <a:cs typeface="Verdana"/>
              </a:rPr>
              <a:t>about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10">
                <a:solidFill>
                  <a:srgbClr val="444949"/>
                </a:solidFill>
                <a:latin typeface="Verdana"/>
                <a:cs typeface="Verdana"/>
              </a:rPr>
              <a:t>IP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traffic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80">
                <a:solidFill>
                  <a:srgbClr val="444949"/>
                </a:solidFill>
                <a:latin typeface="Verdana"/>
                <a:cs typeface="Verdana"/>
              </a:rPr>
              <a:t>going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to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90">
                <a:solidFill>
                  <a:srgbClr val="444949"/>
                </a:solidFill>
                <a:latin typeface="Verdana"/>
                <a:cs typeface="Verdana"/>
              </a:rPr>
              <a:t>and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40">
                <a:solidFill>
                  <a:srgbClr val="444949"/>
                </a:solidFill>
                <a:latin typeface="Verdana"/>
                <a:cs typeface="Verdana"/>
              </a:rPr>
              <a:t>from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network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45">
                <a:solidFill>
                  <a:srgbClr val="444949"/>
                </a:solidFill>
                <a:latin typeface="Verdana"/>
                <a:cs typeface="Verdana"/>
              </a:rPr>
              <a:t>interfaces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in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your</a:t>
            </a:r>
            <a:r>
              <a:rPr dirty="0" sz="2000" spc="-459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444949"/>
                </a:solidFill>
                <a:latin typeface="Verdana"/>
                <a:cs typeface="Verdana"/>
              </a:rPr>
              <a:t>VPC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390"/>
              </a:spcBef>
              <a:buSzPct val="102127"/>
              <a:buFont typeface="Arial MT"/>
              <a:buChar char="•"/>
              <a:tabLst>
                <a:tab pos="241300" algn="l"/>
              </a:tabLst>
            </a:pPr>
            <a:r>
              <a:rPr dirty="0" baseline="1182" sz="3525" spc="-49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182" sz="3525" spc="-22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182" sz="3525" spc="-209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baseline="1182" sz="3525" spc="104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182" sz="3525" spc="-2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165">
                <a:solidFill>
                  <a:srgbClr val="444949"/>
                </a:solidFill>
                <a:latin typeface="Microsoft Sans Serif"/>
                <a:cs typeface="Microsoft Sans Serif"/>
              </a:rPr>
              <a:t>53</a:t>
            </a:r>
            <a:r>
              <a:rPr dirty="0" baseline="1182" sz="3525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37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-270">
                <a:solidFill>
                  <a:srgbClr val="444949"/>
                </a:solidFill>
                <a:latin typeface="Microsoft Sans Serif"/>
                <a:cs typeface="Microsoft Sans Serif"/>
              </a:rPr>
              <a:t>cc</a:t>
            </a:r>
            <a:r>
              <a:rPr dirty="0" baseline="1182" sz="3525" spc="-2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182" sz="3525" spc="-494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28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baseline="1182" sz="3525" spc="-22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182" sz="3525" spc="-427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baseline="1182" sz="3525" spc="-494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80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11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Log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information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40">
                <a:solidFill>
                  <a:srgbClr val="444949"/>
                </a:solidFill>
                <a:latin typeface="Verdana"/>
                <a:cs typeface="Verdana"/>
              </a:rPr>
              <a:t>about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40">
                <a:solidFill>
                  <a:srgbClr val="444949"/>
                </a:solidFill>
                <a:latin typeface="Verdana"/>
                <a:cs typeface="Verdana"/>
              </a:rPr>
              <a:t>the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queries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that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0">
                <a:solidFill>
                  <a:srgbClr val="444949"/>
                </a:solidFill>
                <a:latin typeface="Verdana"/>
                <a:cs typeface="Verdana"/>
              </a:rPr>
              <a:t>Route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75">
                <a:solidFill>
                  <a:srgbClr val="444949"/>
                </a:solidFill>
                <a:latin typeface="Verdana"/>
                <a:cs typeface="Verdana"/>
              </a:rPr>
              <a:t>53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0">
                <a:solidFill>
                  <a:srgbClr val="444949"/>
                </a:solidFill>
                <a:latin typeface="Verdana"/>
                <a:cs typeface="Verdana"/>
              </a:rPr>
              <a:t>receives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415"/>
              </a:spcBef>
              <a:buSzPct val="102127"/>
              <a:buFont typeface="Arial MT"/>
              <a:buChar char="•"/>
              <a:tabLst>
                <a:tab pos="241300" algn="l"/>
              </a:tabLst>
            </a:pPr>
            <a:r>
              <a:rPr dirty="0" baseline="1182" sz="3525" spc="-6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baseline="1182" sz="3525" spc="-165">
                <a:solidFill>
                  <a:srgbClr val="444949"/>
                </a:solidFill>
                <a:latin typeface="Microsoft Sans Serif"/>
                <a:cs typeface="Microsoft Sans Serif"/>
              </a:rPr>
              <a:t>3</a:t>
            </a:r>
            <a:r>
              <a:rPr dirty="0" baseline="1182" sz="3525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37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-270">
                <a:solidFill>
                  <a:srgbClr val="444949"/>
                </a:solidFill>
                <a:latin typeface="Microsoft Sans Serif"/>
                <a:cs typeface="Microsoft Sans Serif"/>
              </a:rPr>
              <a:t>cc</a:t>
            </a:r>
            <a:r>
              <a:rPr dirty="0" baseline="1182" sz="3525" spc="-2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182" sz="3525" spc="-494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28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baseline="1182" sz="3525" spc="-22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182" sz="3525" spc="-427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baseline="1182" sz="3525" spc="-494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80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3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Server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80">
                <a:solidFill>
                  <a:srgbClr val="444949"/>
                </a:solidFill>
                <a:latin typeface="Verdana"/>
                <a:cs typeface="Verdana"/>
              </a:rPr>
              <a:t>access</a:t>
            </a:r>
            <a:r>
              <a:rPr dirty="0" sz="2000" spc="-14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85">
                <a:solidFill>
                  <a:srgbClr val="444949"/>
                </a:solidFill>
                <a:latin typeface="Verdana"/>
                <a:cs typeface="Verdana"/>
              </a:rPr>
              <a:t>logging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40">
                <a:solidFill>
                  <a:srgbClr val="444949"/>
                </a:solidFill>
                <a:latin typeface="Verdana"/>
                <a:cs typeface="Verdana"/>
              </a:rPr>
              <a:t>provides</a:t>
            </a:r>
            <a:r>
              <a:rPr dirty="0" sz="2000" spc="-14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detailed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0">
                <a:solidFill>
                  <a:srgbClr val="444949"/>
                </a:solidFill>
                <a:latin typeface="Verdana"/>
                <a:cs typeface="Verdana"/>
              </a:rPr>
              <a:t>records</a:t>
            </a:r>
            <a:r>
              <a:rPr dirty="0" sz="2000" spc="-14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for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40">
                <a:solidFill>
                  <a:srgbClr val="444949"/>
                </a:solidFill>
                <a:latin typeface="Verdana"/>
                <a:cs typeface="Verdana"/>
              </a:rPr>
              <a:t>the</a:t>
            </a:r>
            <a:r>
              <a:rPr dirty="0" sz="2000" spc="-14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requests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that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60">
                <a:solidFill>
                  <a:srgbClr val="444949"/>
                </a:solidFill>
                <a:latin typeface="Verdana"/>
                <a:cs typeface="Verdana"/>
              </a:rPr>
              <a:t>are</a:t>
            </a:r>
            <a:r>
              <a:rPr dirty="0" sz="2000" spc="-14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05">
                <a:solidFill>
                  <a:srgbClr val="444949"/>
                </a:solidFill>
                <a:latin typeface="Verdana"/>
                <a:cs typeface="Verdana"/>
              </a:rPr>
              <a:t>made</a:t>
            </a:r>
            <a:r>
              <a:rPr dirty="0" sz="2000" spc="-14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to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50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bucket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390"/>
              </a:spcBef>
              <a:buSzPct val="102127"/>
              <a:buFont typeface="Arial MT"/>
              <a:buChar char="•"/>
              <a:tabLst>
                <a:tab pos="241300" algn="l"/>
              </a:tabLst>
            </a:pPr>
            <a:r>
              <a:rPr dirty="0" baseline="1182" sz="3525" spc="-179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baseline="1182" sz="3525" spc="-67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baseline="1182" sz="3525" spc="-104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182" sz="3525" spc="-112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baseline="1182" sz="3525" spc="-337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baseline="1182" sz="3525" spc="-37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baseline="1182" sz="3525" spc="-60">
                <a:solidFill>
                  <a:srgbClr val="444949"/>
                </a:solidFill>
                <a:latin typeface="Microsoft Sans Serif"/>
                <a:cs typeface="Microsoft Sans Serif"/>
              </a:rPr>
              <a:t>ro</a:t>
            </a:r>
            <a:r>
              <a:rPr dirty="0" baseline="1182" sz="3525" spc="-82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182" sz="3525" spc="104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182" sz="3525" spc="-15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284">
                <a:solidFill>
                  <a:srgbClr val="444949"/>
                </a:solidFill>
                <a:latin typeface="Microsoft Sans Serif"/>
                <a:cs typeface="Microsoft Sans Serif"/>
              </a:rPr>
              <a:t>Access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315">
                <a:solidFill>
                  <a:srgbClr val="444949"/>
                </a:solidFill>
                <a:latin typeface="Microsoft Sans Serif"/>
                <a:cs typeface="Microsoft Sans Serif"/>
              </a:rPr>
              <a:t>Log</a:t>
            </a:r>
            <a:r>
              <a:rPr dirty="0" baseline="1182" sz="3525" spc="-277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80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3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Detailed</a:t>
            </a:r>
            <a:r>
              <a:rPr dirty="0" sz="2000" spc="-14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information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40">
                <a:solidFill>
                  <a:srgbClr val="444949"/>
                </a:solidFill>
                <a:latin typeface="Verdana"/>
                <a:cs typeface="Verdana"/>
              </a:rPr>
              <a:t>about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45">
                <a:solidFill>
                  <a:srgbClr val="444949"/>
                </a:solidFill>
                <a:latin typeface="Verdana"/>
                <a:cs typeface="Verdana"/>
              </a:rPr>
              <a:t>every</a:t>
            </a:r>
            <a:r>
              <a:rPr dirty="0" sz="2000" spc="-14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65">
                <a:solidFill>
                  <a:srgbClr val="444949"/>
                </a:solidFill>
                <a:latin typeface="Verdana"/>
                <a:cs typeface="Verdana"/>
              </a:rPr>
              <a:t>user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45">
                <a:solidFill>
                  <a:srgbClr val="444949"/>
                </a:solidFill>
                <a:latin typeface="Verdana"/>
                <a:cs typeface="Verdana"/>
              </a:rPr>
              <a:t>request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60">
                <a:solidFill>
                  <a:srgbClr val="444949"/>
                </a:solidFill>
                <a:latin typeface="Verdana"/>
                <a:cs typeface="Verdana"/>
              </a:rPr>
              <a:t>that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00">
                <a:solidFill>
                  <a:srgbClr val="444949"/>
                </a:solidFill>
                <a:latin typeface="Verdana"/>
                <a:cs typeface="Verdana"/>
              </a:rPr>
              <a:t>CloudFront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0">
                <a:solidFill>
                  <a:srgbClr val="444949"/>
                </a:solidFill>
                <a:latin typeface="Verdana"/>
                <a:cs typeface="Verdana"/>
              </a:rPr>
              <a:t>receives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7967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0"/>
              <a:t>A</a:t>
            </a:r>
            <a:r>
              <a:rPr dirty="0" spc="-575"/>
              <a:t>m</a:t>
            </a:r>
            <a:r>
              <a:rPr dirty="0" spc="-775"/>
              <a:t>a</a:t>
            </a:r>
            <a:r>
              <a:rPr dirty="0" spc="-645"/>
              <a:t>z</a:t>
            </a:r>
            <a:r>
              <a:rPr dirty="0" spc="-459"/>
              <a:t>on</a:t>
            </a:r>
            <a:r>
              <a:rPr dirty="0" spc="-315"/>
              <a:t> </a:t>
            </a:r>
            <a:r>
              <a:rPr dirty="0" spc="-625"/>
              <a:t>E</a:t>
            </a:r>
            <a:r>
              <a:rPr dirty="0" spc="-390"/>
              <a:t>l</a:t>
            </a:r>
            <a:r>
              <a:rPr dirty="0" spc="-775"/>
              <a:t>a</a:t>
            </a:r>
            <a:r>
              <a:rPr dirty="0" spc="-730"/>
              <a:t>s</a:t>
            </a:r>
            <a:r>
              <a:rPr dirty="0" spc="-420"/>
              <a:t>t</a:t>
            </a:r>
            <a:r>
              <a:rPr dirty="0" spc="-390"/>
              <a:t>i</a:t>
            </a:r>
            <a:r>
              <a:rPr dirty="0" spc="-610"/>
              <a:t>c</a:t>
            </a:r>
            <a:r>
              <a:rPr dirty="0" spc="-800"/>
              <a:t>S</a:t>
            </a:r>
            <a:r>
              <a:rPr dirty="0" spc="-509"/>
              <a:t>e</a:t>
            </a:r>
            <a:r>
              <a:rPr dirty="0" spc="-775"/>
              <a:t>a</a:t>
            </a:r>
            <a:r>
              <a:rPr dirty="0" spc="-420"/>
              <a:t>r</a:t>
            </a:r>
            <a:r>
              <a:rPr dirty="0" spc="-545"/>
              <a:t>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97886"/>
            <a:ext cx="7493634" cy="4175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101960"/>
              <a:buFont typeface="Arial MT"/>
              <a:buChar char="•"/>
              <a:tabLst>
                <a:tab pos="241300" algn="l"/>
              </a:tabLst>
            </a:pPr>
            <a:r>
              <a:rPr dirty="0" u="sng" baseline="1089" sz="3825" spc="-359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dirty="0" u="sng" baseline="1089" sz="3825" spc="-307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dirty="0" u="sng" baseline="1089" sz="3825" spc="-292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y</a:t>
            </a:r>
            <a:r>
              <a:rPr dirty="0" u="sng" baseline="1089" sz="3825" spc="7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089" sz="3825" spc="-15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b</a:t>
            </a:r>
            <a:r>
              <a:rPr dirty="0" u="sng" baseline="1089" sz="3825" spc="-262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baseline="1089" sz="3825" spc="7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089" sz="3825" spc="-292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dirty="0" u="sng" baseline="1089" sz="3825" spc="-46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dirty="0" u="sng" baseline="1089" sz="3825" spc="-15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ll</a:t>
            </a:r>
            <a:r>
              <a:rPr dirty="0" u="sng" baseline="1089" sz="3825" spc="-262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baseline="1089" sz="3825" spc="-142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dirty="0" u="sng" baseline="1089" sz="3825" spc="-16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089" sz="3825" spc="44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dirty="0" u="sng" baseline="1089" sz="3825" spc="-19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dirty="0" u="sng" baseline="1089" sz="3825" spc="-46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dirty="0" u="sng" baseline="1089" sz="3825" spc="-434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z</a:t>
            </a:r>
            <a:r>
              <a:rPr dirty="0" u="sng" baseline="1089" sz="3825" spc="-1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dirty="0" u="sng" baseline="1089" sz="3825" spc="-217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dirty="0" u="sng" baseline="1089" sz="3825" spc="67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089" sz="3825" spc="-644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baseline="1089" sz="3825" spc="-727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dirty="0" u="sng" baseline="1089" sz="3825" spc="7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089" sz="3825" spc="-46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dirty="0" u="sng" baseline="1089" sz="3825" spc="112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u="sng" baseline="1089" sz="3825" spc="67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089" sz="3825" spc="112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u="sng" baseline="1089" sz="3825" spc="-217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h</a:t>
            </a:r>
            <a:r>
              <a:rPr dirty="0" u="sng" baseline="1089" sz="3825" spc="-262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baseline="1089" sz="3825" spc="7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089" sz="3825" spc="-262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baseline="1089" sz="3825" spc="-44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x</a:t>
            </a:r>
            <a:r>
              <a:rPr dirty="0" u="sng" baseline="1089" sz="3825" spc="-46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dirty="0" u="sng" baseline="1089" sz="3825" spc="-179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m</a:t>
            </a:r>
            <a:endParaRPr baseline="1089" sz="3825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44949"/>
              </a:buClr>
              <a:buFont typeface="Arial MT"/>
              <a:buChar char="•"/>
            </a:pPr>
            <a:endParaRPr sz="3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240">
                <a:solidFill>
                  <a:srgbClr val="444949"/>
                </a:solidFill>
                <a:latin typeface="Microsoft Sans Serif"/>
                <a:cs typeface="Microsoft Sans Serif"/>
              </a:rPr>
              <a:t>Managed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version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ElasticSearch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(open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source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project)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1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1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1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1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115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27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6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1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28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200" spc="-1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19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9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3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59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225">
                <a:solidFill>
                  <a:srgbClr val="444949"/>
                </a:solidFill>
                <a:latin typeface="Microsoft Sans Serif"/>
                <a:cs typeface="Microsoft Sans Serif"/>
              </a:rPr>
              <a:t>Real</a:t>
            </a:r>
            <a:r>
              <a:rPr dirty="0" sz="2200" spc="-2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Time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0">
                <a:solidFill>
                  <a:srgbClr val="444949"/>
                </a:solidFill>
                <a:latin typeface="Microsoft Sans Serif"/>
                <a:cs typeface="Microsoft Sans Serif"/>
              </a:rPr>
              <a:t>application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monitoring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3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28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9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2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-1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19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9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3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270">
                <a:solidFill>
                  <a:srgbClr val="444949"/>
                </a:solidFill>
                <a:latin typeface="Microsoft Sans Serif"/>
                <a:cs typeface="Microsoft Sans Serif"/>
              </a:rPr>
              <a:t>Fu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2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55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200" spc="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434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19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59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20">
                <a:solidFill>
                  <a:srgbClr val="444949"/>
                </a:solidFill>
                <a:latin typeface="Microsoft Sans Serif"/>
                <a:cs typeface="Microsoft Sans Serif"/>
              </a:rPr>
              <a:t>Clic</a:t>
            </a:r>
            <a:r>
              <a:rPr dirty="0" sz="2200" spc="-250">
                <a:solidFill>
                  <a:srgbClr val="444949"/>
                </a:solidFill>
                <a:latin typeface="Microsoft Sans Serif"/>
                <a:cs typeface="Microsoft Sans Serif"/>
              </a:rPr>
              <a:t>ks</a:t>
            </a:r>
            <a:r>
              <a:rPr dirty="0" sz="2200" spc="1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254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220">
                <a:solidFill>
                  <a:srgbClr val="444949"/>
                </a:solidFill>
                <a:latin typeface="Microsoft Sans Serif"/>
                <a:cs typeface="Microsoft Sans Serif"/>
              </a:rPr>
              <a:t>na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19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-80">
                <a:solidFill>
                  <a:srgbClr val="444949"/>
                </a:solidFill>
                <a:latin typeface="Microsoft Sans Serif"/>
                <a:cs typeface="Microsoft Sans Serif"/>
              </a:rPr>
              <a:t>tic</a:t>
            </a:r>
            <a:r>
              <a:rPr dirty="0" sz="2200" spc="-3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1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Indexing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5871" y="426719"/>
            <a:ext cx="1082040" cy="1078991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74891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ElasticSearch</a:t>
            </a:r>
            <a:r>
              <a:rPr dirty="0" spc="-320"/>
              <a:t> </a:t>
            </a:r>
            <a:r>
              <a:rPr dirty="0" spc="-700"/>
              <a:t>+</a:t>
            </a:r>
            <a:r>
              <a:rPr dirty="0" spc="-325"/>
              <a:t> </a:t>
            </a:r>
            <a:r>
              <a:rPr dirty="0" spc="-630"/>
              <a:t>Kibana</a:t>
            </a:r>
            <a:r>
              <a:rPr dirty="0" spc="-320"/>
              <a:t> </a:t>
            </a:r>
            <a:r>
              <a:rPr dirty="0" spc="-700"/>
              <a:t>+</a:t>
            </a:r>
            <a:r>
              <a:rPr dirty="0" spc="-325"/>
              <a:t> </a:t>
            </a:r>
            <a:r>
              <a:rPr dirty="0" spc="-605"/>
              <a:t>Logstash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76849"/>
            <a:ext cx="9624695" cy="426593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ElasticSearch: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provide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search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indexing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capability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47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Z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etc</a:t>
            </a:r>
            <a:endParaRPr sz="2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44949"/>
              </a:buClr>
              <a:buFont typeface="Arial MT"/>
              <a:buChar char="•"/>
            </a:pPr>
            <a:endParaRPr sz="32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Kibana: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Provide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real-time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dashboards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444949"/>
                </a:solidFill>
                <a:latin typeface="Microsoft Sans Serif"/>
                <a:cs typeface="Microsoft Sans Serif"/>
              </a:rPr>
              <a:t>top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data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sits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5">
                <a:solidFill>
                  <a:srgbClr val="444949"/>
                </a:solidFill>
                <a:latin typeface="Microsoft Sans Serif"/>
                <a:cs typeface="Microsoft Sans Serif"/>
              </a:rPr>
              <a:t>ES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Alternative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CloudWatch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dashboards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(more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advanced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capabilities)</a:t>
            </a:r>
            <a:endParaRPr sz="2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444949"/>
              </a:buClr>
              <a:buFont typeface="Arial MT"/>
              <a:buChar char="•"/>
            </a:pPr>
            <a:endParaRPr sz="32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Logstash: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Lo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ing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60">
                <a:solidFill>
                  <a:srgbClr val="444949"/>
                </a:solidFill>
                <a:latin typeface="Microsoft Sans Serif"/>
                <a:cs typeface="Microsoft Sans Serif"/>
              </a:rPr>
              <a:t>tion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chani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30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“Log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ta</a:t>
            </a:r>
            <a:r>
              <a:rPr dirty="0" sz="2400" spc="-22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nt”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Alternative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CloudWatch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9">
                <a:solidFill>
                  <a:srgbClr val="444949"/>
                </a:solidFill>
                <a:latin typeface="Microsoft Sans Serif"/>
                <a:cs typeface="Microsoft Sans Serif"/>
              </a:rPr>
              <a:t>Logs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(you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decide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retention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granularity)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4922520" cy="1305560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660"/>
              </a:spcBef>
            </a:pPr>
            <a:r>
              <a:rPr dirty="0" spc="-700"/>
              <a:t>E</a:t>
            </a:r>
            <a:r>
              <a:rPr dirty="0" spc="-310"/>
              <a:t>l</a:t>
            </a:r>
            <a:r>
              <a:rPr dirty="0" spc="-770"/>
              <a:t>a</a:t>
            </a:r>
            <a:r>
              <a:rPr dirty="0" spc="-645"/>
              <a:t>s</a:t>
            </a:r>
            <a:r>
              <a:rPr dirty="0" spc="-500"/>
              <a:t>t</a:t>
            </a:r>
            <a:r>
              <a:rPr dirty="0" spc="-390"/>
              <a:t>i</a:t>
            </a:r>
            <a:r>
              <a:rPr dirty="0" spc="-459"/>
              <a:t>c</a:t>
            </a:r>
            <a:r>
              <a:rPr dirty="0" spc="-320"/>
              <a:t> </a:t>
            </a:r>
            <a:r>
              <a:rPr dirty="0" spc="-950"/>
              <a:t>S</a:t>
            </a:r>
            <a:r>
              <a:rPr dirty="0" spc="-635"/>
              <a:t>e</a:t>
            </a:r>
            <a:r>
              <a:rPr dirty="0" spc="-650"/>
              <a:t>a</a:t>
            </a:r>
            <a:r>
              <a:rPr dirty="0" spc="-420"/>
              <a:t>r</a:t>
            </a:r>
            <a:r>
              <a:rPr dirty="0" spc="-459"/>
              <a:t>c</a:t>
            </a:r>
            <a:r>
              <a:rPr dirty="0" spc="-630"/>
              <a:t>h</a:t>
            </a:r>
            <a:r>
              <a:rPr dirty="0" spc="-320"/>
              <a:t> </a:t>
            </a:r>
            <a:r>
              <a:rPr dirty="0" spc="-509"/>
              <a:t>p</a:t>
            </a:r>
            <a:r>
              <a:rPr dirty="0" spc="-770"/>
              <a:t>a</a:t>
            </a:r>
            <a:r>
              <a:rPr dirty="0" spc="-415"/>
              <a:t>tt</a:t>
            </a:r>
            <a:r>
              <a:rPr dirty="0" spc="-535"/>
              <a:t>e</a:t>
            </a:r>
            <a:r>
              <a:rPr dirty="0" spc="-285"/>
              <a:t>r</a:t>
            </a:r>
            <a:r>
              <a:rPr dirty="0" spc="-545"/>
              <a:t>ns  </a:t>
            </a:r>
            <a:r>
              <a:rPr dirty="0" spc="-535"/>
              <a:t>DynamoDB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48839" y="2188464"/>
            <a:ext cx="7809230" cy="716280"/>
            <a:chOff x="2148839" y="2188464"/>
            <a:chExt cx="7809230" cy="7162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8839" y="2188464"/>
              <a:ext cx="713232" cy="7162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4088" y="2188464"/>
              <a:ext cx="713232" cy="7162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61235" y="2508016"/>
              <a:ext cx="1653539" cy="76200"/>
            </a:xfrm>
            <a:custGeom>
              <a:avLst/>
              <a:gdLst/>
              <a:ahLst/>
              <a:cxnLst/>
              <a:rect l="l" t="t" r="r" b="b"/>
              <a:pathLst>
                <a:path w="1653539" h="76200">
                  <a:moveTo>
                    <a:pt x="1577286" y="0"/>
                  </a:moveTo>
                  <a:lnTo>
                    <a:pt x="1577286" y="76200"/>
                  </a:lnTo>
                  <a:lnTo>
                    <a:pt x="1647138" y="41275"/>
                  </a:lnTo>
                  <a:lnTo>
                    <a:pt x="1589986" y="41275"/>
                  </a:lnTo>
                  <a:lnTo>
                    <a:pt x="1589986" y="34925"/>
                  </a:lnTo>
                  <a:lnTo>
                    <a:pt x="1647134" y="34925"/>
                  </a:lnTo>
                  <a:lnTo>
                    <a:pt x="1577286" y="0"/>
                  </a:lnTo>
                  <a:close/>
                </a:path>
                <a:path w="1653539" h="76200">
                  <a:moveTo>
                    <a:pt x="1577286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1577286" y="41275"/>
                  </a:lnTo>
                  <a:lnTo>
                    <a:pt x="1577286" y="34925"/>
                  </a:lnTo>
                  <a:close/>
                </a:path>
                <a:path w="1653539" h="76200">
                  <a:moveTo>
                    <a:pt x="1647134" y="34925"/>
                  </a:moveTo>
                  <a:lnTo>
                    <a:pt x="1589986" y="34925"/>
                  </a:lnTo>
                  <a:lnTo>
                    <a:pt x="1589986" y="41275"/>
                  </a:lnTo>
                  <a:lnTo>
                    <a:pt x="1647138" y="41275"/>
                  </a:lnTo>
                  <a:lnTo>
                    <a:pt x="1653486" y="38101"/>
                  </a:lnTo>
                  <a:lnTo>
                    <a:pt x="1647134" y="34925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9336" y="2188464"/>
              <a:ext cx="713231" cy="7162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25921" y="2508016"/>
              <a:ext cx="1653539" cy="76200"/>
            </a:xfrm>
            <a:custGeom>
              <a:avLst/>
              <a:gdLst/>
              <a:ahLst/>
              <a:cxnLst/>
              <a:rect l="l" t="t" r="r" b="b"/>
              <a:pathLst>
                <a:path w="1653540" h="76200">
                  <a:moveTo>
                    <a:pt x="1577286" y="0"/>
                  </a:moveTo>
                  <a:lnTo>
                    <a:pt x="1577286" y="76200"/>
                  </a:lnTo>
                  <a:lnTo>
                    <a:pt x="1647138" y="41275"/>
                  </a:lnTo>
                  <a:lnTo>
                    <a:pt x="1589986" y="41275"/>
                  </a:lnTo>
                  <a:lnTo>
                    <a:pt x="1589986" y="34925"/>
                  </a:lnTo>
                  <a:lnTo>
                    <a:pt x="1647134" y="34925"/>
                  </a:lnTo>
                  <a:lnTo>
                    <a:pt x="1577286" y="0"/>
                  </a:lnTo>
                  <a:close/>
                </a:path>
                <a:path w="1653540" h="76200">
                  <a:moveTo>
                    <a:pt x="1577286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1577286" y="41275"/>
                  </a:lnTo>
                  <a:lnTo>
                    <a:pt x="1577286" y="34925"/>
                  </a:lnTo>
                  <a:close/>
                </a:path>
                <a:path w="1653540" h="76200">
                  <a:moveTo>
                    <a:pt x="1647134" y="34925"/>
                  </a:moveTo>
                  <a:lnTo>
                    <a:pt x="1589986" y="34925"/>
                  </a:lnTo>
                  <a:lnTo>
                    <a:pt x="1589986" y="41275"/>
                  </a:lnTo>
                  <a:lnTo>
                    <a:pt x="1647138" y="41275"/>
                  </a:lnTo>
                  <a:lnTo>
                    <a:pt x="1653486" y="38101"/>
                  </a:lnTo>
                  <a:lnTo>
                    <a:pt x="1647134" y="34925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1535" y="2188464"/>
              <a:ext cx="716279" cy="7162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590608" y="2530567"/>
              <a:ext cx="1653539" cy="76200"/>
            </a:xfrm>
            <a:custGeom>
              <a:avLst/>
              <a:gdLst/>
              <a:ahLst/>
              <a:cxnLst/>
              <a:rect l="l" t="t" r="r" b="b"/>
              <a:pathLst>
                <a:path w="1653540" h="76200">
                  <a:moveTo>
                    <a:pt x="1577286" y="41274"/>
                  </a:moveTo>
                  <a:lnTo>
                    <a:pt x="1577286" y="76200"/>
                  </a:lnTo>
                  <a:lnTo>
                    <a:pt x="1647136" y="41275"/>
                  </a:lnTo>
                  <a:lnTo>
                    <a:pt x="1577286" y="41274"/>
                  </a:lnTo>
                  <a:close/>
                </a:path>
                <a:path w="1653540" h="76200">
                  <a:moveTo>
                    <a:pt x="1577286" y="34924"/>
                  </a:moveTo>
                  <a:lnTo>
                    <a:pt x="1577286" y="41274"/>
                  </a:lnTo>
                  <a:lnTo>
                    <a:pt x="1589986" y="41275"/>
                  </a:lnTo>
                  <a:lnTo>
                    <a:pt x="1589986" y="34925"/>
                  </a:lnTo>
                  <a:lnTo>
                    <a:pt x="1577286" y="34924"/>
                  </a:lnTo>
                  <a:close/>
                </a:path>
                <a:path w="1653540" h="76200">
                  <a:moveTo>
                    <a:pt x="1577286" y="0"/>
                  </a:moveTo>
                  <a:lnTo>
                    <a:pt x="1577286" y="34924"/>
                  </a:lnTo>
                  <a:lnTo>
                    <a:pt x="1589986" y="34925"/>
                  </a:lnTo>
                  <a:lnTo>
                    <a:pt x="1589986" y="41275"/>
                  </a:lnTo>
                  <a:lnTo>
                    <a:pt x="1647139" y="41273"/>
                  </a:lnTo>
                  <a:lnTo>
                    <a:pt x="1653486" y="38100"/>
                  </a:lnTo>
                  <a:lnTo>
                    <a:pt x="1577286" y="0"/>
                  </a:lnTo>
                  <a:close/>
                </a:path>
                <a:path w="1653540" h="76200">
                  <a:moveTo>
                    <a:pt x="0" y="34923"/>
                  </a:moveTo>
                  <a:lnTo>
                    <a:pt x="0" y="41273"/>
                  </a:lnTo>
                  <a:lnTo>
                    <a:pt x="1577286" y="41274"/>
                  </a:lnTo>
                  <a:lnTo>
                    <a:pt x="1577286" y="34924"/>
                  </a:lnTo>
                  <a:lnTo>
                    <a:pt x="0" y="34923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763930" y="3032252"/>
            <a:ext cx="1610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DynamoDB</a:t>
            </a:r>
            <a:r>
              <a:rPr dirty="0" sz="1800" spc="-5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8569" y="3032252"/>
            <a:ext cx="1784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DynamoDB</a:t>
            </a: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Stream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0908" y="3050540"/>
            <a:ext cx="1630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Lambda</a:t>
            </a:r>
            <a:r>
              <a:rPr dirty="0" sz="1800" spc="-5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80136" y="3032252"/>
            <a:ext cx="10426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Amazon</a:t>
            </a:r>
            <a:r>
              <a:rPr dirty="0" sz="1800" spc="-6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7221" y="4598923"/>
            <a:ext cx="1922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API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to </a:t>
            </a:r>
            <a:r>
              <a:rPr dirty="0" u="sng" sz="1800" spc="-1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Calibri"/>
                <a:cs typeface="Calibri"/>
              </a:rPr>
              <a:t>retrieve</a:t>
            </a:r>
            <a:r>
              <a:rPr dirty="0" sz="1800" spc="-2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items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39931" y="3381472"/>
            <a:ext cx="76200" cy="1196340"/>
          </a:xfrm>
          <a:custGeom>
            <a:avLst/>
            <a:gdLst/>
            <a:ahLst/>
            <a:cxnLst/>
            <a:rect l="l" t="t" r="r" b="b"/>
            <a:pathLst>
              <a:path w="76200" h="1196339">
                <a:moveTo>
                  <a:pt x="34926" y="1120057"/>
                </a:moveTo>
                <a:lnTo>
                  <a:pt x="1" y="1120057"/>
                </a:lnTo>
                <a:lnTo>
                  <a:pt x="38101" y="1196257"/>
                </a:lnTo>
                <a:lnTo>
                  <a:pt x="69851" y="1132756"/>
                </a:lnTo>
                <a:lnTo>
                  <a:pt x="34926" y="1132756"/>
                </a:lnTo>
                <a:lnTo>
                  <a:pt x="34926" y="1120057"/>
                </a:lnTo>
                <a:close/>
              </a:path>
              <a:path w="76200" h="1196339">
                <a:moveTo>
                  <a:pt x="41275" y="63500"/>
                </a:moveTo>
                <a:lnTo>
                  <a:pt x="34925" y="63500"/>
                </a:lnTo>
                <a:lnTo>
                  <a:pt x="34926" y="1132756"/>
                </a:lnTo>
                <a:lnTo>
                  <a:pt x="41276" y="1132756"/>
                </a:lnTo>
                <a:lnTo>
                  <a:pt x="41275" y="63500"/>
                </a:lnTo>
                <a:close/>
              </a:path>
              <a:path w="76200" h="1196339">
                <a:moveTo>
                  <a:pt x="76201" y="1120057"/>
                </a:moveTo>
                <a:lnTo>
                  <a:pt x="41276" y="1120057"/>
                </a:lnTo>
                <a:lnTo>
                  <a:pt x="41276" y="1132756"/>
                </a:lnTo>
                <a:lnTo>
                  <a:pt x="69851" y="1132756"/>
                </a:lnTo>
                <a:lnTo>
                  <a:pt x="76201" y="1120057"/>
                </a:lnTo>
                <a:close/>
              </a:path>
              <a:path w="76200" h="1196339">
                <a:moveTo>
                  <a:pt x="38100" y="0"/>
                </a:moveTo>
                <a:lnTo>
                  <a:pt x="0" y="76200"/>
                </a:lnTo>
                <a:lnTo>
                  <a:pt x="34925" y="76200"/>
                </a:lnTo>
                <a:lnTo>
                  <a:pt x="3492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196339">
                <a:moveTo>
                  <a:pt x="69850" y="63500"/>
                </a:moveTo>
                <a:lnTo>
                  <a:pt x="41275" y="63500"/>
                </a:lnTo>
                <a:lnTo>
                  <a:pt x="4127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696635" y="4635500"/>
            <a:ext cx="1802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API</a:t>
            </a:r>
            <a:r>
              <a:rPr dirty="0" sz="1800" spc="-2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to </a:t>
            </a:r>
            <a:r>
              <a:rPr dirty="0" u="sng" sz="1800" spc="-1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Calibri"/>
                <a:cs typeface="Calibri"/>
              </a:rPr>
              <a:t>search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items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568943" y="3381472"/>
            <a:ext cx="76200" cy="1234440"/>
          </a:xfrm>
          <a:custGeom>
            <a:avLst/>
            <a:gdLst/>
            <a:ahLst/>
            <a:cxnLst/>
            <a:rect l="l" t="t" r="r" b="b"/>
            <a:pathLst>
              <a:path w="76200" h="1234439">
                <a:moveTo>
                  <a:pt x="34926" y="1157833"/>
                </a:moveTo>
                <a:lnTo>
                  <a:pt x="1" y="1157833"/>
                </a:lnTo>
                <a:lnTo>
                  <a:pt x="38101" y="1234033"/>
                </a:lnTo>
                <a:lnTo>
                  <a:pt x="69851" y="1170533"/>
                </a:lnTo>
                <a:lnTo>
                  <a:pt x="34926" y="1170533"/>
                </a:lnTo>
                <a:lnTo>
                  <a:pt x="34926" y="1157833"/>
                </a:lnTo>
                <a:close/>
              </a:path>
              <a:path w="76200" h="1234439">
                <a:moveTo>
                  <a:pt x="41275" y="63500"/>
                </a:moveTo>
                <a:lnTo>
                  <a:pt x="34925" y="63500"/>
                </a:lnTo>
                <a:lnTo>
                  <a:pt x="34926" y="1170533"/>
                </a:lnTo>
                <a:lnTo>
                  <a:pt x="41276" y="1170533"/>
                </a:lnTo>
                <a:lnTo>
                  <a:pt x="41275" y="63500"/>
                </a:lnTo>
                <a:close/>
              </a:path>
              <a:path w="76200" h="1234439">
                <a:moveTo>
                  <a:pt x="76201" y="1157833"/>
                </a:moveTo>
                <a:lnTo>
                  <a:pt x="41276" y="1157833"/>
                </a:lnTo>
                <a:lnTo>
                  <a:pt x="41276" y="1170533"/>
                </a:lnTo>
                <a:lnTo>
                  <a:pt x="69851" y="1170533"/>
                </a:lnTo>
                <a:lnTo>
                  <a:pt x="76201" y="1157833"/>
                </a:lnTo>
                <a:close/>
              </a:path>
              <a:path w="76200" h="1234439">
                <a:moveTo>
                  <a:pt x="38100" y="0"/>
                </a:moveTo>
                <a:lnTo>
                  <a:pt x="0" y="76200"/>
                </a:lnTo>
                <a:lnTo>
                  <a:pt x="34925" y="76200"/>
                </a:lnTo>
                <a:lnTo>
                  <a:pt x="3492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234439">
                <a:moveTo>
                  <a:pt x="69850" y="63500"/>
                </a:moveTo>
                <a:lnTo>
                  <a:pt x="41275" y="63500"/>
                </a:lnTo>
                <a:lnTo>
                  <a:pt x="4127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4922520" cy="1305560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660"/>
              </a:spcBef>
            </a:pPr>
            <a:r>
              <a:rPr dirty="0" spc="-700"/>
              <a:t>E</a:t>
            </a:r>
            <a:r>
              <a:rPr dirty="0" spc="-310"/>
              <a:t>l</a:t>
            </a:r>
            <a:r>
              <a:rPr dirty="0" spc="-770"/>
              <a:t>a</a:t>
            </a:r>
            <a:r>
              <a:rPr dirty="0" spc="-645"/>
              <a:t>s</a:t>
            </a:r>
            <a:r>
              <a:rPr dirty="0" spc="-500"/>
              <a:t>t</a:t>
            </a:r>
            <a:r>
              <a:rPr dirty="0" spc="-390"/>
              <a:t>i</a:t>
            </a:r>
            <a:r>
              <a:rPr dirty="0" spc="-459"/>
              <a:t>c</a:t>
            </a:r>
            <a:r>
              <a:rPr dirty="0" spc="-320"/>
              <a:t> </a:t>
            </a:r>
            <a:r>
              <a:rPr dirty="0" spc="-950"/>
              <a:t>S</a:t>
            </a:r>
            <a:r>
              <a:rPr dirty="0" spc="-635"/>
              <a:t>e</a:t>
            </a:r>
            <a:r>
              <a:rPr dirty="0" spc="-650"/>
              <a:t>a</a:t>
            </a:r>
            <a:r>
              <a:rPr dirty="0" spc="-420"/>
              <a:t>r</a:t>
            </a:r>
            <a:r>
              <a:rPr dirty="0" spc="-459"/>
              <a:t>c</a:t>
            </a:r>
            <a:r>
              <a:rPr dirty="0" spc="-630"/>
              <a:t>h</a:t>
            </a:r>
            <a:r>
              <a:rPr dirty="0" spc="-320"/>
              <a:t> </a:t>
            </a:r>
            <a:r>
              <a:rPr dirty="0" spc="-509"/>
              <a:t>p</a:t>
            </a:r>
            <a:r>
              <a:rPr dirty="0" spc="-770"/>
              <a:t>a</a:t>
            </a:r>
            <a:r>
              <a:rPr dirty="0" spc="-415"/>
              <a:t>tt</a:t>
            </a:r>
            <a:r>
              <a:rPr dirty="0" spc="-535"/>
              <a:t>e</a:t>
            </a:r>
            <a:r>
              <a:rPr dirty="0" spc="-285"/>
              <a:t>r</a:t>
            </a:r>
            <a:r>
              <a:rPr dirty="0" spc="-545"/>
              <a:t>ns  </a:t>
            </a:r>
            <a:r>
              <a:rPr dirty="0" spc="-240"/>
              <a:t>Cl</a:t>
            </a:r>
            <a:r>
              <a:rPr dirty="0" spc="-290"/>
              <a:t>o</a:t>
            </a:r>
            <a:r>
              <a:rPr dirty="0" spc="-630"/>
              <a:t>u</a:t>
            </a:r>
            <a:r>
              <a:rPr dirty="0" spc="-509"/>
              <a:t>d</a:t>
            </a:r>
            <a:r>
              <a:rPr dirty="0" spc="5"/>
              <a:t>W</a:t>
            </a:r>
            <a:r>
              <a:rPr dirty="0" spc="-540"/>
              <a:t>at</a:t>
            </a:r>
            <a:r>
              <a:rPr dirty="0" spc="-555"/>
              <a:t>c</a:t>
            </a:r>
            <a:r>
              <a:rPr dirty="0" spc="-630"/>
              <a:t>h</a:t>
            </a:r>
            <a:r>
              <a:rPr dirty="0" spc="-320"/>
              <a:t> </a:t>
            </a:r>
            <a:r>
              <a:rPr dirty="0" spc="-390"/>
              <a:t>L</a:t>
            </a:r>
            <a:r>
              <a:rPr dirty="0" spc="-290"/>
              <a:t>o</a:t>
            </a:r>
            <a:r>
              <a:rPr dirty="0" spc="-805"/>
              <a:t>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0824" y="2831084"/>
            <a:ext cx="1623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CloudWatch</a:t>
            </a:r>
            <a:r>
              <a:rPr dirty="0" sz="1800" spc="-4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Logs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5463" y="2831084"/>
            <a:ext cx="17075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Subscription</a:t>
            </a: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Filter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7801" y="2849371"/>
            <a:ext cx="178498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Lambda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Function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(managed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by</a:t>
            </a: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AWS)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76272" y="1926335"/>
            <a:ext cx="7806055" cy="774700"/>
            <a:chOff x="2176272" y="1926335"/>
            <a:chExt cx="7806055" cy="7747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3719" y="1987295"/>
              <a:ext cx="716279" cy="7132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52816" y="2306311"/>
              <a:ext cx="1653539" cy="76200"/>
            </a:xfrm>
            <a:custGeom>
              <a:avLst/>
              <a:gdLst/>
              <a:ahLst/>
              <a:cxnLst/>
              <a:rect l="l" t="t" r="r" b="b"/>
              <a:pathLst>
                <a:path w="1653540" h="76200">
                  <a:moveTo>
                    <a:pt x="1577286" y="41274"/>
                  </a:moveTo>
                  <a:lnTo>
                    <a:pt x="1577286" y="76200"/>
                  </a:lnTo>
                  <a:lnTo>
                    <a:pt x="1647136" y="41275"/>
                  </a:lnTo>
                  <a:lnTo>
                    <a:pt x="1577286" y="41274"/>
                  </a:lnTo>
                  <a:close/>
                </a:path>
                <a:path w="1653540" h="76200">
                  <a:moveTo>
                    <a:pt x="1577286" y="34924"/>
                  </a:moveTo>
                  <a:lnTo>
                    <a:pt x="1577286" y="41274"/>
                  </a:lnTo>
                  <a:lnTo>
                    <a:pt x="1589986" y="41275"/>
                  </a:lnTo>
                  <a:lnTo>
                    <a:pt x="1589986" y="34925"/>
                  </a:lnTo>
                  <a:lnTo>
                    <a:pt x="1577286" y="34924"/>
                  </a:lnTo>
                  <a:close/>
                </a:path>
                <a:path w="1653540" h="76200">
                  <a:moveTo>
                    <a:pt x="1577286" y="0"/>
                  </a:moveTo>
                  <a:lnTo>
                    <a:pt x="1577286" y="34924"/>
                  </a:lnTo>
                  <a:lnTo>
                    <a:pt x="1589986" y="34925"/>
                  </a:lnTo>
                  <a:lnTo>
                    <a:pt x="1589986" y="41275"/>
                  </a:lnTo>
                  <a:lnTo>
                    <a:pt x="1647139" y="41273"/>
                  </a:lnTo>
                  <a:lnTo>
                    <a:pt x="1653486" y="38100"/>
                  </a:lnTo>
                  <a:lnTo>
                    <a:pt x="1577286" y="0"/>
                  </a:lnTo>
                  <a:close/>
                </a:path>
                <a:path w="1653540" h="76200">
                  <a:moveTo>
                    <a:pt x="0" y="34923"/>
                  </a:moveTo>
                  <a:lnTo>
                    <a:pt x="0" y="41273"/>
                  </a:lnTo>
                  <a:lnTo>
                    <a:pt x="1577286" y="41274"/>
                  </a:lnTo>
                  <a:lnTo>
                    <a:pt x="1577286" y="34924"/>
                  </a:lnTo>
                  <a:lnTo>
                    <a:pt x="0" y="34923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8967" y="1987295"/>
              <a:ext cx="713231" cy="71323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88119" y="2306319"/>
              <a:ext cx="6383020" cy="99060"/>
            </a:xfrm>
            <a:custGeom>
              <a:avLst/>
              <a:gdLst/>
              <a:ahLst/>
              <a:cxnLst/>
              <a:rect l="l" t="t" r="r" b="b"/>
              <a:pathLst>
                <a:path w="6383020" h="99060">
                  <a:moveTo>
                    <a:pt x="1653489" y="38100"/>
                  </a:moveTo>
                  <a:lnTo>
                    <a:pt x="1577289" y="0"/>
                  </a:lnTo>
                  <a:lnTo>
                    <a:pt x="1577289" y="34925"/>
                  </a:lnTo>
                  <a:lnTo>
                    <a:pt x="0" y="34925"/>
                  </a:lnTo>
                  <a:lnTo>
                    <a:pt x="0" y="41275"/>
                  </a:lnTo>
                  <a:lnTo>
                    <a:pt x="1577289" y="41275"/>
                  </a:lnTo>
                  <a:lnTo>
                    <a:pt x="1577289" y="76200"/>
                  </a:lnTo>
                  <a:lnTo>
                    <a:pt x="1647139" y="41275"/>
                  </a:lnTo>
                  <a:lnTo>
                    <a:pt x="1653489" y="38100"/>
                  </a:lnTo>
                  <a:close/>
                </a:path>
                <a:path w="6383020" h="99060">
                  <a:moveTo>
                    <a:pt x="6382867" y="60642"/>
                  </a:moveTo>
                  <a:lnTo>
                    <a:pt x="6306667" y="22542"/>
                  </a:lnTo>
                  <a:lnTo>
                    <a:pt x="6306667" y="57467"/>
                  </a:lnTo>
                  <a:lnTo>
                    <a:pt x="4729378" y="57467"/>
                  </a:lnTo>
                  <a:lnTo>
                    <a:pt x="4729378" y="63817"/>
                  </a:lnTo>
                  <a:lnTo>
                    <a:pt x="6306667" y="63817"/>
                  </a:lnTo>
                  <a:lnTo>
                    <a:pt x="6306667" y="98742"/>
                  </a:lnTo>
                  <a:lnTo>
                    <a:pt x="6376517" y="63817"/>
                  </a:lnTo>
                  <a:lnTo>
                    <a:pt x="6382867" y="60642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6272" y="1926335"/>
              <a:ext cx="713232" cy="7132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1520" y="1926335"/>
              <a:ext cx="713231" cy="71323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107031" y="2831084"/>
            <a:ext cx="10426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Amazon</a:t>
            </a:r>
            <a:r>
              <a:rPr dirty="0" sz="1800" spc="-6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0824" y="5107940"/>
            <a:ext cx="1623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CloudWatch</a:t>
            </a:r>
            <a:r>
              <a:rPr dirty="0" sz="1800" spc="-4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Logs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95463" y="5107940"/>
            <a:ext cx="17075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Subscription</a:t>
            </a: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Filter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47801" y="5126228"/>
            <a:ext cx="1989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Kinesis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 Data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Firehose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76272" y="4203191"/>
            <a:ext cx="7806055" cy="774700"/>
            <a:chOff x="2176272" y="4203191"/>
            <a:chExt cx="7806055" cy="77470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68967" y="4264151"/>
              <a:ext cx="713231" cy="71323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888119" y="4583099"/>
              <a:ext cx="6383020" cy="99060"/>
            </a:xfrm>
            <a:custGeom>
              <a:avLst/>
              <a:gdLst/>
              <a:ahLst/>
              <a:cxnLst/>
              <a:rect l="l" t="t" r="r" b="b"/>
              <a:pathLst>
                <a:path w="6383020" h="99060">
                  <a:moveTo>
                    <a:pt x="1653489" y="38100"/>
                  </a:moveTo>
                  <a:lnTo>
                    <a:pt x="1577289" y="0"/>
                  </a:lnTo>
                  <a:lnTo>
                    <a:pt x="1577289" y="34925"/>
                  </a:lnTo>
                  <a:lnTo>
                    <a:pt x="0" y="34925"/>
                  </a:lnTo>
                  <a:lnTo>
                    <a:pt x="0" y="41275"/>
                  </a:lnTo>
                  <a:lnTo>
                    <a:pt x="1577289" y="41275"/>
                  </a:lnTo>
                  <a:lnTo>
                    <a:pt x="1577289" y="76200"/>
                  </a:lnTo>
                  <a:lnTo>
                    <a:pt x="1647139" y="41275"/>
                  </a:lnTo>
                  <a:lnTo>
                    <a:pt x="1653489" y="38100"/>
                  </a:lnTo>
                  <a:close/>
                </a:path>
                <a:path w="6383020" h="99060">
                  <a:moveTo>
                    <a:pt x="6382867" y="60655"/>
                  </a:moveTo>
                  <a:lnTo>
                    <a:pt x="6306667" y="22555"/>
                  </a:lnTo>
                  <a:lnTo>
                    <a:pt x="6306667" y="57480"/>
                  </a:lnTo>
                  <a:lnTo>
                    <a:pt x="4729378" y="57480"/>
                  </a:lnTo>
                  <a:lnTo>
                    <a:pt x="4729378" y="63830"/>
                  </a:lnTo>
                  <a:lnTo>
                    <a:pt x="6306667" y="63830"/>
                  </a:lnTo>
                  <a:lnTo>
                    <a:pt x="6306667" y="98755"/>
                  </a:lnTo>
                  <a:lnTo>
                    <a:pt x="6376517" y="63830"/>
                  </a:lnTo>
                  <a:lnTo>
                    <a:pt x="6382867" y="60655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76272" y="4203191"/>
              <a:ext cx="713232" cy="71323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252816" y="4583099"/>
              <a:ext cx="1653539" cy="76200"/>
            </a:xfrm>
            <a:custGeom>
              <a:avLst/>
              <a:gdLst/>
              <a:ahLst/>
              <a:cxnLst/>
              <a:rect l="l" t="t" r="r" b="b"/>
              <a:pathLst>
                <a:path w="1653540" h="76200">
                  <a:moveTo>
                    <a:pt x="1577286" y="41274"/>
                  </a:moveTo>
                  <a:lnTo>
                    <a:pt x="1577286" y="76199"/>
                  </a:lnTo>
                  <a:lnTo>
                    <a:pt x="1647136" y="41274"/>
                  </a:lnTo>
                  <a:lnTo>
                    <a:pt x="1577286" y="41274"/>
                  </a:lnTo>
                  <a:close/>
                </a:path>
                <a:path w="1653540" h="76200">
                  <a:moveTo>
                    <a:pt x="1577286" y="34924"/>
                  </a:moveTo>
                  <a:lnTo>
                    <a:pt x="1577286" y="41274"/>
                  </a:lnTo>
                  <a:lnTo>
                    <a:pt x="1589986" y="41274"/>
                  </a:lnTo>
                  <a:lnTo>
                    <a:pt x="1589986" y="34924"/>
                  </a:lnTo>
                  <a:lnTo>
                    <a:pt x="1577286" y="34924"/>
                  </a:lnTo>
                  <a:close/>
                </a:path>
                <a:path w="1653540" h="76200">
                  <a:moveTo>
                    <a:pt x="1577286" y="0"/>
                  </a:moveTo>
                  <a:lnTo>
                    <a:pt x="1577286" y="34924"/>
                  </a:lnTo>
                  <a:lnTo>
                    <a:pt x="1589986" y="34924"/>
                  </a:lnTo>
                  <a:lnTo>
                    <a:pt x="1589986" y="41274"/>
                  </a:lnTo>
                  <a:lnTo>
                    <a:pt x="1647139" y="41273"/>
                  </a:lnTo>
                  <a:lnTo>
                    <a:pt x="1653486" y="38099"/>
                  </a:lnTo>
                  <a:lnTo>
                    <a:pt x="1577286" y="0"/>
                  </a:lnTo>
                  <a:close/>
                </a:path>
                <a:path w="1653540" h="76200">
                  <a:moveTo>
                    <a:pt x="0" y="34923"/>
                  </a:moveTo>
                  <a:lnTo>
                    <a:pt x="0" y="41273"/>
                  </a:lnTo>
                  <a:lnTo>
                    <a:pt x="1577286" y="41274"/>
                  </a:lnTo>
                  <a:lnTo>
                    <a:pt x="1577286" y="34924"/>
                  </a:lnTo>
                  <a:lnTo>
                    <a:pt x="0" y="34923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1520" y="4203191"/>
              <a:ext cx="713231" cy="71323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03719" y="4236719"/>
              <a:ext cx="716279" cy="71628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107031" y="5107940"/>
            <a:ext cx="10426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Amazon</a:t>
            </a:r>
            <a:r>
              <a:rPr dirty="0" sz="1800" spc="-6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76204" y="1901444"/>
            <a:ext cx="899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Real</a:t>
            </a:r>
            <a:r>
              <a:rPr dirty="0" sz="1800" spc="-6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36012" y="4257547"/>
            <a:ext cx="1436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Near</a:t>
            </a:r>
            <a:r>
              <a:rPr dirty="0" sz="1800" spc="-4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Real</a:t>
            </a: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75025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950"/>
              <a:t>S</a:t>
            </a:r>
            <a:r>
              <a:rPr dirty="0" spc="-770"/>
              <a:t>y</a:t>
            </a:r>
            <a:r>
              <a:rPr dirty="0" spc="-735"/>
              <a:t>s</a:t>
            </a:r>
            <a:r>
              <a:rPr dirty="0" spc="-415"/>
              <a:t>t</a:t>
            </a:r>
            <a:r>
              <a:rPr dirty="0" spc="-515"/>
              <a:t>e</a:t>
            </a:r>
            <a:r>
              <a:rPr dirty="0" spc="-900"/>
              <a:t>m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275"/>
              <a:t>M</a:t>
            </a:r>
            <a:r>
              <a:rPr dirty="0" spc="-770"/>
              <a:t>a</a:t>
            </a:r>
            <a:r>
              <a:rPr dirty="0" spc="-625"/>
              <a:t>n</a:t>
            </a:r>
            <a:r>
              <a:rPr dirty="0" spc="-770"/>
              <a:t>a</a:t>
            </a:r>
            <a:r>
              <a:rPr dirty="0" spc="-869"/>
              <a:t>g</a:t>
            </a:r>
            <a:r>
              <a:rPr dirty="0" spc="-515"/>
              <a:t>e</a:t>
            </a:r>
            <a:r>
              <a:rPr dirty="0" spc="-415"/>
              <a:t>r</a:t>
            </a:r>
            <a:r>
              <a:rPr dirty="0" spc="-325"/>
              <a:t> </a:t>
            </a:r>
            <a:r>
              <a:rPr dirty="0" spc="155"/>
              <a:t>O</a:t>
            </a:r>
            <a:r>
              <a:rPr dirty="0" spc="-805"/>
              <a:t>v</a:t>
            </a:r>
            <a:r>
              <a:rPr dirty="0" spc="-515"/>
              <a:t>e</a:t>
            </a:r>
            <a:r>
              <a:rPr dirty="0" spc="-114"/>
              <a:t>r</a:t>
            </a:r>
            <a:r>
              <a:rPr dirty="0" spc="-735"/>
              <a:t>v</a:t>
            </a:r>
            <a:r>
              <a:rPr dirty="0" spc="-390"/>
              <a:t>i</a:t>
            </a:r>
            <a:r>
              <a:rPr dirty="0" spc="-515"/>
              <a:t>e</a:t>
            </a:r>
            <a:r>
              <a:rPr dirty="0" spc="-490"/>
              <a:t>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2483"/>
            <a:ext cx="8935085" cy="411607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He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lp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697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010" sz="4125" spc="-13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baseline="1010" sz="4125" spc="-195">
                <a:solidFill>
                  <a:srgbClr val="444949"/>
                </a:solidFill>
                <a:latin typeface="Microsoft Sans Serif"/>
                <a:cs typeface="Microsoft Sans Serif"/>
              </a:rPr>
              <a:t>2</a:t>
            </a:r>
            <a:r>
              <a:rPr dirty="0" baseline="1010" sz="41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494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010" sz="4125" spc="-24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010" sz="4125" spc="-157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baseline="1010" sz="41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254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010" sz="4125" spc="-24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010" sz="4125" spc="-67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baseline="1010" sz="4125" spc="-40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baseline="1010" sz="4125" spc="-187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010" sz="4125" spc="-202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010" sz="4125" spc="-292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baseline="1010" sz="4125" spc="-16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010" sz="4125" spc="-41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baseline="1010" sz="4125" spc="-457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010" sz="41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Ge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7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95">
                <a:solidFill>
                  <a:srgbClr val="444949"/>
                </a:solidFill>
                <a:latin typeface="Microsoft Sans Serif"/>
                <a:cs typeface="Microsoft Sans Serif"/>
              </a:rPr>
              <a:t>ms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SzPct val="101818"/>
              <a:buFont typeface="Arial MT"/>
              <a:buChar char="•"/>
              <a:tabLst>
                <a:tab pos="241300" algn="l"/>
              </a:tabLst>
            </a:pPr>
            <a:r>
              <a:rPr dirty="0" baseline="1010" sz="4125" spc="-315">
                <a:solidFill>
                  <a:srgbClr val="444949"/>
                </a:solidFill>
                <a:latin typeface="Microsoft Sans Serif"/>
                <a:cs typeface="Microsoft Sans Serif"/>
              </a:rPr>
              <a:t>Patching</a:t>
            </a:r>
            <a:r>
              <a:rPr dirty="0" baseline="1010" sz="41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65">
                <a:solidFill>
                  <a:srgbClr val="444949"/>
                </a:solidFill>
                <a:latin typeface="Microsoft Sans Serif"/>
                <a:cs typeface="Microsoft Sans Serif"/>
              </a:rPr>
              <a:t>automation</a:t>
            </a:r>
            <a:r>
              <a:rPr dirty="0" baseline="1010" sz="41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60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baseline="1010" sz="4125" spc="8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84">
                <a:solidFill>
                  <a:srgbClr val="444949"/>
                </a:solidFill>
                <a:latin typeface="Microsoft Sans Serif"/>
                <a:cs typeface="Microsoft Sans Serif"/>
              </a:rPr>
              <a:t>enhanced</a:t>
            </a:r>
            <a:r>
              <a:rPr dirty="0" baseline="1010" sz="41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32">
                <a:solidFill>
                  <a:srgbClr val="444949"/>
                </a:solidFill>
                <a:latin typeface="Microsoft Sans Serif"/>
                <a:cs typeface="Microsoft Sans Serif"/>
              </a:rPr>
              <a:t>compliance</a:t>
            </a:r>
            <a:endParaRPr baseline="1010" sz="4125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60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Integrated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CloudWatch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metrics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dashboards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2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2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ic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7193" y="288940"/>
            <a:ext cx="1412574" cy="15771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71589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950"/>
              <a:t>S</a:t>
            </a:r>
            <a:r>
              <a:rPr dirty="0" spc="-770"/>
              <a:t>y</a:t>
            </a:r>
            <a:r>
              <a:rPr dirty="0" spc="-735"/>
              <a:t>s</a:t>
            </a:r>
            <a:r>
              <a:rPr dirty="0" spc="-415"/>
              <a:t>t</a:t>
            </a:r>
            <a:r>
              <a:rPr dirty="0" spc="-515"/>
              <a:t>e</a:t>
            </a:r>
            <a:r>
              <a:rPr dirty="0" spc="-900"/>
              <a:t>m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275"/>
              <a:t>M</a:t>
            </a:r>
            <a:r>
              <a:rPr dirty="0" spc="-770"/>
              <a:t>a</a:t>
            </a:r>
            <a:r>
              <a:rPr dirty="0" spc="-625"/>
              <a:t>n</a:t>
            </a:r>
            <a:r>
              <a:rPr dirty="0" spc="-770"/>
              <a:t>a</a:t>
            </a:r>
            <a:r>
              <a:rPr dirty="0" spc="-869"/>
              <a:t>g</a:t>
            </a:r>
            <a:r>
              <a:rPr dirty="0" spc="-515"/>
              <a:t>e</a:t>
            </a:r>
            <a:r>
              <a:rPr dirty="0" spc="-415"/>
              <a:t>r</a:t>
            </a:r>
            <a:r>
              <a:rPr dirty="0" spc="-325"/>
              <a:t> </a:t>
            </a:r>
            <a:r>
              <a:rPr dirty="0" spc="-610"/>
              <a:t>F</a:t>
            </a:r>
            <a:r>
              <a:rPr dirty="0" spc="-515"/>
              <a:t>e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625"/>
              <a:t>u</a:t>
            </a:r>
            <a:r>
              <a:rPr dirty="0" spc="-420"/>
              <a:t>r</a:t>
            </a:r>
            <a:r>
              <a:rPr dirty="0" spc="-515"/>
              <a:t>e</a:t>
            </a:r>
            <a:r>
              <a:rPr dirty="0" spc="-735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253236"/>
            <a:ext cx="4128770" cy="306133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Reso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Insights: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31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ts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270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dirty="0" sz="2400" spc="-29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ard</a:t>
            </a:r>
            <a:endParaRPr sz="2400">
              <a:latin typeface="Microsoft Sans Serif"/>
              <a:cs typeface="Microsoft Sans Serif"/>
            </a:endParaRPr>
          </a:p>
          <a:p>
            <a:pPr lvl="1" marL="698500" marR="5080" indent="-228600">
              <a:lnSpc>
                <a:spcPts val="2560"/>
              </a:lnSpc>
              <a:spcBef>
                <a:spcPts val="570"/>
              </a:spcBef>
              <a:buSzPct val="102127"/>
              <a:buFont typeface="Arial MT"/>
              <a:buChar char="•"/>
              <a:tabLst>
                <a:tab pos="698500" algn="l"/>
              </a:tabLst>
            </a:pPr>
            <a:r>
              <a:rPr dirty="0" baseline="1182" sz="3525" spc="-142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182" sz="3525" spc="-34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182" sz="3525" spc="-284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baseline="1182" sz="3525" spc="-217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182" sz="3525" spc="-22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182" sz="3525" spc="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182" sz="3525" spc="2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182" sz="3525" spc="-27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baseline="1182" sz="3525" spc="-34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baseline="1182" sz="3525" spc="-23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179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baseline="1182" sz="3525" spc="-82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182" sz="3525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baseline="1182" sz="3525" spc="-382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baseline="1182" sz="3525" spc="-89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182" sz="3525" spc="-284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baseline="1182" sz="3525" spc="-112">
                <a:solidFill>
                  <a:srgbClr val="444949"/>
                </a:solidFill>
                <a:latin typeface="Microsoft Sans Serif"/>
                <a:cs typeface="Microsoft Sans Serif"/>
              </a:rPr>
              <a:t>er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-322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182" sz="3525" spc="-127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baseline="1182" sz="35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-322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baseline="1182" sz="3525" spc="-179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baseline="1182" sz="3525" spc="-82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182" sz="3525" spc="97">
                <a:solidFill>
                  <a:srgbClr val="444949"/>
                </a:solidFill>
                <a:latin typeface="Microsoft Sans Serif"/>
                <a:cs typeface="Microsoft Sans Serif"/>
              </a:rPr>
              <a:t>t  </a:t>
            </a:r>
            <a:r>
              <a:rPr dirty="0" sz="2350" spc="-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35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100">
                <a:solidFill>
                  <a:srgbClr val="444949"/>
                </a:solidFill>
                <a:latin typeface="Microsoft Sans Serif"/>
                <a:cs typeface="Microsoft Sans Serif"/>
              </a:rPr>
              <a:t>software</a:t>
            </a:r>
            <a:r>
              <a:rPr dirty="0" sz="235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135">
                <a:solidFill>
                  <a:srgbClr val="444949"/>
                </a:solidFill>
                <a:latin typeface="Microsoft Sans Serif"/>
                <a:cs typeface="Microsoft Sans Serif"/>
              </a:rPr>
              <a:t>installed</a:t>
            </a:r>
            <a:endParaRPr sz="235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Compliance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SzPct val="101818"/>
              <a:buFont typeface="Arial MT"/>
              <a:buChar char="•"/>
              <a:tabLst>
                <a:tab pos="241300" algn="l"/>
              </a:tabLst>
            </a:pPr>
            <a:r>
              <a:rPr dirty="0" baseline="1010" sz="4125" spc="-247">
                <a:solidFill>
                  <a:srgbClr val="444949"/>
                </a:solidFill>
                <a:latin typeface="Microsoft Sans Serif"/>
                <a:cs typeface="Microsoft Sans Serif"/>
              </a:rPr>
              <a:t>Parameter</a:t>
            </a:r>
            <a:r>
              <a:rPr dirty="0" baseline="1010" sz="4125" spc="3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87">
                <a:solidFill>
                  <a:srgbClr val="444949"/>
                </a:solidFill>
                <a:latin typeface="Microsoft Sans Serif"/>
                <a:cs typeface="Microsoft Sans Serif"/>
              </a:rPr>
              <a:t>Store</a:t>
            </a:r>
            <a:endParaRPr baseline="1010" sz="4125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2088" y="1310301"/>
            <a:ext cx="5828030" cy="318008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Action:</a:t>
            </a:r>
            <a:endParaRPr sz="2800">
              <a:latin typeface="Microsoft Sans Serif"/>
              <a:cs typeface="Microsoft Sans Serif"/>
            </a:endParaRPr>
          </a:p>
          <a:p>
            <a:pPr marL="698500" indent="-228600">
              <a:lnSpc>
                <a:spcPct val="100000"/>
              </a:lnSpc>
              <a:spcBef>
                <a:spcPts val="280"/>
              </a:spcBef>
              <a:buSzPct val="102127"/>
              <a:buFont typeface="Arial MT"/>
              <a:buChar char="•"/>
              <a:tabLst>
                <a:tab pos="698500" algn="l"/>
              </a:tabLst>
            </a:pPr>
            <a:r>
              <a:rPr dirty="0" baseline="1182" sz="3525" spc="37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-209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baseline="1182" sz="3525" spc="104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182" sz="3525" spc="-22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182" sz="3525" spc="-172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baseline="1182" sz="3525" spc="-427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104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182" sz="3525" spc="-13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182" sz="3525" spc="-22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182" sz="3525" spc="-202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22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baseline="1182" sz="3525" spc="-494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baseline="1182" sz="3525" spc="-209">
                <a:solidFill>
                  <a:srgbClr val="444949"/>
                </a:solidFill>
                <a:latin typeface="Microsoft Sans Serif"/>
                <a:cs typeface="Microsoft Sans Serif"/>
              </a:rPr>
              <a:t>hu</a:t>
            </a:r>
            <a:r>
              <a:rPr dirty="0" baseline="1182" sz="3525" spc="104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127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baseline="1182" sz="3525" spc="-7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182" sz="352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baseline="1182" sz="3525" spc="-202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6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182" sz="3525" spc="-112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baseline="1182" sz="3525" spc="-254">
                <a:solidFill>
                  <a:srgbClr val="444949"/>
                </a:solidFill>
                <a:latin typeface="Microsoft Sans Serif"/>
                <a:cs typeface="Microsoft Sans Serif"/>
              </a:rPr>
              <a:t>2,</a:t>
            </a:r>
            <a:r>
              <a:rPr dirty="0" baseline="1182" sz="3525" spc="-23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27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baseline="1182" sz="3525" spc="22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182" sz="3525" spc="-2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182" sz="3525" spc="-427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104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182" sz="3525" spc="-2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182" sz="3525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37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-127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baseline="1182" sz="3525" spc="-232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182" sz="3525" spc="-494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baseline="1182" sz="3525" spc="22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baseline="1182" sz="3525">
              <a:latin typeface="Microsoft Sans Serif"/>
              <a:cs typeface="Microsoft Sans Serif"/>
            </a:endParaRPr>
          </a:p>
          <a:p>
            <a:pPr marL="698500" indent="-228600">
              <a:lnSpc>
                <a:spcPct val="100000"/>
              </a:lnSpc>
              <a:spcBef>
                <a:spcPts val="275"/>
              </a:spcBef>
              <a:buSzPct val="102127"/>
              <a:buFont typeface="Arial MT"/>
              <a:buChar char="•"/>
              <a:tabLst>
                <a:tab pos="698500" algn="l"/>
              </a:tabLst>
            </a:pPr>
            <a:r>
              <a:rPr dirty="0" baseline="1182" sz="3525" spc="-315">
                <a:solidFill>
                  <a:srgbClr val="444949"/>
                </a:solidFill>
                <a:latin typeface="Microsoft Sans Serif"/>
                <a:cs typeface="Microsoft Sans Serif"/>
              </a:rPr>
              <a:t>Ru</a:t>
            </a:r>
            <a:r>
              <a:rPr dirty="0" baseline="1182" sz="3525" spc="-27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172">
                <a:solidFill>
                  <a:srgbClr val="444949"/>
                </a:solidFill>
                <a:latin typeface="Microsoft Sans Serif"/>
                <a:cs typeface="Microsoft Sans Serif"/>
              </a:rPr>
              <a:t>Command</a:t>
            </a:r>
            <a:endParaRPr baseline="1182" sz="3525">
              <a:latin typeface="Microsoft Sans Serif"/>
              <a:cs typeface="Microsoft Sans Serif"/>
            </a:endParaRPr>
          </a:p>
          <a:p>
            <a:pPr marL="698500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36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3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io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260">
                <a:solidFill>
                  <a:srgbClr val="444949"/>
                </a:solidFill>
                <a:latin typeface="Microsoft Sans Serif"/>
                <a:cs typeface="Microsoft Sans Serif"/>
              </a:rPr>
              <a:t>anag</a:t>
            </a:r>
            <a:r>
              <a:rPr dirty="0" sz="2400" spc="-25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endParaRPr sz="2400">
              <a:latin typeface="Microsoft Sans Serif"/>
              <a:cs typeface="Microsoft Sans Serif"/>
            </a:endParaRPr>
          </a:p>
          <a:p>
            <a:pPr marL="698500" indent="-228600">
              <a:lnSpc>
                <a:spcPct val="100000"/>
              </a:lnSpc>
              <a:spcBef>
                <a:spcPts val="290"/>
              </a:spcBef>
              <a:buSzPct val="102127"/>
              <a:buFont typeface="Arial MT"/>
              <a:buChar char="•"/>
              <a:tabLst>
                <a:tab pos="698500" algn="l"/>
              </a:tabLst>
            </a:pPr>
            <a:r>
              <a:rPr dirty="0" baseline="1182" sz="3525" spc="-592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baseline="1182" sz="3525" spc="-427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104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182" sz="3525" spc="-27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baseline="1182" sz="3525" spc="-202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127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baseline="1182" sz="3525" spc="-427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-209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182" sz="3525" spc="-427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baseline="1182" sz="3525" spc="-2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182" sz="3525" spc="22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endParaRPr baseline="1182" sz="3525">
              <a:latin typeface="Microsoft Sans Serif"/>
              <a:cs typeface="Microsoft Sans Serif"/>
            </a:endParaRPr>
          </a:p>
          <a:p>
            <a:pPr marL="698500" indent="-228600">
              <a:lnSpc>
                <a:spcPct val="100000"/>
              </a:lnSpc>
              <a:spcBef>
                <a:spcPts val="275"/>
              </a:spcBef>
              <a:buSzPct val="102127"/>
              <a:buFont typeface="Arial MT"/>
              <a:buChar char="•"/>
              <a:tabLst>
                <a:tab pos="698500" algn="l"/>
              </a:tabLst>
            </a:pPr>
            <a:r>
              <a:rPr dirty="0" baseline="1182" sz="3525" spc="-292">
                <a:solidFill>
                  <a:srgbClr val="444949"/>
                </a:solidFill>
                <a:latin typeface="Microsoft Sans Serif"/>
                <a:cs typeface="Microsoft Sans Serif"/>
              </a:rPr>
              <a:t>Ma</a:t>
            </a:r>
            <a:r>
              <a:rPr dirty="0" baseline="1182" sz="3525" spc="-104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182" sz="3525" spc="-209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182" sz="3525" spc="-97">
                <a:solidFill>
                  <a:srgbClr val="444949"/>
                </a:solidFill>
                <a:latin typeface="Microsoft Sans Serif"/>
                <a:cs typeface="Microsoft Sans Serif"/>
              </a:rPr>
              <a:t>te</a:t>
            </a:r>
            <a:r>
              <a:rPr dirty="0" baseline="1182" sz="3525" spc="-142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182" sz="3525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-322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182" sz="3525" spc="-27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baseline="1182" sz="3525" spc="-2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182" sz="3525" spc="-30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202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baseline="1182" sz="3525" spc="37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182" sz="3525" spc="-209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182" sz="3525" spc="-67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baseline="1182" sz="3525" spc="-127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182" sz="3525" spc="-247">
                <a:solidFill>
                  <a:srgbClr val="444949"/>
                </a:solidFill>
                <a:latin typeface="Microsoft Sans Serif"/>
                <a:cs typeface="Microsoft Sans Serif"/>
              </a:rPr>
              <a:t>ws</a:t>
            </a:r>
            <a:endParaRPr baseline="1182" sz="3525">
              <a:latin typeface="Microsoft Sans Serif"/>
              <a:cs typeface="Microsoft Sans Serif"/>
            </a:endParaRPr>
          </a:p>
          <a:p>
            <a:pPr marL="698500" marR="608330" indent="-228600">
              <a:lnSpc>
                <a:spcPts val="2590"/>
              </a:lnSpc>
              <a:spcBef>
                <a:spcPts val="55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Stat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260">
                <a:solidFill>
                  <a:srgbClr val="444949"/>
                </a:solidFill>
                <a:latin typeface="Microsoft Sans Serif"/>
                <a:cs typeface="Microsoft Sans Serif"/>
              </a:rPr>
              <a:t>anag</a:t>
            </a:r>
            <a:r>
              <a:rPr dirty="0" sz="2400" spc="-25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0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an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maintaining 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con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igu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ation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4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an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lications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5557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5"/>
              <a:t>H</a:t>
            </a:r>
            <a:r>
              <a:rPr dirty="0" spc="-260"/>
              <a:t>o</a:t>
            </a:r>
            <a:r>
              <a:rPr dirty="0" spc="-490"/>
              <a:t>w</a:t>
            </a:r>
            <a:r>
              <a:rPr dirty="0" spc="-325"/>
              <a:t> </a:t>
            </a:r>
            <a:r>
              <a:rPr dirty="0" spc="-925"/>
              <a:t>S</a:t>
            </a:r>
            <a:r>
              <a:rPr dirty="0" spc="-795"/>
              <a:t>y</a:t>
            </a:r>
            <a:r>
              <a:rPr dirty="0" spc="-735"/>
              <a:t>s</a:t>
            </a:r>
            <a:r>
              <a:rPr dirty="0" spc="-415"/>
              <a:t>t</a:t>
            </a:r>
            <a:r>
              <a:rPr dirty="0" spc="-515"/>
              <a:t>e</a:t>
            </a:r>
            <a:r>
              <a:rPr dirty="0" spc="-900"/>
              <a:t>m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275"/>
              <a:t>M</a:t>
            </a:r>
            <a:r>
              <a:rPr dirty="0" spc="-770"/>
              <a:t>a</a:t>
            </a:r>
            <a:r>
              <a:rPr dirty="0" spc="-625"/>
              <a:t>n</a:t>
            </a:r>
            <a:r>
              <a:rPr dirty="0" spc="-770"/>
              <a:t>a</a:t>
            </a:r>
            <a:r>
              <a:rPr dirty="0" spc="-869"/>
              <a:t>g</a:t>
            </a:r>
            <a:r>
              <a:rPr dirty="0" spc="-515"/>
              <a:t>e</a:t>
            </a:r>
            <a:r>
              <a:rPr dirty="0" spc="-415"/>
              <a:t>r</a:t>
            </a:r>
            <a:r>
              <a:rPr dirty="0" spc="-325"/>
              <a:t> </a:t>
            </a:r>
            <a:r>
              <a:rPr dirty="0" spc="-560"/>
              <a:t>w</a:t>
            </a:r>
            <a:r>
              <a:rPr dirty="0" spc="-290"/>
              <a:t>o</a:t>
            </a:r>
            <a:r>
              <a:rPr dirty="0" spc="-245"/>
              <a:t>r</a:t>
            </a:r>
            <a:r>
              <a:rPr dirty="0" spc="-735"/>
              <a:t>k</a:t>
            </a:r>
            <a:r>
              <a:rPr dirty="0" spc="-735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51788"/>
            <a:ext cx="4239895" cy="413131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algn="just" marL="241300" marR="430530" indent="-228600">
              <a:lnSpc>
                <a:spcPct val="708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We 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need 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 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install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 </a:t>
            </a:r>
            <a:r>
              <a:rPr dirty="0" sz="2600" spc="-390">
                <a:solidFill>
                  <a:srgbClr val="444949"/>
                </a:solidFill>
                <a:latin typeface="Microsoft Sans Serif"/>
                <a:cs typeface="Microsoft Sans Serif"/>
              </a:rPr>
              <a:t>SSM </a:t>
            </a:r>
            <a:r>
              <a:rPr dirty="0" sz="2600" spc="-3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95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600" spc="-2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3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29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e  </a:t>
            </a:r>
            <a:r>
              <a:rPr dirty="0" sz="2600" spc="-75">
                <a:solidFill>
                  <a:srgbClr val="444949"/>
                </a:solidFill>
                <a:latin typeface="Microsoft Sans Serif"/>
                <a:cs typeface="Microsoft Sans Serif"/>
              </a:rPr>
              <a:t>control</a:t>
            </a:r>
            <a:endParaRPr sz="2600">
              <a:latin typeface="Microsoft Sans Serif"/>
              <a:cs typeface="Microsoft Sans Serif"/>
            </a:endParaRPr>
          </a:p>
          <a:p>
            <a:pPr algn="just" marL="241300" indent="-228600">
              <a:lnSpc>
                <a:spcPts val="2665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24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ll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20">
                <a:solidFill>
                  <a:srgbClr val="444949"/>
                </a:solidFill>
                <a:latin typeface="Microsoft Sans Serif"/>
                <a:cs typeface="Microsoft Sans Serif"/>
              </a:rPr>
              <a:t>z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endParaRPr sz="2600">
              <a:latin typeface="Microsoft Sans Serif"/>
              <a:cs typeface="Microsoft Sans Serif"/>
            </a:endParaRPr>
          </a:p>
          <a:p>
            <a:pPr algn="just" marL="241300" marR="504190">
              <a:lnSpc>
                <a:spcPct val="70000"/>
              </a:lnSpc>
              <a:spcBef>
                <a:spcPts val="480"/>
              </a:spcBef>
            </a:pPr>
            <a:r>
              <a:rPr dirty="0" sz="2600" spc="-229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&amp;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u 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AMI</a:t>
            </a:r>
            <a:endParaRPr sz="2600">
              <a:latin typeface="Microsoft Sans Serif"/>
              <a:cs typeface="Microsoft Sans Serif"/>
            </a:endParaRPr>
          </a:p>
          <a:p>
            <a:pPr marL="241300" marR="912494" indent="-228600">
              <a:lnSpc>
                <a:spcPct val="708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e 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con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09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600">
              <a:latin typeface="Microsoft Sans Serif"/>
              <a:cs typeface="Microsoft Sans Serif"/>
            </a:endParaRPr>
          </a:p>
          <a:p>
            <a:pPr algn="just" marL="241300" marR="597535">
              <a:lnSpc>
                <a:spcPct val="70000"/>
              </a:lnSpc>
              <a:spcBef>
                <a:spcPts val="25"/>
              </a:spcBef>
            </a:pP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pr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229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33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2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e  </a:t>
            </a:r>
            <a:r>
              <a:rPr dirty="0" sz="2600" spc="-355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sz="2600" spc="-45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!</a:t>
            </a:r>
            <a:endParaRPr sz="2600">
              <a:latin typeface="Microsoft Sans Serif"/>
              <a:cs typeface="Microsoft Sans Serif"/>
            </a:endParaRPr>
          </a:p>
          <a:p>
            <a:pPr algn="just" marL="241300" indent="-228600">
              <a:lnSpc>
                <a:spcPts val="265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5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2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600">
              <a:latin typeface="Microsoft Sans Serif"/>
              <a:cs typeface="Microsoft Sans Serif"/>
            </a:endParaRPr>
          </a:p>
          <a:p>
            <a:pPr algn="just" marL="241300" marR="571500">
              <a:lnSpc>
                <a:spcPct val="67700"/>
              </a:lnSpc>
              <a:spcBef>
                <a:spcPts val="540"/>
              </a:spcBef>
            </a:pPr>
            <a:r>
              <a:rPr dirty="0" sz="2600" spc="-254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32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5">
                <a:solidFill>
                  <a:srgbClr val="444949"/>
                </a:solidFill>
                <a:latin typeface="Microsoft Sans Serif"/>
                <a:cs typeface="Microsoft Sans Serif"/>
              </a:rPr>
              <a:t>o  </a:t>
            </a:r>
            <a:r>
              <a:rPr dirty="0" sz="2600" spc="-225">
                <a:solidFill>
                  <a:srgbClr val="444949"/>
                </a:solidFill>
                <a:latin typeface="Microsoft Sans Serif"/>
                <a:cs typeface="Microsoft Sans Serif"/>
              </a:rPr>
              <a:t>al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15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acti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9840" y="1446551"/>
            <a:ext cx="5303520" cy="1174750"/>
          </a:xfrm>
          <a:prstGeom prst="rect">
            <a:avLst/>
          </a:prstGeom>
          <a:solidFill>
            <a:srgbClr val="F69802"/>
          </a:solidFill>
          <a:ln w="12700">
            <a:solidFill>
              <a:srgbClr val="B56E01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SSM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39840" y="3535679"/>
            <a:ext cx="1645920" cy="1991360"/>
          </a:xfrm>
          <a:custGeom>
            <a:avLst/>
            <a:gdLst/>
            <a:ahLst/>
            <a:cxnLst/>
            <a:rect l="l" t="t" r="r" b="b"/>
            <a:pathLst>
              <a:path w="1645920" h="1991360">
                <a:moveTo>
                  <a:pt x="0" y="0"/>
                </a:moveTo>
                <a:lnTo>
                  <a:pt x="1645920" y="0"/>
                </a:lnTo>
                <a:lnTo>
                  <a:pt x="1645920" y="1991360"/>
                </a:lnTo>
                <a:lnTo>
                  <a:pt x="0" y="19913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698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561169" y="5181091"/>
            <a:ext cx="1202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EC2</a:t>
            </a:r>
            <a:r>
              <a:rPr dirty="0" sz="1800" spc="-5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68640" y="3535679"/>
            <a:ext cx="1645920" cy="1991360"/>
          </a:xfrm>
          <a:custGeom>
            <a:avLst/>
            <a:gdLst/>
            <a:ahLst/>
            <a:cxnLst/>
            <a:rect l="l" t="t" r="r" b="b"/>
            <a:pathLst>
              <a:path w="1645920" h="1991360">
                <a:moveTo>
                  <a:pt x="0" y="0"/>
                </a:moveTo>
                <a:lnTo>
                  <a:pt x="1645920" y="0"/>
                </a:lnTo>
                <a:lnTo>
                  <a:pt x="1645920" y="1991360"/>
                </a:lnTo>
                <a:lnTo>
                  <a:pt x="0" y="19913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698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389969" y="5181091"/>
            <a:ext cx="1202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EC2</a:t>
            </a:r>
            <a:r>
              <a:rPr dirty="0" sz="1800" spc="-5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97440" y="3535679"/>
            <a:ext cx="1645920" cy="1991360"/>
          </a:xfrm>
          <a:custGeom>
            <a:avLst/>
            <a:gdLst/>
            <a:ahLst/>
            <a:cxnLst/>
            <a:rect l="l" t="t" r="r" b="b"/>
            <a:pathLst>
              <a:path w="1645920" h="1991360">
                <a:moveTo>
                  <a:pt x="0" y="0"/>
                </a:moveTo>
                <a:lnTo>
                  <a:pt x="1645920" y="0"/>
                </a:lnTo>
                <a:lnTo>
                  <a:pt x="1645920" y="1991360"/>
                </a:lnTo>
                <a:lnTo>
                  <a:pt x="0" y="19913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091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83704" y="5181091"/>
            <a:ext cx="147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On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Premise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2079" y="4064000"/>
            <a:ext cx="1320800" cy="650240"/>
          </a:xfrm>
          <a:prstGeom prst="rect">
            <a:avLst/>
          </a:prstGeom>
          <a:solidFill>
            <a:srgbClr val="444949"/>
          </a:solidFill>
        </p:spPr>
        <p:txBody>
          <a:bodyPr wrap="square" lIns="0" tIns="175260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138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SSM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Agent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31200" y="4064000"/>
            <a:ext cx="1320800" cy="650240"/>
          </a:xfrm>
          <a:prstGeom prst="rect">
            <a:avLst/>
          </a:prstGeom>
          <a:solidFill>
            <a:srgbClr val="444949"/>
          </a:solidFill>
        </p:spPr>
        <p:txBody>
          <a:bodyPr wrap="square" lIns="0" tIns="175260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138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SSM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Agent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60000" y="4064000"/>
            <a:ext cx="1320800" cy="650240"/>
          </a:xfrm>
          <a:prstGeom prst="rect">
            <a:avLst/>
          </a:prstGeom>
          <a:solidFill>
            <a:srgbClr val="444949"/>
          </a:solidFill>
        </p:spPr>
        <p:txBody>
          <a:bodyPr wrap="square" lIns="0" tIns="175260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138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SSM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Agent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04380" y="2621279"/>
            <a:ext cx="76200" cy="1442720"/>
          </a:xfrm>
          <a:custGeom>
            <a:avLst/>
            <a:gdLst/>
            <a:ahLst/>
            <a:cxnLst/>
            <a:rect l="l" t="t" r="r" b="b"/>
            <a:pathLst>
              <a:path w="76200" h="1442720">
                <a:moveTo>
                  <a:pt x="41275" y="63500"/>
                </a:moveTo>
                <a:lnTo>
                  <a:pt x="34925" y="63500"/>
                </a:lnTo>
                <a:lnTo>
                  <a:pt x="34925" y="1442720"/>
                </a:lnTo>
                <a:lnTo>
                  <a:pt x="41275" y="1442720"/>
                </a:lnTo>
                <a:lnTo>
                  <a:pt x="41275" y="63500"/>
                </a:lnTo>
                <a:close/>
              </a:path>
              <a:path w="76200" h="1442720">
                <a:moveTo>
                  <a:pt x="38100" y="0"/>
                </a:moveTo>
                <a:lnTo>
                  <a:pt x="0" y="76200"/>
                </a:lnTo>
                <a:lnTo>
                  <a:pt x="34925" y="76200"/>
                </a:lnTo>
                <a:lnTo>
                  <a:pt x="3492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42720">
                <a:moveTo>
                  <a:pt x="69850" y="63500"/>
                </a:moveTo>
                <a:lnTo>
                  <a:pt x="41275" y="63500"/>
                </a:lnTo>
                <a:lnTo>
                  <a:pt x="4127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933180" y="2621279"/>
            <a:ext cx="76200" cy="1442720"/>
          </a:xfrm>
          <a:custGeom>
            <a:avLst/>
            <a:gdLst/>
            <a:ahLst/>
            <a:cxnLst/>
            <a:rect l="l" t="t" r="r" b="b"/>
            <a:pathLst>
              <a:path w="76200" h="1442720">
                <a:moveTo>
                  <a:pt x="41275" y="63500"/>
                </a:moveTo>
                <a:lnTo>
                  <a:pt x="34925" y="63500"/>
                </a:lnTo>
                <a:lnTo>
                  <a:pt x="34925" y="1442720"/>
                </a:lnTo>
                <a:lnTo>
                  <a:pt x="41275" y="1442720"/>
                </a:lnTo>
                <a:lnTo>
                  <a:pt x="41275" y="63500"/>
                </a:lnTo>
                <a:close/>
              </a:path>
              <a:path w="76200" h="1442720">
                <a:moveTo>
                  <a:pt x="38100" y="0"/>
                </a:moveTo>
                <a:lnTo>
                  <a:pt x="0" y="76200"/>
                </a:lnTo>
                <a:lnTo>
                  <a:pt x="34925" y="76200"/>
                </a:lnTo>
                <a:lnTo>
                  <a:pt x="3492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42720">
                <a:moveTo>
                  <a:pt x="69850" y="63500"/>
                </a:moveTo>
                <a:lnTo>
                  <a:pt x="41275" y="63500"/>
                </a:lnTo>
                <a:lnTo>
                  <a:pt x="4127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761980" y="2621279"/>
            <a:ext cx="76200" cy="1442720"/>
          </a:xfrm>
          <a:custGeom>
            <a:avLst/>
            <a:gdLst/>
            <a:ahLst/>
            <a:cxnLst/>
            <a:rect l="l" t="t" r="r" b="b"/>
            <a:pathLst>
              <a:path w="76200" h="1442720">
                <a:moveTo>
                  <a:pt x="41275" y="63500"/>
                </a:moveTo>
                <a:lnTo>
                  <a:pt x="34925" y="63500"/>
                </a:lnTo>
                <a:lnTo>
                  <a:pt x="34925" y="1442720"/>
                </a:lnTo>
                <a:lnTo>
                  <a:pt x="41275" y="1442720"/>
                </a:lnTo>
                <a:lnTo>
                  <a:pt x="41275" y="63500"/>
                </a:lnTo>
                <a:close/>
              </a:path>
              <a:path w="76200" h="1442720">
                <a:moveTo>
                  <a:pt x="38100" y="0"/>
                </a:moveTo>
                <a:lnTo>
                  <a:pt x="0" y="76200"/>
                </a:lnTo>
                <a:lnTo>
                  <a:pt x="34925" y="76200"/>
                </a:lnTo>
                <a:lnTo>
                  <a:pt x="3492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42720">
                <a:moveTo>
                  <a:pt x="69850" y="63500"/>
                </a:moveTo>
                <a:lnTo>
                  <a:pt x="41275" y="63500"/>
                </a:lnTo>
                <a:lnTo>
                  <a:pt x="4127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7879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950"/>
              <a:t>S</a:t>
            </a:r>
            <a:r>
              <a:rPr dirty="0" spc="-515"/>
              <a:t>e</a:t>
            </a:r>
            <a:r>
              <a:rPr dirty="0" spc="-114"/>
              <a:t>r</a:t>
            </a:r>
            <a:r>
              <a:rPr dirty="0" spc="-735"/>
              <a:t>v</a:t>
            </a:r>
            <a:r>
              <a:rPr dirty="0" spc="-390"/>
              <a:t>i</a:t>
            </a:r>
            <a:r>
              <a:rPr dirty="0" spc="-459"/>
              <a:t>c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100"/>
              <a:t>C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770"/>
              <a:t>a</a:t>
            </a:r>
            <a:r>
              <a:rPr dirty="0" spc="-390"/>
              <a:t>l</a:t>
            </a:r>
            <a:r>
              <a:rPr dirty="0" spc="-290"/>
              <a:t>o</a:t>
            </a:r>
            <a:r>
              <a:rPr dirty="0" spc="-865"/>
              <a:t>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414779"/>
            <a:ext cx="9992995" cy="42900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Users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that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are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new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AWS 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have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too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many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options,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may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create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stacks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444949"/>
                </a:solidFill>
                <a:latin typeface="Microsoft Sans Serif"/>
                <a:cs typeface="Microsoft Sans Serif"/>
              </a:rPr>
              <a:t>not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compliant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line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rest</a:t>
            </a: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organization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44949"/>
              </a:buClr>
              <a:buFont typeface="Arial MT"/>
              <a:buChar char="•"/>
            </a:pPr>
            <a:endParaRPr sz="415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18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Some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users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just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want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quick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32">
                <a:solidFill>
                  <a:srgbClr val="444949"/>
                </a:solidFill>
                <a:latin typeface="Microsoft Sans Serif"/>
                <a:cs typeface="Microsoft Sans Serif"/>
              </a:rPr>
              <a:t>self-service</a:t>
            </a:r>
            <a:r>
              <a:rPr dirty="0" baseline="1010" sz="41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60">
                <a:solidFill>
                  <a:srgbClr val="444949"/>
                </a:solidFill>
                <a:latin typeface="Microsoft Sans Serif"/>
                <a:cs typeface="Microsoft Sans Serif"/>
              </a:rPr>
              <a:t>portal</a:t>
            </a:r>
            <a:r>
              <a:rPr dirty="0" baseline="1010" sz="41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launch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set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endParaRPr sz="2800">
              <a:latin typeface="Microsoft Sans Serif"/>
              <a:cs typeface="Microsoft Sans Serif"/>
            </a:endParaRPr>
          </a:p>
          <a:p>
            <a:pPr marL="241300">
              <a:lnSpc>
                <a:spcPts val="3180"/>
              </a:lnSpc>
            </a:pPr>
            <a:r>
              <a:rPr dirty="0" baseline="1010" sz="4125" spc="-179">
                <a:solidFill>
                  <a:srgbClr val="444949"/>
                </a:solidFill>
                <a:latin typeface="Microsoft Sans Serif"/>
                <a:cs typeface="Microsoft Sans Serif"/>
              </a:rPr>
              <a:t>authorized</a:t>
            </a:r>
            <a:r>
              <a:rPr dirty="0" baseline="1010" sz="4125" spc="4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65">
                <a:solidFill>
                  <a:srgbClr val="444949"/>
                </a:solidFill>
                <a:latin typeface="Microsoft Sans Serif"/>
                <a:cs typeface="Microsoft Sans Serif"/>
              </a:rPr>
              <a:t>products</a:t>
            </a:r>
            <a:r>
              <a:rPr dirty="0" baseline="1010" sz="41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pre-defined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70">
                <a:solidFill>
                  <a:srgbClr val="444949"/>
                </a:solidFill>
                <a:latin typeface="Microsoft Sans Serif"/>
                <a:cs typeface="Microsoft Sans Serif"/>
              </a:rPr>
              <a:t>by</a:t>
            </a:r>
            <a:r>
              <a:rPr dirty="0" baseline="1010" sz="41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307">
                <a:solidFill>
                  <a:srgbClr val="444949"/>
                </a:solidFill>
                <a:latin typeface="Microsoft Sans Serif"/>
                <a:cs typeface="Microsoft Sans Serif"/>
              </a:rPr>
              <a:t>admins</a:t>
            </a:r>
            <a:endParaRPr baseline="1010" sz="4125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Includes: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virtual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machines,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databases,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storage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options,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04">
                <a:solidFill>
                  <a:srgbClr val="444949"/>
                </a:solidFill>
                <a:latin typeface="Microsoft Sans Serif"/>
                <a:cs typeface="Microsoft Sans Serif"/>
              </a:rPr>
              <a:t>etc…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44949"/>
              </a:buClr>
              <a:buFont typeface="Arial MT"/>
              <a:buChar char="•"/>
            </a:pPr>
            <a:endParaRPr sz="41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2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!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53259" y="180566"/>
            <a:ext cx="1005340" cy="12064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6691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C</a:t>
            </a:r>
            <a:r>
              <a:rPr dirty="0" spc="-175"/>
              <a:t>o</a:t>
            </a:r>
            <a:r>
              <a:rPr dirty="0" spc="-509"/>
              <a:t>d</a:t>
            </a:r>
            <a:r>
              <a:rPr dirty="0" spc="-515"/>
              <a:t>e</a:t>
            </a:r>
            <a:r>
              <a:rPr dirty="0" spc="-685"/>
              <a:t>B</a:t>
            </a:r>
            <a:r>
              <a:rPr dirty="0" spc="-630"/>
              <a:t>u</a:t>
            </a:r>
            <a:r>
              <a:rPr dirty="0" spc="-300"/>
              <a:t>il</a:t>
            </a:r>
            <a:r>
              <a:rPr dirty="0" spc="-670"/>
              <a:t>d</a:t>
            </a:r>
            <a:r>
              <a:rPr dirty="0" spc="-335"/>
              <a:t> </a:t>
            </a:r>
            <a:r>
              <a:rPr dirty="0" spc="155"/>
              <a:t>O</a:t>
            </a:r>
            <a:r>
              <a:rPr dirty="0" spc="-800"/>
              <a:t>v</a:t>
            </a:r>
            <a:r>
              <a:rPr dirty="0" spc="-515"/>
              <a:t>e</a:t>
            </a:r>
            <a:r>
              <a:rPr dirty="0" spc="-114"/>
              <a:t>r</a:t>
            </a:r>
            <a:r>
              <a:rPr dirty="0" spc="-484"/>
              <a:t>vi</a:t>
            </a:r>
            <a:r>
              <a:rPr dirty="0" spc="-660"/>
              <a:t>e</a:t>
            </a:r>
            <a:r>
              <a:rPr dirty="0" spc="-490"/>
              <a:t>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2483"/>
            <a:ext cx="10128250" cy="411607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Source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Code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from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GitHub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CodeCommit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CodePipeline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65">
                <a:solidFill>
                  <a:srgbClr val="444949"/>
                </a:solidFill>
                <a:latin typeface="Microsoft Sans Serif"/>
                <a:cs typeface="Microsoft Sans Serif"/>
              </a:rPr>
              <a:t>S3…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Build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instructions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defined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code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(buildspec.yml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file)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z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3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&amp;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2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12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Metrics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monitor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CodeBuild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statistics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Use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CloudWatch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Events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detect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failed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builds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trigger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notifications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Use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CloudWatch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Alarms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notify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if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need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“thresholds”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failures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13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2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am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0903" y="498835"/>
            <a:ext cx="1102895" cy="13299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3378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85"/>
              <a:t>S</a:t>
            </a:r>
            <a:r>
              <a:rPr dirty="0" spc="-680"/>
              <a:t>e</a:t>
            </a:r>
            <a:r>
              <a:rPr dirty="0" spc="-114"/>
              <a:t>r</a:t>
            </a:r>
            <a:r>
              <a:rPr dirty="0" spc="-735"/>
              <a:t>v</a:t>
            </a:r>
            <a:r>
              <a:rPr dirty="0" spc="-295"/>
              <a:t>i</a:t>
            </a:r>
            <a:r>
              <a:rPr dirty="0" spc="-550"/>
              <a:t>c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100"/>
              <a:t>C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770"/>
              <a:t>a</a:t>
            </a:r>
            <a:r>
              <a:rPr dirty="0" spc="-215"/>
              <a:t>l</a:t>
            </a:r>
            <a:r>
              <a:rPr dirty="0" spc="-459"/>
              <a:t>o</a:t>
            </a:r>
            <a:r>
              <a:rPr dirty="0" spc="-865"/>
              <a:t>g</a:t>
            </a:r>
            <a:r>
              <a:rPr dirty="0" spc="-325"/>
              <a:t> </a:t>
            </a:r>
            <a:r>
              <a:rPr dirty="0" spc="-505"/>
              <a:t>d</a:t>
            </a:r>
            <a:r>
              <a:rPr dirty="0" spc="-365"/>
              <a:t>i</a:t>
            </a:r>
            <a:r>
              <a:rPr dirty="0" spc="-800"/>
              <a:t>a</a:t>
            </a:r>
            <a:r>
              <a:rPr dirty="0" spc="-869"/>
              <a:t>g</a:t>
            </a:r>
            <a:r>
              <a:rPr dirty="0" spc="-310"/>
              <a:t>r</a:t>
            </a:r>
            <a:r>
              <a:rPr dirty="0" spc="-770"/>
              <a:t>a</a:t>
            </a:r>
            <a:r>
              <a:rPr dirty="0" spc="-890"/>
              <a:t>m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7616" y="1855163"/>
            <a:ext cx="830287" cy="94652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59953" y="1368044"/>
            <a:ext cx="3650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9875" algn="l"/>
              </a:tabLst>
            </a:pPr>
            <a:r>
              <a:rPr dirty="0" sz="1800" b="1">
                <a:solidFill>
                  <a:srgbClr val="444949"/>
                </a:solidFill>
                <a:latin typeface="Calibri"/>
                <a:cs typeface="Calibri"/>
              </a:rPr>
              <a:t>P</a:t>
            </a:r>
            <a:r>
              <a:rPr dirty="0" sz="1800" spc="-25" b="1">
                <a:solidFill>
                  <a:srgbClr val="444949"/>
                </a:solidFill>
                <a:latin typeface="Calibri"/>
                <a:cs typeface="Calibri"/>
              </a:rPr>
              <a:t>r</a:t>
            </a: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duc</a:t>
            </a:r>
            <a:r>
              <a:rPr dirty="0" sz="1800" b="1">
                <a:solidFill>
                  <a:srgbClr val="444949"/>
                </a:solidFill>
                <a:latin typeface="Calibri"/>
                <a:cs typeface="Calibri"/>
              </a:rPr>
              <a:t>t	</a:t>
            </a:r>
            <a:r>
              <a:rPr dirty="0" baseline="3086" sz="2700" spc="-37" b="1">
                <a:solidFill>
                  <a:srgbClr val="444949"/>
                </a:solidFill>
                <a:latin typeface="Calibri"/>
                <a:cs typeface="Calibri"/>
              </a:rPr>
              <a:t>P</a:t>
            </a:r>
            <a:r>
              <a:rPr dirty="0" baseline="3086" sz="2700" spc="-15" b="1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baseline="3086" sz="2700" spc="-7" b="1">
                <a:solidFill>
                  <a:srgbClr val="444949"/>
                </a:solidFill>
                <a:latin typeface="Calibri"/>
                <a:cs typeface="Calibri"/>
              </a:rPr>
              <a:t>r</a:t>
            </a:r>
            <a:r>
              <a:rPr dirty="0" baseline="3086" sz="2700" b="1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r>
              <a:rPr dirty="0" baseline="3086" sz="2700" spc="-37" b="1">
                <a:solidFill>
                  <a:srgbClr val="444949"/>
                </a:solidFill>
                <a:latin typeface="Calibri"/>
                <a:cs typeface="Calibri"/>
              </a:rPr>
              <a:t>f</a:t>
            </a:r>
            <a:r>
              <a:rPr dirty="0" baseline="3086" sz="2700" spc="-15" b="1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baseline="3086" sz="2700" spc="-7" b="1">
                <a:solidFill>
                  <a:srgbClr val="444949"/>
                </a:solidFill>
                <a:latin typeface="Calibri"/>
                <a:cs typeface="Calibri"/>
              </a:rPr>
              <a:t>li</a:t>
            </a:r>
            <a:r>
              <a:rPr dirty="0" baseline="3086" sz="2700" b="1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endParaRPr baseline="3086" sz="2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4787" y="2937764"/>
            <a:ext cx="1522730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314960" marR="5080" indent="-302895">
              <a:lnSpc>
                <a:spcPts val="2110"/>
              </a:lnSpc>
              <a:spcBef>
                <a:spcPts val="21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C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l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oud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F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rm</a:t>
            </a:r>
            <a:r>
              <a:rPr dirty="0" sz="1800" spc="-2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ti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on  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Templates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5223" y="2949955"/>
            <a:ext cx="2066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Collection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of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 Products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6037" y="1807944"/>
            <a:ext cx="410871" cy="46839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6037" y="2391243"/>
            <a:ext cx="410871" cy="46839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9159" y="2391243"/>
            <a:ext cx="410871" cy="46839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9159" y="1807944"/>
            <a:ext cx="410871" cy="46839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62835" y="1449317"/>
            <a:ext cx="459740" cy="20808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3325"/>
              </a:lnSpc>
            </a:pPr>
            <a:r>
              <a:rPr dirty="0" sz="2800" spc="-5" b="1">
                <a:solidFill>
                  <a:srgbClr val="444949"/>
                </a:solidFill>
                <a:latin typeface="Calibri"/>
                <a:cs typeface="Calibri"/>
              </a:rPr>
              <a:t>ADMIN</a:t>
            </a:r>
            <a:r>
              <a:rPr dirty="0" sz="2800" spc="-4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444949"/>
                </a:solidFill>
                <a:latin typeface="Calibri"/>
                <a:cs typeface="Calibri"/>
              </a:rPr>
              <a:t>TASKS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70318" y="1826746"/>
            <a:ext cx="731207" cy="97494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204281" y="2855467"/>
            <a:ext cx="1811020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51765" marR="5080" indent="-139700">
              <a:lnSpc>
                <a:spcPts val="2090"/>
              </a:lnSpc>
              <a:spcBef>
                <a:spcPts val="225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IAM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Permissions to </a:t>
            </a:r>
            <a:r>
              <a:rPr dirty="0" sz="1800" spc="-40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Access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 Portfolios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69733" y="1355852"/>
            <a:ext cx="724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C</a:t>
            </a: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800" spc="-20" b="1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800" b="1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r>
              <a:rPr dirty="0" sz="1800" spc="-25" b="1">
                <a:solidFill>
                  <a:srgbClr val="444949"/>
                </a:solidFill>
                <a:latin typeface="Calibri"/>
                <a:cs typeface="Calibri"/>
              </a:rPr>
              <a:t>r</a:t>
            </a: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800" b="1">
                <a:solidFill>
                  <a:srgbClr val="444949"/>
                </a:solidFill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00150" y="2238175"/>
            <a:ext cx="1615440" cy="76200"/>
          </a:xfrm>
          <a:custGeom>
            <a:avLst/>
            <a:gdLst/>
            <a:ahLst/>
            <a:cxnLst/>
            <a:rect l="l" t="t" r="r" b="b"/>
            <a:pathLst>
              <a:path w="1615439" h="76200">
                <a:moveTo>
                  <a:pt x="1538990" y="41274"/>
                </a:moveTo>
                <a:lnTo>
                  <a:pt x="1538961" y="76200"/>
                </a:lnTo>
                <a:lnTo>
                  <a:pt x="1608937" y="41285"/>
                </a:lnTo>
                <a:lnTo>
                  <a:pt x="1538990" y="41274"/>
                </a:lnTo>
                <a:close/>
              </a:path>
              <a:path w="1615439" h="76200">
                <a:moveTo>
                  <a:pt x="1538996" y="34924"/>
                </a:moveTo>
                <a:lnTo>
                  <a:pt x="1538990" y="41274"/>
                </a:lnTo>
                <a:lnTo>
                  <a:pt x="1551688" y="41285"/>
                </a:lnTo>
                <a:lnTo>
                  <a:pt x="1551694" y="34935"/>
                </a:lnTo>
                <a:lnTo>
                  <a:pt x="1538996" y="34924"/>
                </a:lnTo>
                <a:close/>
              </a:path>
              <a:path w="1615439" h="76200">
                <a:moveTo>
                  <a:pt x="1539025" y="0"/>
                </a:moveTo>
                <a:lnTo>
                  <a:pt x="1538996" y="34924"/>
                </a:lnTo>
                <a:lnTo>
                  <a:pt x="1551694" y="34935"/>
                </a:lnTo>
                <a:lnTo>
                  <a:pt x="1551688" y="41285"/>
                </a:lnTo>
                <a:lnTo>
                  <a:pt x="1608958" y="41274"/>
                </a:lnTo>
                <a:lnTo>
                  <a:pt x="1615193" y="38163"/>
                </a:lnTo>
                <a:lnTo>
                  <a:pt x="1539025" y="0"/>
                </a:lnTo>
                <a:close/>
              </a:path>
              <a:path w="1615439" h="76200">
                <a:moveTo>
                  <a:pt x="5" y="33637"/>
                </a:moveTo>
                <a:lnTo>
                  <a:pt x="0" y="39987"/>
                </a:lnTo>
                <a:lnTo>
                  <a:pt x="1538990" y="41274"/>
                </a:lnTo>
                <a:lnTo>
                  <a:pt x="1538996" y="34924"/>
                </a:lnTo>
                <a:lnTo>
                  <a:pt x="5" y="33637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89079" y="2238175"/>
            <a:ext cx="1615440" cy="76200"/>
          </a:xfrm>
          <a:custGeom>
            <a:avLst/>
            <a:gdLst/>
            <a:ahLst/>
            <a:cxnLst/>
            <a:rect l="l" t="t" r="r" b="b"/>
            <a:pathLst>
              <a:path w="1615440" h="76200">
                <a:moveTo>
                  <a:pt x="1538990" y="41274"/>
                </a:moveTo>
                <a:lnTo>
                  <a:pt x="1538961" y="76200"/>
                </a:lnTo>
                <a:lnTo>
                  <a:pt x="1608937" y="41285"/>
                </a:lnTo>
                <a:lnTo>
                  <a:pt x="1538990" y="41274"/>
                </a:lnTo>
                <a:close/>
              </a:path>
              <a:path w="1615440" h="76200">
                <a:moveTo>
                  <a:pt x="1538996" y="34924"/>
                </a:moveTo>
                <a:lnTo>
                  <a:pt x="1538990" y="41274"/>
                </a:lnTo>
                <a:lnTo>
                  <a:pt x="1551689" y="41285"/>
                </a:lnTo>
                <a:lnTo>
                  <a:pt x="1551694" y="34935"/>
                </a:lnTo>
                <a:lnTo>
                  <a:pt x="1538996" y="34924"/>
                </a:lnTo>
                <a:close/>
              </a:path>
              <a:path w="1615440" h="76200">
                <a:moveTo>
                  <a:pt x="1539025" y="0"/>
                </a:moveTo>
                <a:lnTo>
                  <a:pt x="1538996" y="34924"/>
                </a:lnTo>
                <a:lnTo>
                  <a:pt x="1551694" y="34935"/>
                </a:lnTo>
                <a:lnTo>
                  <a:pt x="1551689" y="41285"/>
                </a:lnTo>
                <a:lnTo>
                  <a:pt x="1608958" y="41274"/>
                </a:lnTo>
                <a:lnTo>
                  <a:pt x="1615193" y="38163"/>
                </a:lnTo>
                <a:lnTo>
                  <a:pt x="1539025" y="0"/>
                </a:lnTo>
                <a:close/>
              </a:path>
              <a:path w="1615440" h="76200">
                <a:moveTo>
                  <a:pt x="5" y="33637"/>
                </a:moveTo>
                <a:lnTo>
                  <a:pt x="0" y="39987"/>
                </a:lnTo>
                <a:lnTo>
                  <a:pt x="1538990" y="41274"/>
                </a:lnTo>
                <a:lnTo>
                  <a:pt x="1538996" y="34924"/>
                </a:lnTo>
                <a:lnTo>
                  <a:pt x="5" y="33637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1213" y="4539065"/>
            <a:ext cx="830286" cy="94652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220396" y="4074667"/>
            <a:ext cx="11391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Product</a:t>
            </a:r>
            <a:r>
              <a:rPr dirty="0" sz="1800" spc="-6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List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2837" y="3994904"/>
            <a:ext cx="459740" cy="17729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3325"/>
              </a:lnSpc>
            </a:pPr>
            <a:r>
              <a:rPr dirty="0" sz="2800" spc="-5" b="1">
                <a:solidFill>
                  <a:srgbClr val="444949"/>
                </a:solidFill>
                <a:latin typeface="Calibri"/>
                <a:cs typeface="Calibri"/>
              </a:rPr>
              <a:t>USER</a:t>
            </a:r>
            <a:r>
              <a:rPr dirty="0" sz="2800" spc="-7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444949"/>
                </a:solidFill>
                <a:latin typeface="Calibri"/>
                <a:cs typeface="Calibri"/>
              </a:rPr>
              <a:t>TASKS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71464" y="5620003"/>
            <a:ext cx="1758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Authorized</a:t>
            </a:r>
            <a:r>
              <a:rPr dirty="0" sz="1800" spc="-4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by</a:t>
            </a:r>
            <a:r>
              <a:rPr dirty="0" sz="1800" spc="-4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IAM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81515" y="4973556"/>
            <a:ext cx="4512945" cy="76200"/>
          </a:xfrm>
          <a:custGeom>
            <a:avLst/>
            <a:gdLst/>
            <a:ahLst/>
            <a:cxnLst/>
            <a:rect l="l" t="t" r="r" b="b"/>
            <a:pathLst>
              <a:path w="4512945" h="76200">
                <a:moveTo>
                  <a:pt x="4436356" y="41274"/>
                </a:moveTo>
                <a:lnTo>
                  <a:pt x="4436356" y="76199"/>
                </a:lnTo>
                <a:lnTo>
                  <a:pt x="4506206" y="41274"/>
                </a:lnTo>
                <a:lnTo>
                  <a:pt x="4436356" y="41274"/>
                </a:lnTo>
                <a:close/>
              </a:path>
              <a:path w="4512945" h="76200">
                <a:moveTo>
                  <a:pt x="4436356" y="34924"/>
                </a:moveTo>
                <a:lnTo>
                  <a:pt x="4436356" y="41274"/>
                </a:lnTo>
                <a:lnTo>
                  <a:pt x="4449053" y="41274"/>
                </a:lnTo>
                <a:lnTo>
                  <a:pt x="4449053" y="34924"/>
                </a:lnTo>
                <a:lnTo>
                  <a:pt x="4436356" y="34924"/>
                </a:lnTo>
                <a:close/>
              </a:path>
              <a:path w="4512945" h="76200">
                <a:moveTo>
                  <a:pt x="4436356" y="0"/>
                </a:moveTo>
                <a:lnTo>
                  <a:pt x="4436356" y="34924"/>
                </a:lnTo>
                <a:lnTo>
                  <a:pt x="4449053" y="34924"/>
                </a:lnTo>
                <a:lnTo>
                  <a:pt x="4449053" y="41274"/>
                </a:lnTo>
                <a:lnTo>
                  <a:pt x="4506208" y="41273"/>
                </a:lnTo>
                <a:lnTo>
                  <a:pt x="4512556" y="38099"/>
                </a:lnTo>
                <a:lnTo>
                  <a:pt x="4436356" y="0"/>
                </a:lnTo>
                <a:close/>
              </a:path>
              <a:path w="4512945" h="76200">
                <a:moveTo>
                  <a:pt x="0" y="34923"/>
                </a:moveTo>
                <a:lnTo>
                  <a:pt x="0" y="41273"/>
                </a:lnTo>
                <a:lnTo>
                  <a:pt x="4436356" y="41274"/>
                </a:lnTo>
                <a:lnTo>
                  <a:pt x="4436356" y="34924"/>
                </a:lnTo>
                <a:lnTo>
                  <a:pt x="0" y="34923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104493" y="4608067"/>
            <a:ext cx="645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launch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48404" y="4056379"/>
            <a:ext cx="2023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Provisioned</a:t>
            </a:r>
            <a:r>
              <a:rPr dirty="0" sz="1800" spc="-4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Products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50860" y="4519213"/>
            <a:ext cx="1038915" cy="85002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7827375" y="5537708"/>
            <a:ext cx="1885314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700" marR="5080">
              <a:lnSpc>
                <a:spcPct val="99400"/>
              </a:lnSpc>
              <a:spcBef>
                <a:spcPts val="11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Ready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use </a:t>
            </a:r>
            <a:r>
              <a:rPr dirty="0" sz="1800" spc="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Properly</a:t>
            </a:r>
            <a:r>
              <a:rPr dirty="0" sz="1800" spc="-6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Configured </a:t>
            </a:r>
            <a:r>
              <a:rPr dirty="0" sz="1800" spc="-39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Properly 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Tagged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7926" y="3702251"/>
            <a:ext cx="11264265" cy="0"/>
          </a:xfrm>
          <a:custGeom>
            <a:avLst/>
            <a:gdLst/>
            <a:ahLst/>
            <a:cxnLst/>
            <a:rect l="l" t="t" r="r" b="b"/>
            <a:pathLst>
              <a:path w="11264265" h="0">
                <a:moveTo>
                  <a:pt x="0" y="0"/>
                </a:moveTo>
                <a:lnTo>
                  <a:pt x="11263746" y="1"/>
                </a:lnTo>
              </a:path>
            </a:pathLst>
          </a:custGeom>
          <a:ln w="635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7879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950"/>
              <a:t>S</a:t>
            </a:r>
            <a:r>
              <a:rPr dirty="0" spc="-515"/>
              <a:t>e</a:t>
            </a:r>
            <a:r>
              <a:rPr dirty="0" spc="-114"/>
              <a:t>r</a:t>
            </a:r>
            <a:r>
              <a:rPr dirty="0" spc="-735"/>
              <a:t>v</a:t>
            </a:r>
            <a:r>
              <a:rPr dirty="0" spc="-390"/>
              <a:t>i</a:t>
            </a:r>
            <a:r>
              <a:rPr dirty="0" spc="-459"/>
              <a:t>c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100"/>
              <a:t>C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770"/>
              <a:t>a</a:t>
            </a:r>
            <a:r>
              <a:rPr dirty="0" spc="-390"/>
              <a:t>l</a:t>
            </a:r>
            <a:r>
              <a:rPr dirty="0" spc="-290"/>
              <a:t>o</a:t>
            </a:r>
            <a:r>
              <a:rPr dirty="0" spc="-865"/>
              <a:t>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4516"/>
            <a:ext cx="10282555" cy="423164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Create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manage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catalogs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IT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services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approved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“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50">
                <a:solidFill>
                  <a:srgbClr val="444949"/>
                </a:solidFill>
                <a:latin typeface="Microsoft Sans Serif"/>
                <a:cs typeface="Microsoft Sans Serif"/>
              </a:rPr>
              <a:t>ro</a:t>
            </a:r>
            <a:r>
              <a:rPr dirty="0" sz="2400" spc="-6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ucts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Cloud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Fo</a:t>
            </a:r>
            <a:r>
              <a:rPr dirty="0" sz="2400" spc="-4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matio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temp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lates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28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Vi</a:t>
            </a:r>
            <a:r>
              <a:rPr dirty="0" sz="24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al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8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chin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im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6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3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16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Sof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ion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38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dd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CloudFormation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helps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ensure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consistency,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standardization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by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Admins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assigned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4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olio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(teams)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285">
                <a:solidFill>
                  <a:srgbClr val="444949"/>
                </a:solidFill>
                <a:latin typeface="Microsoft Sans Serif"/>
                <a:cs typeface="Microsoft Sans Serif"/>
              </a:rPr>
              <a:t>Teams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presented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self-service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portal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where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they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launch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products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70">
                <a:solidFill>
                  <a:srgbClr val="444949"/>
                </a:solidFill>
                <a:latin typeface="Microsoft Sans Serif"/>
                <a:cs typeface="Microsoft Sans Serif"/>
              </a:rPr>
              <a:t>All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deployed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products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centrally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managed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deployed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services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Helps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governance,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compliance,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consistency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give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user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70">
                <a:solidFill>
                  <a:srgbClr val="444949"/>
                </a:solidFill>
                <a:latin typeface="Microsoft Sans Serif"/>
                <a:cs typeface="Microsoft Sans Serif"/>
              </a:rPr>
              <a:t>access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launching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products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without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requiring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deep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knowledge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teg</a:t>
            </a:r>
            <a:r>
              <a:rPr dirty="0" sz="2400" spc="-2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45">
                <a:solidFill>
                  <a:srgbClr val="444949"/>
                </a:solidFill>
                <a:latin typeface="Microsoft Sans Serif"/>
                <a:cs typeface="Microsoft Sans Serif"/>
              </a:rPr>
              <a:t>“</a:t>
            </a:r>
            <a:r>
              <a:rPr dirty="0" sz="2400" spc="-26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9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ta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s”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35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53259" y="180566"/>
            <a:ext cx="1005340" cy="1206408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6591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25"/>
              <a:t>E</a:t>
            </a:r>
            <a:r>
              <a:rPr dirty="0" spc="-100"/>
              <a:t>C</a:t>
            </a:r>
            <a:r>
              <a:rPr dirty="0" spc="-600"/>
              <a:t>2</a:t>
            </a:r>
            <a:r>
              <a:rPr dirty="0" spc="-325"/>
              <a:t> </a:t>
            </a:r>
            <a:r>
              <a:rPr dirty="0" spc="-944"/>
              <a:t>I</a:t>
            </a:r>
            <a:r>
              <a:rPr dirty="0" spc="-625"/>
              <a:t>n</a:t>
            </a:r>
            <a:r>
              <a:rPr dirty="0" spc="-735"/>
              <a:t>s</a:t>
            </a:r>
            <a:r>
              <a:rPr dirty="0" spc="-415"/>
              <a:t>t</a:t>
            </a:r>
            <a:r>
              <a:rPr dirty="0" spc="-770"/>
              <a:t>a</a:t>
            </a:r>
            <a:r>
              <a:rPr dirty="0" spc="-625"/>
              <a:t>n</a:t>
            </a:r>
            <a:r>
              <a:rPr dirty="0" spc="-459"/>
              <a:t>c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100"/>
              <a:t>C</a:t>
            </a:r>
            <a:r>
              <a:rPr dirty="0" spc="-290"/>
              <a:t>o</a:t>
            </a:r>
            <a:r>
              <a:rPr dirty="0" spc="-894"/>
              <a:t>m</a:t>
            </a:r>
            <a:r>
              <a:rPr dirty="0" spc="-509"/>
              <a:t>p</a:t>
            </a:r>
            <a:r>
              <a:rPr dirty="0" spc="-390"/>
              <a:t>li</a:t>
            </a:r>
            <a:r>
              <a:rPr dirty="0" spc="-770"/>
              <a:t>a</a:t>
            </a:r>
            <a:r>
              <a:rPr dirty="0" spc="-625"/>
              <a:t>n</a:t>
            </a:r>
            <a:r>
              <a:rPr dirty="0" spc="-459"/>
              <a:t>c</a:t>
            </a:r>
            <a:r>
              <a:rPr dirty="0" spc="-515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78203"/>
            <a:ext cx="7832725" cy="419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515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200" spc="-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5">
                <a:solidFill>
                  <a:srgbClr val="444949"/>
                </a:solidFill>
                <a:latin typeface="Microsoft Sans Serif"/>
                <a:cs typeface="Microsoft Sans Serif"/>
              </a:rPr>
              <a:t>Config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07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900" spc="-140">
                <a:solidFill>
                  <a:srgbClr val="444949"/>
                </a:solidFill>
                <a:latin typeface="Microsoft Sans Serif"/>
                <a:cs typeface="Microsoft Sans Serif"/>
              </a:rPr>
              <a:t>ensure</a:t>
            </a:r>
            <a:r>
              <a:rPr dirty="0" sz="19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40">
                <a:solidFill>
                  <a:srgbClr val="444949"/>
                </a:solidFill>
                <a:latin typeface="Microsoft Sans Serif"/>
                <a:cs typeface="Microsoft Sans Serif"/>
              </a:rPr>
              <a:t>instance</a:t>
            </a:r>
            <a:r>
              <a:rPr dirty="0" sz="19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215">
                <a:solidFill>
                  <a:srgbClr val="444949"/>
                </a:solidFill>
                <a:latin typeface="Microsoft Sans Serif"/>
                <a:cs typeface="Microsoft Sans Serif"/>
              </a:rPr>
              <a:t>has</a:t>
            </a:r>
            <a:r>
              <a:rPr dirty="0" sz="19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65">
                <a:solidFill>
                  <a:srgbClr val="444949"/>
                </a:solidFill>
                <a:latin typeface="Microsoft Sans Serif"/>
                <a:cs typeface="Microsoft Sans Serif"/>
              </a:rPr>
              <a:t>proper</a:t>
            </a:r>
            <a:r>
              <a:rPr dirty="0" sz="1900" spc="-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1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19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00">
                <a:solidFill>
                  <a:srgbClr val="444949"/>
                </a:solidFill>
                <a:latin typeface="Microsoft Sans Serif"/>
                <a:cs typeface="Microsoft Sans Serif"/>
              </a:rPr>
              <a:t>configuration</a:t>
            </a:r>
            <a:r>
              <a:rPr dirty="0" sz="19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30">
                <a:solidFill>
                  <a:srgbClr val="444949"/>
                </a:solidFill>
                <a:latin typeface="Microsoft Sans Serif"/>
                <a:cs typeface="Microsoft Sans Serif"/>
              </a:rPr>
              <a:t>(not</a:t>
            </a:r>
            <a:r>
              <a:rPr dirty="0" sz="19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05">
                <a:solidFill>
                  <a:srgbClr val="444949"/>
                </a:solidFill>
                <a:latin typeface="Microsoft Sans Serif"/>
                <a:cs typeface="Microsoft Sans Serif"/>
              </a:rPr>
              <a:t>open</a:t>
            </a:r>
            <a:r>
              <a:rPr dirty="0" sz="19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260">
                <a:solidFill>
                  <a:srgbClr val="444949"/>
                </a:solidFill>
                <a:latin typeface="Microsoft Sans Serif"/>
                <a:cs typeface="Microsoft Sans Serif"/>
              </a:rPr>
              <a:t>SSH</a:t>
            </a:r>
            <a:r>
              <a:rPr dirty="0" sz="1900" spc="-2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30">
                <a:solidFill>
                  <a:srgbClr val="444949"/>
                </a:solidFill>
                <a:latin typeface="Microsoft Sans Serif"/>
                <a:cs typeface="Microsoft Sans Serif"/>
              </a:rPr>
              <a:t>port,</a:t>
            </a:r>
            <a:r>
              <a:rPr dirty="0" sz="1900" spc="-1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70">
                <a:solidFill>
                  <a:srgbClr val="444949"/>
                </a:solidFill>
                <a:latin typeface="Microsoft Sans Serif"/>
                <a:cs typeface="Microsoft Sans Serif"/>
              </a:rPr>
              <a:t>etc)</a:t>
            </a:r>
            <a:endParaRPr sz="19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19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900" spc="-7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900" spc="-5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1900" spc="-10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1900" spc="-8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9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9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25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900" spc="-12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900" spc="-9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19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10">
                <a:solidFill>
                  <a:srgbClr val="444949"/>
                </a:solidFill>
                <a:latin typeface="Microsoft Sans Serif"/>
                <a:cs typeface="Microsoft Sans Serif"/>
              </a:rPr>
              <a:t>com</a:t>
            </a:r>
            <a:r>
              <a:rPr dirty="0" sz="1900" spc="-10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1900" spc="-8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1900" spc="-25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900" spc="-12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900" spc="-15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1900" spc="-16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9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7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900" spc="-17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1900" spc="-15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9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9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900" spc="-8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900" spc="-12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900" spc="-15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19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560"/>
              </a:lnSpc>
              <a:spcBef>
                <a:spcPts val="2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Inspector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12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900" spc="-120">
                <a:solidFill>
                  <a:srgbClr val="444949"/>
                </a:solidFill>
                <a:latin typeface="Microsoft Sans Serif"/>
                <a:cs typeface="Microsoft Sans Serif"/>
              </a:rPr>
              <a:t>Security</a:t>
            </a:r>
            <a:r>
              <a:rPr dirty="0" sz="1900" spc="-25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10">
                <a:solidFill>
                  <a:srgbClr val="444949"/>
                </a:solidFill>
                <a:latin typeface="Microsoft Sans Serif"/>
                <a:cs typeface="Microsoft Sans Serif"/>
              </a:rPr>
              <a:t>Vulnerabilities</a:t>
            </a:r>
            <a:r>
              <a:rPr dirty="0" sz="19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204">
                <a:solidFill>
                  <a:srgbClr val="444949"/>
                </a:solidFill>
                <a:latin typeface="Microsoft Sans Serif"/>
                <a:cs typeface="Microsoft Sans Serif"/>
              </a:rPr>
              <a:t>scan</a:t>
            </a:r>
            <a:r>
              <a:rPr dirty="0" sz="19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60">
                <a:solidFill>
                  <a:srgbClr val="444949"/>
                </a:solidFill>
                <a:latin typeface="Microsoft Sans Serif"/>
                <a:cs typeface="Microsoft Sans Serif"/>
              </a:rPr>
              <a:t>from</a:t>
            </a:r>
            <a:r>
              <a:rPr dirty="0" sz="19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65">
                <a:solidFill>
                  <a:srgbClr val="444949"/>
                </a:solidFill>
                <a:latin typeface="Microsoft Sans Serif"/>
                <a:cs typeface="Microsoft Sans Serif"/>
              </a:rPr>
              <a:t>within</a:t>
            </a:r>
            <a:r>
              <a:rPr dirty="0" sz="19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19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50">
                <a:solidFill>
                  <a:srgbClr val="444949"/>
                </a:solidFill>
                <a:latin typeface="Microsoft Sans Serif"/>
                <a:cs typeface="Microsoft Sans Serif"/>
              </a:rPr>
              <a:t>OS</a:t>
            </a:r>
            <a:r>
              <a:rPr dirty="0" sz="19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70">
                <a:solidFill>
                  <a:srgbClr val="444949"/>
                </a:solidFill>
                <a:latin typeface="Microsoft Sans Serif"/>
                <a:cs typeface="Microsoft Sans Serif"/>
              </a:rPr>
              <a:t>using</a:t>
            </a:r>
            <a:r>
              <a:rPr dirty="0" sz="19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19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45">
                <a:solidFill>
                  <a:srgbClr val="444949"/>
                </a:solidFill>
                <a:latin typeface="Microsoft Sans Serif"/>
                <a:cs typeface="Microsoft Sans Serif"/>
              </a:rPr>
              <a:t>agent</a:t>
            </a:r>
            <a:endParaRPr sz="19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19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900" spc="40">
                <a:solidFill>
                  <a:srgbClr val="444949"/>
                </a:solidFill>
                <a:latin typeface="Microsoft Sans Serif"/>
                <a:cs typeface="Microsoft Sans Serif"/>
              </a:rPr>
              <a:t>Or</a:t>
            </a:r>
            <a:r>
              <a:rPr dirty="0" sz="19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05">
                <a:solidFill>
                  <a:srgbClr val="444949"/>
                </a:solidFill>
                <a:latin typeface="Microsoft Sans Serif"/>
                <a:cs typeface="Microsoft Sans Serif"/>
              </a:rPr>
              <a:t>outside</a:t>
            </a:r>
            <a:r>
              <a:rPr dirty="0" sz="19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55">
                <a:solidFill>
                  <a:srgbClr val="444949"/>
                </a:solidFill>
                <a:latin typeface="Microsoft Sans Serif"/>
                <a:cs typeface="Microsoft Sans Serif"/>
              </a:rPr>
              <a:t>network</a:t>
            </a:r>
            <a:r>
              <a:rPr dirty="0" sz="19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75">
                <a:solidFill>
                  <a:srgbClr val="444949"/>
                </a:solidFill>
                <a:latin typeface="Microsoft Sans Serif"/>
                <a:cs typeface="Microsoft Sans Serif"/>
              </a:rPr>
              <a:t>scanning</a:t>
            </a:r>
            <a:r>
              <a:rPr dirty="0" sz="19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50">
                <a:solidFill>
                  <a:srgbClr val="444949"/>
                </a:solidFill>
                <a:latin typeface="Microsoft Sans Serif"/>
                <a:cs typeface="Microsoft Sans Serif"/>
              </a:rPr>
              <a:t>(no</a:t>
            </a:r>
            <a:r>
              <a:rPr dirty="0" sz="19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30">
                <a:solidFill>
                  <a:srgbClr val="444949"/>
                </a:solidFill>
                <a:latin typeface="Microsoft Sans Serif"/>
                <a:cs typeface="Microsoft Sans Serif"/>
              </a:rPr>
              <a:t>need</a:t>
            </a:r>
            <a:r>
              <a:rPr dirty="0" sz="19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40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19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19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20">
                <a:solidFill>
                  <a:srgbClr val="444949"/>
                </a:solidFill>
                <a:latin typeface="Microsoft Sans Serif"/>
                <a:cs typeface="Microsoft Sans Serif"/>
              </a:rPr>
              <a:t>agent)</a:t>
            </a:r>
            <a:endParaRPr sz="19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525"/>
              </a:lnSpc>
              <a:spcBef>
                <a:spcPts val="20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35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27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3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16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900" spc="-24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9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1900" spc="-13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9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25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900" spc="-12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19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9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900" spc="-12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900" spc="-25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9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900" spc="-8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9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900" spc="-12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900" spc="-2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900" spc="-19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19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0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1900" spc="-25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9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900" spc="-16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1900" spc="-12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1900" spc="-15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900" spc="-2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900" spc="-19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19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6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19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900" spc="-125">
                <a:solidFill>
                  <a:srgbClr val="444949"/>
                </a:solidFill>
                <a:latin typeface="Microsoft Sans Serif"/>
                <a:cs typeface="Microsoft Sans Serif"/>
              </a:rPr>
              <a:t>mm</a:t>
            </a:r>
            <a:r>
              <a:rPr dirty="0" sz="1900" spc="-25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900" spc="-12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900" spc="-10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1900" spc="-2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900" spc="-19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19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8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900" spc="-15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900" spc="-17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1900" spc="-15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900" spc="-12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9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9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900" spc="13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900" spc="-16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19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25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9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9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2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900" spc="-16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1900" spc="-25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900" spc="-8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1900" spc="-15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19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560"/>
              </a:lnSpc>
              <a:spcBef>
                <a:spcPts val="22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3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28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15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9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28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12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900" spc="-105">
                <a:solidFill>
                  <a:srgbClr val="444949"/>
                </a:solidFill>
                <a:latin typeface="Microsoft Sans Serif"/>
                <a:cs typeface="Microsoft Sans Serif"/>
              </a:rPr>
              <a:t>Restrict</a:t>
            </a:r>
            <a:r>
              <a:rPr dirty="0" sz="19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70">
                <a:solidFill>
                  <a:srgbClr val="444949"/>
                </a:solidFill>
                <a:latin typeface="Microsoft Sans Serif"/>
                <a:cs typeface="Microsoft Sans Serif"/>
              </a:rPr>
              <a:t>how</a:t>
            </a:r>
            <a:r>
              <a:rPr dirty="0" sz="19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19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75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r>
              <a:rPr dirty="0" sz="19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instances</a:t>
            </a:r>
            <a:r>
              <a:rPr dirty="0" sz="19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80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19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25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19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35">
                <a:solidFill>
                  <a:srgbClr val="444949"/>
                </a:solidFill>
                <a:latin typeface="Microsoft Sans Serif"/>
                <a:cs typeface="Microsoft Sans Serif"/>
              </a:rPr>
              <a:t>launched</a:t>
            </a:r>
            <a:r>
              <a:rPr dirty="0" sz="19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19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20">
                <a:solidFill>
                  <a:srgbClr val="444949"/>
                </a:solidFill>
                <a:latin typeface="Microsoft Sans Serif"/>
                <a:cs typeface="Microsoft Sans Serif"/>
              </a:rPr>
              <a:t>minimize</a:t>
            </a:r>
            <a:r>
              <a:rPr dirty="0" sz="19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10">
                <a:solidFill>
                  <a:srgbClr val="444949"/>
                </a:solidFill>
                <a:latin typeface="Microsoft Sans Serif"/>
                <a:cs typeface="Microsoft Sans Serif"/>
              </a:rPr>
              <a:t>configurations</a:t>
            </a:r>
            <a:endParaRPr sz="19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19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900" spc="-9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1900" spc="-7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900" spc="-7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1900" spc="-10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1900" spc="-7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1900" spc="-12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1900" spc="-8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19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9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9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900" spc="-12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900" spc="-10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19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900" spc="-25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9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900" spc="-9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19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0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1900" spc="-15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900" spc="-25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1900" spc="-7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900" spc="-125">
                <a:solidFill>
                  <a:srgbClr val="444949"/>
                </a:solidFill>
                <a:latin typeface="Microsoft Sans Serif"/>
                <a:cs typeface="Microsoft Sans Serif"/>
              </a:rPr>
              <a:t>nn</a:t>
            </a:r>
            <a:r>
              <a:rPr dirty="0" sz="1900" spc="-15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9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900" spc="-9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900" spc="16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19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9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2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1900" spc="-2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900" spc="-15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900" spc="8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900" spc="-2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19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525"/>
              </a:lnSpc>
              <a:spcBef>
                <a:spcPts val="20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10">
                <a:solidFill>
                  <a:srgbClr val="444949"/>
                </a:solidFill>
                <a:latin typeface="Microsoft Sans Serif"/>
                <a:cs typeface="Microsoft Sans Serif"/>
              </a:rPr>
              <a:t>Configuration</a:t>
            </a:r>
            <a:r>
              <a:rPr dirty="0" sz="2200" spc="-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Management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07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900" spc="-265">
                <a:solidFill>
                  <a:srgbClr val="444949"/>
                </a:solidFill>
                <a:latin typeface="Microsoft Sans Serif"/>
                <a:cs typeface="Microsoft Sans Serif"/>
              </a:rPr>
              <a:t>SSM,</a:t>
            </a:r>
            <a:r>
              <a:rPr dirty="0" sz="1900" spc="-1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05">
                <a:solidFill>
                  <a:srgbClr val="444949"/>
                </a:solidFill>
                <a:latin typeface="Microsoft Sans Serif"/>
                <a:cs typeface="Microsoft Sans Serif"/>
              </a:rPr>
              <a:t>Opsworks,</a:t>
            </a:r>
            <a:r>
              <a:rPr dirty="0" sz="1900" spc="-2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20">
                <a:solidFill>
                  <a:srgbClr val="444949"/>
                </a:solidFill>
                <a:latin typeface="Microsoft Sans Serif"/>
                <a:cs typeface="Microsoft Sans Serif"/>
              </a:rPr>
              <a:t>Ansible,</a:t>
            </a:r>
            <a:r>
              <a:rPr dirty="0" sz="1900" spc="-1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25">
                <a:solidFill>
                  <a:srgbClr val="444949"/>
                </a:solidFill>
                <a:latin typeface="Microsoft Sans Serif"/>
                <a:cs typeface="Microsoft Sans Serif"/>
              </a:rPr>
              <a:t>Chef, </a:t>
            </a:r>
            <a:r>
              <a:rPr dirty="0" sz="1900" spc="-135">
                <a:solidFill>
                  <a:srgbClr val="444949"/>
                </a:solidFill>
                <a:latin typeface="Microsoft Sans Serif"/>
                <a:cs typeface="Microsoft Sans Serif"/>
              </a:rPr>
              <a:t>Puppet,</a:t>
            </a:r>
            <a:r>
              <a:rPr dirty="0" sz="1900" spc="-1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20">
                <a:solidFill>
                  <a:srgbClr val="444949"/>
                </a:solidFill>
                <a:latin typeface="Microsoft Sans Serif"/>
                <a:cs typeface="Microsoft Sans Serif"/>
              </a:rPr>
              <a:t>User</a:t>
            </a:r>
            <a:r>
              <a:rPr dirty="0" sz="19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05">
                <a:solidFill>
                  <a:srgbClr val="444949"/>
                </a:solidFill>
                <a:latin typeface="Microsoft Sans Serif"/>
                <a:cs typeface="Microsoft Sans Serif"/>
              </a:rPr>
              <a:t>Data</a:t>
            </a:r>
            <a:endParaRPr sz="19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18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900" spc="-170">
                <a:solidFill>
                  <a:srgbClr val="444949"/>
                </a:solidFill>
                <a:latin typeface="Microsoft Sans Serif"/>
                <a:cs typeface="Microsoft Sans Serif"/>
              </a:rPr>
              <a:t>Ensure</a:t>
            </a:r>
            <a:r>
              <a:rPr dirty="0" sz="19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19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75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r>
              <a:rPr dirty="0" sz="19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instances</a:t>
            </a:r>
            <a:r>
              <a:rPr dirty="0" sz="19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85">
                <a:solidFill>
                  <a:srgbClr val="444949"/>
                </a:solidFill>
                <a:latin typeface="Microsoft Sans Serif"/>
                <a:cs typeface="Microsoft Sans Serif"/>
              </a:rPr>
              <a:t>have</a:t>
            </a:r>
            <a:r>
              <a:rPr dirty="0" sz="19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65">
                <a:solidFill>
                  <a:srgbClr val="444949"/>
                </a:solidFill>
                <a:latin typeface="Microsoft Sans Serif"/>
                <a:cs typeface="Microsoft Sans Serif"/>
              </a:rPr>
              <a:t>proper</a:t>
            </a:r>
            <a:r>
              <a:rPr dirty="0" sz="19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00">
                <a:solidFill>
                  <a:srgbClr val="444949"/>
                </a:solidFill>
                <a:latin typeface="Microsoft Sans Serif"/>
                <a:cs typeface="Microsoft Sans Serif"/>
              </a:rPr>
              <a:t>configuration</a:t>
            </a:r>
            <a:r>
              <a:rPr dirty="0" sz="19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35">
                <a:solidFill>
                  <a:srgbClr val="444949"/>
                </a:solidFill>
                <a:latin typeface="Microsoft Sans Serif"/>
                <a:cs typeface="Microsoft Sans Serif"/>
              </a:rPr>
              <a:t>files</a:t>
            </a:r>
            <a:endParaRPr sz="1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24999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5"/>
              <a:t>GuardDuty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8839" y="1351788"/>
            <a:ext cx="9838690" cy="4043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79400" algn="l"/>
              </a:tabLst>
            </a:pP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Intelligent</a:t>
            </a:r>
            <a:r>
              <a:rPr dirty="0" sz="2600" spc="-3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Threat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5">
                <a:solidFill>
                  <a:srgbClr val="444949"/>
                </a:solidFill>
                <a:latin typeface="Microsoft Sans Serif"/>
                <a:cs typeface="Microsoft Sans Serif"/>
              </a:rPr>
              <a:t>discovery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Protect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Account</a:t>
            </a:r>
            <a:endParaRPr sz="2600">
              <a:latin typeface="Microsoft Sans Serif"/>
              <a:cs typeface="Microsoft Sans Serif"/>
            </a:endParaRPr>
          </a:p>
          <a:p>
            <a:pPr marL="2794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79400" algn="l"/>
              </a:tabLst>
            </a:pPr>
            <a:r>
              <a:rPr dirty="0" sz="2600" spc="-260">
                <a:solidFill>
                  <a:srgbClr val="444949"/>
                </a:solidFill>
                <a:latin typeface="Microsoft Sans Serif"/>
                <a:cs typeface="Microsoft Sans Serif"/>
              </a:rPr>
              <a:t>Uses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Machine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Learning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algorithms, 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anomaly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detection,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5">
                <a:solidFill>
                  <a:srgbClr val="444949"/>
                </a:solidFill>
                <a:latin typeface="Microsoft Sans Serif"/>
                <a:cs typeface="Microsoft Sans Serif"/>
              </a:rPr>
              <a:t>3</a:t>
            </a:r>
            <a:r>
              <a:rPr dirty="0" baseline="26143" sz="2550" spc="-112">
                <a:solidFill>
                  <a:srgbClr val="444949"/>
                </a:solidFill>
                <a:latin typeface="Microsoft Sans Serif"/>
                <a:cs typeface="Microsoft Sans Serif"/>
              </a:rPr>
              <a:t>rd</a:t>
            </a:r>
            <a:r>
              <a:rPr dirty="0" baseline="26143" sz="2550" spc="44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party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data</a:t>
            </a:r>
            <a:endParaRPr sz="2600">
              <a:latin typeface="Microsoft Sans Serif"/>
              <a:cs typeface="Microsoft Sans Serif"/>
            </a:endParaRPr>
          </a:p>
          <a:p>
            <a:pPr marL="279400" indent="-22860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79400" algn="l"/>
              </a:tabLst>
            </a:pPr>
            <a:r>
              <a:rPr dirty="0" sz="2600" spc="11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30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ee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4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44949"/>
              </a:buClr>
              <a:buFont typeface="Arial MT"/>
              <a:buChar char="•"/>
            </a:pPr>
            <a:endParaRPr sz="2900">
              <a:latin typeface="Microsoft Sans Serif"/>
              <a:cs typeface="Microsoft Sans Serif"/>
            </a:endParaRPr>
          </a:p>
          <a:p>
            <a:pPr marL="279400" indent="-228600">
              <a:lnSpc>
                <a:spcPts val="2960"/>
              </a:lnSpc>
              <a:buFont typeface="Arial MT"/>
              <a:buChar char="•"/>
              <a:tabLst>
                <a:tab pos="279400" algn="l"/>
              </a:tabLst>
            </a:pP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24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600">
              <a:latin typeface="Microsoft Sans Serif"/>
              <a:cs typeface="Microsoft Sans Serif"/>
            </a:endParaRPr>
          </a:p>
          <a:p>
            <a:pPr lvl="1" marL="736600" indent="-228600">
              <a:lnSpc>
                <a:spcPts val="2360"/>
              </a:lnSpc>
              <a:buFont typeface="Arial MT"/>
              <a:buChar char="•"/>
              <a:tabLst>
                <a:tab pos="735965" algn="l"/>
                <a:tab pos="736600" algn="l"/>
              </a:tabLst>
            </a:pP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CloudTrail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5">
                <a:solidFill>
                  <a:srgbClr val="444949"/>
                </a:solidFill>
                <a:latin typeface="Microsoft Sans Serif"/>
                <a:cs typeface="Microsoft Sans Serif"/>
              </a:rPr>
              <a:t>Logs: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90">
                <a:solidFill>
                  <a:srgbClr val="444949"/>
                </a:solidFill>
                <a:latin typeface="Microsoft Sans Serif"/>
                <a:cs typeface="Microsoft Sans Serif"/>
              </a:rPr>
              <a:t>unusual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API</a:t>
            </a:r>
            <a:r>
              <a:rPr dirty="0" sz="22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04">
                <a:solidFill>
                  <a:srgbClr val="444949"/>
                </a:solidFill>
                <a:latin typeface="Microsoft Sans Serif"/>
                <a:cs typeface="Microsoft Sans Serif"/>
              </a:rPr>
              <a:t>calls,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unauthorized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5">
                <a:solidFill>
                  <a:srgbClr val="444949"/>
                </a:solidFill>
                <a:latin typeface="Microsoft Sans Serif"/>
                <a:cs typeface="Microsoft Sans Serif"/>
              </a:rPr>
              <a:t>deployments</a:t>
            </a:r>
            <a:endParaRPr sz="2200">
              <a:latin typeface="Microsoft Sans Serif"/>
              <a:cs typeface="Microsoft Sans Serif"/>
            </a:endParaRPr>
          </a:p>
          <a:p>
            <a:pPr lvl="1" marL="736600" indent="-228600">
              <a:lnSpc>
                <a:spcPts val="2340"/>
              </a:lnSpc>
              <a:buFont typeface="Arial MT"/>
              <a:buChar char="•"/>
              <a:tabLst>
                <a:tab pos="735965" algn="l"/>
                <a:tab pos="736600" algn="l"/>
              </a:tabLst>
            </a:pPr>
            <a:r>
              <a:rPr dirty="0" sz="2200" spc="-25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200" spc="-25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9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7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22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13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22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35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dd</a:t>
            </a:r>
            <a:r>
              <a:rPr dirty="0" sz="2200" spc="-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3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200">
              <a:latin typeface="Microsoft Sans Serif"/>
              <a:cs typeface="Microsoft Sans Serif"/>
            </a:endParaRPr>
          </a:p>
          <a:p>
            <a:pPr lvl="1" marL="736600" indent="-228600">
              <a:lnSpc>
                <a:spcPts val="2460"/>
              </a:lnSpc>
              <a:buFont typeface="Arial MT"/>
              <a:buChar char="•"/>
              <a:tabLst>
                <a:tab pos="735965" algn="l"/>
                <a:tab pos="736600" algn="l"/>
              </a:tabLst>
            </a:pP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DNS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5">
                <a:solidFill>
                  <a:srgbClr val="444949"/>
                </a:solidFill>
                <a:latin typeface="Microsoft Sans Serif"/>
                <a:cs typeface="Microsoft Sans Serif"/>
              </a:rPr>
              <a:t>Logs: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compromised</a:t>
            </a:r>
            <a:r>
              <a:rPr dirty="0" sz="22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0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instances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sending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5">
                <a:solidFill>
                  <a:srgbClr val="444949"/>
                </a:solidFill>
                <a:latin typeface="Microsoft Sans Serif"/>
                <a:cs typeface="Microsoft Sans Serif"/>
              </a:rPr>
              <a:t>encoded</a:t>
            </a:r>
            <a:r>
              <a:rPr dirty="0" sz="22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60">
                <a:solidFill>
                  <a:srgbClr val="444949"/>
                </a:solidFill>
                <a:latin typeface="Microsoft Sans Serif"/>
                <a:cs typeface="Microsoft Sans Serif"/>
              </a:rPr>
              <a:t>data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80">
                <a:solidFill>
                  <a:srgbClr val="444949"/>
                </a:solidFill>
                <a:latin typeface="Microsoft Sans Serif"/>
                <a:cs typeface="Microsoft Sans Serif"/>
              </a:rPr>
              <a:t>within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DNS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queries</a:t>
            </a:r>
            <a:endParaRPr sz="22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444949"/>
              </a:buClr>
              <a:buFont typeface="Arial MT"/>
              <a:buChar char="•"/>
            </a:pPr>
            <a:endParaRPr sz="2150">
              <a:latin typeface="Microsoft Sans Serif"/>
              <a:cs typeface="Microsoft Sans Serif"/>
            </a:endParaRPr>
          </a:p>
          <a:p>
            <a:pPr marL="279400" indent="-228600">
              <a:lnSpc>
                <a:spcPts val="3110"/>
              </a:lnSpc>
              <a:buFont typeface="Arial MT"/>
              <a:buChar char="•"/>
              <a:tabLst>
                <a:tab pos="279400" algn="l"/>
              </a:tabLst>
            </a:pP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7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600">
              <a:latin typeface="Microsoft Sans Serif"/>
              <a:cs typeface="Microsoft Sans Serif"/>
            </a:endParaRPr>
          </a:p>
          <a:p>
            <a:pPr marL="279400" indent="-228600">
              <a:lnSpc>
                <a:spcPts val="3110"/>
              </a:lnSpc>
              <a:buFont typeface="Arial MT"/>
              <a:buChar char="•"/>
              <a:tabLst>
                <a:tab pos="279400" algn="l"/>
              </a:tabLst>
            </a:pP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24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wi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21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5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bd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7416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100"/>
              <a:t>C</a:t>
            </a:r>
            <a:r>
              <a:rPr dirty="0" spc="-290"/>
              <a:t>o</a:t>
            </a:r>
            <a:r>
              <a:rPr dirty="0" spc="-735"/>
              <a:t>s</a:t>
            </a:r>
            <a:r>
              <a:rPr dirty="0" spc="-409"/>
              <a:t>t</a:t>
            </a:r>
            <a:r>
              <a:rPr dirty="0" spc="-595"/>
              <a:t> </a:t>
            </a:r>
            <a:r>
              <a:rPr dirty="0" spc="-75"/>
              <a:t>A</a:t>
            </a:r>
            <a:r>
              <a:rPr dirty="0" spc="-390"/>
              <a:t>ll</a:t>
            </a:r>
            <a:r>
              <a:rPr dirty="0" spc="-290"/>
              <a:t>o</a:t>
            </a:r>
            <a:r>
              <a:rPr dirty="0" spc="-459"/>
              <a:t>c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290"/>
              <a:t>o</a:t>
            </a:r>
            <a:r>
              <a:rPr dirty="0" spc="-630"/>
              <a:t>n</a:t>
            </a:r>
            <a:r>
              <a:rPr dirty="0" spc="-930"/>
              <a:t> </a:t>
            </a:r>
            <a:r>
              <a:rPr dirty="0" spc="-760"/>
              <a:t>T</a:t>
            </a:r>
            <a:r>
              <a:rPr dirty="0" spc="-770"/>
              <a:t>a</a:t>
            </a:r>
            <a:r>
              <a:rPr dirty="0" spc="-869"/>
              <a:t>g</a:t>
            </a:r>
            <a:r>
              <a:rPr dirty="0" spc="-735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51788"/>
            <a:ext cx="8719185" cy="4347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2600" spc="-3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Tags</a:t>
            </a:r>
            <a:r>
              <a:rPr dirty="0" sz="2600" spc="-2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we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track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resources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relate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each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other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Cost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Allocation</a:t>
            </a:r>
            <a:r>
              <a:rPr dirty="0" sz="2600" spc="-3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Tags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we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enable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detailed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costing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reports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SzPct val="101960"/>
              <a:buFont typeface="Arial MT"/>
              <a:buChar char="•"/>
              <a:tabLst>
                <a:tab pos="241300" algn="l"/>
              </a:tabLst>
            </a:pPr>
            <a:r>
              <a:rPr dirty="0" baseline="1089" sz="3825" spc="-434">
                <a:solidFill>
                  <a:srgbClr val="444949"/>
                </a:solidFill>
                <a:latin typeface="Microsoft Sans Serif"/>
                <a:cs typeface="Microsoft Sans Serif"/>
              </a:rPr>
              <a:t>Just</a:t>
            </a:r>
            <a:r>
              <a:rPr dirty="0" baseline="1089" sz="38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209">
                <a:solidFill>
                  <a:srgbClr val="444949"/>
                </a:solidFill>
                <a:latin typeface="Microsoft Sans Serif"/>
                <a:cs typeface="Microsoft Sans Serif"/>
              </a:rPr>
              <a:t>like</a:t>
            </a:r>
            <a:r>
              <a:rPr dirty="0" baseline="1089" sz="3825" spc="-47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494">
                <a:solidFill>
                  <a:srgbClr val="444949"/>
                </a:solidFill>
                <a:latin typeface="Microsoft Sans Serif"/>
                <a:cs typeface="Microsoft Sans Serif"/>
              </a:rPr>
              <a:t>Tags,</a:t>
            </a:r>
            <a:r>
              <a:rPr dirty="0" baseline="1089" sz="3825" spc="-2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97">
                <a:solidFill>
                  <a:srgbClr val="444949"/>
                </a:solidFill>
                <a:latin typeface="Microsoft Sans Serif"/>
                <a:cs typeface="Microsoft Sans Serif"/>
              </a:rPr>
              <a:t>but</a:t>
            </a:r>
            <a:r>
              <a:rPr dirty="0" baseline="1089" sz="38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165">
                <a:solidFill>
                  <a:srgbClr val="444949"/>
                </a:solidFill>
                <a:latin typeface="Microsoft Sans Serif"/>
                <a:cs typeface="Microsoft Sans Serif"/>
              </a:rPr>
              <a:t>they</a:t>
            </a:r>
            <a:r>
              <a:rPr dirty="0" baseline="1089" sz="38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209">
                <a:solidFill>
                  <a:srgbClr val="444949"/>
                </a:solidFill>
                <a:latin typeface="Microsoft Sans Serif"/>
                <a:cs typeface="Microsoft Sans Serif"/>
              </a:rPr>
              <a:t>show</a:t>
            </a:r>
            <a:r>
              <a:rPr dirty="0" baseline="1089" sz="38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179">
                <a:solidFill>
                  <a:srgbClr val="444949"/>
                </a:solidFill>
                <a:latin typeface="Microsoft Sans Serif"/>
                <a:cs typeface="Microsoft Sans Serif"/>
              </a:rPr>
              <a:t>up</a:t>
            </a:r>
            <a:r>
              <a:rPr dirty="0" baseline="1089" sz="38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502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dirty="0" baseline="1089" sz="3825" spc="-42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232">
                <a:solidFill>
                  <a:srgbClr val="444949"/>
                </a:solidFill>
                <a:latin typeface="Microsoft Sans Serif"/>
                <a:cs typeface="Microsoft Sans Serif"/>
              </a:rPr>
              <a:t>columns</a:t>
            </a:r>
            <a:r>
              <a:rPr dirty="0" baseline="1089" sz="38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187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baseline="1089" sz="38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150">
                <a:solidFill>
                  <a:srgbClr val="444949"/>
                </a:solidFill>
                <a:latin typeface="Microsoft Sans Serif"/>
                <a:cs typeface="Microsoft Sans Serif"/>
              </a:rPr>
              <a:t>Reports</a:t>
            </a:r>
            <a:endParaRPr baseline="1089" sz="3825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960"/>
              </a:lnSpc>
              <a:spcBef>
                <a:spcPts val="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12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5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ll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4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6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6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Automatically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applied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5">
                <a:solidFill>
                  <a:srgbClr val="444949"/>
                </a:solidFill>
                <a:latin typeface="Microsoft Sans Serif"/>
                <a:cs typeface="Microsoft Sans Serif"/>
              </a:rPr>
              <a:t>resource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0">
                <a:solidFill>
                  <a:srgbClr val="444949"/>
                </a:solidFill>
                <a:latin typeface="Microsoft Sans Serif"/>
                <a:cs typeface="Microsoft Sans Serif"/>
              </a:rPr>
              <a:t>create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50"/>
              </a:lnSpc>
              <a:buFont typeface="Arial MT"/>
              <a:buChar char="•"/>
              <a:tabLst>
                <a:tab pos="697865" algn="l"/>
                <a:tab pos="698500" algn="l"/>
                <a:tab pos="3324860" algn="l"/>
              </a:tabLst>
            </a:pPr>
            <a:r>
              <a:rPr dirty="0" sz="2200" spc="-26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1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18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3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200" spc="-3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5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200" spc="-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3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50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291" sz="3225" spc="-217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291" sz="3225" spc="-217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baseline="1291" sz="3225" spc="-457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baseline="1291" sz="3225" spc="-31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baseline="1291" sz="3225">
                <a:solidFill>
                  <a:srgbClr val="444949"/>
                </a:solidFill>
                <a:latin typeface="Microsoft Sans Serif"/>
                <a:cs typeface="Microsoft Sans Serif"/>
              </a:rPr>
              <a:t>	</a:t>
            </a:r>
            <a:r>
              <a:rPr dirty="0" baseline="1291" sz="3225" spc="22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baseline="1291" sz="3225" spc="-127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291" sz="3225" spc="-322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r>
              <a:rPr dirty="0" baseline="1291" sz="3225" spc="-397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baseline="1291" sz="3225" spc="-315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r>
              <a:rPr dirty="0" baseline="1291" sz="3225" spc="-20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291" sz="3225" spc="-217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291" sz="3225" spc="-217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baseline="1291" sz="3225" spc="-457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baseline="1291" sz="3225" spc="-31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baseline="1291" sz="3225" spc="-209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291" sz="3225" spc="-13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baseline="1291" sz="3225" spc="-89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291" sz="3225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291" sz="3225" spc="-397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291" sz="3225" spc="89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291" sz="3225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291" sz="3225" spc="-112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baseline="1291" sz="3225" spc="-397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baseline="1291" sz="3225" spc="-254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baseline="1291" sz="3225" spc="22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baseline="1291" sz="3225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47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They’re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45">
                <a:solidFill>
                  <a:srgbClr val="444949"/>
                </a:solidFill>
                <a:latin typeface="Microsoft Sans Serif"/>
                <a:cs typeface="Microsoft Sans Serif"/>
              </a:rPr>
              <a:t>not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applied</a:t>
            </a:r>
            <a:r>
              <a:rPr dirty="0" sz="22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5">
                <a:solidFill>
                  <a:srgbClr val="444949"/>
                </a:solidFill>
                <a:latin typeface="Microsoft Sans Serif"/>
                <a:cs typeface="Microsoft Sans Serif"/>
              </a:rPr>
              <a:t>resources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0">
                <a:solidFill>
                  <a:srgbClr val="444949"/>
                </a:solidFill>
                <a:latin typeface="Microsoft Sans Serif"/>
                <a:cs typeface="Microsoft Sans Serif"/>
              </a:rPr>
              <a:t>created</a:t>
            </a:r>
            <a:r>
              <a:rPr dirty="0" sz="22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before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activation</a:t>
            </a:r>
            <a:endParaRPr sz="22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010"/>
              </a:lnSpc>
              <a:spcBef>
                <a:spcPts val="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User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50">
                <a:solidFill>
                  <a:srgbClr val="444949"/>
                </a:solidFill>
                <a:latin typeface="Microsoft Sans Serif"/>
                <a:cs typeface="Microsoft Sans Serif"/>
              </a:rPr>
              <a:t>tags</a:t>
            </a:r>
            <a:endParaRPr sz="26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6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ne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85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65">
                <a:solidFill>
                  <a:srgbClr val="444949"/>
                </a:solidFill>
                <a:latin typeface="Microsoft Sans Serif"/>
                <a:cs typeface="Microsoft Sans Serif"/>
              </a:rPr>
              <a:t>user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47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26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1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18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3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200" spc="-3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5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200" spc="-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3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50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291" sz="3225" spc="-232">
                <a:solidFill>
                  <a:srgbClr val="444949"/>
                </a:solidFill>
                <a:latin typeface="Microsoft Sans Serif"/>
                <a:cs typeface="Microsoft Sans Serif"/>
              </a:rPr>
              <a:t>use</a:t>
            </a:r>
            <a:r>
              <a:rPr dirty="0" baseline="1291" sz="3225" spc="-142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291" sz="3225" spc="-569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291" sz="3225" spc="-31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baseline="1291" sz="3225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SzPct val="101960"/>
              <a:buFont typeface="Arial MT"/>
              <a:buChar char="•"/>
              <a:tabLst>
                <a:tab pos="241300" algn="l"/>
              </a:tabLst>
            </a:pPr>
            <a:r>
              <a:rPr dirty="0" baseline="1089" sz="3825" spc="-142">
                <a:solidFill>
                  <a:srgbClr val="444949"/>
                </a:solidFill>
                <a:latin typeface="Microsoft Sans Serif"/>
                <a:cs typeface="Microsoft Sans Serif"/>
              </a:rPr>
              <a:t>Cost</a:t>
            </a:r>
            <a:r>
              <a:rPr dirty="0" baseline="1089" sz="3825" spc="-15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127">
                <a:solidFill>
                  <a:srgbClr val="444949"/>
                </a:solidFill>
                <a:latin typeface="Microsoft Sans Serif"/>
                <a:cs typeface="Microsoft Sans Serif"/>
              </a:rPr>
              <a:t>Allocation</a:t>
            </a:r>
            <a:r>
              <a:rPr dirty="0" baseline="1089" sz="3825" spc="-48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525">
                <a:solidFill>
                  <a:srgbClr val="444949"/>
                </a:solidFill>
                <a:latin typeface="Microsoft Sans Serif"/>
                <a:cs typeface="Microsoft Sans Serif"/>
              </a:rPr>
              <a:t>Tags</a:t>
            </a:r>
            <a:r>
              <a:rPr dirty="0" baseline="1089" sz="3825" spc="-40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202">
                <a:solidFill>
                  <a:srgbClr val="444949"/>
                </a:solidFill>
                <a:latin typeface="Microsoft Sans Serif"/>
                <a:cs typeface="Microsoft Sans Serif"/>
              </a:rPr>
              <a:t>just</a:t>
            </a:r>
            <a:r>
              <a:rPr dirty="0" baseline="1089" sz="38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240">
                <a:solidFill>
                  <a:srgbClr val="444949"/>
                </a:solidFill>
                <a:latin typeface="Microsoft Sans Serif"/>
                <a:cs typeface="Microsoft Sans Serif"/>
              </a:rPr>
              <a:t>appear</a:t>
            </a:r>
            <a:r>
              <a:rPr dirty="0" baseline="1089" sz="38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187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baseline="1089" sz="38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12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baseline="1089" sz="38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254">
                <a:solidFill>
                  <a:srgbClr val="444949"/>
                </a:solidFill>
                <a:latin typeface="Microsoft Sans Serif"/>
                <a:cs typeface="Microsoft Sans Serif"/>
              </a:rPr>
              <a:t>Billing</a:t>
            </a:r>
            <a:r>
              <a:rPr dirty="0" baseline="1089" sz="38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187">
                <a:solidFill>
                  <a:srgbClr val="444949"/>
                </a:solidFill>
                <a:latin typeface="Microsoft Sans Serif"/>
                <a:cs typeface="Microsoft Sans Serif"/>
              </a:rPr>
              <a:t>Console</a:t>
            </a:r>
            <a:endParaRPr baseline="1089" sz="3825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315">
                <a:solidFill>
                  <a:srgbClr val="444949"/>
                </a:solidFill>
                <a:latin typeface="Microsoft Sans Serif"/>
                <a:cs typeface="Microsoft Sans Serif"/>
              </a:rPr>
              <a:t>Takes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up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24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hours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50">
                <a:solidFill>
                  <a:srgbClr val="444949"/>
                </a:solidFill>
                <a:latin typeface="Microsoft Sans Serif"/>
                <a:cs typeface="Microsoft Sans Serif"/>
              </a:rPr>
              <a:t>tags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show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up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">
                <a:solidFill>
                  <a:srgbClr val="444949"/>
                </a:solidFill>
                <a:latin typeface="Microsoft Sans Serif"/>
                <a:cs typeface="Microsoft Sans Serif"/>
              </a:rPr>
              <a:t>report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8723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130"/>
              <a:t>D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765"/>
              <a:t>a</a:t>
            </a:r>
            <a:r>
              <a:rPr dirty="0" spc="-325"/>
              <a:t> </a:t>
            </a:r>
            <a:r>
              <a:rPr dirty="0" spc="-420"/>
              <a:t>P</a:t>
            </a:r>
            <a:r>
              <a:rPr dirty="0" spc="-420"/>
              <a:t>r</a:t>
            </a:r>
            <a:r>
              <a:rPr dirty="0" spc="-290"/>
              <a:t>o</a:t>
            </a:r>
            <a:r>
              <a:rPr dirty="0" spc="-415"/>
              <a:t>t</a:t>
            </a:r>
            <a:r>
              <a:rPr dirty="0" spc="-515"/>
              <a:t>e</a:t>
            </a:r>
            <a:r>
              <a:rPr dirty="0" spc="-459"/>
              <a:t>c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290"/>
              <a:t>o</a:t>
            </a:r>
            <a:r>
              <a:rPr dirty="0" spc="-63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2483"/>
            <a:ext cx="9760585" cy="426847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si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1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yp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60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2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32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dirty="0" sz="2400" spc="-28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AL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&amp;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NL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7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15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sz="2400" spc="-3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min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ion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Possible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have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multiple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90">
                <a:solidFill>
                  <a:srgbClr val="444949"/>
                </a:solidFill>
                <a:latin typeface="Microsoft Sans Serif"/>
                <a:cs typeface="Microsoft Sans Serif"/>
              </a:rPr>
              <a:t>SSL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certificates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per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ALB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Optional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80">
                <a:solidFill>
                  <a:srgbClr val="444949"/>
                </a:solidFill>
                <a:latin typeface="Microsoft Sans Serif"/>
                <a:cs typeface="Microsoft Sans Serif"/>
              </a:rPr>
              <a:t>SSL/TLS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encryption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between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ALB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instances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(else,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HTTP)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CloudFront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5">
                <a:solidFill>
                  <a:srgbClr val="444949"/>
                </a:solidFill>
                <a:latin typeface="Microsoft Sans Serif"/>
                <a:cs typeface="Microsoft Sans Serif"/>
              </a:rPr>
              <a:t>SSL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Al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2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1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ce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os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TT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dp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oi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4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15">
                <a:solidFill>
                  <a:srgbClr val="444949"/>
                </a:solidFill>
                <a:latin typeface="Microsoft Sans Serif"/>
                <a:cs typeface="Microsoft Sans Serif"/>
              </a:rPr>
              <a:t>*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20">
                <a:solidFill>
                  <a:srgbClr val="444949"/>
                </a:solidFill>
                <a:latin typeface="Microsoft Sans Serif"/>
                <a:cs typeface="Microsoft Sans Serif"/>
              </a:rPr>
              <a:t>*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15">
                <a:solidFill>
                  <a:srgbClr val="444949"/>
                </a:solidFill>
                <a:latin typeface="Microsoft Sans Serif"/>
                <a:cs typeface="Microsoft Sans Serif"/>
              </a:rPr>
              <a:t>*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215">
                <a:solidFill>
                  <a:srgbClr val="444949"/>
                </a:solidFill>
                <a:latin typeface="Microsoft Sans Serif"/>
                <a:cs typeface="Microsoft Sans Serif"/>
              </a:rPr>
              <a:t>*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TT</a:t>
            </a:r>
            <a:r>
              <a:rPr dirty="0" sz="2800" spc="-44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3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4872355" cy="1305560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66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130"/>
              <a:t>D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765"/>
              <a:t>a</a:t>
            </a:r>
            <a:r>
              <a:rPr dirty="0" spc="-325"/>
              <a:t> </a:t>
            </a:r>
            <a:r>
              <a:rPr dirty="0" spc="-420"/>
              <a:t>P</a:t>
            </a:r>
            <a:r>
              <a:rPr dirty="0" spc="-420"/>
              <a:t>r</a:t>
            </a:r>
            <a:r>
              <a:rPr dirty="0" spc="-290"/>
              <a:t>o</a:t>
            </a:r>
            <a:r>
              <a:rPr dirty="0" spc="-415"/>
              <a:t>t</a:t>
            </a:r>
            <a:r>
              <a:rPr dirty="0" spc="-515"/>
              <a:t>e</a:t>
            </a:r>
            <a:r>
              <a:rPr dirty="0" spc="-459"/>
              <a:t>c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290"/>
              <a:t>o</a:t>
            </a:r>
            <a:r>
              <a:rPr dirty="0" spc="-445"/>
              <a:t>n  </a:t>
            </a:r>
            <a:r>
              <a:rPr dirty="0" spc="-240"/>
              <a:t>At</a:t>
            </a:r>
            <a:r>
              <a:rPr dirty="0" spc="-330"/>
              <a:t> </a:t>
            </a:r>
            <a:r>
              <a:rPr dirty="0" spc="-570"/>
              <a:t>R</a:t>
            </a:r>
            <a:r>
              <a:rPr dirty="0" spc="-480"/>
              <a:t>e</a:t>
            </a:r>
            <a:r>
              <a:rPr dirty="0" spc="-730"/>
              <a:t>s</a:t>
            </a:r>
            <a:r>
              <a:rPr dirty="0" spc="-409"/>
              <a:t>t</a:t>
            </a:r>
            <a:r>
              <a:rPr dirty="0" spc="-330"/>
              <a:t> </a:t>
            </a:r>
            <a:r>
              <a:rPr dirty="0" spc="-625"/>
              <a:t>E</a:t>
            </a:r>
            <a:r>
              <a:rPr dirty="0" spc="-625"/>
              <a:t>n</a:t>
            </a:r>
            <a:r>
              <a:rPr dirty="0" spc="-480"/>
              <a:t>c</a:t>
            </a:r>
            <a:r>
              <a:rPr dirty="0" spc="-90"/>
              <a:t>r</a:t>
            </a:r>
            <a:r>
              <a:rPr dirty="0" spc="-620"/>
              <a:t>y</a:t>
            </a:r>
            <a:r>
              <a:rPr dirty="0" spc="-665"/>
              <a:t>p</a:t>
            </a:r>
            <a:r>
              <a:rPr dirty="0" spc="-420"/>
              <a:t>t</a:t>
            </a:r>
            <a:r>
              <a:rPr dirty="0" spc="-390"/>
              <a:t>i</a:t>
            </a:r>
            <a:r>
              <a:rPr dirty="0" spc="-459"/>
              <a:t>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89379"/>
            <a:ext cx="9601200" cy="4307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4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3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16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400">
                <a:solidFill>
                  <a:srgbClr val="444949"/>
                </a:solidFill>
                <a:latin typeface="Verdana"/>
                <a:cs typeface="Verdana"/>
              </a:rPr>
              <a:t>SS</a:t>
            </a:r>
            <a:r>
              <a:rPr dirty="0" sz="2000" spc="-37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290">
                <a:solidFill>
                  <a:srgbClr val="444949"/>
                </a:solidFill>
                <a:latin typeface="Verdana"/>
                <a:cs typeface="Verdana"/>
              </a:rPr>
              <a:t>-</a:t>
            </a:r>
            <a:r>
              <a:rPr dirty="0" sz="2000" spc="-434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415">
                <a:solidFill>
                  <a:srgbClr val="444949"/>
                </a:solidFill>
                <a:latin typeface="Verdana"/>
                <a:cs typeface="Verdana"/>
              </a:rPr>
              <a:t>3:</a:t>
            </a:r>
            <a:r>
              <a:rPr dirty="0" sz="2000" spc="-32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434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5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370">
                <a:solidFill>
                  <a:srgbClr val="444949"/>
                </a:solidFill>
                <a:latin typeface="Verdana"/>
                <a:cs typeface="Verdana"/>
              </a:rPr>
              <a:t>v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434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2000" spc="-5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350">
                <a:solidFill>
                  <a:srgbClr val="444949"/>
                </a:solidFill>
                <a:latin typeface="Verdana"/>
                <a:cs typeface="Verdana"/>
              </a:rPr>
              <a:t>y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9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u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395">
                <a:solidFill>
                  <a:srgbClr val="444949"/>
                </a:solidFill>
                <a:latin typeface="Verdana"/>
                <a:cs typeface="Verdana"/>
              </a:rPr>
              <a:t>g</a:t>
            </a:r>
            <a:r>
              <a:rPr dirty="0" sz="2000" spc="-28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3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80">
                <a:solidFill>
                  <a:srgbClr val="444949"/>
                </a:solidFill>
                <a:latin typeface="Verdana"/>
                <a:cs typeface="Verdana"/>
              </a:rPr>
              <a:t>W</a:t>
            </a:r>
            <a:r>
              <a:rPr dirty="0" sz="2000" spc="-434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85">
                <a:solidFill>
                  <a:srgbClr val="444949"/>
                </a:solidFill>
                <a:latin typeface="Verdana"/>
                <a:cs typeface="Verdana"/>
              </a:rPr>
              <a:t>’</a:t>
            </a:r>
            <a:r>
              <a:rPr dirty="0" sz="2000" spc="-32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60">
                <a:solidFill>
                  <a:srgbClr val="444949"/>
                </a:solidFill>
                <a:latin typeface="Verdana"/>
                <a:cs typeface="Verdana"/>
              </a:rPr>
              <a:t>k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350">
                <a:solidFill>
                  <a:srgbClr val="444949"/>
                </a:solidFill>
                <a:latin typeface="Verdana"/>
                <a:cs typeface="Verdana"/>
              </a:rPr>
              <a:t>y</a:t>
            </a:r>
            <a:endParaRPr sz="2000">
              <a:latin typeface="Verdana"/>
              <a:cs typeface="Verdana"/>
            </a:endParaRPr>
          </a:p>
          <a:p>
            <a:pPr lvl="1" marL="6985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365">
                <a:solidFill>
                  <a:srgbClr val="444949"/>
                </a:solidFill>
                <a:latin typeface="Verdana"/>
                <a:cs typeface="Verdana"/>
              </a:rPr>
              <a:t>SSE-KMS:</a:t>
            </a:r>
            <a:r>
              <a:rPr dirty="0" sz="2000" spc="-32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Server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70">
                <a:solidFill>
                  <a:srgbClr val="444949"/>
                </a:solidFill>
                <a:latin typeface="Verdana"/>
                <a:cs typeface="Verdana"/>
              </a:rPr>
              <a:t>Side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15">
                <a:solidFill>
                  <a:srgbClr val="444949"/>
                </a:solidFill>
                <a:latin typeface="Verdana"/>
                <a:cs typeface="Verdana"/>
              </a:rPr>
              <a:t>encryption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using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your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own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95">
                <a:solidFill>
                  <a:srgbClr val="444949"/>
                </a:solidFill>
                <a:latin typeface="Verdana"/>
                <a:cs typeface="Verdana"/>
              </a:rPr>
              <a:t>KMS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15">
                <a:solidFill>
                  <a:srgbClr val="444949"/>
                </a:solidFill>
                <a:latin typeface="Verdana"/>
                <a:cs typeface="Verdana"/>
              </a:rPr>
              <a:t>key</a:t>
            </a:r>
            <a:endParaRPr sz="2000">
              <a:latin typeface="Verdana"/>
              <a:cs typeface="Verdana"/>
            </a:endParaRPr>
          </a:p>
          <a:p>
            <a:pPr lvl="1" marL="698500" indent="-2286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345">
                <a:solidFill>
                  <a:srgbClr val="444949"/>
                </a:solidFill>
                <a:latin typeface="Verdana"/>
                <a:cs typeface="Verdana"/>
              </a:rPr>
              <a:t>SSE-C:</a:t>
            </a:r>
            <a:r>
              <a:rPr dirty="0" sz="2000" spc="-32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Server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70">
                <a:solidFill>
                  <a:srgbClr val="444949"/>
                </a:solidFill>
                <a:latin typeface="Verdana"/>
                <a:cs typeface="Verdana"/>
              </a:rPr>
              <a:t>Side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15">
                <a:solidFill>
                  <a:srgbClr val="444949"/>
                </a:solidFill>
                <a:latin typeface="Verdana"/>
                <a:cs typeface="Verdana"/>
              </a:rPr>
              <a:t>encryption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05">
                <a:solidFill>
                  <a:srgbClr val="444949"/>
                </a:solidFill>
                <a:latin typeface="Verdana"/>
                <a:cs typeface="Verdana"/>
              </a:rPr>
              <a:t>by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45">
                <a:solidFill>
                  <a:srgbClr val="444949"/>
                </a:solidFill>
                <a:latin typeface="Verdana"/>
                <a:cs typeface="Verdana"/>
              </a:rPr>
              <a:t>providing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your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own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15">
                <a:solidFill>
                  <a:srgbClr val="444949"/>
                </a:solidFill>
                <a:latin typeface="Verdana"/>
                <a:cs typeface="Verdana"/>
              </a:rPr>
              <a:t>key</a:t>
            </a:r>
            <a:r>
              <a:rPr dirty="0" sz="2000" spc="-14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85">
                <a:solidFill>
                  <a:srgbClr val="444949"/>
                </a:solidFill>
                <a:latin typeface="Verdana"/>
                <a:cs typeface="Verdana"/>
              </a:rPr>
              <a:t>(AWS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15">
                <a:solidFill>
                  <a:srgbClr val="444949"/>
                </a:solidFill>
                <a:latin typeface="Verdana"/>
                <a:cs typeface="Verdana"/>
              </a:rPr>
              <a:t>won’t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65">
                <a:solidFill>
                  <a:srgbClr val="444949"/>
                </a:solidFill>
                <a:latin typeface="Verdana"/>
                <a:cs typeface="Verdana"/>
              </a:rPr>
              <a:t>keep</a:t>
            </a:r>
            <a:r>
              <a:rPr dirty="0" sz="2000" spc="-14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04">
                <a:solidFill>
                  <a:srgbClr val="444949"/>
                </a:solidFill>
                <a:latin typeface="Verdana"/>
                <a:cs typeface="Verdana"/>
              </a:rPr>
              <a:t>it)</a:t>
            </a:r>
            <a:endParaRPr sz="2000">
              <a:latin typeface="Verdana"/>
              <a:cs typeface="Verdana"/>
            </a:endParaRPr>
          </a:p>
          <a:p>
            <a:pPr lvl="1" marL="698500" indent="-2286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185">
                <a:solidFill>
                  <a:srgbClr val="444949"/>
                </a:solidFill>
                <a:latin typeface="Verdana"/>
                <a:cs typeface="Verdana"/>
              </a:rPr>
              <a:t>Client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45">
                <a:solidFill>
                  <a:srgbClr val="444949"/>
                </a:solidFill>
                <a:latin typeface="Verdana"/>
                <a:cs typeface="Verdana"/>
              </a:rPr>
              <a:t>side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0">
                <a:solidFill>
                  <a:srgbClr val="444949"/>
                </a:solidFill>
                <a:latin typeface="Verdana"/>
                <a:cs typeface="Verdana"/>
              </a:rPr>
              <a:t>encryption:</a:t>
            </a:r>
            <a:r>
              <a:rPr dirty="0" sz="2000" spc="-31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75">
                <a:solidFill>
                  <a:srgbClr val="444949"/>
                </a:solidFill>
                <a:latin typeface="Verdana"/>
                <a:cs typeface="Verdana"/>
              </a:rPr>
              <a:t>send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encrypted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0">
                <a:solidFill>
                  <a:srgbClr val="444949"/>
                </a:solidFill>
                <a:latin typeface="Verdana"/>
                <a:cs typeface="Verdana"/>
              </a:rPr>
              <a:t>content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to</a:t>
            </a:r>
            <a:r>
              <a:rPr dirty="0" sz="2000" spc="-27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15">
                <a:solidFill>
                  <a:srgbClr val="444949"/>
                </a:solidFill>
                <a:latin typeface="Verdana"/>
                <a:cs typeface="Verdana"/>
              </a:rPr>
              <a:t>AWS,</a:t>
            </a:r>
            <a:r>
              <a:rPr dirty="0" sz="2000" spc="-31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15">
                <a:solidFill>
                  <a:srgbClr val="444949"/>
                </a:solidFill>
                <a:latin typeface="Verdana"/>
                <a:cs typeface="Verdana"/>
              </a:rPr>
              <a:t>no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knowledge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of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15">
                <a:solidFill>
                  <a:srgbClr val="444949"/>
                </a:solidFill>
                <a:latin typeface="Verdana"/>
                <a:cs typeface="Verdana"/>
              </a:rPr>
              <a:t>key</a:t>
            </a:r>
            <a:endParaRPr sz="2000">
              <a:latin typeface="Verdana"/>
              <a:cs typeface="Verdana"/>
            </a:endParaRPr>
          </a:p>
          <a:p>
            <a:pPr lvl="1" marL="698500" indent="-2286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285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ss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b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ili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350">
                <a:solidFill>
                  <a:srgbClr val="444949"/>
                </a:solidFill>
                <a:latin typeface="Verdana"/>
                <a:cs typeface="Verdana"/>
              </a:rPr>
              <a:t>y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b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f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u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185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2000" spc="-5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350">
                <a:solidFill>
                  <a:srgbClr val="444949"/>
                </a:solidFill>
                <a:latin typeface="Verdana"/>
                <a:cs typeface="Verdana"/>
              </a:rPr>
              <a:t>y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9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9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434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275">
                <a:solidFill>
                  <a:srgbClr val="444949"/>
                </a:solidFill>
                <a:latin typeface="Verdana"/>
                <a:cs typeface="Verdana"/>
              </a:rPr>
              <a:t>3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h</a:t>
            </a:r>
            <a:r>
              <a:rPr dirty="0" sz="2000" spc="-19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u</a:t>
            </a:r>
            <a:r>
              <a:rPr dirty="0" sz="2000" spc="-400">
                <a:solidFill>
                  <a:srgbClr val="444949"/>
                </a:solidFill>
                <a:latin typeface="Verdana"/>
                <a:cs typeface="Verdana"/>
              </a:rPr>
              <a:t>g</a:t>
            </a:r>
            <a:r>
              <a:rPr dirty="0" sz="2000" spc="-290">
                <a:solidFill>
                  <a:srgbClr val="444949"/>
                </a:solidFill>
                <a:latin typeface="Verdana"/>
                <a:cs typeface="Verdana"/>
              </a:rPr>
              <a:t>h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tt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395">
                <a:solidFill>
                  <a:srgbClr val="444949"/>
                </a:solidFill>
                <a:latin typeface="Verdana"/>
                <a:cs typeface="Verdana"/>
              </a:rPr>
              <a:t>g</a:t>
            </a:r>
            <a:endParaRPr sz="2000">
              <a:latin typeface="Verdana"/>
              <a:cs typeface="Verdana"/>
            </a:endParaRPr>
          </a:p>
          <a:p>
            <a:pPr lvl="1" marL="698500" indent="-2286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Possibility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to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0">
                <a:solidFill>
                  <a:srgbClr val="444949"/>
                </a:solidFill>
                <a:latin typeface="Verdana"/>
                <a:cs typeface="Verdana"/>
              </a:rPr>
              <a:t>enforce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15">
                <a:solidFill>
                  <a:srgbClr val="444949"/>
                </a:solidFill>
                <a:latin typeface="Verdana"/>
                <a:cs typeface="Verdana"/>
              </a:rPr>
              <a:t>encryption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through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S3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bucket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15">
                <a:solidFill>
                  <a:srgbClr val="444949"/>
                </a:solidFill>
                <a:latin typeface="Verdana"/>
                <a:cs typeface="Verdana"/>
              </a:rPr>
              <a:t>policy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(x-amz-server-side-encryption)</a:t>
            </a:r>
            <a:endParaRPr sz="2000">
              <a:latin typeface="Verdana"/>
              <a:cs typeface="Verdana"/>
            </a:endParaRPr>
          </a:p>
          <a:p>
            <a:pPr lvl="1" marL="6985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220">
                <a:solidFill>
                  <a:srgbClr val="444949"/>
                </a:solidFill>
                <a:latin typeface="Verdana"/>
                <a:cs typeface="Verdana"/>
              </a:rPr>
              <a:t>Gla</a:t>
            </a: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2000" spc="-135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27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295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2000" spc="-5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350">
                <a:solidFill>
                  <a:srgbClr val="444949"/>
                </a:solidFill>
                <a:latin typeface="Verdana"/>
                <a:cs typeface="Verdana"/>
              </a:rPr>
              <a:t>y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60">
                <a:solidFill>
                  <a:srgbClr val="444949"/>
                </a:solidFill>
                <a:latin typeface="Verdana"/>
                <a:cs typeface="Verdana"/>
              </a:rPr>
              <a:t>b</a:t>
            </a:r>
            <a:r>
              <a:rPr dirty="0" sz="2000" spc="-350">
                <a:solidFill>
                  <a:srgbClr val="444949"/>
                </a:solidFill>
                <a:latin typeface="Verdana"/>
                <a:cs typeface="Verdana"/>
              </a:rPr>
              <a:t>y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f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295">
                <a:solidFill>
                  <a:srgbClr val="444949"/>
                </a:solidFill>
                <a:latin typeface="Verdana"/>
                <a:cs typeface="Verdana"/>
              </a:rPr>
              <a:t>u</a:t>
            </a:r>
            <a:r>
              <a:rPr dirty="0" sz="2000" spc="-185">
                <a:solidFill>
                  <a:srgbClr val="444949"/>
                </a:solidFill>
                <a:latin typeface="Verdana"/>
                <a:cs typeface="Verdana"/>
              </a:rPr>
              <a:t>lt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One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quick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setting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444949"/>
                </a:solidFill>
                <a:latin typeface="Microsoft Sans Serif"/>
                <a:cs typeface="Microsoft Sans Serif"/>
              </a:rPr>
              <a:t>for: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75">
                <a:solidFill>
                  <a:srgbClr val="444949"/>
                </a:solidFill>
                <a:latin typeface="Microsoft Sans Serif"/>
                <a:cs typeface="Microsoft Sans Serif"/>
              </a:rPr>
              <a:t>EBS,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95">
                <a:solidFill>
                  <a:srgbClr val="444949"/>
                </a:solidFill>
                <a:latin typeface="Microsoft Sans Serif"/>
                <a:cs typeface="Microsoft Sans Serif"/>
              </a:rPr>
              <a:t>EFS,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65">
                <a:solidFill>
                  <a:srgbClr val="444949"/>
                </a:solidFill>
                <a:latin typeface="Microsoft Sans Serif"/>
                <a:cs typeface="Microsoft Sans Serif"/>
              </a:rPr>
              <a:t>RDS,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ElastiCache,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DynamoDB,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etc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Us</a:t>
            </a:r>
            <a:r>
              <a:rPr dirty="0" sz="2000" spc="-245">
                <a:solidFill>
                  <a:srgbClr val="444949"/>
                </a:solidFill>
                <a:latin typeface="Verdana"/>
                <a:cs typeface="Verdana"/>
              </a:rPr>
              <a:t>u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195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350">
                <a:solidFill>
                  <a:srgbClr val="444949"/>
                </a:solidFill>
                <a:latin typeface="Verdana"/>
                <a:cs typeface="Verdana"/>
              </a:rPr>
              <a:t>y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u</a:t>
            </a:r>
            <a:r>
              <a:rPr dirty="0" sz="2000" spc="-305">
                <a:solidFill>
                  <a:srgbClr val="444949"/>
                </a:solidFill>
                <a:latin typeface="Verdana"/>
                <a:cs typeface="Verdana"/>
              </a:rPr>
              <a:t>ses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80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135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h</a:t>
            </a:r>
            <a:r>
              <a:rPr dirty="0" sz="2000" spc="-215">
                <a:solidFill>
                  <a:srgbClr val="444949"/>
                </a:solidFill>
                <a:latin typeface="Verdana"/>
                <a:cs typeface="Verdana"/>
              </a:rPr>
              <a:t>er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75">
                <a:solidFill>
                  <a:srgbClr val="444949"/>
                </a:solidFill>
                <a:latin typeface="Verdana"/>
                <a:cs typeface="Verdana"/>
              </a:rPr>
              <a:t>se</a:t>
            </a:r>
            <a:r>
              <a:rPr dirty="0" sz="2000" spc="-7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340">
                <a:solidFill>
                  <a:srgbClr val="444949"/>
                </a:solidFill>
                <a:latin typeface="Verdana"/>
                <a:cs typeface="Verdana"/>
              </a:rPr>
              <a:t>v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ce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28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22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2000" spc="-4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285">
                <a:solidFill>
                  <a:srgbClr val="444949"/>
                </a:solidFill>
                <a:latin typeface="Verdana"/>
                <a:cs typeface="Verdana"/>
              </a:rPr>
              <a:t>y</a:t>
            </a:r>
            <a:r>
              <a:rPr dirty="0" sz="2000" spc="-295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on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60">
                <a:solidFill>
                  <a:srgbClr val="444949"/>
                </a:solidFill>
                <a:latin typeface="Verdana"/>
                <a:cs typeface="Verdana"/>
              </a:rPr>
              <a:t>k</a:t>
            </a:r>
            <a:r>
              <a:rPr dirty="0" sz="2000" spc="-295">
                <a:solidFill>
                  <a:srgbClr val="444949"/>
                </a:solidFill>
                <a:latin typeface="Verdana"/>
                <a:cs typeface="Verdana"/>
              </a:rPr>
              <a:t>ey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or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90">
                <a:solidFill>
                  <a:srgbClr val="444949"/>
                </a:solidFill>
                <a:latin typeface="Verdana"/>
                <a:cs typeface="Verdana"/>
              </a:rPr>
              <a:t>y</a:t>
            </a:r>
            <a:r>
              <a:rPr dirty="0" sz="2000" spc="-204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u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w</a:t>
            </a:r>
            <a:r>
              <a:rPr dirty="0" sz="2000" spc="-29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25">
                <a:solidFill>
                  <a:srgbClr val="444949"/>
                </a:solidFill>
                <a:latin typeface="Verdana"/>
                <a:cs typeface="Verdana"/>
              </a:rPr>
              <a:t>K</a:t>
            </a:r>
            <a:r>
              <a:rPr dirty="0" sz="2000" spc="-125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2000" spc="-43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60">
                <a:solidFill>
                  <a:srgbClr val="444949"/>
                </a:solidFill>
                <a:latin typeface="Verdana"/>
                <a:cs typeface="Verdana"/>
              </a:rPr>
              <a:t>k</a:t>
            </a:r>
            <a:r>
              <a:rPr dirty="0" sz="2000" spc="-295">
                <a:solidFill>
                  <a:srgbClr val="444949"/>
                </a:solidFill>
                <a:latin typeface="Verdana"/>
                <a:cs typeface="Verdana"/>
              </a:rPr>
              <a:t>ey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Category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data: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110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H</a:t>
            </a:r>
            <a:r>
              <a:rPr dirty="0" sz="2000" spc="-43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20">
                <a:solidFill>
                  <a:srgbClr val="444949"/>
                </a:solidFill>
                <a:latin typeface="Verdana"/>
                <a:cs typeface="Verdana"/>
              </a:rPr>
              <a:t>=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45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2000" spc="-17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220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240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h</a:t>
            </a:r>
            <a:r>
              <a:rPr dirty="0" sz="2000" spc="-28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290">
                <a:solidFill>
                  <a:srgbClr val="444949"/>
                </a:solidFill>
                <a:latin typeface="Verdana"/>
                <a:cs typeface="Verdana"/>
              </a:rPr>
              <a:t>h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f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409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9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  <a:p>
            <a:pPr lvl="1" marL="698500" indent="-2286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350">
                <a:solidFill>
                  <a:srgbClr val="444949"/>
                </a:solidFill>
                <a:latin typeface="Verdana"/>
                <a:cs typeface="Verdana"/>
              </a:rPr>
              <a:t>PII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20">
                <a:solidFill>
                  <a:srgbClr val="444949"/>
                </a:solidFill>
                <a:latin typeface="Verdana"/>
                <a:cs typeface="Verdana"/>
              </a:rPr>
              <a:t>=</a:t>
            </a:r>
            <a:r>
              <a:rPr dirty="0" sz="2000" spc="-13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0">
                <a:solidFill>
                  <a:srgbClr val="444949"/>
                </a:solidFill>
                <a:latin typeface="Verdana"/>
                <a:cs typeface="Verdana"/>
              </a:rPr>
              <a:t>personally-identifying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information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8172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90"/>
              <a:t>N</a:t>
            </a:r>
            <a:r>
              <a:rPr dirty="0" spc="-515"/>
              <a:t>e</a:t>
            </a:r>
            <a:r>
              <a:rPr dirty="0" spc="-415"/>
              <a:t>t</a:t>
            </a:r>
            <a:r>
              <a:rPr dirty="0" spc="-560"/>
              <a:t>w</a:t>
            </a:r>
            <a:r>
              <a:rPr dirty="0" spc="-290"/>
              <a:t>o</a:t>
            </a:r>
            <a:r>
              <a:rPr dirty="0" spc="-240"/>
              <a:t>r</a:t>
            </a:r>
            <a:r>
              <a:rPr dirty="0" spc="-730"/>
              <a:t>k</a:t>
            </a:r>
            <a:r>
              <a:rPr dirty="0" spc="-325"/>
              <a:t> </a:t>
            </a:r>
            <a:r>
              <a:rPr dirty="0" spc="-420"/>
              <a:t>P</a:t>
            </a:r>
            <a:r>
              <a:rPr dirty="0" spc="-420"/>
              <a:t>r</a:t>
            </a:r>
            <a:r>
              <a:rPr dirty="0" spc="-290"/>
              <a:t>o</a:t>
            </a:r>
            <a:r>
              <a:rPr dirty="0" spc="-415"/>
              <a:t>t</a:t>
            </a:r>
            <a:r>
              <a:rPr dirty="0" spc="-515"/>
              <a:t>e</a:t>
            </a:r>
            <a:r>
              <a:rPr dirty="0" spc="-459"/>
              <a:t>c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290"/>
              <a:t>o</a:t>
            </a:r>
            <a:r>
              <a:rPr dirty="0" spc="-63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2483"/>
            <a:ext cx="10211435" cy="43205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Direct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Connect: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private,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direct</a:t>
            </a: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connection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between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site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5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30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3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5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PN</a:t>
            </a:r>
            <a:endParaRPr sz="2800">
              <a:latin typeface="Microsoft Sans Serif"/>
              <a:cs typeface="Microsoft Sans Serif"/>
            </a:endParaRPr>
          </a:p>
          <a:p>
            <a:pPr lvl="1" marL="698500" marR="259079" indent="-228600">
              <a:lnSpc>
                <a:spcPts val="262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Site-to-Site</a:t>
            </a:r>
            <a:r>
              <a:rPr dirty="0" sz="2400" spc="-3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VPN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supports</a:t>
            </a:r>
            <a:r>
              <a:rPr dirty="0" sz="24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Internet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Protocol</a:t>
            </a:r>
            <a:r>
              <a:rPr dirty="0" sz="24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security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(IPsec)</a:t>
            </a:r>
            <a:r>
              <a:rPr dirty="0" sz="2400" spc="-3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VPN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connections </a:t>
            </a:r>
            <a:r>
              <a:rPr dirty="0" sz="2400" spc="-6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(for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linking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on-premise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cloud)</a:t>
            </a:r>
            <a:endParaRPr sz="2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444949"/>
              </a:buClr>
              <a:buFont typeface="Arial MT"/>
              <a:buChar char="•"/>
            </a:pPr>
            <a:endParaRPr sz="27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6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tat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-3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45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WAF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(Web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Application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Firewall):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web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security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rules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against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exploits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Security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Groups: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stateful</a:t>
            </a: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firewall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instance’s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underlying</a:t>
            </a:r>
            <a:r>
              <a:rPr dirty="0" sz="2800" spc="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hypervisor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System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Firewalls: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install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your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own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firewall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instances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2666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C</a:t>
            </a:r>
            <a:r>
              <a:rPr dirty="0" spc="-270"/>
              <a:t>o</a:t>
            </a:r>
            <a:r>
              <a:rPr dirty="0" spc="-800"/>
              <a:t>v</a:t>
            </a:r>
            <a:r>
              <a:rPr dirty="0" spc="-515"/>
              <a:t>e</a:t>
            </a:r>
            <a:r>
              <a:rPr dirty="0" spc="-310"/>
              <a:t>r</a:t>
            </a:r>
            <a:r>
              <a:rPr dirty="0" spc="-730"/>
              <a:t>ag</a:t>
            </a:r>
            <a:r>
              <a:rPr dirty="0" spc="-705"/>
              <a:t>e</a:t>
            </a:r>
            <a:r>
              <a:rPr dirty="0" spc="-320"/>
              <a:t> </a:t>
            </a:r>
            <a:r>
              <a:rPr dirty="0" spc="-530"/>
              <a:t>f</a:t>
            </a:r>
            <a:r>
              <a:rPr dirty="0" spc="-290"/>
              <a:t>o</a:t>
            </a:r>
            <a:r>
              <a:rPr dirty="0" spc="-415"/>
              <a:t>r</a:t>
            </a:r>
            <a:r>
              <a:rPr dirty="0" spc="-330"/>
              <a:t> </a:t>
            </a:r>
            <a:r>
              <a:rPr dirty="0" spc="-135"/>
              <a:t>D</a:t>
            </a:r>
            <a:r>
              <a:rPr dirty="0" spc="-290"/>
              <a:t>o</a:t>
            </a:r>
            <a:r>
              <a:rPr dirty="0" spc="-670"/>
              <a:t>mai</a:t>
            </a:r>
            <a:r>
              <a:rPr dirty="0" spc="-680"/>
              <a:t>n</a:t>
            </a:r>
            <a:r>
              <a:rPr dirty="0" spc="-320"/>
              <a:t> </a:t>
            </a:r>
            <a:r>
              <a:rPr dirty="0" spc="-600"/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76849"/>
            <a:ext cx="9565640" cy="425386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Troubleshoot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444949"/>
                </a:solidFill>
                <a:latin typeface="Microsoft Sans Serif"/>
                <a:cs typeface="Microsoft Sans Serif"/>
              </a:rPr>
              <a:t>issues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determine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how</a:t>
            </a: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restore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operations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atc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25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28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4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mat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Rol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backs,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et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100"/>
              </a:lnSpc>
              <a:spcBef>
                <a:spcPts val="9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ne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32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60">
                <a:solidFill>
                  <a:srgbClr val="444949"/>
                </a:solidFill>
                <a:latin typeface="Microsoft Sans Serif"/>
                <a:cs typeface="Microsoft Sans Serif"/>
              </a:rPr>
              <a:t>nt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2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60">
                <a:solidFill>
                  <a:srgbClr val="444949"/>
                </a:solidFill>
                <a:latin typeface="Microsoft Sans Serif"/>
                <a:cs typeface="Microsoft Sans Serif"/>
              </a:rPr>
              <a:t>nt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nd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2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ng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35">
                <a:solidFill>
                  <a:srgbClr val="444949"/>
                </a:solidFill>
                <a:latin typeface="Microsoft Sans Serif"/>
                <a:cs typeface="Microsoft Sans Serif"/>
              </a:rPr>
              <a:t>+ 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Apply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concepts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required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set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up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event-driven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automated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actions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CloudWatch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Events+++,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CloudWatch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Alarms,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85">
                <a:solidFill>
                  <a:srgbClr val="444949"/>
                </a:solidFill>
                <a:latin typeface="Microsoft Sans Serif"/>
                <a:cs typeface="Microsoft Sans Serif"/>
              </a:rPr>
              <a:t>SNS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Automated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Healing: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25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28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4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mat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">
                <a:solidFill>
                  <a:srgbClr val="444949"/>
                </a:solidFill>
                <a:latin typeface="Microsoft Sans Serif"/>
                <a:cs typeface="Microsoft Sans Serif"/>
              </a:rPr>
              <a:t>(t</a:t>
            </a:r>
            <a:r>
              <a:rPr dirty="0" sz="2400" spc="8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ggered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an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m)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50">
                <a:solidFill>
                  <a:srgbClr val="444949"/>
                </a:solidFill>
                <a:latin typeface="Microsoft Sans Serif"/>
                <a:cs typeface="Microsoft Sans Serif"/>
              </a:rPr>
              <a:t>Bea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sta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(eas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er)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OpsWorks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(automatic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host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replacement,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4">
                <a:solidFill>
                  <a:srgbClr val="444949"/>
                </a:solidFill>
                <a:latin typeface="Microsoft Sans Serif"/>
                <a:cs typeface="Microsoft Sans Serif"/>
              </a:rPr>
              <a:t>manages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infrastructure)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Auto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calin</a:t>
            </a:r>
            <a:r>
              <a:rPr dirty="0" sz="2400" spc="-25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75">
                <a:solidFill>
                  <a:srgbClr val="444949"/>
                </a:solidFill>
                <a:latin typeface="Microsoft Sans Serif"/>
                <a:cs typeface="Microsoft Sans Serif"/>
              </a:rPr>
              <a:t>'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thi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ction)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5034915" cy="1305560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660"/>
              </a:spcBef>
            </a:pPr>
            <a:r>
              <a:rPr dirty="0" spc="-390"/>
              <a:t>De</a:t>
            </a:r>
            <a:r>
              <a:rPr dirty="0" spc="-370"/>
              <a:t>p</a:t>
            </a:r>
            <a:r>
              <a:rPr dirty="0" spc="-390"/>
              <a:t>l</a:t>
            </a:r>
            <a:r>
              <a:rPr dirty="0" spc="-380"/>
              <a:t>o</a:t>
            </a:r>
            <a:r>
              <a:rPr dirty="0" spc="-770"/>
              <a:t>y</a:t>
            </a:r>
            <a:r>
              <a:rPr dirty="0" spc="-900"/>
              <a:t>m</a:t>
            </a:r>
            <a:r>
              <a:rPr dirty="0" spc="-585"/>
              <a:t>en</a:t>
            </a:r>
            <a:r>
              <a:rPr dirty="0" spc="-380"/>
              <a:t>t</a:t>
            </a:r>
            <a:r>
              <a:rPr dirty="0" spc="-325"/>
              <a:t> </a:t>
            </a:r>
            <a:r>
              <a:rPr dirty="0" spc="-950"/>
              <a:t>S</a:t>
            </a:r>
            <a:r>
              <a:rPr dirty="0" spc="-415"/>
              <a:t>t</a:t>
            </a:r>
            <a:r>
              <a:rPr dirty="0" spc="-310"/>
              <a:t>r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670"/>
              <a:t>e</a:t>
            </a:r>
            <a:r>
              <a:rPr dirty="0" spc="-710"/>
              <a:t>g</a:t>
            </a:r>
            <a:r>
              <a:rPr dirty="0" spc="-390"/>
              <a:t>i</a:t>
            </a:r>
            <a:r>
              <a:rPr dirty="0" spc="-505"/>
              <a:t>es  </a:t>
            </a:r>
            <a:r>
              <a:rPr dirty="0" spc="-365"/>
              <a:t>A</a:t>
            </a:r>
            <a:r>
              <a:rPr dirty="0" spc="-335"/>
              <a:t>u</a:t>
            </a:r>
            <a:r>
              <a:rPr dirty="0" spc="-420"/>
              <a:t>t</a:t>
            </a:r>
            <a:r>
              <a:rPr dirty="0" spc="-290"/>
              <a:t>o</a:t>
            </a:r>
            <a:r>
              <a:rPr dirty="0" spc="-320"/>
              <a:t> </a:t>
            </a:r>
            <a:r>
              <a:rPr dirty="0" spc="-950"/>
              <a:t>S</a:t>
            </a:r>
            <a:r>
              <a:rPr dirty="0" spc="-570"/>
              <a:t>c</a:t>
            </a:r>
            <a:r>
              <a:rPr dirty="0" spc="-665"/>
              <a:t>a</a:t>
            </a:r>
            <a:r>
              <a:rPr dirty="0" spc="-390"/>
              <a:t>li</a:t>
            </a:r>
            <a:r>
              <a:rPr dirty="0" spc="-625"/>
              <a:t>n</a:t>
            </a:r>
            <a:r>
              <a:rPr dirty="0" spc="-865"/>
              <a:t>g</a:t>
            </a:r>
            <a:r>
              <a:rPr dirty="0" spc="-330"/>
              <a:t> </a:t>
            </a:r>
            <a:r>
              <a:rPr dirty="0" spc="-775"/>
              <a:t>a</a:t>
            </a:r>
            <a:r>
              <a:rPr dirty="0" spc="-625"/>
              <a:t>n</a:t>
            </a:r>
            <a:r>
              <a:rPr dirty="0" spc="-500"/>
              <a:t>d</a:t>
            </a:r>
            <a:r>
              <a:rPr dirty="0" spc="-595"/>
              <a:t> </a:t>
            </a:r>
            <a:r>
              <a:rPr dirty="0" spc="-254"/>
              <a:t>A</a:t>
            </a:r>
            <a:r>
              <a:rPr dirty="0" spc="-215"/>
              <a:t>L</a:t>
            </a:r>
            <a:r>
              <a:rPr dirty="0" spc="-685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15235"/>
            <a:ext cx="52381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3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9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31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5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0628" y="3144011"/>
            <a:ext cx="3003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L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2776" y="2642616"/>
            <a:ext cx="475488" cy="4724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35552" y="3745991"/>
            <a:ext cx="280415" cy="2804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71544" y="4233671"/>
            <a:ext cx="399288" cy="3962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367439" y="3746543"/>
            <a:ext cx="1643380" cy="1460500"/>
          </a:xfrm>
          <a:prstGeom prst="rect">
            <a:avLst/>
          </a:prstGeom>
          <a:ln w="12700">
            <a:solidFill>
              <a:srgbClr val="D8661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</a:pP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Auto</a:t>
            </a:r>
            <a:r>
              <a:rPr dirty="0" sz="1100" spc="-55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Scaling</a:t>
            </a:r>
            <a:r>
              <a:rPr dirty="0" sz="1100" spc="-5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group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228600">
              <a:lnSpc>
                <a:spcPct val="100000"/>
              </a:lnSpc>
            </a:pPr>
            <a:r>
              <a:rPr dirty="0" sz="1100" spc="-5">
                <a:solidFill>
                  <a:srgbClr val="232F3E"/>
                </a:solidFill>
                <a:latin typeface="Calibri"/>
                <a:cs typeface="Calibri"/>
              </a:rPr>
              <a:t>Instance,</a:t>
            </a:r>
            <a:r>
              <a:rPr dirty="0" sz="1100" spc="-50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32F3E"/>
                </a:solidFill>
                <a:latin typeface="Calibri"/>
                <a:cs typeface="Calibri"/>
              </a:rPr>
              <a:t>running</a:t>
            </a:r>
            <a:r>
              <a:rPr dirty="0" sz="1100" spc="-45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32F3E"/>
                </a:solidFill>
                <a:latin typeface="Calibri"/>
                <a:cs typeface="Calibri"/>
              </a:rPr>
              <a:t>v1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33605" y="3431230"/>
            <a:ext cx="76200" cy="315595"/>
          </a:xfrm>
          <a:custGeom>
            <a:avLst/>
            <a:gdLst/>
            <a:ahLst/>
            <a:cxnLst/>
            <a:rect l="l" t="t" r="r" b="b"/>
            <a:pathLst>
              <a:path w="76200" h="315595">
                <a:moveTo>
                  <a:pt x="34887" y="239339"/>
                </a:moveTo>
                <a:lnTo>
                  <a:pt x="0" y="240948"/>
                </a:lnTo>
                <a:lnTo>
                  <a:pt x="41568" y="315313"/>
                </a:lnTo>
                <a:lnTo>
                  <a:pt x="69646" y="252026"/>
                </a:lnTo>
                <a:lnTo>
                  <a:pt x="35472" y="252026"/>
                </a:lnTo>
                <a:lnTo>
                  <a:pt x="34887" y="239339"/>
                </a:lnTo>
                <a:close/>
              </a:path>
              <a:path w="76200" h="315595">
                <a:moveTo>
                  <a:pt x="41231" y="239047"/>
                </a:moveTo>
                <a:lnTo>
                  <a:pt x="34887" y="239339"/>
                </a:lnTo>
                <a:lnTo>
                  <a:pt x="35472" y="252026"/>
                </a:lnTo>
                <a:lnTo>
                  <a:pt x="41816" y="251734"/>
                </a:lnTo>
                <a:lnTo>
                  <a:pt x="41231" y="239047"/>
                </a:lnTo>
                <a:close/>
              </a:path>
              <a:path w="76200" h="315595">
                <a:moveTo>
                  <a:pt x="76118" y="237439"/>
                </a:moveTo>
                <a:lnTo>
                  <a:pt x="41231" y="239047"/>
                </a:lnTo>
                <a:lnTo>
                  <a:pt x="41816" y="251734"/>
                </a:lnTo>
                <a:lnTo>
                  <a:pt x="35472" y="252026"/>
                </a:lnTo>
                <a:lnTo>
                  <a:pt x="69646" y="252026"/>
                </a:lnTo>
                <a:lnTo>
                  <a:pt x="76118" y="237439"/>
                </a:lnTo>
                <a:close/>
              </a:path>
              <a:path w="76200" h="315595">
                <a:moveTo>
                  <a:pt x="30213" y="0"/>
                </a:moveTo>
                <a:lnTo>
                  <a:pt x="23869" y="292"/>
                </a:lnTo>
                <a:lnTo>
                  <a:pt x="34887" y="239339"/>
                </a:lnTo>
                <a:lnTo>
                  <a:pt x="41231" y="239047"/>
                </a:lnTo>
                <a:lnTo>
                  <a:pt x="30213" y="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741421" y="3144011"/>
            <a:ext cx="3003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L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56319" y="2642616"/>
            <a:ext cx="472440" cy="4724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66047" y="3745991"/>
            <a:ext cx="280416" cy="28041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02040" y="4233671"/>
            <a:ext cx="399288" cy="39623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098232" y="3746541"/>
            <a:ext cx="1643380" cy="1460500"/>
          </a:xfrm>
          <a:prstGeom prst="rect">
            <a:avLst/>
          </a:prstGeom>
          <a:ln w="12700">
            <a:solidFill>
              <a:srgbClr val="D8661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Auto</a:t>
            </a:r>
            <a:r>
              <a:rPr dirty="0" sz="1100" spc="-35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Scaling</a:t>
            </a:r>
            <a:r>
              <a:rPr dirty="0" sz="1100" spc="-3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group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libri"/>
              <a:cs typeface="Calibri"/>
            </a:endParaRPr>
          </a:p>
          <a:p>
            <a:pPr algn="ctr" marL="377190" marR="407034">
              <a:lnSpc>
                <a:spcPct val="105500"/>
              </a:lnSpc>
              <a:spcBef>
                <a:spcPts val="5"/>
              </a:spcBef>
            </a:pPr>
            <a:r>
              <a:rPr dirty="0" sz="1100" spc="-10">
                <a:solidFill>
                  <a:srgbClr val="232F3E"/>
                </a:solidFill>
                <a:latin typeface="Calibri"/>
                <a:cs typeface="Calibri"/>
              </a:rPr>
              <a:t>S</a:t>
            </a:r>
            <a:r>
              <a:rPr dirty="0" sz="1100" spc="-5">
                <a:solidFill>
                  <a:srgbClr val="232F3E"/>
                </a:solidFill>
                <a:latin typeface="Calibri"/>
                <a:cs typeface="Calibri"/>
              </a:rPr>
              <a:t>am</a:t>
            </a:r>
            <a:r>
              <a:rPr dirty="0" sz="1100">
                <a:solidFill>
                  <a:srgbClr val="232F3E"/>
                </a:solidFill>
                <a:latin typeface="Calibri"/>
                <a:cs typeface="Calibri"/>
              </a:rPr>
              <a:t>e </a:t>
            </a:r>
            <a:r>
              <a:rPr dirty="0" sz="1100" spc="-5">
                <a:solidFill>
                  <a:srgbClr val="232F3E"/>
                </a:solidFill>
                <a:latin typeface="Calibri"/>
                <a:cs typeface="Calibri"/>
              </a:rPr>
              <a:t>in</a:t>
            </a:r>
            <a:r>
              <a:rPr dirty="0" sz="1100" spc="-10">
                <a:solidFill>
                  <a:srgbClr val="232F3E"/>
                </a:solidFill>
                <a:latin typeface="Calibri"/>
                <a:cs typeface="Calibri"/>
              </a:rPr>
              <a:t>st</a:t>
            </a:r>
            <a:r>
              <a:rPr dirty="0" sz="1100" spc="-5">
                <a:solidFill>
                  <a:srgbClr val="232F3E"/>
                </a:solidFill>
                <a:latin typeface="Calibri"/>
                <a:cs typeface="Calibri"/>
              </a:rPr>
              <a:t>anc</a:t>
            </a:r>
            <a:r>
              <a:rPr dirty="0" sz="1100">
                <a:solidFill>
                  <a:srgbClr val="232F3E"/>
                </a:solidFill>
                <a:latin typeface="Calibri"/>
                <a:cs typeface="Calibri"/>
              </a:rPr>
              <a:t>e,  </a:t>
            </a:r>
            <a:r>
              <a:rPr dirty="0" sz="1100" spc="-5">
                <a:solidFill>
                  <a:srgbClr val="232F3E"/>
                </a:solidFill>
                <a:latin typeface="Calibri"/>
                <a:cs typeface="Calibri"/>
              </a:rPr>
              <a:t>running</a:t>
            </a:r>
            <a:r>
              <a:rPr dirty="0" sz="1100" spc="-15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32F3E"/>
                </a:solidFill>
                <a:latin typeface="Calibri"/>
                <a:cs typeface="Calibri"/>
              </a:rPr>
              <a:t>v2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64399" y="3431230"/>
            <a:ext cx="76200" cy="315595"/>
          </a:xfrm>
          <a:custGeom>
            <a:avLst/>
            <a:gdLst/>
            <a:ahLst/>
            <a:cxnLst/>
            <a:rect l="l" t="t" r="r" b="b"/>
            <a:pathLst>
              <a:path w="76200" h="315595">
                <a:moveTo>
                  <a:pt x="34887" y="239339"/>
                </a:moveTo>
                <a:lnTo>
                  <a:pt x="0" y="240948"/>
                </a:lnTo>
                <a:lnTo>
                  <a:pt x="41567" y="315313"/>
                </a:lnTo>
                <a:lnTo>
                  <a:pt x="69646" y="252026"/>
                </a:lnTo>
                <a:lnTo>
                  <a:pt x="35472" y="252026"/>
                </a:lnTo>
                <a:lnTo>
                  <a:pt x="34887" y="239339"/>
                </a:lnTo>
                <a:close/>
              </a:path>
              <a:path w="76200" h="315595">
                <a:moveTo>
                  <a:pt x="41231" y="239047"/>
                </a:moveTo>
                <a:lnTo>
                  <a:pt x="34887" y="239339"/>
                </a:lnTo>
                <a:lnTo>
                  <a:pt x="35472" y="252026"/>
                </a:lnTo>
                <a:lnTo>
                  <a:pt x="41816" y="251734"/>
                </a:lnTo>
                <a:lnTo>
                  <a:pt x="41231" y="239047"/>
                </a:lnTo>
                <a:close/>
              </a:path>
              <a:path w="76200" h="315595">
                <a:moveTo>
                  <a:pt x="76118" y="237439"/>
                </a:moveTo>
                <a:lnTo>
                  <a:pt x="41231" y="239047"/>
                </a:lnTo>
                <a:lnTo>
                  <a:pt x="41816" y="251734"/>
                </a:lnTo>
                <a:lnTo>
                  <a:pt x="35472" y="252026"/>
                </a:lnTo>
                <a:lnTo>
                  <a:pt x="69646" y="252026"/>
                </a:lnTo>
                <a:lnTo>
                  <a:pt x="76118" y="237439"/>
                </a:lnTo>
                <a:close/>
              </a:path>
              <a:path w="76200" h="315595">
                <a:moveTo>
                  <a:pt x="30213" y="0"/>
                </a:moveTo>
                <a:lnTo>
                  <a:pt x="23869" y="292"/>
                </a:lnTo>
                <a:lnTo>
                  <a:pt x="34887" y="239339"/>
                </a:lnTo>
                <a:lnTo>
                  <a:pt x="41231" y="239047"/>
                </a:lnTo>
                <a:lnTo>
                  <a:pt x="30213" y="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5823561" y="4067817"/>
            <a:ext cx="1638300" cy="818515"/>
            <a:chOff x="5823561" y="4067817"/>
            <a:chExt cx="1638300" cy="818515"/>
          </a:xfrm>
        </p:grpSpPr>
        <p:sp>
          <p:nvSpPr>
            <p:cNvPr id="18" name="object 18"/>
            <p:cNvSpPr/>
            <p:nvPr/>
          </p:nvSpPr>
          <p:spPr>
            <a:xfrm>
              <a:off x="5829911" y="4074167"/>
              <a:ext cx="1625600" cy="805815"/>
            </a:xfrm>
            <a:custGeom>
              <a:avLst/>
              <a:gdLst/>
              <a:ahLst/>
              <a:cxnLst/>
              <a:rect l="l" t="t" r="r" b="b"/>
              <a:pathLst>
                <a:path w="1625600" h="805814">
                  <a:moveTo>
                    <a:pt x="1222998" y="0"/>
                  </a:moveTo>
                  <a:lnTo>
                    <a:pt x="1222998" y="201301"/>
                  </a:lnTo>
                  <a:lnTo>
                    <a:pt x="0" y="201301"/>
                  </a:lnTo>
                  <a:lnTo>
                    <a:pt x="0" y="603902"/>
                  </a:lnTo>
                  <a:lnTo>
                    <a:pt x="1222998" y="603902"/>
                  </a:lnTo>
                  <a:lnTo>
                    <a:pt x="1222998" y="805204"/>
                  </a:lnTo>
                  <a:lnTo>
                    <a:pt x="1625599" y="402602"/>
                  </a:lnTo>
                  <a:lnTo>
                    <a:pt x="1222998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29911" y="4074167"/>
              <a:ext cx="1625600" cy="805815"/>
            </a:xfrm>
            <a:custGeom>
              <a:avLst/>
              <a:gdLst/>
              <a:ahLst/>
              <a:cxnLst/>
              <a:rect l="l" t="t" r="r" b="b"/>
              <a:pathLst>
                <a:path w="1625600" h="805814">
                  <a:moveTo>
                    <a:pt x="0" y="201301"/>
                  </a:moveTo>
                  <a:lnTo>
                    <a:pt x="1222999" y="201301"/>
                  </a:lnTo>
                  <a:lnTo>
                    <a:pt x="1222999" y="0"/>
                  </a:lnTo>
                  <a:lnTo>
                    <a:pt x="1625600" y="402602"/>
                  </a:lnTo>
                  <a:lnTo>
                    <a:pt x="1222999" y="805204"/>
                  </a:lnTo>
                  <a:lnTo>
                    <a:pt x="1222999" y="603902"/>
                  </a:lnTo>
                  <a:lnTo>
                    <a:pt x="0" y="603902"/>
                  </a:lnTo>
                  <a:lnTo>
                    <a:pt x="0" y="201301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964814" y="4315459"/>
            <a:ext cx="1155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CodeDeploy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1941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210"/>
              <a:t>C</a:t>
            </a:r>
            <a:r>
              <a:rPr dirty="0" spc="-175"/>
              <a:t>o</a:t>
            </a:r>
            <a:r>
              <a:rPr dirty="0" spc="-509"/>
              <a:t>d</a:t>
            </a:r>
            <a:r>
              <a:rPr dirty="0" spc="-515"/>
              <a:t>e</a:t>
            </a:r>
            <a:r>
              <a:rPr dirty="0" spc="-135"/>
              <a:t>D</a:t>
            </a:r>
            <a:r>
              <a:rPr dirty="0" spc="-515"/>
              <a:t>e</a:t>
            </a:r>
            <a:r>
              <a:rPr dirty="0" spc="-509"/>
              <a:t>p</a:t>
            </a:r>
            <a:r>
              <a:rPr dirty="0" spc="-215"/>
              <a:t>l</a:t>
            </a:r>
            <a:r>
              <a:rPr dirty="0" spc="-550"/>
              <a:t>o</a:t>
            </a:r>
            <a:r>
              <a:rPr dirty="0" spc="-77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414779"/>
            <a:ext cx="4928870" cy="378079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41300" marR="43180" indent="-228600">
              <a:lnSpc>
                <a:spcPct val="91100"/>
              </a:lnSpc>
              <a:spcBef>
                <a:spcPts val="4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We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want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deploy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our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application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automatically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many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2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  <a:p>
            <a:pPr marL="241300" marR="59690" indent="-228600">
              <a:lnSpc>
                <a:spcPct val="90200"/>
              </a:lnSpc>
              <a:spcBef>
                <a:spcPts val="9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dirty="0" sz="2800" spc="-31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40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3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 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dep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si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pe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 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48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rr</a:t>
            </a:r>
            <a:r>
              <a:rPr dirty="0" sz="2800" spc="-3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m,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,  </a:t>
            </a:r>
            <a:r>
              <a:rPr dirty="0" sz="2800" spc="-35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ppe</a:t>
            </a:r>
            <a:r>
              <a:rPr dirty="0" sz="2800" spc="-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605">
                <a:solidFill>
                  <a:srgbClr val="444949"/>
                </a:solidFill>
                <a:latin typeface="Microsoft Sans Serif"/>
                <a:cs typeface="Microsoft Sans Serif"/>
              </a:rPr>
              <a:t>…)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0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1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 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CodeDeploy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2564" y="1998454"/>
            <a:ext cx="697865" cy="66992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835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4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2564" y="2857864"/>
            <a:ext cx="697865" cy="66992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841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2564" y="3717273"/>
            <a:ext cx="697865" cy="66992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841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2564" y="4576683"/>
            <a:ext cx="697865" cy="66992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841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30957" y="1998454"/>
            <a:ext cx="697865" cy="66992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835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4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30957" y="2857864"/>
            <a:ext cx="697865" cy="66992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841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30957" y="3717273"/>
            <a:ext cx="697865" cy="66992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841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30957" y="4576683"/>
            <a:ext cx="697865" cy="66992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841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67621" y="2188095"/>
            <a:ext cx="726440" cy="358775"/>
          </a:xfrm>
          <a:custGeom>
            <a:avLst/>
            <a:gdLst/>
            <a:ahLst/>
            <a:cxnLst/>
            <a:rect l="l" t="t" r="r" b="b"/>
            <a:pathLst>
              <a:path w="726440" h="358775">
                <a:moveTo>
                  <a:pt x="0" y="89555"/>
                </a:moveTo>
                <a:lnTo>
                  <a:pt x="546754" y="89555"/>
                </a:lnTo>
                <a:lnTo>
                  <a:pt x="546754" y="0"/>
                </a:lnTo>
                <a:lnTo>
                  <a:pt x="725864" y="179109"/>
                </a:lnTo>
                <a:lnTo>
                  <a:pt x="546754" y="358219"/>
                </a:lnTo>
                <a:lnTo>
                  <a:pt x="546754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767621" y="3013405"/>
            <a:ext cx="726440" cy="358775"/>
          </a:xfrm>
          <a:custGeom>
            <a:avLst/>
            <a:gdLst/>
            <a:ahLst/>
            <a:cxnLst/>
            <a:rect l="l" t="t" r="r" b="b"/>
            <a:pathLst>
              <a:path w="726440" h="358775">
                <a:moveTo>
                  <a:pt x="0" y="89555"/>
                </a:moveTo>
                <a:lnTo>
                  <a:pt x="546754" y="89555"/>
                </a:lnTo>
                <a:lnTo>
                  <a:pt x="546754" y="0"/>
                </a:lnTo>
                <a:lnTo>
                  <a:pt x="725864" y="179109"/>
                </a:lnTo>
                <a:lnTo>
                  <a:pt x="546754" y="358219"/>
                </a:lnTo>
                <a:lnTo>
                  <a:pt x="546754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767621" y="3844677"/>
            <a:ext cx="726440" cy="358775"/>
          </a:xfrm>
          <a:custGeom>
            <a:avLst/>
            <a:gdLst/>
            <a:ahLst/>
            <a:cxnLst/>
            <a:rect l="l" t="t" r="r" b="b"/>
            <a:pathLst>
              <a:path w="726440" h="358775">
                <a:moveTo>
                  <a:pt x="0" y="89555"/>
                </a:moveTo>
                <a:lnTo>
                  <a:pt x="546754" y="89555"/>
                </a:lnTo>
                <a:lnTo>
                  <a:pt x="546754" y="0"/>
                </a:lnTo>
                <a:lnTo>
                  <a:pt x="725864" y="179109"/>
                </a:lnTo>
                <a:lnTo>
                  <a:pt x="546754" y="358219"/>
                </a:lnTo>
                <a:lnTo>
                  <a:pt x="546754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67621" y="4682840"/>
            <a:ext cx="726440" cy="358775"/>
          </a:xfrm>
          <a:custGeom>
            <a:avLst/>
            <a:gdLst/>
            <a:ahLst/>
            <a:cxnLst/>
            <a:rect l="l" t="t" r="r" b="b"/>
            <a:pathLst>
              <a:path w="726440" h="358775">
                <a:moveTo>
                  <a:pt x="0" y="89555"/>
                </a:moveTo>
                <a:lnTo>
                  <a:pt x="546754" y="89555"/>
                </a:lnTo>
                <a:lnTo>
                  <a:pt x="546754" y="0"/>
                </a:lnTo>
                <a:lnTo>
                  <a:pt x="725864" y="179109"/>
                </a:lnTo>
                <a:lnTo>
                  <a:pt x="546754" y="358219"/>
                </a:lnTo>
                <a:lnTo>
                  <a:pt x="546754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5034915" cy="1305560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660"/>
              </a:spcBef>
            </a:pPr>
            <a:r>
              <a:rPr dirty="0" spc="-390"/>
              <a:t>De</a:t>
            </a:r>
            <a:r>
              <a:rPr dirty="0" spc="-370"/>
              <a:t>p</a:t>
            </a:r>
            <a:r>
              <a:rPr dirty="0" spc="-390"/>
              <a:t>l</a:t>
            </a:r>
            <a:r>
              <a:rPr dirty="0" spc="-380"/>
              <a:t>o</a:t>
            </a:r>
            <a:r>
              <a:rPr dirty="0" spc="-770"/>
              <a:t>y</a:t>
            </a:r>
            <a:r>
              <a:rPr dirty="0" spc="-900"/>
              <a:t>m</a:t>
            </a:r>
            <a:r>
              <a:rPr dirty="0" spc="-585"/>
              <a:t>en</a:t>
            </a:r>
            <a:r>
              <a:rPr dirty="0" spc="-380"/>
              <a:t>t</a:t>
            </a:r>
            <a:r>
              <a:rPr dirty="0" spc="-325"/>
              <a:t> </a:t>
            </a:r>
            <a:r>
              <a:rPr dirty="0" spc="-950"/>
              <a:t>S</a:t>
            </a:r>
            <a:r>
              <a:rPr dirty="0" spc="-415"/>
              <a:t>t</a:t>
            </a:r>
            <a:r>
              <a:rPr dirty="0" spc="-310"/>
              <a:t>r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670"/>
              <a:t>e</a:t>
            </a:r>
            <a:r>
              <a:rPr dirty="0" spc="-710"/>
              <a:t>g</a:t>
            </a:r>
            <a:r>
              <a:rPr dirty="0" spc="-390"/>
              <a:t>i</a:t>
            </a:r>
            <a:r>
              <a:rPr dirty="0" spc="-505"/>
              <a:t>es  </a:t>
            </a:r>
            <a:r>
              <a:rPr dirty="0" spc="-365"/>
              <a:t>A</a:t>
            </a:r>
            <a:r>
              <a:rPr dirty="0" spc="-335"/>
              <a:t>u</a:t>
            </a:r>
            <a:r>
              <a:rPr dirty="0" spc="-420"/>
              <a:t>t</a:t>
            </a:r>
            <a:r>
              <a:rPr dirty="0" spc="-290"/>
              <a:t>o</a:t>
            </a:r>
            <a:r>
              <a:rPr dirty="0" spc="-320"/>
              <a:t> </a:t>
            </a:r>
            <a:r>
              <a:rPr dirty="0" spc="-950"/>
              <a:t>S</a:t>
            </a:r>
            <a:r>
              <a:rPr dirty="0" spc="-570"/>
              <a:t>c</a:t>
            </a:r>
            <a:r>
              <a:rPr dirty="0" spc="-665"/>
              <a:t>a</a:t>
            </a:r>
            <a:r>
              <a:rPr dirty="0" spc="-390"/>
              <a:t>li</a:t>
            </a:r>
            <a:r>
              <a:rPr dirty="0" spc="-625"/>
              <a:t>n</a:t>
            </a:r>
            <a:r>
              <a:rPr dirty="0" spc="-865"/>
              <a:t>g</a:t>
            </a:r>
            <a:r>
              <a:rPr dirty="0" spc="-330"/>
              <a:t> </a:t>
            </a:r>
            <a:r>
              <a:rPr dirty="0" spc="-775"/>
              <a:t>a</a:t>
            </a:r>
            <a:r>
              <a:rPr dirty="0" spc="-625"/>
              <a:t>n</a:t>
            </a:r>
            <a:r>
              <a:rPr dirty="0" spc="-500"/>
              <a:t>d</a:t>
            </a:r>
            <a:r>
              <a:rPr dirty="0" spc="-595"/>
              <a:t> </a:t>
            </a:r>
            <a:r>
              <a:rPr dirty="0" spc="-254"/>
              <a:t>A</a:t>
            </a:r>
            <a:r>
              <a:rPr dirty="0" spc="-215"/>
              <a:t>L</a:t>
            </a:r>
            <a:r>
              <a:rPr dirty="0" spc="-685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911603"/>
            <a:ext cx="716660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Rolling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(one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LB,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one</a:t>
            </a:r>
            <a:r>
              <a:rPr dirty="0" sz="2800" spc="-3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TG,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one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ASG,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new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instances)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0028" y="3144011"/>
            <a:ext cx="3003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L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4208" y="2642616"/>
            <a:ext cx="472439" cy="47243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707958" y="3780047"/>
            <a:ext cx="4023995" cy="1460500"/>
          </a:xfrm>
          <a:custGeom>
            <a:avLst/>
            <a:gdLst/>
            <a:ahLst/>
            <a:cxnLst/>
            <a:rect l="l" t="t" r="r" b="b"/>
            <a:pathLst>
              <a:path w="4023995" h="1460500">
                <a:moveTo>
                  <a:pt x="0" y="0"/>
                </a:moveTo>
                <a:lnTo>
                  <a:pt x="4023961" y="0"/>
                </a:lnTo>
                <a:lnTo>
                  <a:pt x="4023961" y="1460456"/>
                </a:lnTo>
                <a:lnTo>
                  <a:pt x="0" y="14604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D866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189712" y="4023360"/>
            <a:ext cx="10737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Auto</a:t>
            </a:r>
            <a:r>
              <a:rPr dirty="0" sz="1100" spc="-45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Scaling</a:t>
            </a:r>
            <a:r>
              <a:rPr dirty="0" sz="1100" spc="-4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group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16552" y="3779520"/>
            <a:ext cx="1445260" cy="929640"/>
            <a:chOff x="4416552" y="3779520"/>
            <a:chExt cx="1445260" cy="92964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0888" y="3779520"/>
              <a:ext cx="280415" cy="2804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6552" y="4309872"/>
              <a:ext cx="396239" cy="39928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041157" y="4706111"/>
            <a:ext cx="11601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232F3E"/>
                </a:solidFill>
                <a:latin typeface="Calibri"/>
                <a:cs typeface="Calibri"/>
              </a:rPr>
              <a:t>Instance,</a:t>
            </a:r>
            <a:r>
              <a:rPr dirty="0" sz="1100" spc="-35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32F3E"/>
                </a:solidFill>
                <a:latin typeface="Calibri"/>
                <a:cs typeface="Calibri"/>
              </a:rPr>
              <a:t>running</a:t>
            </a:r>
            <a:r>
              <a:rPr dirty="0" sz="1100" spc="-40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32F3E"/>
                </a:solidFill>
                <a:latin typeface="Calibri"/>
                <a:cs typeface="Calibri"/>
              </a:rPr>
              <a:t>v1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79692" y="3431285"/>
            <a:ext cx="1065530" cy="1296670"/>
            <a:chOff x="5679692" y="3431285"/>
            <a:chExt cx="1065530" cy="1296670"/>
          </a:xfrm>
        </p:grpSpPr>
        <p:sp>
          <p:nvSpPr>
            <p:cNvPr id="14" name="object 14"/>
            <p:cNvSpPr/>
            <p:nvPr/>
          </p:nvSpPr>
          <p:spPr>
            <a:xfrm>
              <a:off x="5679692" y="3431285"/>
              <a:ext cx="76200" cy="349250"/>
            </a:xfrm>
            <a:custGeom>
              <a:avLst/>
              <a:gdLst/>
              <a:ahLst/>
              <a:cxnLst/>
              <a:rect l="l" t="t" r="r" b="b"/>
              <a:pathLst>
                <a:path w="76200" h="349250">
                  <a:moveTo>
                    <a:pt x="34910" y="272681"/>
                  </a:moveTo>
                  <a:lnTo>
                    <a:pt x="0" y="273672"/>
                  </a:lnTo>
                  <a:lnTo>
                    <a:pt x="40245" y="348761"/>
                  </a:lnTo>
                  <a:lnTo>
                    <a:pt x="69721" y="285376"/>
                  </a:lnTo>
                  <a:lnTo>
                    <a:pt x="35270" y="285376"/>
                  </a:lnTo>
                  <a:lnTo>
                    <a:pt x="34910" y="272681"/>
                  </a:lnTo>
                  <a:close/>
                </a:path>
                <a:path w="76200" h="349250">
                  <a:moveTo>
                    <a:pt x="41257" y="272501"/>
                  </a:moveTo>
                  <a:lnTo>
                    <a:pt x="34910" y="272681"/>
                  </a:lnTo>
                  <a:lnTo>
                    <a:pt x="35270" y="285376"/>
                  </a:lnTo>
                  <a:lnTo>
                    <a:pt x="41617" y="285196"/>
                  </a:lnTo>
                  <a:lnTo>
                    <a:pt x="41257" y="272501"/>
                  </a:lnTo>
                  <a:close/>
                </a:path>
                <a:path w="76200" h="349250">
                  <a:moveTo>
                    <a:pt x="76169" y="271510"/>
                  </a:moveTo>
                  <a:lnTo>
                    <a:pt x="41257" y="272501"/>
                  </a:lnTo>
                  <a:lnTo>
                    <a:pt x="41617" y="285196"/>
                  </a:lnTo>
                  <a:lnTo>
                    <a:pt x="35270" y="285376"/>
                  </a:lnTo>
                  <a:lnTo>
                    <a:pt x="69721" y="285376"/>
                  </a:lnTo>
                  <a:lnTo>
                    <a:pt x="76169" y="271510"/>
                  </a:lnTo>
                  <a:close/>
                </a:path>
                <a:path w="76200" h="349250">
                  <a:moveTo>
                    <a:pt x="33527" y="0"/>
                  </a:moveTo>
                  <a:lnTo>
                    <a:pt x="27180" y="180"/>
                  </a:lnTo>
                  <a:lnTo>
                    <a:pt x="34910" y="272681"/>
                  </a:lnTo>
                  <a:lnTo>
                    <a:pt x="41257" y="272501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5936" y="4328159"/>
              <a:ext cx="399288" cy="39928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822812" y="4724400"/>
            <a:ext cx="14522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32F3E"/>
                </a:solidFill>
                <a:latin typeface="Calibri"/>
                <a:cs typeface="Calibri"/>
              </a:rPr>
              <a:t>New</a:t>
            </a:r>
            <a:r>
              <a:rPr dirty="0" sz="1100" spc="-25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32F3E"/>
                </a:solidFill>
                <a:latin typeface="Calibri"/>
                <a:cs typeface="Calibri"/>
              </a:rPr>
              <a:t>Instance,</a:t>
            </a:r>
            <a:r>
              <a:rPr dirty="0" sz="1100" spc="-25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32F3E"/>
                </a:solidFill>
                <a:latin typeface="Calibri"/>
                <a:cs typeface="Calibri"/>
              </a:rPr>
              <a:t>running</a:t>
            </a:r>
            <a:r>
              <a:rPr dirty="0" sz="1100" spc="-30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32F3E"/>
                </a:solidFill>
                <a:latin typeface="Calibri"/>
                <a:cs typeface="Calibri"/>
              </a:rPr>
              <a:t>v2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5034915" cy="1305560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660"/>
              </a:spcBef>
            </a:pPr>
            <a:r>
              <a:rPr dirty="0" spc="-390"/>
              <a:t>De</a:t>
            </a:r>
            <a:r>
              <a:rPr dirty="0" spc="-370"/>
              <a:t>p</a:t>
            </a:r>
            <a:r>
              <a:rPr dirty="0" spc="-390"/>
              <a:t>l</a:t>
            </a:r>
            <a:r>
              <a:rPr dirty="0" spc="-380"/>
              <a:t>o</a:t>
            </a:r>
            <a:r>
              <a:rPr dirty="0" spc="-770"/>
              <a:t>y</a:t>
            </a:r>
            <a:r>
              <a:rPr dirty="0" spc="-900"/>
              <a:t>m</a:t>
            </a:r>
            <a:r>
              <a:rPr dirty="0" spc="-585"/>
              <a:t>en</a:t>
            </a:r>
            <a:r>
              <a:rPr dirty="0" spc="-380"/>
              <a:t>t</a:t>
            </a:r>
            <a:r>
              <a:rPr dirty="0" spc="-325"/>
              <a:t> </a:t>
            </a:r>
            <a:r>
              <a:rPr dirty="0" spc="-950"/>
              <a:t>S</a:t>
            </a:r>
            <a:r>
              <a:rPr dirty="0" spc="-415"/>
              <a:t>t</a:t>
            </a:r>
            <a:r>
              <a:rPr dirty="0" spc="-310"/>
              <a:t>r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670"/>
              <a:t>e</a:t>
            </a:r>
            <a:r>
              <a:rPr dirty="0" spc="-710"/>
              <a:t>g</a:t>
            </a:r>
            <a:r>
              <a:rPr dirty="0" spc="-390"/>
              <a:t>i</a:t>
            </a:r>
            <a:r>
              <a:rPr dirty="0" spc="-505"/>
              <a:t>es  </a:t>
            </a:r>
            <a:r>
              <a:rPr dirty="0" spc="-365"/>
              <a:t>A</a:t>
            </a:r>
            <a:r>
              <a:rPr dirty="0" spc="-335"/>
              <a:t>u</a:t>
            </a:r>
            <a:r>
              <a:rPr dirty="0" spc="-420"/>
              <a:t>t</a:t>
            </a:r>
            <a:r>
              <a:rPr dirty="0" spc="-290"/>
              <a:t>o</a:t>
            </a:r>
            <a:r>
              <a:rPr dirty="0" spc="-320"/>
              <a:t> </a:t>
            </a:r>
            <a:r>
              <a:rPr dirty="0" spc="-950"/>
              <a:t>S</a:t>
            </a:r>
            <a:r>
              <a:rPr dirty="0" spc="-570"/>
              <a:t>c</a:t>
            </a:r>
            <a:r>
              <a:rPr dirty="0" spc="-665"/>
              <a:t>a</a:t>
            </a:r>
            <a:r>
              <a:rPr dirty="0" spc="-390"/>
              <a:t>li</a:t>
            </a:r>
            <a:r>
              <a:rPr dirty="0" spc="-625"/>
              <a:t>n</a:t>
            </a:r>
            <a:r>
              <a:rPr dirty="0" spc="-865"/>
              <a:t>g</a:t>
            </a:r>
            <a:r>
              <a:rPr dirty="0" spc="-330"/>
              <a:t> </a:t>
            </a:r>
            <a:r>
              <a:rPr dirty="0" spc="-775"/>
              <a:t>a</a:t>
            </a:r>
            <a:r>
              <a:rPr dirty="0" spc="-625"/>
              <a:t>n</a:t>
            </a:r>
            <a:r>
              <a:rPr dirty="0" spc="-500"/>
              <a:t>d</a:t>
            </a:r>
            <a:r>
              <a:rPr dirty="0" spc="-595"/>
              <a:t> </a:t>
            </a:r>
            <a:r>
              <a:rPr dirty="0" spc="-254"/>
              <a:t>A</a:t>
            </a:r>
            <a:r>
              <a:rPr dirty="0" spc="-215"/>
              <a:t>L</a:t>
            </a:r>
            <a:r>
              <a:rPr dirty="0" spc="-685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86635"/>
            <a:ext cx="73450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Replace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(one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LB,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one</a:t>
            </a:r>
            <a:r>
              <a:rPr dirty="0" sz="2800" spc="-3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TG, </a:t>
            </a:r>
            <a:r>
              <a:rPr dirty="0" sz="2800" spc="-20">
                <a:solidFill>
                  <a:srgbClr val="444949"/>
                </a:solidFill>
                <a:latin typeface="Microsoft Sans Serif"/>
                <a:cs typeface="Microsoft Sans Serif"/>
              </a:rPr>
              <a:t>two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ASG,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new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instances)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2510" y="2951988"/>
            <a:ext cx="3003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L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4752" y="2450592"/>
            <a:ext cx="475488" cy="4724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35552" y="3745991"/>
            <a:ext cx="280415" cy="2804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71544" y="4233671"/>
            <a:ext cx="399288" cy="3962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367439" y="3746543"/>
            <a:ext cx="1643380" cy="1460500"/>
          </a:xfrm>
          <a:prstGeom prst="rect">
            <a:avLst/>
          </a:prstGeom>
          <a:ln w="12700">
            <a:solidFill>
              <a:srgbClr val="D8661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</a:pP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Auto</a:t>
            </a:r>
            <a:r>
              <a:rPr dirty="0" sz="1100" spc="-55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Scaling</a:t>
            </a:r>
            <a:r>
              <a:rPr dirty="0" sz="1100" spc="-5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group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228600">
              <a:lnSpc>
                <a:spcPct val="100000"/>
              </a:lnSpc>
            </a:pPr>
            <a:r>
              <a:rPr dirty="0" sz="1100" spc="-5">
                <a:solidFill>
                  <a:srgbClr val="232F3E"/>
                </a:solidFill>
                <a:latin typeface="Calibri"/>
                <a:cs typeface="Calibri"/>
              </a:rPr>
              <a:t>Instance,</a:t>
            </a:r>
            <a:r>
              <a:rPr dirty="0" sz="1100" spc="-50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32F3E"/>
                </a:solidFill>
                <a:latin typeface="Calibri"/>
                <a:cs typeface="Calibri"/>
              </a:rPr>
              <a:t>running</a:t>
            </a:r>
            <a:r>
              <a:rPr dirty="0" sz="1100" spc="-45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32F3E"/>
                </a:solidFill>
                <a:latin typeface="Calibri"/>
                <a:cs typeface="Calibri"/>
              </a:rPr>
              <a:t>v1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75173" y="3236855"/>
            <a:ext cx="2817495" cy="789940"/>
            <a:chOff x="4175173" y="3236855"/>
            <a:chExt cx="2817495" cy="789940"/>
          </a:xfrm>
        </p:grpSpPr>
        <p:sp>
          <p:nvSpPr>
            <p:cNvPr id="11" name="object 11"/>
            <p:cNvSpPr/>
            <p:nvPr/>
          </p:nvSpPr>
          <p:spPr>
            <a:xfrm>
              <a:off x="4175173" y="3236855"/>
              <a:ext cx="1318895" cy="518159"/>
            </a:xfrm>
            <a:custGeom>
              <a:avLst/>
              <a:gdLst/>
              <a:ahLst/>
              <a:cxnLst/>
              <a:rect l="l" t="t" r="r" b="b"/>
              <a:pathLst>
                <a:path w="1318895" h="518160">
                  <a:moveTo>
                    <a:pt x="57440" y="446770"/>
                  </a:moveTo>
                  <a:lnTo>
                    <a:pt x="0" y="509687"/>
                  </a:lnTo>
                  <a:lnTo>
                    <a:pt x="84797" y="517890"/>
                  </a:lnTo>
                  <a:lnTo>
                    <a:pt x="74013" y="489854"/>
                  </a:lnTo>
                  <a:lnTo>
                    <a:pt x="60405" y="489854"/>
                  </a:lnTo>
                  <a:lnTo>
                    <a:pt x="58125" y="483927"/>
                  </a:lnTo>
                  <a:lnTo>
                    <a:pt x="69979" y="479367"/>
                  </a:lnTo>
                  <a:lnTo>
                    <a:pt x="57440" y="446770"/>
                  </a:lnTo>
                  <a:close/>
                </a:path>
                <a:path w="1318895" h="518160">
                  <a:moveTo>
                    <a:pt x="69979" y="479367"/>
                  </a:moveTo>
                  <a:lnTo>
                    <a:pt x="58125" y="483927"/>
                  </a:lnTo>
                  <a:lnTo>
                    <a:pt x="60405" y="489854"/>
                  </a:lnTo>
                  <a:lnTo>
                    <a:pt x="72259" y="485294"/>
                  </a:lnTo>
                  <a:lnTo>
                    <a:pt x="69979" y="479367"/>
                  </a:lnTo>
                  <a:close/>
                </a:path>
                <a:path w="1318895" h="518160">
                  <a:moveTo>
                    <a:pt x="72259" y="485294"/>
                  </a:moveTo>
                  <a:lnTo>
                    <a:pt x="60405" y="489854"/>
                  </a:lnTo>
                  <a:lnTo>
                    <a:pt x="74013" y="489854"/>
                  </a:lnTo>
                  <a:lnTo>
                    <a:pt x="72259" y="485294"/>
                  </a:lnTo>
                  <a:close/>
                </a:path>
                <a:path w="1318895" h="518160">
                  <a:moveTo>
                    <a:pt x="1316216" y="0"/>
                  </a:moveTo>
                  <a:lnTo>
                    <a:pt x="69979" y="479367"/>
                  </a:lnTo>
                  <a:lnTo>
                    <a:pt x="72259" y="485294"/>
                  </a:lnTo>
                  <a:lnTo>
                    <a:pt x="1318496" y="5927"/>
                  </a:lnTo>
                  <a:lnTo>
                    <a:pt x="1316216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1696" y="3745991"/>
              <a:ext cx="280416" cy="280416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47688" y="4233671"/>
            <a:ext cx="399288" cy="39623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43362" y="3746543"/>
            <a:ext cx="1643380" cy="1460500"/>
          </a:xfrm>
          <a:prstGeom prst="rect">
            <a:avLst/>
          </a:prstGeom>
          <a:ln w="12700">
            <a:solidFill>
              <a:srgbClr val="D8661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1100">
                <a:solidFill>
                  <a:srgbClr val="D86613"/>
                </a:solidFill>
                <a:latin typeface="Calibri"/>
                <a:cs typeface="Calibri"/>
              </a:rPr>
              <a:t>New</a:t>
            </a:r>
            <a:r>
              <a:rPr dirty="0" sz="1100" spc="-25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Auto</a:t>
            </a:r>
            <a:r>
              <a:rPr dirty="0" sz="1100" spc="-25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Scaling</a:t>
            </a:r>
            <a:r>
              <a:rPr dirty="0" sz="1100" spc="-25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group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algn="ctr" marR="29845">
              <a:lnSpc>
                <a:spcPct val="100000"/>
              </a:lnSpc>
            </a:pPr>
            <a:r>
              <a:rPr dirty="0" sz="1100">
                <a:solidFill>
                  <a:srgbClr val="232F3E"/>
                </a:solidFill>
                <a:latin typeface="Calibri"/>
                <a:cs typeface="Calibri"/>
              </a:rPr>
              <a:t>New</a:t>
            </a:r>
            <a:r>
              <a:rPr dirty="0" sz="1100" spc="-30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32F3E"/>
                </a:solidFill>
                <a:latin typeface="Calibri"/>
                <a:cs typeface="Calibri"/>
              </a:rPr>
              <a:t>instance,</a:t>
            </a:r>
            <a:r>
              <a:rPr dirty="0" sz="1100" spc="-30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32F3E"/>
                </a:solidFill>
                <a:latin typeface="Calibri"/>
                <a:cs typeface="Calibri"/>
              </a:rPr>
              <a:t>v2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91420" y="3236843"/>
            <a:ext cx="1360170" cy="518795"/>
          </a:xfrm>
          <a:custGeom>
            <a:avLst/>
            <a:gdLst/>
            <a:ahLst/>
            <a:cxnLst/>
            <a:rect l="l" t="t" r="r" b="b"/>
            <a:pathLst>
              <a:path w="1360170" h="518795">
                <a:moveTo>
                  <a:pt x="1287170" y="486045"/>
                </a:moveTo>
                <a:lnTo>
                  <a:pt x="1274965" y="518768"/>
                </a:lnTo>
                <a:lnTo>
                  <a:pt x="1359675" y="509700"/>
                </a:lnTo>
                <a:lnTo>
                  <a:pt x="1341767" y="490482"/>
                </a:lnTo>
                <a:lnTo>
                  <a:pt x="1299067" y="490482"/>
                </a:lnTo>
                <a:lnTo>
                  <a:pt x="1287170" y="486045"/>
                </a:lnTo>
                <a:close/>
              </a:path>
              <a:path w="1360170" h="518795">
                <a:moveTo>
                  <a:pt x="1289390" y="480095"/>
                </a:moveTo>
                <a:lnTo>
                  <a:pt x="1287170" y="486045"/>
                </a:lnTo>
                <a:lnTo>
                  <a:pt x="1299067" y="490482"/>
                </a:lnTo>
                <a:lnTo>
                  <a:pt x="1301287" y="484532"/>
                </a:lnTo>
                <a:lnTo>
                  <a:pt x="1289390" y="480095"/>
                </a:lnTo>
                <a:close/>
              </a:path>
              <a:path w="1360170" h="518795">
                <a:moveTo>
                  <a:pt x="1301595" y="447372"/>
                </a:moveTo>
                <a:lnTo>
                  <a:pt x="1289390" y="480095"/>
                </a:lnTo>
                <a:lnTo>
                  <a:pt x="1301287" y="484532"/>
                </a:lnTo>
                <a:lnTo>
                  <a:pt x="1299067" y="490482"/>
                </a:lnTo>
                <a:lnTo>
                  <a:pt x="1341767" y="490482"/>
                </a:lnTo>
                <a:lnTo>
                  <a:pt x="1301595" y="447372"/>
                </a:lnTo>
                <a:close/>
              </a:path>
              <a:path w="1360170" h="518795">
                <a:moveTo>
                  <a:pt x="2218" y="0"/>
                </a:moveTo>
                <a:lnTo>
                  <a:pt x="0" y="5949"/>
                </a:lnTo>
                <a:lnTo>
                  <a:pt x="1287170" y="486045"/>
                </a:lnTo>
                <a:lnTo>
                  <a:pt x="1289390" y="480095"/>
                </a:lnTo>
                <a:lnTo>
                  <a:pt x="2218" y="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5034915" cy="1305560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660"/>
              </a:spcBef>
            </a:pPr>
            <a:r>
              <a:rPr dirty="0" spc="-390"/>
              <a:t>De</a:t>
            </a:r>
            <a:r>
              <a:rPr dirty="0" spc="-370"/>
              <a:t>p</a:t>
            </a:r>
            <a:r>
              <a:rPr dirty="0" spc="-390"/>
              <a:t>l</a:t>
            </a:r>
            <a:r>
              <a:rPr dirty="0" spc="-380"/>
              <a:t>o</a:t>
            </a:r>
            <a:r>
              <a:rPr dirty="0" spc="-770"/>
              <a:t>y</a:t>
            </a:r>
            <a:r>
              <a:rPr dirty="0" spc="-900"/>
              <a:t>m</a:t>
            </a:r>
            <a:r>
              <a:rPr dirty="0" spc="-585"/>
              <a:t>en</a:t>
            </a:r>
            <a:r>
              <a:rPr dirty="0" spc="-380"/>
              <a:t>t</a:t>
            </a:r>
            <a:r>
              <a:rPr dirty="0" spc="-325"/>
              <a:t> </a:t>
            </a:r>
            <a:r>
              <a:rPr dirty="0" spc="-950"/>
              <a:t>S</a:t>
            </a:r>
            <a:r>
              <a:rPr dirty="0" spc="-415"/>
              <a:t>t</a:t>
            </a:r>
            <a:r>
              <a:rPr dirty="0" spc="-310"/>
              <a:t>r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670"/>
              <a:t>e</a:t>
            </a:r>
            <a:r>
              <a:rPr dirty="0" spc="-710"/>
              <a:t>g</a:t>
            </a:r>
            <a:r>
              <a:rPr dirty="0" spc="-390"/>
              <a:t>i</a:t>
            </a:r>
            <a:r>
              <a:rPr dirty="0" spc="-505"/>
              <a:t>es  </a:t>
            </a:r>
            <a:r>
              <a:rPr dirty="0" spc="-365"/>
              <a:t>A</a:t>
            </a:r>
            <a:r>
              <a:rPr dirty="0" spc="-335"/>
              <a:t>u</a:t>
            </a:r>
            <a:r>
              <a:rPr dirty="0" spc="-420"/>
              <a:t>t</a:t>
            </a:r>
            <a:r>
              <a:rPr dirty="0" spc="-290"/>
              <a:t>o</a:t>
            </a:r>
            <a:r>
              <a:rPr dirty="0" spc="-320"/>
              <a:t> </a:t>
            </a:r>
            <a:r>
              <a:rPr dirty="0" spc="-950"/>
              <a:t>S</a:t>
            </a:r>
            <a:r>
              <a:rPr dirty="0" spc="-570"/>
              <a:t>c</a:t>
            </a:r>
            <a:r>
              <a:rPr dirty="0" spc="-665"/>
              <a:t>a</a:t>
            </a:r>
            <a:r>
              <a:rPr dirty="0" spc="-390"/>
              <a:t>li</a:t>
            </a:r>
            <a:r>
              <a:rPr dirty="0" spc="-625"/>
              <a:t>n</a:t>
            </a:r>
            <a:r>
              <a:rPr dirty="0" spc="-865"/>
              <a:t>g</a:t>
            </a:r>
            <a:r>
              <a:rPr dirty="0" spc="-330"/>
              <a:t> </a:t>
            </a:r>
            <a:r>
              <a:rPr dirty="0" spc="-775"/>
              <a:t>a</a:t>
            </a:r>
            <a:r>
              <a:rPr dirty="0" spc="-625"/>
              <a:t>n</a:t>
            </a:r>
            <a:r>
              <a:rPr dirty="0" spc="-500"/>
              <a:t>d</a:t>
            </a:r>
            <a:r>
              <a:rPr dirty="0" spc="-595"/>
              <a:t> </a:t>
            </a:r>
            <a:r>
              <a:rPr dirty="0" spc="-254"/>
              <a:t>A</a:t>
            </a:r>
            <a:r>
              <a:rPr dirty="0" spc="-215"/>
              <a:t>L</a:t>
            </a:r>
            <a:r>
              <a:rPr dirty="0" spc="-685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89683"/>
            <a:ext cx="87560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Blue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Green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(two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LB,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444949"/>
                </a:solidFill>
                <a:latin typeface="Microsoft Sans Serif"/>
                <a:cs typeface="Microsoft Sans Serif"/>
              </a:rPr>
              <a:t>two</a:t>
            </a:r>
            <a:r>
              <a:rPr dirty="0" sz="2800" spc="-3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TG,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444949"/>
                </a:solidFill>
                <a:latin typeface="Microsoft Sans Serif"/>
                <a:cs typeface="Microsoft Sans Serif"/>
              </a:rPr>
              <a:t>two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ASG,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new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instances,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R53)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5528" y="3918204"/>
            <a:ext cx="3003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L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8184" y="3416808"/>
            <a:ext cx="472439" cy="4724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70959" y="4520184"/>
            <a:ext cx="280415" cy="28041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06952" y="5007864"/>
            <a:ext cx="396239" cy="3992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202339" y="4522013"/>
            <a:ext cx="1643380" cy="1460500"/>
          </a:xfrm>
          <a:prstGeom prst="rect">
            <a:avLst/>
          </a:prstGeom>
          <a:ln w="12700">
            <a:solidFill>
              <a:srgbClr val="D86613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</a:pP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Auto</a:t>
            </a:r>
            <a:r>
              <a:rPr dirty="0" sz="1100" spc="-55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Scaling</a:t>
            </a:r>
            <a:r>
              <a:rPr dirty="0" sz="1100" spc="-5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group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228600">
              <a:lnSpc>
                <a:spcPct val="100000"/>
              </a:lnSpc>
            </a:pPr>
            <a:r>
              <a:rPr dirty="0" sz="1100" spc="-5">
                <a:solidFill>
                  <a:srgbClr val="232F3E"/>
                </a:solidFill>
                <a:latin typeface="Calibri"/>
                <a:cs typeface="Calibri"/>
              </a:rPr>
              <a:t>Instance,</a:t>
            </a:r>
            <a:r>
              <a:rPr dirty="0" sz="1100" spc="-50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32F3E"/>
                </a:solidFill>
                <a:latin typeface="Calibri"/>
                <a:cs typeface="Calibri"/>
              </a:rPr>
              <a:t>running</a:t>
            </a:r>
            <a:r>
              <a:rPr dirty="0" sz="1100" spc="-45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32F3E"/>
                </a:solidFill>
                <a:latin typeface="Calibri"/>
                <a:cs typeface="Calibri"/>
              </a:rPr>
              <a:t>v1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68505" y="4206700"/>
            <a:ext cx="76200" cy="315595"/>
          </a:xfrm>
          <a:custGeom>
            <a:avLst/>
            <a:gdLst/>
            <a:ahLst/>
            <a:cxnLst/>
            <a:rect l="l" t="t" r="r" b="b"/>
            <a:pathLst>
              <a:path w="76200" h="315595">
                <a:moveTo>
                  <a:pt x="34887" y="239339"/>
                </a:moveTo>
                <a:lnTo>
                  <a:pt x="0" y="240948"/>
                </a:lnTo>
                <a:lnTo>
                  <a:pt x="41568" y="315313"/>
                </a:lnTo>
                <a:lnTo>
                  <a:pt x="69646" y="252026"/>
                </a:lnTo>
                <a:lnTo>
                  <a:pt x="35472" y="252026"/>
                </a:lnTo>
                <a:lnTo>
                  <a:pt x="34887" y="239339"/>
                </a:lnTo>
                <a:close/>
              </a:path>
              <a:path w="76200" h="315595">
                <a:moveTo>
                  <a:pt x="41231" y="239047"/>
                </a:moveTo>
                <a:lnTo>
                  <a:pt x="34887" y="239339"/>
                </a:lnTo>
                <a:lnTo>
                  <a:pt x="35472" y="252026"/>
                </a:lnTo>
                <a:lnTo>
                  <a:pt x="41816" y="251734"/>
                </a:lnTo>
                <a:lnTo>
                  <a:pt x="41231" y="239047"/>
                </a:lnTo>
                <a:close/>
              </a:path>
              <a:path w="76200" h="315595">
                <a:moveTo>
                  <a:pt x="76118" y="237439"/>
                </a:moveTo>
                <a:lnTo>
                  <a:pt x="41231" y="239047"/>
                </a:lnTo>
                <a:lnTo>
                  <a:pt x="41816" y="251734"/>
                </a:lnTo>
                <a:lnTo>
                  <a:pt x="35472" y="252026"/>
                </a:lnTo>
                <a:lnTo>
                  <a:pt x="69646" y="252026"/>
                </a:lnTo>
                <a:lnTo>
                  <a:pt x="76118" y="237439"/>
                </a:lnTo>
                <a:close/>
              </a:path>
              <a:path w="76200" h="315595">
                <a:moveTo>
                  <a:pt x="30213" y="0"/>
                </a:moveTo>
                <a:lnTo>
                  <a:pt x="23870" y="292"/>
                </a:lnTo>
                <a:lnTo>
                  <a:pt x="34887" y="239339"/>
                </a:lnTo>
                <a:lnTo>
                  <a:pt x="41231" y="239047"/>
                </a:lnTo>
                <a:lnTo>
                  <a:pt x="30213" y="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293621" y="3933444"/>
            <a:ext cx="3003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L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8519" y="3429000"/>
            <a:ext cx="472440" cy="4724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8247" y="4532376"/>
            <a:ext cx="280416" cy="28041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54240" y="5020055"/>
            <a:ext cx="399288" cy="39928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650432" y="4535034"/>
            <a:ext cx="1643380" cy="1460500"/>
          </a:xfrm>
          <a:prstGeom prst="rect">
            <a:avLst/>
          </a:prstGeom>
          <a:ln w="12700">
            <a:solidFill>
              <a:srgbClr val="D86613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</a:pP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Auto</a:t>
            </a:r>
            <a:r>
              <a:rPr dirty="0" sz="1100" spc="-35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Scaling</a:t>
            </a:r>
            <a:r>
              <a:rPr dirty="0" sz="1100" spc="-3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group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Calibri"/>
              <a:cs typeface="Calibri"/>
            </a:endParaRPr>
          </a:p>
          <a:p>
            <a:pPr marL="319405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solidFill>
                  <a:srgbClr val="232F3E"/>
                </a:solidFill>
                <a:latin typeface="Calibri"/>
                <a:cs typeface="Calibri"/>
              </a:rPr>
              <a:t>New</a:t>
            </a:r>
            <a:r>
              <a:rPr dirty="0" sz="1100" spc="-30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32F3E"/>
                </a:solidFill>
                <a:latin typeface="Calibri"/>
                <a:cs typeface="Calibri"/>
              </a:rPr>
              <a:t>instance,</a:t>
            </a:r>
            <a:r>
              <a:rPr dirty="0" sz="1100" spc="-30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32F3E"/>
                </a:solidFill>
                <a:latin typeface="Calibri"/>
                <a:cs typeface="Calibri"/>
              </a:rPr>
              <a:t>v2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16599" y="4219722"/>
            <a:ext cx="76200" cy="315595"/>
          </a:xfrm>
          <a:custGeom>
            <a:avLst/>
            <a:gdLst/>
            <a:ahLst/>
            <a:cxnLst/>
            <a:rect l="l" t="t" r="r" b="b"/>
            <a:pathLst>
              <a:path w="76200" h="315595">
                <a:moveTo>
                  <a:pt x="34887" y="239340"/>
                </a:moveTo>
                <a:lnTo>
                  <a:pt x="0" y="240948"/>
                </a:lnTo>
                <a:lnTo>
                  <a:pt x="41567" y="315313"/>
                </a:lnTo>
                <a:lnTo>
                  <a:pt x="69647" y="252026"/>
                </a:lnTo>
                <a:lnTo>
                  <a:pt x="35472" y="252026"/>
                </a:lnTo>
                <a:lnTo>
                  <a:pt x="34887" y="239340"/>
                </a:lnTo>
                <a:close/>
              </a:path>
              <a:path w="76200" h="315595">
                <a:moveTo>
                  <a:pt x="41231" y="239048"/>
                </a:moveTo>
                <a:lnTo>
                  <a:pt x="34887" y="239340"/>
                </a:lnTo>
                <a:lnTo>
                  <a:pt x="35472" y="252026"/>
                </a:lnTo>
                <a:lnTo>
                  <a:pt x="41816" y="251734"/>
                </a:lnTo>
                <a:lnTo>
                  <a:pt x="41231" y="239048"/>
                </a:lnTo>
                <a:close/>
              </a:path>
              <a:path w="76200" h="315595">
                <a:moveTo>
                  <a:pt x="76118" y="237440"/>
                </a:moveTo>
                <a:lnTo>
                  <a:pt x="41231" y="239048"/>
                </a:lnTo>
                <a:lnTo>
                  <a:pt x="41816" y="251734"/>
                </a:lnTo>
                <a:lnTo>
                  <a:pt x="35472" y="252026"/>
                </a:lnTo>
                <a:lnTo>
                  <a:pt x="69647" y="252026"/>
                </a:lnTo>
                <a:lnTo>
                  <a:pt x="76118" y="237440"/>
                </a:lnTo>
                <a:close/>
              </a:path>
              <a:path w="76200" h="315595">
                <a:moveTo>
                  <a:pt x="30213" y="0"/>
                </a:moveTo>
                <a:lnTo>
                  <a:pt x="23869" y="292"/>
                </a:lnTo>
                <a:lnTo>
                  <a:pt x="34887" y="239340"/>
                </a:lnTo>
                <a:lnTo>
                  <a:pt x="41231" y="239048"/>
                </a:lnTo>
                <a:lnTo>
                  <a:pt x="30213" y="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814711" y="3153155"/>
            <a:ext cx="1805305" cy="4552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66700" marR="5080" indent="-254635">
              <a:lnSpc>
                <a:spcPct val="101400"/>
              </a:lnSpc>
              <a:spcBef>
                <a:spcPts val="75"/>
              </a:spcBef>
            </a:pP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Amazon Route 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53 </a:t>
            </a:r>
            <a:r>
              <a:rPr dirty="0" sz="1400" spc="-15">
                <a:solidFill>
                  <a:srgbClr val="444949"/>
                </a:solidFill>
                <a:latin typeface="Calibri"/>
                <a:cs typeface="Calibri"/>
              </a:rPr>
              <a:t>record </a:t>
            </a:r>
            <a:r>
              <a:rPr dirty="0" sz="1400" spc="-30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Simple,</a:t>
            </a:r>
            <a:r>
              <a:rPr dirty="0" sz="1400" spc="-2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Weighted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95546" y="2356104"/>
            <a:ext cx="3448685" cy="1075690"/>
            <a:chOff x="3995546" y="2356104"/>
            <a:chExt cx="3448685" cy="107569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61431" y="2356104"/>
              <a:ext cx="713232" cy="71323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95547" y="2710192"/>
              <a:ext cx="3448685" cy="721360"/>
            </a:xfrm>
            <a:custGeom>
              <a:avLst/>
              <a:gdLst/>
              <a:ahLst/>
              <a:cxnLst/>
              <a:rect l="l" t="t" r="r" b="b"/>
              <a:pathLst>
                <a:path w="3448684" h="721360">
                  <a:moveTo>
                    <a:pt x="1367599" y="5638"/>
                  </a:moveTo>
                  <a:lnTo>
                    <a:pt x="1364691" y="0"/>
                  </a:lnTo>
                  <a:lnTo>
                    <a:pt x="66243" y="670394"/>
                  </a:lnTo>
                  <a:lnTo>
                    <a:pt x="50228" y="639356"/>
                  </a:lnTo>
                  <a:lnTo>
                    <a:pt x="0" y="708164"/>
                  </a:lnTo>
                  <a:lnTo>
                    <a:pt x="85178" y="707059"/>
                  </a:lnTo>
                  <a:lnTo>
                    <a:pt x="72161" y="681850"/>
                  </a:lnTo>
                  <a:lnTo>
                    <a:pt x="69164" y="676033"/>
                  </a:lnTo>
                  <a:lnTo>
                    <a:pt x="1367599" y="5638"/>
                  </a:lnTo>
                  <a:close/>
                </a:path>
                <a:path w="3448684" h="721360">
                  <a:moveTo>
                    <a:pt x="3448088" y="721194"/>
                  </a:moveTo>
                  <a:lnTo>
                    <a:pt x="3428873" y="694524"/>
                  </a:lnTo>
                  <a:lnTo>
                    <a:pt x="3398278" y="652068"/>
                  </a:lnTo>
                  <a:lnTo>
                    <a:pt x="3382073" y="683006"/>
                  </a:lnTo>
                  <a:lnTo>
                    <a:pt x="2078824" y="0"/>
                  </a:lnTo>
                  <a:lnTo>
                    <a:pt x="2075878" y="5626"/>
                  </a:lnTo>
                  <a:lnTo>
                    <a:pt x="3379127" y="688632"/>
                  </a:lnTo>
                  <a:lnTo>
                    <a:pt x="3362909" y="719569"/>
                  </a:lnTo>
                  <a:lnTo>
                    <a:pt x="3448088" y="721194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9720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90"/>
              <a:t>De</a:t>
            </a:r>
            <a:r>
              <a:rPr dirty="0" spc="-370"/>
              <a:t>p</a:t>
            </a:r>
            <a:r>
              <a:rPr dirty="0" spc="-390"/>
              <a:t>l</a:t>
            </a:r>
            <a:r>
              <a:rPr dirty="0" spc="-380"/>
              <a:t>o</a:t>
            </a:r>
            <a:r>
              <a:rPr dirty="0" spc="-770"/>
              <a:t>y</a:t>
            </a:r>
            <a:r>
              <a:rPr dirty="0" spc="-900"/>
              <a:t>m</a:t>
            </a:r>
            <a:r>
              <a:rPr dirty="0" spc="-585"/>
              <a:t>en</a:t>
            </a:r>
            <a:r>
              <a:rPr dirty="0" spc="-380"/>
              <a:t>t</a:t>
            </a:r>
            <a:r>
              <a:rPr dirty="0" spc="-325"/>
              <a:t> </a:t>
            </a:r>
            <a:r>
              <a:rPr dirty="0" spc="-645"/>
              <a:t>s</a:t>
            </a:r>
            <a:r>
              <a:rPr dirty="0" spc="-500"/>
              <a:t>t</a:t>
            </a:r>
            <a:r>
              <a:rPr dirty="0" spc="-310"/>
              <a:t>r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670"/>
              <a:t>e</a:t>
            </a:r>
            <a:r>
              <a:rPr dirty="0" spc="-710"/>
              <a:t>g</a:t>
            </a:r>
            <a:r>
              <a:rPr dirty="0" spc="-390"/>
              <a:t>i</a:t>
            </a:r>
            <a:r>
              <a:rPr dirty="0" spc="-620"/>
              <a:t>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4779"/>
            <a:ext cx="9599295" cy="1877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Re</a:t>
            </a:r>
            <a:r>
              <a:rPr dirty="0" sz="2800" spc="-30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e: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44949"/>
              </a:buClr>
              <a:buFont typeface="Arial MT"/>
              <a:buChar char="•"/>
            </a:pPr>
            <a:endParaRPr sz="4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2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2016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Clr>
                <a:srgbClr val="444949"/>
              </a:buClr>
              <a:buFont typeface="Arial MT"/>
              <a:buChar char="•"/>
              <a:tabLst>
                <a:tab pos="698500" algn="l"/>
              </a:tabLst>
            </a:pPr>
            <a:r>
              <a:rPr dirty="0" u="sng" sz="2400" spc="-13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https://d1.awsstatic.com/whitepapers/AWS_Blue_Green_Deployments.pdf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4575810" cy="1305560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660"/>
              </a:spcBef>
            </a:pPr>
            <a:r>
              <a:rPr dirty="0" spc="-509"/>
              <a:t>D</a:t>
            </a:r>
            <a:r>
              <a:rPr dirty="0" spc="-395"/>
              <a:t>y</a:t>
            </a:r>
            <a:r>
              <a:rPr dirty="0" spc="-710"/>
              <a:t>n</a:t>
            </a:r>
            <a:r>
              <a:rPr dirty="0" spc="-685"/>
              <a:t>a</a:t>
            </a:r>
            <a:r>
              <a:rPr dirty="0" spc="-900"/>
              <a:t>m</a:t>
            </a:r>
            <a:r>
              <a:rPr dirty="0" spc="-290"/>
              <a:t>o</a:t>
            </a:r>
            <a:r>
              <a:rPr dirty="0" spc="-430"/>
              <a:t>D</a:t>
            </a:r>
            <a:r>
              <a:rPr dirty="0" spc="-385"/>
              <a:t>B</a:t>
            </a:r>
            <a:r>
              <a:rPr dirty="0" spc="-325"/>
              <a:t> </a:t>
            </a:r>
            <a:r>
              <a:rPr dirty="0" spc="-509"/>
              <a:t>P</a:t>
            </a:r>
            <a:r>
              <a:rPr dirty="0" spc="-770"/>
              <a:t>a</a:t>
            </a:r>
            <a:r>
              <a:rPr dirty="0" spc="-415"/>
              <a:t>tt</a:t>
            </a:r>
            <a:r>
              <a:rPr dirty="0" spc="-535"/>
              <a:t>e</a:t>
            </a:r>
            <a:r>
              <a:rPr dirty="0" spc="-285"/>
              <a:t>r</a:t>
            </a:r>
            <a:r>
              <a:rPr dirty="0" spc="-545"/>
              <a:t>ns  </a:t>
            </a:r>
            <a:r>
              <a:rPr dirty="0" spc="-950"/>
              <a:t>S</a:t>
            </a:r>
            <a:r>
              <a:rPr dirty="0" spc="-600"/>
              <a:t>3</a:t>
            </a:r>
            <a:r>
              <a:rPr dirty="0" spc="-325"/>
              <a:t> </a:t>
            </a:r>
            <a:r>
              <a:rPr dirty="0" spc="-275"/>
              <a:t>M</a:t>
            </a:r>
            <a:r>
              <a:rPr dirty="0" spc="-515"/>
              <a:t>e</a:t>
            </a:r>
            <a:r>
              <a:rPr dirty="0" spc="-415"/>
              <a:t>t</a:t>
            </a:r>
            <a:r>
              <a:rPr dirty="0" spc="-770"/>
              <a:t>a</a:t>
            </a:r>
            <a:r>
              <a:rPr dirty="0" spc="-509"/>
              <a:t>d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765"/>
              <a:t>a</a:t>
            </a:r>
            <a:r>
              <a:rPr dirty="0" spc="-325"/>
              <a:t> </a:t>
            </a:r>
            <a:r>
              <a:rPr dirty="0" spc="-944"/>
              <a:t>I</a:t>
            </a:r>
            <a:r>
              <a:rPr dirty="0" spc="-625"/>
              <a:t>n</a:t>
            </a:r>
            <a:r>
              <a:rPr dirty="0" spc="-509"/>
              <a:t>d</a:t>
            </a:r>
            <a:r>
              <a:rPr dirty="0" spc="-515"/>
              <a:t>e</a:t>
            </a:r>
            <a:r>
              <a:rPr dirty="0" spc="-500"/>
              <a:t>x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84722" y="2237232"/>
            <a:ext cx="6971665" cy="713740"/>
            <a:chOff x="2184722" y="2237232"/>
            <a:chExt cx="6971665" cy="7137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7432" y="2237232"/>
              <a:ext cx="713232" cy="7132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8672" y="2237232"/>
              <a:ext cx="713231" cy="7132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84717" y="2555531"/>
              <a:ext cx="3955415" cy="80010"/>
            </a:xfrm>
            <a:custGeom>
              <a:avLst/>
              <a:gdLst/>
              <a:ahLst/>
              <a:cxnLst/>
              <a:rect l="l" t="t" r="r" b="b"/>
              <a:pathLst>
                <a:path w="3955415" h="80010">
                  <a:moveTo>
                    <a:pt x="1653489" y="41363"/>
                  </a:moveTo>
                  <a:lnTo>
                    <a:pt x="1577289" y="3263"/>
                  </a:lnTo>
                  <a:lnTo>
                    <a:pt x="1577289" y="38188"/>
                  </a:lnTo>
                  <a:lnTo>
                    <a:pt x="0" y="38188"/>
                  </a:lnTo>
                  <a:lnTo>
                    <a:pt x="0" y="44538"/>
                  </a:lnTo>
                  <a:lnTo>
                    <a:pt x="1577289" y="44538"/>
                  </a:lnTo>
                  <a:lnTo>
                    <a:pt x="1577289" y="79463"/>
                  </a:lnTo>
                  <a:lnTo>
                    <a:pt x="1647139" y="44538"/>
                  </a:lnTo>
                  <a:lnTo>
                    <a:pt x="1653489" y="41363"/>
                  </a:lnTo>
                  <a:close/>
                </a:path>
                <a:path w="3955415" h="80010">
                  <a:moveTo>
                    <a:pt x="3955389" y="38100"/>
                  </a:moveTo>
                  <a:lnTo>
                    <a:pt x="3949039" y="34925"/>
                  </a:lnTo>
                  <a:lnTo>
                    <a:pt x="3879189" y="0"/>
                  </a:lnTo>
                  <a:lnTo>
                    <a:pt x="3879189" y="34925"/>
                  </a:lnTo>
                  <a:lnTo>
                    <a:pt x="2364689" y="34925"/>
                  </a:lnTo>
                  <a:lnTo>
                    <a:pt x="2364689" y="41275"/>
                  </a:lnTo>
                  <a:lnTo>
                    <a:pt x="3879189" y="41275"/>
                  </a:lnTo>
                  <a:lnTo>
                    <a:pt x="3879189" y="76200"/>
                  </a:lnTo>
                  <a:lnTo>
                    <a:pt x="3949039" y="41275"/>
                  </a:lnTo>
                  <a:lnTo>
                    <a:pt x="3955389" y="3810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39912" y="2237232"/>
              <a:ext cx="716279" cy="7132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51313" y="2555524"/>
              <a:ext cx="1591310" cy="76200"/>
            </a:xfrm>
            <a:custGeom>
              <a:avLst/>
              <a:gdLst/>
              <a:ahLst/>
              <a:cxnLst/>
              <a:rect l="l" t="t" r="r" b="b"/>
              <a:pathLst>
                <a:path w="1591309" h="76200">
                  <a:moveTo>
                    <a:pt x="1514504" y="0"/>
                  </a:moveTo>
                  <a:lnTo>
                    <a:pt x="1514504" y="76200"/>
                  </a:lnTo>
                  <a:lnTo>
                    <a:pt x="1584354" y="41275"/>
                  </a:lnTo>
                  <a:lnTo>
                    <a:pt x="1527204" y="41275"/>
                  </a:lnTo>
                  <a:lnTo>
                    <a:pt x="1527204" y="34925"/>
                  </a:lnTo>
                  <a:lnTo>
                    <a:pt x="1584354" y="34925"/>
                  </a:lnTo>
                  <a:lnTo>
                    <a:pt x="1514504" y="0"/>
                  </a:lnTo>
                  <a:close/>
                </a:path>
                <a:path w="1591309" h="76200">
                  <a:moveTo>
                    <a:pt x="1514504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1514504" y="41275"/>
                  </a:lnTo>
                  <a:lnTo>
                    <a:pt x="1514504" y="34925"/>
                  </a:lnTo>
                  <a:close/>
                </a:path>
                <a:path w="1591309" h="76200">
                  <a:moveTo>
                    <a:pt x="1584354" y="34925"/>
                  </a:moveTo>
                  <a:lnTo>
                    <a:pt x="1527204" y="34925"/>
                  </a:lnTo>
                  <a:lnTo>
                    <a:pt x="1527204" y="41275"/>
                  </a:lnTo>
                  <a:lnTo>
                    <a:pt x="1584354" y="41275"/>
                  </a:lnTo>
                  <a:lnTo>
                    <a:pt x="1590704" y="38100"/>
                  </a:lnTo>
                  <a:lnTo>
                    <a:pt x="1584354" y="34925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096904" y="3081020"/>
            <a:ext cx="1610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DynamoDB</a:t>
            </a:r>
            <a:r>
              <a:rPr dirty="0" sz="1800" spc="-5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9158" y="3081020"/>
            <a:ext cx="1630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Lambda</a:t>
            </a:r>
            <a:r>
              <a:rPr dirty="0" sz="1800" spc="-5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49232" y="4208779"/>
            <a:ext cx="4480560" cy="139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 b="1">
                <a:solidFill>
                  <a:srgbClr val="444949"/>
                </a:solidFill>
                <a:latin typeface="Calibri"/>
                <a:cs typeface="Calibri"/>
              </a:rPr>
              <a:t>API</a:t>
            </a:r>
            <a:r>
              <a:rPr dirty="0" sz="1800" spc="-2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for</a:t>
            </a:r>
            <a:r>
              <a:rPr dirty="0" sz="1800" spc="-1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object</a:t>
            </a: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4949"/>
                </a:solidFill>
                <a:latin typeface="Calibri"/>
                <a:cs typeface="Calibri"/>
              </a:rPr>
              <a:t>metadata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35"/>
              </a:lnSpc>
              <a:buChar char="-"/>
              <a:tabLst>
                <a:tab pos="297815" algn="l"/>
                <a:tab pos="298450" algn="l"/>
              </a:tabLst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Search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by</a:t>
            </a:r>
            <a:r>
              <a:rPr dirty="0" sz="1800" spc="-2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Char char="-"/>
              <a:tabLst>
                <a:tab pos="297815" algn="l"/>
                <a:tab pos="298450" algn="l"/>
              </a:tabLst>
            </a:pPr>
            <a:r>
              <a:rPr dirty="0" sz="1800" spc="-40">
                <a:solidFill>
                  <a:srgbClr val="444949"/>
                </a:solidFill>
                <a:latin typeface="Calibri"/>
                <a:cs typeface="Calibri"/>
              </a:rPr>
              <a:t>Total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storage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used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by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customer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35"/>
              </a:lnSpc>
              <a:spcBef>
                <a:spcPts val="50"/>
              </a:spcBef>
              <a:buChar char="-"/>
              <a:tabLst>
                <a:tab pos="297815" algn="l"/>
                <a:tab pos="298450" algn="l"/>
              </a:tabLst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List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of all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objects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with</a:t>
            </a:r>
            <a:r>
              <a:rPr dirty="0" sz="1800" spc="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certain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attributes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35"/>
              </a:lnSpc>
              <a:buChar char="-"/>
              <a:tabLst>
                <a:tab pos="297815" algn="l"/>
                <a:tab pos="298450" algn="l"/>
              </a:tabLst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Find</a:t>
            </a:r>
            <a:r>
              <a:rPr dirty="0" sz="1800" spc="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all</a:t>
            </a:r>
            <a:r>
              <a:rPr dirty="0" sz="1800" spc="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objects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uploaded</a:t>
            </a:r>
            <a:r>
              <a:rPr dirty="0" sz="1800" spc="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within</a:t>
            </a:r>
            <a:r>
              <a:rPr dirty="0" sz="1800" spc="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date</a:t>
            </a:r>
            <a:r>
              <a:rPr dirty="0" sz="1800" spc="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range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8369" y="3081020"/>
            <a:ext cx="1049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Amazon</a:t>
            </a:r>
            <a:r>
              <a:rPr dirty="0" sz="1800" spc="-6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S3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04770" y="2236723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writes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72905" y="3428981"/>
            <a:ext cx="76200" cy="760730"/>
          </a:xfrm>
          <a:custGeom>
            <a:avLst/>
            <a:gdLst/>
            <a:ahLst/>
            <a:cxnLst/>
            <a:rect l="l" t="t" r="r" b="b"/>
            <a:pathLst>
              <a:path w="76200" h="760729">
                <a:moveTo>
                  <a:pt x="41275" y="63500"/>
                </a:moveTo>
                <a:lnTo>
                  <a:pt x="34925" y="63500"/>
                </a:lnTo>
                <a:lnTo>
                  <a:pt x="34923" y="760435"/>
                </a:lnTo>
                <a:lnTo>
                  <a:pt x="41273" y="760435"/>
                </a:lnTo>
                <a:lnTo>
                  <a:pt x="41275" y="63500"/>
                </a:lnTo>
                <a:close/>
              </a:path>
              <a:path w="76200" h="760729">
                <a:moveTo>
                  <a:pt x="38100" y="0"/>
                </a:moveTo>
                <a:lnTo>
                  <a:pt x="0" y="76200"/>
                </a:lnTo>
                <a:lnTo>
                  <a:pt x="34924" y="76200"/>
                </a:lnTo>
                <a:lnTo>
                  <a:pt x="3492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760729">
                <a:moveTo>
                  <a:pt x="69850" y="63500"/>
                </a:moveTo>
                <a:lnTo>
                  <a:pt x="41275" y="63500"/>
                </a:lnTo>
                <a:lnTo>
                  <a:pt x="41274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4586605" cy="1305560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660"/>
              </a:spcBef>
            </a:pPr>
            <a:r>
              <a:rPr dirty="0" spc="-509"/>
              <a:t>D</a:t>
            </a:r>
            <a:r>
              <a:rPr dirty="0" spc="-395"/>
              <a:t>y</a:t>
            </a:r>
            <a:r>
              <a:rPr dirty="0" spc="-710"/>
              <a:t>n</a:t>
            </a:r>
            <a:r>
              <a:rPr dirty="0" spc="-685"/>
              <a:t>a</a:t>
            </a:r>
            <a:r>
              <a:rPr dirty="0" spc="-900"/>
              <a:t>m</a:t>
            </a:r>
            <a:r>
              <a:rPr dirty="0" spc="-290"/>
              <a:t>o</a:t>
            </a:r>
            <a:r>
              <a:rPr dirty="0" spc="-430"/>
              <a:t>D</a:t>
            </a:r>
            <a:r>
              <a:rPr dirty="0" spc="-385"/>
              <a:t>B</a:t>
            </a:r>
            <a:r>
              <a:rPr dirty="0" spc="-325"/>
              <a:t> </a:t>
            </a:r>
            <a:r>
              <a:rPr dirty="0" spc="-509"/>
              <a:t>p</a:t>
            </a:r>
            <a:r>
              <a:rPr dirty="0" spc="-770"/>
              <a:t>a</a:t>
            </a:r>
            <a:r>
              <a:rPr dirty="0" spc="-415"/>
              <a:t>tt</a:t>
            </a:r>
            <a:r>
              <a:rPr dirty="0" spc="-535"/>
              <a:t>e</a:t>
            </a:r>
            <a:r>
              <a:rPr dirty="0" spc="-285"/>
              <a:t>r</a:t>
            </a:r>
            <a:r>
              <a:rPr dirty="0" spc="-545"/>
              <a:t>ns  </a:t>
            </a:r>
            <a:r>
              <a:rPr dirty="0" spc="-700"/>
              <a:t>E</a:t>
            </a:r>
            <a:r>
              <a:rPr dirty="0" spc="-310"/>
              <a:t>l</a:t>
            </a:r>
            <a:r>
              <a:rPr dirty="0" spc="-770"/>
              <a:t>a</a:t>
            </a:r>
            <a:r>
              <a:rPr dirty="0" spc="-645"/>
              <a:t>s</a:t>
            </a:r>
            <a:r>
              <a:rPr dirty="0" spc="-500"/>
              <a:t>t</a:t>
            </a:r>
            <a:r>
              <a:rPr dirty="0" spc="-390"/>
              <a:t>i</a:t>
            </a:r>
            <a:r>
              <a:rPr dirty="0" spc="-459"/>
              <a:t>c</a:t>
            </a:r>
            <a:r>
              <a:rPr dirty="0" spc="-320"/>
              <a:t> </a:t>
            </a:r>
            <a:r>
              <a:rPr dirty="0" spc="-950"/>
              <a:t>S</a:t>
            </a:r>
            <a:r>
              <a:rPr dirty="0" spc="-635"/>
              <a:t>e</a:t>
            </a:r>
            <a:r>
              <a:rPr dirty="0" spc="-650"/>
              <a:t>a</a:t>
            </a:r>
            <a:r>
              <a:rPr dirty="0" spc="-420"/>
              <a:t>r</a:t>
            </a:r>
            <a:r>
              <a:rPr dirty="0" spc="-459"/>
              <a:t>c</a:t>
            </a:r>
            <a:r>
              <a:rPr dirty="0" spc="-630"/>
              <a:t>h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48839" y="2188464"/>
            <a:ext cx="7809230" cy="716280"/>
            <a:chOff x="2148839" y="2188464"/>
            <a:chExt cx="7809230" cy="7162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8839" y="2188464"/>
              <a:ext cx="713232" cy="7162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4088" y="2188464"/>
              <a:ext cx="713232" cy="7162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61235" y="2508016"/>
              <a:ext cx="1653539" cy="76200"/>
            </a:xfrm>
            <a:custGeom>
              <a:avLst/>
              <a:gdLst/>
              <a:ahLst/>
              <a:cxnLst/>
              <a:rect l="l" t="t" r="r" b="b"/>
              <a:pathLst>
                <a:path w="1653539" h="76200">
                  <a:moveTo>
                    <a:pt x="1577286" y="0"/>
                  </a:moveTo>
                  <a:lnTo>
                    <a:pt x="1577286" y="76200"/>
                  </a:lnTo>
                  <a:lnTo>
                    <a:pt x="1647138" y="41275"/>
                  </a:lnTo>
                  <a:lnTo>
                    <a:pt x="1589986" y="41275"/>
                  </a:lnTo>
                  <a:lnTo>
                    <a:pt x="1589986" y="34925"/>
                  </a:lnTo>
                  <a:lnTo>
                    <a:pt x="1647134" y="34925"/>
                  </a:lnTo>
                  <a:lnTo>
                    <a:pt x="1577286" y="0"/>
                  </a:lnTo>
                  <a:close/>
                </a:path>
                <a:path w="1653539" h="76200">
                  <a:moveTo>
                    <a:pt x="1577286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1577286" y="41275"/>
                  </a:lnTo>
                  <a:lnTo>
                    <a:pt x="1577286" y="34925"/>
                  </a:lnTo>
                  <a:close/>
                </a:path>
                <a:path w="1653539" h="76200">
                  <a:moveTo>
                    <a:pt x="1647134" y="34925"/>
                  </a:moveTo>
                  <a:lnTo>
                    <a:pt x="1589986" y="34925"/>
                  </a:lnTo>
                  <a:lnTo>
                    <a:pt x="1589986" y="41275"/>
                  </a:lnTo>
                  <a:lnTo>
                    <a:pt x="1647138" y="41275"/>
                  </a:lnTo>
                  <a:lnTo>
                    <a:pt x="1653486" y="38101"/>
                  </a:lnTo>
                  <a:lnTo>
                    <a:pt x="1647134" y="34925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9336" y="2188464"/>
              <a:ext cx="713231" cy="7162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25921" y="2508016"/>
              <a:ext cx="1653539" cy="76200"/>
            </a:xfrm>
            <a:custGeom>
              <a:avLst/>
              <a:gdLst/>
              <a:ahLst/>
              <a:cxnLst/>
              <a:rect l="l" t="t" r="r" b="b"/>
              <a:pathLst>
                <a:path w="1653540" h="76200">
                  <a:moveTo>
                    <a:pt x="1577286" y="0"/>
                  </a:moveTo>
                  <a:lnTo>
                    <a:pt x="1577286" y="76200"/>
                  </a:lnTo>
                  <a:lnTo>
                    <a:pt x="1647138" y="41275"/>
                  </a:lnTo>
                  <a:lnTo>
                    <a:pt x="1589986" y="41275"/>
                  </a:lnTo>
                  <a:lnTo>
                    <a:pt x="1589986" y="34925"/>
                  </a:lnTo>
                  <a:lnTo>
                    <a:pt x="1647134" y="34925"/>
                  </a:lnTo>
                  <a:lnTo>
                    <a:pt x="1577286" y="0"/>
                  </a:lnTo>
                  <a:close/>
                </a:path>
                <a:path w="1653540" h="76200">
                  <a:moveTo>
                    <a:pt x="1577286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1577286" y="41275"/>
                  </a:lnTo>
                  <a:lnTo>
                    <a:pt x="1577286" y="34925"/>
                  </a:lnTo>
                  <a:close/>
                </a:path>
                <a:path w="1653540" h="76200">
                  <a:moveTo>
                    <a:pt x="1647134" y="34925"/>
                  </a:moveTo>
                  <a:lnTo>
                    <a:pt x="1589986" y="34925"/>
                  </a:lnTo>
                  <a:lnTo>
                    <a:pt x="1589986" y="41275"/>
                  </a:lnTo>
                  <a:lnTo>
                    <a:pt x="1647138" y="41275"/>
                  </a:lnTo>
                  <a:lnTo>
                    <a:pt x="1653486" y="38101"/>
                  </a:lnTo>
                  <a:lnTo>
                    <a:pt x="1647134" y="34925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1535" y="2188464"/>
              <a:ext cx="716279" cy="7162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590608" y="2530567"/>
              <a:ext cx="1653539" cy="76200"/>
            </a:xfrm>
            <a:custGeom>
              <a:avLst/>
              <a:gdLst/>
              <a:ahLst/>
              <a:cxnLst/>
              <a:rect l="l" t="t" r="r" b="b"/>
              <a:pathLst>
                <a:path w="1653540" h="76200">
                  <a:moveTo>
                    <a:pt x="1577286" y="41274"/>
                  </a:moveTo>
                  <a:lnTo>
                    <a:pt x="1577286" y="76200"/>
                  </a:lnTo>
                  <a:lnTo>
                    <a:pt x="1647136" y="41275"/>
                  </a:lnTo>
                  <a:lnTo>
                    <a:pt x="1577286" y="41274"/>
                  </a:lnTo>
                  <a:close/>
                </a:path>
                <a:path w="1653540" h="76200">
                  <a:moveTo>
                    <a:pt x="1577286" y="34924"/>
                  </a:moveTo>
                  <a:lnTo>
                    <a:pt x="1577286" y="41274"/>
                  </a:lnTo>
                  <a:lnTo>
                    <a:pt x="1589986" y="41275"/>
                  </a:lnTo>
                  <a:lnTo>
                    <a:pt x="1589986" y="34925"/>
                  </a:lnTo>
                  <a:lnTo>
                    <a:pt x="1577286" y="34924"/>
                  </a:lnTo>
                  <a:close/>
                </a:path>
                <a:path w="1653540" h="76200">
                  <a:moveTo>
                    <a:pt x="1577286" y="0"/>
                  </a:moveTo>
                  <a:lnTo>
                    <a:pt x="1577286" y="34924"/>
                  </a:lnTo>
                  <a:lnTo>
                    <a:pt x="1589986" y="34925"/>
                  </a:lnTo>
                  <a:lnTo>
                    <a:pt x="1589986" y="41275"/>
                  </a:lnTo>
                  <a:lnTo>
                    <a:pt x="1647139" y="41273"/>
                  </a:lnTo>
                  <a:lnTo>
                    <a:pt x="1653486" y="38100"/>
                  </a:lnTo>
                  <a:lnTo>
                    <a:pt x="1577286" y="0"/>
                  </a:lnTo>
                  <a:close/>
                </a:path>
                <a:path w="1653540" h="76200">
                  <a:moveTo>
                    <a:pt x="0" y="34923"/>
                  </a:moveTo>
                  <a:lnTo>
                    <a:pt x="0" y="41273"/>
                  </a:lnTo>
                  <a:lnTo>
                    <a:pt x="1577286" y="41274"/>
                  </a:lnTo>
                  <a:lnTo>
                    <a:pt x="1577286" y="34924"/>
                  </a:lnTo>
                  <a:lnTo>
                    <a:pt x="0" y="34923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763930" y="3032252"/>
            <a:ext cx="1610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DynamoDB</a:t>
            </a:r>
            <a:r>
              <a:rPr dirty="0" sz="1800" spc="-5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8569" y="3032252"/>
            <a:ext cx="1784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DynamoDB</a:t>
            </a: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Stream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0908" y="3050540"/>
            <a:ext cx="1630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Lambda</a:t>
            </a:r>
            <a:r>
              <a:rPr dirty="0" sz="1800" spc="-5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80136" y="3032252"/>
            <a:ext cx="10426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Amazon</a:t>
            </a:r>
            <a:r>
              <a:rPr dirty="0" sz="1800" spc="-6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7221" y="4598923"/>
            <a:ext cx="1922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API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to </a:t>
            </a:r>
            <a:r>
              <a:rPr dirty="0" u="sng" sz="1800" spc="-1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Calibri"/>
                <a:cs typeface="Calibri"/>
              </a:rPr>
              <a:t>retrieve</a:t>
            </a:r>
            <a:r>
              <a:rPr dirty="0" sz="1800" spc="-2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items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39931" y="3381472"/>
            <a:ext cx="76200" cy="1196340"/>
          </a:xfrm>
          <a:custGeom>
            <a:avLst/>
            <a:gdLst/>
            <a:ahLst/>
            <a:cxnLst/>
            <a:rect l="l" t="t" r="r" b="b"/>
            <a:pathLst>
              <a:path w="76200" h="1196339">
                <a:moveTo>
                  <a:pt x="34926" y="1120057"/>
                </a:moveTo>
                <a:lnTo>
                  <a:pt x="1" y="1120057"/>
                </a:lnTo>
                <a:lnTo>
                  <a:pt x="38101" y="1196257"/>
                </a:lnTo>
                <a:lnTo>
                  <a:pt x="69851" y="1132756"/>
                </a:lnTo>
                <a:lnTo>
                  <a:pt x="34926" y="1132756"/>
                </a:lnTo>
                <a:lnTo>
                  <a:pt x="34926" y="1120057"/>
                </a:lnTo>
                <a:close/>
              </a:path>
              <a:path w="76200" h="1196339">
                <a:moveTo>
                  <a:pt x="41275" y="63500"/>
                </a:moveTo>
                <a:lnTo>
                  <a:pt x="34925" y="63500"/>
                </a:lnTo>
                <a:lnTo>
                  <a:pt x="34926" y="1132756"/>
                </a:lnTo>
                <a:lnTo>
                  <a:pt x="41276" y="1132756"/>
                </a:lnTo>
                <a:lnTo>
                  <a:pt x="41275" y="63500"/>
                </a:lnTo>
                <a:close/>
              </a:path>
              <a:path w="76200" h="1196339">
                <a:moveTo>
                  <a:pt x="76201" y="1120057"/>
                </a:moveTo>
                <a:lnTo>
                  <a:pt x="41276" y="1120057"/>
                </a:lnTo>
                <a:lnTo>
                  <a:pt x="41276" y="1132756"/>
                </a:lnTo>
                <a:lnTo>
                  <a:pt x="69851" y="1132756"/>
                </a:lnTo>
                <a:lnTo>
                  <a:pt x="76201" y="1120057"/>
                </a:lnTo>
                <a:close/>
              </a:path>
              <a:path w="76200" h="1196339">
                <a:moveTo>
                  <a:pt x="38100" y="0"/>
                </a:moveTo>
                <a:lnTo>
                  <a:pt x="0" y="76200"/>
                </a:lnTo>
                <a:lnTo>
                  <a:pt x="34925" y="76200"/>
                </a:lnTo>
                <a:lnTo>
                  <a:pt x="3492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196339">
                <a:moveTo>
                  <a:pt x="69850" y="63500"/>
                </a:moveTo>
                <a:lnTo>
                  <a:pt x="41275" y="63500"/>
                </a:lnTo>
                <a:lnTo>
                  <a:pt x="4127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696635" y="4635500"/>
            <a:ext cx="1802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API</a:t>
            </a:r>
            <a:r>
              <a:rPr dirty="0" sz="1800" spc="-2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to </a:t>
            </a:r>
            <a:r>
              <a:rPr dirty="0" u="sng" sz="1800" spc="-1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Calibri"/>
                <a:cs typeface="Calibri"/>
              </a:rPr>
              <a:t>search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items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568943" y="3381472"/>
            <a:ext cx="76200" cy="1234440"/>
          </a:xfrm>
          <a:custGeom>
            <a:avLst/>
            <a:gdLst/>
            <a:ahLst/>
            <a:cxnLst/>
            <a:rect l="l" t="t" r="r" b="b"/>
            <a:pathLst>
              <a:path w="76200" h="1234439">
                <a:moveTo>
                  <a:pt x="34926" y="1157833"/>
                </a:moveTo>
                <a:lnTo>
                  <a:pt x="1" y="1157833"/>
                </a:lnTo>
                <a:lnTo>
                  <a:pt x="38101" y="1234033"/>
                </a:lnTo>
                <a:lnTo>
                  <a:pt x="69851" y="1170533"/>
                </a:lnTo>
                <a:lnTo>
                  <a:pt x="34926" y="1170533"/>
                </a:lnTo>
                <a:lnTo>
                  <a:pt x="34926" y="1157833"/>
                </a:lnTo>
                <a:close/>
              </a:path>
              <a:path w="76200" h="1234439">
                <a:moveTo>
                  <a:pt x="41275" y="63500"/>
                </a:moveTo>
                <a:lnTo>
                  <a:pt x="34925" y="63500"/>
                </a:lnTo>
                <a:lnTo>
                  <a:pt x="34926" y="1170533"/>
                </a:lnTo>
                <a:lnTo>
                  <a:pt x="41276" y="1170533"/>
                </a:lnTo>
                <a:lnTo>
                  <a:pt x="41275" y="63500"/>
                </a:lnTo>
                <a:close/>
              </a:path>
              <a:path w="76200" h="1234439">
                <a:moveTo>
                  <a:pt x="76201" y="1157833"/>
                </a:moveTo>
                <a:lnTo>
                  <a:pt x="41276" y="1157833"/>
                </a:lnTo>
                <a:lnTo>
                  <a:pt x="41276" y="1170533"/>
                </a:lnTo>
                <a:lnTo>
                  <a:pt x="69851" y="1170533"/>
                </a:lnTo>
                <a:lnTo>
                  <a:pt x="76201" y="1157833"/>
                </a:lnTo>
                <a:close/>
              </a:path>
              <a:path w="76200" h="1234439">
                <a:moveTo>
                  <a:pt x="38100" y="0"/>
                </a:moveTo>
                <a:lnTo>
                  <a:pt x="0" y="76200"/>
                </a:lnTo>
                <a:lnTo>
                  <a:pt x="34925" y="76200"/>
                </a:lnTo>
                <a:lnTo>
                  <a:pt x="3492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234439">
                <a:moveTo>
                  <a:pt x="69850" y="63500"/>
                </a:moveTo>
                <a:lnTo>
                  <a:pt x="41275" y="63500"/>
                </a:lnTo>
                <a:lnTo>
                  <a:pt x="4127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38036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15"/>
              <a:t>M</a:t>
            </a:r>
            <a:r>
              <a:rPr dirty="0" spc="-385"/>
              <a:t>u</a:t>
            </a:r>
            <a:r>
              <a:rPr dirty="0" spc="-390"/>
              <a:t>l</a:t>
            </a:r>
            <a:r>
              <a:rPr dirty="0" spc="-415"/>
              <a:t>t</a:t>
            </a:r>
            <a:r>
              <a:rPr dirty="0" spc="-385"/>
              <a:t>i</a:t>
            </a:r>
            <a:r>
              <a:rPr dirty="0" spc="-595"/>
              <a:t> </a:t>
            </a:r>
            <a:r>
              <a:rPr dirty="0" spc="-150"/>
              <a:t>AZ</a:t>
            </a:r>
            <a:r>
              <a:rPr dirty="0" spc="-335"/>
              <a:t> </a:t>
            </a:r>
            <a:r>
              <a:rPr dirty="0" spc="-390"/>
              <a:t>i</a:t>
            </a:r>
            <a:r>
              <a:rPr dirty="0" spc="-630"/>
              <a:t>n</a:t>
            </a:r>
            <a:r>
              <a:rPr dirty="0" spc="-585"/>
              <a:t> </a:t>
            </a:r>
            <a:r>
              <a:rPr dirty="0" spc="-290"/>
              <a:t>A</a:t>
            </a:r>
            <a:r>
              <a:rPr dirty="0" spc="-380"/>
              <a:t>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58262"/>
            <a:ext cx="7976234" cy="403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955"/>
              </a:lnSpc>
              <a:spcBef>
                <a:spcPts val="100"/>
              </a:spcBef>
              <a:buSzPct val="101960"/>
              <a:buFont typeface="Arial MT"/>
              <a:buChar char="•"/>
              <a:tabLst>
                <a:tab pos="241300" algn="l"/>
              </a:tabLst>
            </a:pPr>
            <a:r>
              <a:rPr dirty="0" baseline="1089" sz="3825" spc="-270">
                <a:solidFill>
                  <a:srgbClr val="444949"/>
                </a:solidFill>
                <a:latin typeface="Microsoft Sans Serif"/>
                <a:cs typeface="Microsoft Sans Serif"/>
              </a:rPr>
              <a:t>Services</a:t>
            </a:r>
            <a:r>
              <a:rPr dirty="0" baseline="1089" sz="38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150">
                <a:solidFill>
                  <a:srgbClr val="444949"/>
                </a:solidFill>
                <a:latin typeface="Microsoft Sans Serif"/>
                <a:cs typeface="Microsoft Sans Serif"/>
              </a:rPr>
              <a:t>where</a:t>
            </a:r>
            <a:r>
              <a:rPr dirty="0" baseline="1089" sz="38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52">
                <a:solidFill>
                  <a:srgbClr val="444949"/>
                </a:solidFill>
                <a:latin typeface="Microsoft Sans Serif"/>
                <a:cs typeface="Microsoft Sans Serif"/>
              </a:rPr>
              <a:t>Multi-AZ</a:t>
            </a:r>
            <a:r>
              <a:rPr dirty="0" baseline="1089" sz="38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217">
                <a:solidFill>
                  <a:srgbClr val="444949"/>
                </a:solidFill>
                <a:latin typeface="Microsoft Sans Serif"/>
                <a:cs typeface="Microsoft Sans Serif"/>
              </a:rPr>
              <a:t>must</a:t>
            </a:r>
            <a:r>
              <a:rPr dirty="0" baseline="1089" sz="38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202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baseline="1089" sz="38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240">
                <a:solidFill>
                  <a:srgbClr val="444949"/>
                </a:solidFill>
                <a:latin typeface="Microsoft Sans Serif"/>
                <a:cs typeface="Microsoft Sans Serif"/>
              </a:rPr>
              <a:t>enabled</a:t>
            </a:r>
            <a:r>
              <a:rPr dirty="0" baseline="1089" sz="38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292">
                <a:solidFill>
                  <a:srgbClr val="444949"/>
                </a:solidFill>
                <a:latin typeface="Microsoft Sans Serif"/>
                <a:cs typeface="Microsoft Sans Serif"/>
              </a:rPr>
              <a:t>manually:</a:t>
            </a:r>
            <a:endParaRPr baseline="1089" sz="3825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6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390">
                <a:solidFill>
                  <a:srgbClr val="444949"/>
                </a:solidFill>
                <a:latin typeface="Microsoft Sans Serif"/>
                <a:cs typeface="Microsoft Sans Serif"/>
              </a:rPr>
              <a:t>EF</a:t>
            </a:r>
            <a:r>
              <a:rPr dirty="0" sz="2200" spc="-434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22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26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25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200" spc="-22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200" spc="-2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434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200" spc="-22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0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eanstal</a:t>
            </a:r>
            <a:r>
              <a:rPr dirty="0" sz="2200" spc="-254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60">
                <a:solidFill>
                  <a:srgbClr val="444949"/>
                </a:solidFill>
                <a:latin typeface="Microsoft Sans Serif"/>
                <a:cs typeface="Microsoft Sans Serif"/>
              </a:rPr>
              <a:t>assi</a:t>
            </a:r>
            <a:r>
              <a:rPr dirty="0" sz="2200" spc="-22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200" spc="-21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1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50">
                <a:solidFill>
                  <a:srgbClr val="444949"/>
                </a:solidFill>
                <a:latin typeface="Microsoft Sans Serif"/>
                <a:cs typeface="Microsoft Sans Serif"/>
              </a:rPr>
              <a:t>Z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5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240">
                <a:solidFill>
                  <a:srgbClr val="444949"/>
                </a:solidFill>
                <a:latin typeface="Microsoft Sans Serif"/>
                <a:cs typeface="Microsoft Sans Serif"/>
              </a:rPr>
              <a:t>RDS,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90">
                <a:solidFill>
                  <a:srgbClr val="444949"/>
                </a:solidFill>
                <a:latin typeface="Microsoft Sans Serif"/>
                <a:cs typeface="Microsoft Sans Serif"/>
              </a:rPr>
              <a:t>ElastiCache: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0">
                <a:solidFill>
                  <a:srgbClr val="444949"/>
                </a:solidFill>
                <a:latin typeface="Microsoft Sans Serif"/>
                <a:cs typeface="Microsoft Sans Serif"/>
              </a:rPr>
              <a:t>multi-AZ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(synchronous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65">
                <a:solidFill>
                  <a:srgbClr val="444949"/>
                </a:solidFill>
                <a:latin typeface="Microsoft Sans Serif"/>
                <a:cs typeface="Microsoft Sans Serif"/>
              </a:rPr>
              <a:t>standby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5">
                <a:solidFill>
                  <a:srgbClr val="444949"/>
                </a:solidFill>
                <a:latin typeface="Microsoft Sans Serif"/>
                <a:cs typeface="Microsoft Sans Serif"/>
              </a:rPr>
              <a:t>DB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50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2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0">
                <a:solidFill>
                  <a:srgbClr val="444949"/>
                </a:solidFill>
                <a:latin typeface="Microsoft Sans Serif"/>
                <a:cs typeface="Microsoft Sans Serif"/>
              </a:rPr>
              <a:t>failovers)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4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Aurora:</a:t>
            </a:r>
            <a:endParaRPr sz="2200">
              <a:latin typeface="Microsoft Sans Serif"/>
              <a:cs typeface="Microsoft Sans Serif"/>
            </a:endParaRPr>
          </a:p>
          <a:p>
            <a:pPr lvl="2" marL="1155700" indent="-229235">
              <a:lnSpc>
                <a:spcPts val="2070"/>
              </a:lnSpc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dirty="0" sz="1900" spc="-18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1900" spc="-17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9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900" spc="-25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9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7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900" spc="-2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9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2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9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9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9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900" spc="-15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900" spc="-9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19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25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900" spc="-12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19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9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900" spc="-12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900" spc="-25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9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900" spc="-7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900" spc="-16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1900" spc="-25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900" spc="-7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19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1900" spc="-16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19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25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900" spc="-16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19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9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900" spc="-280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sz="19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5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900" spc="-12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1900" spc="-7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19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900" spc="-8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900" spc="-35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1900" spc="15">
                <a:solidFill>
                  <a:srgbClr val="444949"/>
                </a:solidFill>
                <a:latin typeface="Microsoft Sans Serif"/>
                <a:cs typeface="Microsoft Sans Serif"/>
              </a:rPr>
              <a:t>AZ</a:t>
            </a:r>
            <a:endParaRPr sz="1900">
              <a:latin typeface="Microsoft Sans Serif"/>
              <a:cs typeface="Microsoft Sans Serif"/>
            </a:endParaRPr>
          </a:p>
          <a:p>
            <a:pPr lvl="2" marL="1155700" indent="-229235">
              <a:lnSpc>
                <a:spcPts val="2045"/>
              </a:lnSpc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dirty="0" sz="1900" spc="-15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19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85">
                <a:solidFill>
                  <a:srgbClr val="444949"/>
                </a:solidFill>
                <a:latin typeface="Microsoft Sans Serif"/>
                <a:cs typeface="Microsoft Sans Serif"/>
              </a:rPr>
              <a:t>have</a:t>
            </a:r>
            <a:r>
              <a:rPr dirty="0" sz="19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50">
                <a:solidFill>
                  <a:srgbClr val="444949"/>
                </a:solidFill>
                <a:latin typeface="Microsoft Sans Serif"/>
                <a:cs typeface="Microsoft Sans Serif"/>
              </a:rPr>
              <a:t>multi-AZ</a:t>
            </a:r>
            <a:r>
              <a:rPr dirty="0" sz="19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40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19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19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10">
                <a:solidFill>
                  <a:srgbClr val="444949"/>
                </a:solidFill>
                <a:latin typeface="Microsoft Sans Serif"/>
                <a:cs typeface="Microsoft Sans Serif"/>
              </a:rPr>
              <a:t>DB</a:t>
            </a:r>
            <a:r>
              <a:rPr dirty="0" sz="19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05">
                <a:solidFill>
                  <a:srgbClr val="444949"/>
                </a:solidFill>
                <a:latin typeface="Microsoft Sans Serif"/>
                <a:cs typeface="Microsoft Sans Serif"/>
              </a:rPr>
              <a:t>itself</a:t>
            </a:r>
            <a:r>
              <a:rPr dirty="0" sz="19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60">
                <a:solidFill>
                  <a:srgbClr val="444949"/>
                </a:solidFill>
                <a:latin typeface="Microsoft Sans Serif"/>
                <a:cs typeface="Microsoft Sans Serif"/>
              </a:rPr>
              <a:t>(same</a:t>
            </a:r>
            <a:r>
              <a:rPr dirty="0" sz="19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265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dirty="0" sz="1900" spc="-2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60">
                <a:solidFill>
                  <a:srgbClr val="444949"/>
                </a:solidFill>
                <a:latin typeface="Microsoft Sans Serif"/>
                <a:cs typeface="Microsoft Sans Serif"/>
              </a:rPr>
              <a:t>RDS)</a:t>
            </a:r>
            <a:endParaRPr sz="19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8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245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asti</a:t>
            </a:r>
            <a:r>
              <a:rPr dirty="0" sz="2200" spc="-19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434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180">
                <a:solidFill>
                  <a:srgbClr val="444949"/>
                </a:solidFill>
                <a:latin typeface="Microsoft Sans Serif"/>
                <a:cs typeface="Microsoft Sans Serif"/>
              </a:rPr>
              <a:t>ea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19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220">
                <a:solidFill>
                  <a:srgbClr val="444949"/>
                </a:solidFill>
                <a:latin typeface="Microsoft Sans Serif"/>
                <a:cs typeface="Microsoft Sans Serif"/>
              </a:rPr>
              <a:t>anage</a:t>
            </a:r>
            <a:r>
              <a:rPr dirty="0" sz="2200" spc="-21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r>
              <a:rPr dirty="0" sz="2200" spc="-22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ul</a:t>
            </a:r>
            <a:r>
              <a:rPr dirty="0" sz="2200" spc="-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aster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52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385">
                <a:solidFill>
                  <a:srgbClr val="444949"/>
                </a:solidFill>
                <a:latin typeface="Microsoft Sans Serif"/>
                <a:cs typeface="Microsoft Sans Serif"/>
              </a:rPr>
              <a:t>J</a:t>
            </a:r>
            <a:r>
              <a:rPr dirty="0" sz="2200" spc="-43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3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0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200" spc="-20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8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8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):</a:t>
            </a:r>
            <a:r>
              <a:rPr dirty="0" sz="2200" spc="-15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endParaRPr sz="22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444949"/>
              </a:buClr>
              <a:buFont typeface="Arial MT"/>
              <a:buChar char="•"/>
            </a:pPr>
            <a:endParaRPr sz="21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905"/>
              </a:lnSpc>
              <a:buSzPct val="101960"/>
              <a:buFont typeface="Arial MT"/>
              <a:buChar char="•"/>
              <a:tabLst>
                <a:tab pos="241300" algn="l"/>
              </a:tabLst>
            </a:pPr>
            <a:r>
              <a:rPr dirty="0" baseline="1089" sz="3825" spc="-367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dirty="0" baseline="1089" sz="3825" spc="52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089" sz="3825" spc="-247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baseline="1089" sz="3825" spc="-15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089" sz="3825" spc="-292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baseline="1089" sz="3825" spc="-262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089" sz="38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7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baseline="1089" sz="3825" spc="-22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baseline="1089" sz="3825" spc="-142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089" sz="3825" spc="-97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089" sz="3825" spc="-262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089" sz="38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13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baseline="1089" sz="3825" spc="-22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baseline="1089" sz="3825" spc="-1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baseline="1089" sz="3825" spc="112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089" sz="3825" spc="-15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089" sz="3825" spc="-67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baseline="1089" sz="3825" spc="89">
                <a:solidFill>
                  <a:srgbClr val="444949"/>
                </a:solidFill>
                <a:latin typeface="Microsoft Sans Serif"/>
                <a:cs typeface="Microsoft Sans Serif"/>
              </a:rPr>
              <a:t>AZ</a:t>
            </a:r>
            <a:r>
              <a:rPr dirty="0" baseline="1089" sz="38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15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089" sz="3825" spc="-532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baseline="1089" sz="38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15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089" sz="3825" spc="-187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baseline="1089" sz="3825" spc="-15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baseline="1089" sz="3825" spc="-15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baseline="1089" sz="3825" spc="-292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baseline="1089" sz="3825" spc="-142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089" sz="3825" spc="-1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089" sz="3825" spc="-6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baseline="1089" sz="3825" spc="-292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baseline="1089" sz="38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52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baseline="1089" sz="3825" spc="-25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089" sz="3825" spc="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089" sz="3825" spc="-25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089" sz="3825" spc="-37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baseline="1089" sz="3825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6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434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3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55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200" spc="-19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200" spc="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2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10">
                <a:solidFill>
                  <a:srgbClr val="444949"/>
                </a:solidFill>
                <a:latin typeface="Microsoft Sans Serif"/>
                <a:cs typeface="Microsoft Sans Serif"/>
              </a:rPr>
              <a:t>Z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50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20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6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q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1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190">
                <a:solidFill>
                  <a:srgbClr val="444949"/>
                </a:solidFill>
                <a:latin typeface="Microsoft Sans Serif"/>
                <a:cs typeface="Microsoft Sans Serif"/>
              </a:rPr>
              <a:t>cc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35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35">
                <a:solidFill>
                  <a:srgbClr val="444949"/>
                </a:solidFill>
                <a:latin typeface="Microsoft Sans Serif"/>
                <a:cs typeface="Microsoft Sans Serif"/>
              </a:rPr>
              <a:t>DynamoDB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47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50">
                <a:solidFill>
                  <a:srgbClr val="444949"/>
                </a:solidFill>
                <a:latin typeface="Microsoft Sans Serif"/>
                <a:cs typeface="Microsoft Sans Serif"/>
              </a:rPr>
              <a:t>Al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8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1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7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7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200" spc="5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15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39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200" spc="-22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15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ce</a:t>
            </a:r>
            <a:r>
              <a:rPr dirty="0" sz="2200" spc="-3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385317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0"/>
              <a:t>W</a:t>
            </a:r>
            <a:r>
              <a:rPr dirty="0" spc="-170"/>
              <a:t>h</a:t>
            </a:r>
            <a:r>
              <a:rPr dirty="0" spc="-770"/>
              <a:t>a</a:t>
            </a:r>
            <a:r>
              <a:rPr dirty="0" spc="-409"/>
              <a:t>t</a:t>
            </a:r>
            <a:r>
              <a:rPr dirty="0" spc="-325"/>
              <a:t> </a:t>
            </a:r>
            <a:r>
              <a:rPr dirty="0" spc="-770"/>
              <a:t>a</a:t>
            </a:r>
            <a:r>
              <a:rPr dirty="0" spc="-509"/>
              <a:t>b</a:t>
            </a:r>
            <a:r>
              <a:rPr dirty="0" spc="-450"/>
              <a:t>o</a:t>
            </a:r>
            <a:r>
              <a:rPr dirty="0" spc="-465"/>
              <a:t>u</a:t>
            </a:r>
            <a:r>
              <a:rPr dirty="0" spc="-409"/>
              <a:t>t</a:t>
            </a:r>
            <a:r>
              <a:rPr dirty="0" spc="-325"/>
              <a:t> </a:t>
            </a:r>
            <a:r>
              <a:rPr dirty="0" spc="-630"/>
              <a:t>E</a:t>
            </a:r>
            <a:r>
              <a:rPr dirty="0" spc="-815"/>
              <a:t>B</a:t>
            </a:r>
            <a:r>
              <a:rPr dirty="0" spc="-819"/>
              <a:t>S</a:t>
            </a:r>
            <a:r>
              <a:rPr dirty="0" spc="-1165"/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5531"/>
            <a:ext cx="5398135" cy="44056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4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Z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329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75">
                <a:solidFill>
                  <a:srgbClr val="444949"/>
                </a:solidFill>
                <a:latin typeface="Microsoft Sans Serif"/>
                <a:cs typeface="Microsoft Sans Serif"/>
              </a:rPr>
              <a:t>“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AZ</a:t>
            </a:r>
            <a:r>
              <a:rPr dirty="0" sz="2800" spc="175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75">
                <a:solidFill>
                  <a:srgbClr val="444949"/>
                </a:solidFill>
                <a:latin typeface="Microsoft Sans Serif"/>
                <a:cs typeface="Microsoft Sans Serif"/>
              </a:rPr>
              <a:t>?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1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4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1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endParaRPr sz="2400">
              <a:latin typeface="Microsoft Sans Serif"/>
              <a:cs typeface="Microsoft Sans Serif"/>
            </a:endParaRPr>
          </a:p>
          <a:p>
            <a:pPr lvl="1" marL="698500" marR="262890" indent="-228600">
              <a:lnSpc>
                <a:spcPct val="79200"/>
              </a:lnSpc>
              <a:spcBef>
                <a:spcPts val="56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cycl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hook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9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minat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ma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a  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aps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405">
                <a:solidFill>
                  <a:srgbClr val="444949"/>
                </a:solidFill>
                <a:latin typeface="Microsoft Sans Serif"/>
                <a:cs typeface="Microsoft Sans Serif"/>
              </a:rPr>
              <a:t>BS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me</a:t>
            </a:r>
            <a:endParaRPr sz="2400">
              <a:latin typeface="Microsoft Sans Serif"/>
              <a:cs typeface="Microsoft Sans Serif"/>
            </a:endParaRPr>
          </a:p>
          <a:p>
            <a:pPr lvl="1" marL="698500" marR="699770" indent="-228600">
              <a:lnSpc>
                <a:spcPct val="8000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cycl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hoo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ta</a:t>
            </a:r>
            <a:r>
              <a:rPr dirty="0" sz="24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co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the  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aps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t,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reate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an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40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atta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to 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instance</a:t>
            </a:r>
            <a:endParaRPr sz="24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802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13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5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1</a:t>
            </a:r>
            <a:r>
              <a:rPr dirty="0" sz="2800" spc="-55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 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get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max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performance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after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snapshot,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read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 entire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volume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once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(pre-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warming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IO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blocks)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83732" y="1610041"/>
            <a:ext cx="1295400" cy="3250565"/>
          </a:xfrm>
          <a:custGeom>
            <a:avLst/>
            <a:gdLst/>
            <a:ahLst/>
            <a:cxnLst/>
            <a:rect l="l" t="t" r="r" b="b"/>
            <a:pathLst>
              <a:path w="1295400" h="3250565">
                <a:moveTo>
                  <a:pt x="0" y="0"/>
                </a:moveTo>
                <a:lnTo>
                  <a:pt x="1295108" y="0"/>
                </a:lnTo>
                <a:lnTo>
                  <a:pt x="1295108" y="3249993"/>
                </a:lnTo>
                <a:lnTo>
                  <a:pt x="0" y="32499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990082" y="1676400"/>
            <a:ext cx="12827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A5A5A5"/>
                </a:solidFill>
                <a:latin typeface="Calibri"/>
                <a:cs typeface="Calibri"/>
              </a:rPr>
              <a:t>Availability</a:t>
            </a:r>
            <a:r>
              <a:rPr dirty="0" sz="1100" spc="-3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A5A5A5"/>
                </a:solidFill>
                <a:latin typeface="Calibri"/>
                <a:cs typeface="Calibri"/>
              </a:rPr>
              <a:t>Zone</a:t>
            </a:r>
            <a:r>
              <a:rPr dirty="0" sz="1100" spc="-25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A5A5A5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13024" y="1621502"/>
            <a:ext cx="5154295" cy="3263265"/>
            <a:chOff x="6813024" y="1621502"/>
            <a:chExt cx="5154295" cy="3263265"/>
          </a:xfrm>
        </p:grpSpPr>
        <p:sp>
          <p:nvSpPr>
            <p:cNvPr id="9" name="object 9"/>
            <p:cNvSpPr/>
            <p:nvPr/>
          </p:nvSpPr>
          <p:spPr>
            <a:xfrm>
              <a:off x="6819374" y="2005886"/>
              <a:ext cx="5141595" cy="1017905"/>
            </a:xfrm>
            <a:custGeom>
              <a:avLst/>
              <a:gdLst/>
              <a:ahLst/>
              <a:cxnLst/>
              <a:rect l="l" t="t" r="r" b="b"/>
              <a:pathLst>
                <a:path w="5141595" h="1017905">
                  <a:moveTo>
                    <a:pt x="0" y="0"/>
                  </a:moveTo>
                  <a:lnTo>
                    <a:pt x="5141288" y="0"/>
                  </a:lnTo>
                  <a:lnTo>
                    <a:pt x="5141288" y="1017578"/>
                  </a:lnTo>
                  <a:lnTo>
                    <a:pt x="0" y="101757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8661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7632" y="2005583"/>
              <a:ext cx="280416" cy="2804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567001" y="1627852"/>
              <a:ext cx="1237615" cy="3250565"/>
            </a:xfrm>
            <a:custGeom>
              <a:avLst/>
              <a:gdLst/>
              <a:ahLst/>
              <a:cxnLst/>
              <a:rect l="l" t="t" r="r" b="b"/>
              <a:pathLst>
                <a:path w="1237615" h="3250565">
                  <a:moveTo>
                    <a:pt x="0" y="0"/>
                  </a:moveTo>
                  <a:lnTo>
                    <a:pt x="1237072" y="0"/>
                  </a:lnTo>
                  <a:lnTo>
                    <a:pt x="1237072" y="3249993"/>
                  </a:lnTo>
                  <a:lnTo>
                    <a:pt x="0" y="32499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573350" y="1694688"/>
            <a:ext cx="12249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A5A5A5"/>
                </a:solidFill>
                <a:latin typeface="Calibri"/>
                <a:cs typeface="Calibri"/>
              </a:rPr>
              <a:t>Availability</a:t>
            </a:r>
            <a:r>
              <a:rPr dirty="0" sz="1100" spc="-3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A5A5A5"/>
                </a:solidFill>
                <a:latin typeface="Calibri"/>
                <a:cs typeface="Calibri"/>
              </a:rPr>
              <a:t>Zone</a:t>
            </a:r>
            <a:r>
              <a:rPr dirty="0" sz="1100" spc="-25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A5A5A5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27976" y="2127504"/>
            <a:ext cx="399288" cy="39623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990082" y="2523744"/>
            <a:ext cx="12827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448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232F3E"/>
                </a:solidFill>
                <a:latin typeface="Calibri"/>
                <a:cs typeface="Calibri"/>
              </a:rPr>
              <a:t>Old</a:t>
            </a:r>
            <a:r>
              <a:rPr dirty="0" sz="1100" spc="-35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32F3E"/>
                </a:solidFill>
                <a:latin typeface="Calibri"/>
                <a:cs typeface="Calibri"/>
              </a:rPr>
              <a:t>Instance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60607" y="2127504"/>
            <a:ext cx="396240" cy="39623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573350" y="2523744"/>
            <a:ext cx="12249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32F3E"/>
                </a:solidFill>
                <a:latin typeface="Calibri"/>
                <a:cs typeface="Calibri"/>
              </a:rPr>
              <a:t>New</a:t>
            </a:r>
            <a:r>
              <a:rPr dirty="0" sz="1100" spc="-45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32F3E"/>
                </a:solidFill>
                <a:latin typeface="Calibri"/>
                <a:cs typeface="Calibri"/>
              </a:rPr>
              <a:t>Instance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90082" y="3771900"/>
            <a:ext cx="12827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923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EBS</a:t>
            </a:r>
            <a:r>
              <a:rPr dirty="0" sz="1400" spc="-4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444949"/>
                </a:solidFill>
                <a:latin typeface="Calibri"/>
                <a:cs typeface="Calibri"/>
              </a:rPr>
              <a:t>Volume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94447" y="3252215"/>
            <a:ext cx="472440" cy="47244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9042006" y="4725923"/>
            <a:ext cx="6953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S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na</a:t>
            </a: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p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sh</a:t>
            </a: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589467" y="2764282"/>
            <a:ext cx="2036445" cy="1948180"/>
            <a:chOff x="7589467" y="2764282"/>
            <a:chExt cx="2036445" cy="194818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53143" y="4239768"/>
              <a:ext cx="472440" cy="47244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589456" y="2764281"/>
              <a:ext cx="1565910" cy="1729105"/>
            </a:xfrm>
            <a:custGeom>
              <a:avLst/>
              <a:gdLst/>
              <a:ahLst/>
              <a:cxnLst/>
              <a:rect l="l" t="t" r="r" b="b"/>
              <a:pathLst>
                <a:path w="1565909" h="1729104">
                  <a:moveTo>
                    <a:pt x="78219" y="412140"/>
                  </a:moveTo>
                  <a:lnTo>
                    <a:pt x="43294" y="412356"/>
                  </a:lnTo>
                  <a:lnTo>
                    <a:pt x="41275" y="76187"/>
                  </a:lnTo>
                  <a:lnTo>
                    <a:pt x="76200" y="75971"/>
                  </a:lnTo>
                  <a:lnTo>
                    <a:pt x="69862" y="63487"/>
                  </a:lnTo>
                  <a:lnTo>
                    <a:pt x="37642" y="0"/>
                  </a:lnTo>
                  <a:lnTo>
                    <a:pt x="0" y="76428"/>
                  </a:lnTo>
                  <a:lnTo>
                    <a:pt x="34925" y="76225"/>
                  </a:lnTo>
                  <a:lnTo>
                    <a:pt x="36944" y="412394"/>
                  </a:lnTo>
                  <a:lnTo>
                    <a:pt x="2032" y="412597"/>
                  </a:lnTo>
                  <a:lnTo>
                    <a:pt x="40589" y="488569"/>
                  </a:lnTo>
                  <a:lnTo>
                    <a:pt x="71843" y="425094"/>
                  </a:lnTo>
                  <a:lnTo>
                    <a:pt x="78219" y="412140"/>
                  </a:lnTo>
                  <a:close/>
                </a:path>
                <a:path w="1565909" h="1729104">
                  <a:moveTo>
                    <a:pt x="1565605" y="1712480"/>
                  </a:moveTo>
                  <a:lnTo>
                    <a:pt x="1550174" y="1698536"/>
                  </a:lnTo>
                  <a:lnTo>
                    <a:pt x="1502397" y="1655368"/>
                  </a:lnTo>
                  <a:lnTo>
                    <a:pt x="1493037" y="1689023"/>
                  </a:lnTo>
                  <a:lnTo>
                    <a:pt x="59664" y="1290599"/>
                  </a:lnTo>
                  <a:lnTo>
                    <a:pt x="57962" y="1296720"/>
                  </a:lnTo>
                  <a:lnTo>
                    <a:pt x="1491335" y="1695132"/>
                  </a:lnTo>
                  <a:lnTo>
                    <a:pt x="1481988" y="1728787"/>
                  </a:lnTo>
                  <a:lnTo>
                    <a:pt x="1565605" y="171248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0573350" y="3777996"/>
            <a:ext cx="12249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09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EBS</a:t>
            </a:r>
            <a:r>
              <a:rPr dirty="0" sz="1400" spc="-4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444949"/>
                </a:solidFill>
                <a:latin typeface="Calibri"/>
                <a:cs typeface="Calibri"/>
              </a:rPr>
              <a:t>Volume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552688" y="2704437"/>
            <a:ext cx="2880360" cy="1775460"/>
            <a:chOff x="8552688" y="2704437"/>
            <a:chExt cx="2880360" cy="177546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60608" y="3258312"/>
              <a:ext cx="472440" cy="47548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624174" y="2704439"/>
              <a:ext cx="1597660" cy="1775460"/>
            </a:xfrm>
            <a:custGeom>
              <a:avLst/>
              <a:gdLst/>
              <a:ahLst/>
              <a:cxnLst/>
              <a:rect l="l" t="t" r="r" b="b"/>
              <a:pathLst>
                <a:path w="1597659" h="1775460">
                  <a:moveTo>
                    <a:pt x="1590230" y="1361719"/>
                  </a:moveTo>
                  <a:lnTo>
                    <a:pt x="1506918" y="1343888"/>
                  </a:lnTo>
                  <a:lnTo>
                    <a:pt x="1515656" y="1377708"/>
                  </a:lnTo>
                  <a:lnTo>
                    <a:pt x="0" y="1769249"/>
                  </a:lnTo>
                  <a:lnTo>
                    <a:pt x="1587" y="1775396"/>
                  </a:lnTo>
                  <a:lnTo>
                    <a:pt x="1517243" y="1383855"/>
                  </a:lnTo>
                  <a:lnTo>
                    <a:pt x="1525981" y="1417675"/>
                  </a:lnTo>
                  <a:lnTo>
                    <a:pt x="1575523" y="1374533"/>
                  </a:lnTo>
                  <a:lnTo>
                    <a:pt x="1590230" y="1361719"/>
                  </a:lnTo>
                  <a:close/>
                </a:path>
                <a:path w="1597659" h="1775460">
                  <a:moveTo>
                    <a:pt x="1597152" y="412140"/>
                  </a:moveTo>
                  <a:lnTo>
                    <a:pt x="1562227" y="412356"/>
                  </a:lnTo>
                  <a:lnTo>
                    <a:pt x="1560207" y="76187"/>
                  </a:lnTo>
                  <a:lnTo>
                    <a:pt x="1595132" y="75971"/>
                  </a:lnTo>
                  <a:lnTo>
                    <a:pt x="1588795" y="63487"/>
                  </a:lnTo>
                  <a:lnTo>
                    <a:pt x="1556575" y="0"/>
                  </a:lnTo>
                  <a:lnTo>
                    <a:pt x="1518932" y="76428"/>
                  </a:lnTo>
                  <a:lnTo>
                    <a:pt x="1553857" y="76225"/>
                  </a:lnTo>
                  <a:lnTo>
                    <a:pt x="1555877" y="412394"/>
                  </a:lnTo>
                  <a:lnTo>
                    <a:pt x="1520952" y="412597"/>
                  </a:lnTo>
                  <a:lnTo>
                    <a:pt x="1559509" y="488569"/>
                  </a:lnTo>
                  <a:lnTo>
                    <a:pt x="1590776" y="425094"/>
                  </a:lnTo>
                  <a:lnTo>
                    <a:pt x="1597152" y="41214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52688" y="3749039"/>
              <a:ext cx="472440" cy="47244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75520" y="3758183"/>
              <a:ext cx="475487" cy="47243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285190" y="2249423"/>
            <a:ext cx="2275840" cy="4800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404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Auto</a:t>
            </a:r>
            <a:r>
              <a:rPr dirty="0" sz="1100" spc="-35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Scaling</a:t>
            </a:r>
            <a:r>
              <a:rPr dirty="0" sz="1100" spc="-3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group</a:t>
            </a:r>
            <a:endParaRPr sz="1100">
              <a:latin typeface="Calibri"/>
              <a:cs typeface="Calibri"/>
            </a:endParaRPr>
          </a:p>
          <a:p>
            <a:pPr marL="535940">
              <a:lnSpc>
                <a:spcPct val="100000"/>
              </a:lnSpc>
              <a:spcBef>
                <a:spcPts val="935"/>
              </a:spcBef>
            </a:pPr>
            <a:r>
              <a:rPr dirty="0" sz="1100" spc="-5">
                <a:solidFill>
                  <a:srgbClr val="444949"/>
                </a:solidFill>
                <a:latin typeface="Calibri"/>
                <a:cs typeface="Calibri"/>
              </a:rPr>
              <a:t>Min/max/desired</a:t>
            </a:r>
            <a:r>
              <a:rPr dirty="0" sz="1100" spc="-3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44949"/>
                </a:solidFill>
                <a:latin typeface="Calibri"/>
                <a:cs typeface="Calibri"/>
              </a:rPr>
              <a:t>=</a:t>
            </a:r>
            <a:r>
              <a:rPr dirty="0" sz="11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444949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29049" y="3398011"/>
            <a:ext cx="10102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444949"/>
                </a:solidFill>
                <a:latin typeface="Calibri"/>
                <a:cs typeface="Calibri"/>
              </a:rPr>
              <a:t>Terminate</a:t>
            </a:r>
            <a:r>
              <a:rPr dirty="0" sz="1200" spc="-4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Hook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63114" y="3398011"/>
            <a:ext cx="8267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44949"/>
                </a:solidFill>
                <a:latin typeface="Calibri"/>
                <a:cs typeface="Calibri"/>
              </a:rPr>
              <a:t>L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200" spc="-10">
                <a:solidFill>
                  <a:srgbClr val="444949"/>
                </a:solidFill>
                <a:latin typeface="Calibri"/>
                <a:cs typeface="Calibri"/>
              </a:rPr>
              <a:t>un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ch</a:t>
            </a:r>
            <a:r>
              <a:rPr dirty="0" sz="1200" spc="-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H</a:t>
            </a:r>
            <a:r>
              <a:rPr dirty="0" sz="1200" spc="5">
                <a:solidFill>
                  <a:srgbClr val="444949"/>
                </a:solidFill>
                <a:latin typeface="Calibri"/>
                <a:cs typeface="Calibri"/>
              </a:rPr>
              <a:t>oo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35816" y="4355083"/>
            <a:ext cx="469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444949"/>
                </a:solidFill>
                <a:latin typeface="Calibri"/>
                <a:cs typeface="Calibri"/>
              </a:rPr>
              <a:t>b</a:t>
            </a:r>
            <a:r>
              <a:rPr dirty="0" sz="1200" spc="-5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c</a:t>
            </a:r>
            <a:r>
              <a:rPr dirty="0" sz="1200" spc="-15">
                <a:solidFill>
                  <a:srgbClr val="444949"/>
                </a:solidFill>
                <a:latin typeface="Calibri"/>
                <a:cs typeface="Calibri"/>
              </a:rPr>
              <a:t>k</a:t>
            </a:r>
            <a:r>
              <a:rPr dirty="0" sz="1200" spc="-10">
                <a:solidFill>
                  <a:srgbClr val="444949"/>
                </a:solidFill>
                <a:latin typeface="Calibri"/>
                <a:cs typeface="Calibri"/>
              </a:rPr>
              <a:t>up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103592" y="4355083"/>
            <a:ext cx="414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444949"/>
                </a:solidFill>
                <a:latin typeface="Calibri"/>
                <a:cs typeface="Calibri"/>
              </a:rPr>
              <a:t>c</a:t>
            </a:r>
            <a:r>
              <a:rPr dirty="0" sz="1200" spc="-25">
                <a:solidFill>
                  <a:srgbClr val="444949"/>
                </a:solidFill>
                <a:latin typeface="Calibri"/>
                <a:cs typeface="Calibri"/>
              </a:rPr>
              <a:t>r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r>
              <a:rPr dirty="0" sz="1200" spc="-15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200" spc="-20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7320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15"/>
              <a:t>M</a:t>
            </a:r>
            <a:r>
              <a:rPr dirty="0" spc="-385"/>
              <a:t>u</a:t>
            </a:r>
            <a:r>
              <a:rPr dirty="0" spc="-390"/>
              <a:t>l</a:t>
            </a:r>
            <a:r>
              <a:rPr dirty="0" spc="-415"/>
              <a:t>t</a:t>
            </a:r>
            <a:r>
              <a:rPr dirty="0" spc="-385"/>
              <a:t>i</a:t>
            </a:r>
            <a:r>
              <a:rPr dirty="0" spc="-330"/>
              <a:t> </a:t>
            </a:r>
            <a:r>
              <a:rPr dirty="0" spc="-540"/>
              <a:t>R</a:t>
            </a:r>
            <a:r>
              <a:rPr dirty="0" spc="-509"/>
              <a:t>e</a:t>
            </a:r>
            <a:r>
              <a:rPr dirty="0" spc="-869"/>
              <a:t>g</a:t>
            </a:r>
            <a:r>
              <a:rPr dirty="0" spc="-390"/>
              <a:t>i</a:t>
            </a:r>
            <a:r>
              <a:rPr dirty="0" spc="-459"/>
              <a:t>on</a:t>
            </a:r>
            <a:r>
              <a:rPr dirty="0" spc="-320"/>
              <a:t> </a:t>
            </a:r>
            <a:r>
              <a:rPr dirty="0" spc="-785"/>
              <a:t>S</a:t>
            </a:r>
            <a:r>
              <a:rPr dirty="0" spc="-680"/>
              <a:t>e</a:t>
            </a:r>
            <a:r>
              <a:rPr dirty="0" spc="-114"/>
              <a:t>r</a:t>
            </a:r>
            <a:r>
              <a:rPr dirty="0" spc="-735"/>
              <a:t>v</a:t>
            </a:r>
            <a:r>
              <a:rPr dirty="0" spc="-390"/>
              <a:t>i</a:t>
            </a:r>
            <a:r>
              <a:rPr dirty="0" spc="-455"/>
              <a:t>c</a:t>
            </a:r>
            <a:r>
              <a:rPr dirty="0" spc="-515"/>
              <a:t>e</a:t>
            </a:r>
            <a:r>
              <a:rPr dirty="0" spc="-735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51788"/>
            <a:ext cx="10097770" cy="4067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DynamoDB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Global</a:t>
            </a:r>
            <a:r>
              <a:rPr dirty="0" sz="2600" spc="-3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75">
                <a:solidFill>
                  <a:srgbClr val="444949"/>
                </a:solidFill>
                <a:latin typeface="Microsoft Sans Serif"/>
                <a:cs typeface="Microsoft Sans Serif"/>
              </a:rPr>
              <a:t>Tables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(multi-way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replication,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enabled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by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Streams)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12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5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gg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ga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1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600" spc="-21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&amp;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cc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RD</a:t>
            </a:r>
            <a:r>
              <a:rPr dirty="0" sz="2600" spc="-5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2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6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5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6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6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600" spc="-2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6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&amp;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R)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Aurora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Global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Database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(one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region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master,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other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Read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&amp;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DR)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450">
                <a:solidFill>
                  <a:srgbClr val="444949"/>
                </a:solidFill>
                <a:latin typeface="Microsoft Sans Serif"/>
                <a:cs typeface="Microsoft Sans Serif"/>
              </a:rPr>
              <a:t>EBS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volumes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snapshots,</a:t>
            </a:r>
            <a:r>
              <a:rPr dirty="0" sz="2600" spc="-3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AMI,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90">
                <a:solidFill>
                  <a:srgbClr val="444949"/>
                </a:solidFill>
                <a:latin typeface="Microsoft Sans Serif"/>
                <a:cs typeface="Microsoft Sans Serif"/>
              </a:rPr>
              <a:t>RDS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5">
                <a:solidFill>
                  <a:srgbClr val="444949"/>
                </a:solidFill>
                <a:latin typeface="Microsoft Sans Serif"/>
                <a:cs typeface="Microsoft Sans Serif"/>
              </a:rPr>
              <a:t>snapshots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copied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other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regions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11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29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30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ee</a:t>
            </a:r>
            <a:r>
              <a:rPr dirty="0" sz="2600" spc="-3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ll</a:t>
            </a: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1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ee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27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11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600" spc="-3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53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1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12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5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1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1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3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CloudFront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Global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5">
                <a:solidFill>
                  <a:srgbClr val="444949"/>
                </a:solidFill>
                <a:latin typeface="Microsoft Sans Serif"/>
                <a:cs typeface="Microsoft Sans Serif"/>
              </a:rPr>
              <a:t>CDN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85">
                <a:solidFill>
                  <a:srgbClr val="444949"/>
                </a:solidFill>
                <a:latin typeface="Microsoft Sans Serif"/>
                <a:cs typeface="Microsoft Sans Serif"/>
              </a:rPr>
              <a:t>Edge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Locations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275">
                <a:solidFill>
                  <a:srgbClr val="444949"/>
                </a:solidFill>
                <a:latin typeface="Microsoft Sans Serif"/>
                <a:cs typeface="Microsoft Sans Serif"/>
              </a:rPr>
              <a:t>Lambda@Edge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Global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Lambda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function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85">
                <a:solidFill>
                  <a:srgbClr val="444949"/>
                </a:solidFill>
                <a:latin typeface="Microsoft Sans Serif"/>
                <a:cs typeface="Microsoft Sans Serif"/>
              </a:rPr>
              <a:t>Edge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Locations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95">
                <a:solidFill>
                  <a:srgbClr val="444949"/>
                </a:solidFill>
                <a:latin typeface="Microsoft Sans Serif"/>
                <a:cs typeface="Microsoft Sans Serif"/>
              </a:rPr>
              <a:t>(A/B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testing)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0563C1"/>
                </a:solid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92280" y="4384040"/>
            <a:ext cx="12700" cy="2235200"/>
          </a:xfrm>
          <a:custGeom>
            <a:avLst/>
            <a:gdLst/>
            <a:ahLst/>
            <a:cxnLst/>
            <a:rect l="l" t="t" r="r" b="b"/>
            <a:pathLst>
              <a:path w="12700" h="2235200">
                <a:moveTo>
                  <a:pt x="12700" y="0"/>
                </a:moveTo>
                <a:lnTo>
                  <a:pt x="0" y="0"/>
                </a:lnTo>
                <a:lnTo>
                  <a:pt x="0" y="2235200"/>
                </a:lnTo>
                <a:lnTo>
                  <a:pt x="12700" y="2235200"/>
                </a:lnTo>
                <a:lnTo>
                  <a:pt x="12700" y="0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0833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5"/>
              <a:t>M</a:t>
            </a:r>
            <a:r>
              <a:rPr dirty="0" spc="-625"/>
              <a:t>u</a:t>
            </a:r>
            <a:r>
              <a:rPr dirty="0" spc="-390"/>
              <a:t>l</a:t>
            </a:r>
            <a:r>
              <a:rPr dirty="0" spc="-415"/>
              <a:t>t</a:t>
            </a:r>
            <a:r>
              <a:rPr dirty="0" spc="-385"/>
              <a:t>i</a:t>
            </a:r>
            <a:r>
              <a:rPr dirty="0" spc="-325"/>
              <a:t> </a:t>
            </a:r>
            <a:r>
              <a:rPr dirty="0" spc="-540"/>
              <a:t>R</a:t>
            </a:r>
            <a:r>
              <a:rPr dirty="0" spc="-515"/>
              <a:t>e</a:t>
            </a:r>
            <a:r>
              <a:rPr dirty="0" spc="-869"/>
              <a:t>g</a:t>
            </a:r>
            <a:r>
              <a:rPr dirty="0" spc="-390"/>
              <a:t>i</a:t>
            </a:r>
            <a:r>
              <a:rPr dirty="0" spc="-290"/>
              <a:t>o</a:t>
            </a:r>
            <a:r>
              <a:rPr dirty="0" spc="-630"/>
              <a:t>n</a:t>
            </a:r>
            <a:r>
              <a:rPr dirty="0" spc="-320"/>
              <a:t> </a:t>
            </a:r>
            <a:r>
              <a:rPr dirty="0" spc="-495"/>
              <a:t>w</a:t>
            </a:r>
            <a:r>
              <a:rPr dirty="0" spc="-390"/>
              <a:t>i</a:t>
            </a:r>
            <a:r>
              <a:rPr dirty="0" spc="-415"/>
              <a:t>t</a:t>
            </a:r>
            <a:r>
              <a:rPr dirty="0" spc="-630"/>
              <a:t>h</a:t>
            </a:r>
            <a:r>
              <a:rPr dirty="0" spc="-320"/>
              <a:t> </a:t>
            </a:r>
            <a:r>
              <a:rPr dirty="0" spc="-540"/>
              <a:t>R</a:t>
            </a:r>
            <a:r>
              <a:rPr dirty="0" spc="-290"/>
              <a:t>o</a:t>
            </a:r>
            <a:r>
              <a:rPr dirty="0" spc="-625"/>
              <a:t>u</a:t>
            </a:r>
            <a:r>
              <a:rPr dirty="0" spc="-415"/>
              <a:t>t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600"/>
              <a:t>53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95835" y="1399540"/>
            <a:ext cx="64414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Health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Check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10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automated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DNS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failovers: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marL="469900" marR="815975" indent="-457200">
              <a:lnSpc>
                <a:spcPct val="80000"/>
              </a:lnSpc>
              <a:spcBef>
                <a:spcPts val="6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pc="-114"/>
              <a:t>H</a:t>
            </a:r>
            <a:r>
              <a:rPr dirty="0" spc="-85"/>
              <a:t>e</a:t>
            </a:r>
            <a:r>
              <a:rPr dirty="0" spc="-130"/>
              <a:t>alth</a:t>
            </a:r>
            <a:r>
              <a:rPr dirty="0" spc="20"/>
              <a:t> </a:t>
            </a:r>
            <a:r>
              <a:rPr dirty="0" spc="-185"/>
              <a:t>ch</a:t>
            </a:r>
            <a:r>
              <a:rPr dirty="0" spc="-190"/>
              <a:t>e</a:t>
            </a:r>
            <a:r>
              <a:rPr dirty="0" spc="-250"/>
              <a:t>ck</a:t>
            </a:r>
            <a:r>
              <a:rPr dirty="0" spc="-245"/>
              <a:t>s</a:t>
            </a:r>
            <a:r>
              <a:rPr dirty="0" spc="25"/>
              <a:t> </a:t>
            </a:r>
            <a:r>
              <a:rPr dirty="0" spc="-90"/>
              <a:t>that</a:t>
            </a:r>
            <a:r>
              <a:rPr dirty="0" spc="20"/>
              <a:t> </a:t>
            </a:r>
            <a:r>
              <a:rPr dirty="0" spc="-70"/>
              <a:t>monito</a:t>
            </a:r>
            <a:r>
              <a:rPr dirty="0" spc="-45"/>
              <a:t>r</a:t>
            </a:r>
            <a:r>
              <a:rPr dirty="0" spc="25"/>
              <a:t> </a:t>
            </a:r>
            <a:r>
              <a:rPr dirty="0" spc="-235"/>
              <a:t>an</a:t>
            </a:r>
            <a:r>
              <a:rPr dirty="0" spc="20"/>
              <a:t> </a:t>
            </a:r>
            <a:r>
              <a:rPr dirty="0" spc="-190"/>
              <a:t>e</a:t>
            </a:r>
            <a:r>
              <a:rPr dirty="0" spc="-140"/>
              <a:t>n</a:t>
            </a:r>
            <a:r>
              <a:rPr dirty="0" spc="-135"/>
              <a:t>d</a:t>
            </a:r>
            <a:r>
              <a:rPr dirty="0" spc="-114"/>
              <a:t>p</a:t>
            </a:r>
            <a:r>
              <a:rPr dirty="0" spc="-60"/>
              <a:t>oint  </a:t>
            </a:r>
            <a:r>
              <a:rPr dirty="0" spc="-135"/>
              <a:t>(application,</a:t>
            </a:r>
            <a:r>
              <a:rPr dirty="0" spc="-170"/>
              <a:t> </a:t>
            </a:r>
            <a:r>
              <a:rPr dirty="0" spc="-180"/>
              <a:t>server,</a:t>
            </a:r>
            <a:r>
              <a:rPr dirty="0" spc="-165"/>
              <a:t> </a:t>
            </a:r>
            <a:r>
              <a:rPr dirty="0" spc="-70"/>
              <a:t>other</a:t>
            </a:r>
            <a:r>
              <a:rPr dirty="0" spc="-120"/>
              <a:t> </a:t>
            </a:r>
            <a:r>
              <a:rPr dirty="0" spc="-130"/>
              <a:t>AWS</a:t>
            </a:r>
            <a:r>
              <a:rPr dirty="0" spc="25"/>
              <a:t> </a:t>
            </a:r>
            <a:r>
              <a:rPr dirty="0" spc="-130"/>
              <a:t>resource)</a:t>
            </a:r>
          </a:p>
          <a:p>
            <a:pPr marL="469900" marR="59055" indent="-457200">
              <a:lnSpc>
                <a:spcPct val="80000"/>
              </a:lnSpc>
              <a:spcBef>
                <a:spcPts val="4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pc="-114"/>
              <a:t>H</a:t>
            </a:r>
            <a:r>
              <a:rPr dirty="0" spc="-85"/>
              <a:t>e</a:t>
            </a:r>
            <a:r>
              <a:rPr dirty="0" spc="-130"/>
              <a:t>alth</a:t>
            </a:r>
            <a:r>
              <a:rPr dirty="0" spc="20"/>
              <a:t> </a:t>
            </a:r>
            <a:r>
              <a:rPr dirty="0" spc="-185"/>
              <a:t>ch</a:t>
            </a:r>
            <a:r>
              <a:rPr dirty="0" spc="-190"/>
              <a:t>e</a:t>
            </a:r>
            <a:r>
              <a:rPr dirty="0" spc="-250"/>
              <a:t>ck</a:t>
            </a:r>
            <a:r>
              <a:rPr dirty="0" spc="-245"/>
              <a:t>s</a:t>
            </a:r>
            <a:r>
              <a:rPr dirty="0" spc="25"/>
              <a:t> </a:t>
            </a:r>
            <a:r>
              <a:rPr dirty="0" spc="-90"/>
              <a:t>that</a:t>
            </a:r>
            <a:r>
              <a:rPr dirty="0" spc="20"/>
              <a:t> </a:t>
            </a:r>
            <a:r>
              <a:rPr dirty="0" spc="-70"/>
              <a:t>monito</a:t>
            </a:r>
            <a:r>
              <a:rPr dirty="0" spc="-45"/>
              <a:t>r</a:t>
            </a:r>
            <a:r>
              <a:rPr dirty="0" spc="25"/>
              <a:t> </a:t>
            </a:r>
            <a:r>
              <a:rPr dirty="0" spc="-85"/>
              <a:t>oth</a:t>
            </a:r>
            <a:r>
              <a:rPr dirty="0" spc="-95"/>
              <a:t>e</a:t>
            </a:r>
            <a:r>
              <a:rPr dirty="0"/>
              <a:t>r</a:t>
            </a:r>
            <a:r>
              <a:rPr dirty="0" spc="25"/>
              <a:t> </a:t>
            </a:r>
            <a:r>
              <a:rPr dirty="0" spc="-180"/>
              <a:t>h</a:t>
            </a:r>
            <a:r>
              <a:rPr dirty="0" spc="-175"/>
              <a:t>e</a:t>
            </a:r>
            <a:r>
              <a:rPr dirty="0" spc="-130"/>
              <a:t>alth</a:t>
            </a:r>
            <a:r>
              <a:rPr dirty="0" spc="20"/>
              <a:t> </a:t>
            </a:r>
            <a:r>
              <a:rPr dirty="0" spc="-185"/>
              <a:t>ch</a:t>
            </a:r>
            <a:r>
              <a:rPr dirty="0" spc="-190"/>
              <a:t>e</a:t>
            </a:r>
            <a:r>
              <a:rPr dirty="0" spc="-204"/>
              <a:t>cks  </a:t>
            </a:r>
            <a:r>
              <a:rPr dirty="0" spc="-150"/>
              <a:t>(calculated</a:t>
            </a:r>
            <a:r>
              <a:rPr dirty="0" spc="20"/>
              <a:t> </a:t>
            </a:r>
            <a:r>
              <a:rPr dirty="0" spc="-145"/>
              <a:t>health</a:t>
            </a:r>
            <a:r>
              <a:rPr dirty="0" spc="20"/>
              <a:t> </a:t>
            </a:r>
            <a:r>
              <a:rPr dirty="0" spc="-185"/>
              <a:t>checks)</a:t>
            </a:r>
          </a:p>
          <a:p>
            <a:pPr marL="469900" indent="-457200">
              <a:lnSpc>
                <a:spcPts val="277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350" spc="-80"/>
              <a:t>H</a:t>
            </a:r>
            <a:r>
              <a:rPr dirty="0" sz="2350" spc="-60"/>
              <a:t>e</a:t>
            </a:r>
            <a:r>
              <a:rPr dirty="0" sz="2350" spc="-110"/>
              <a:t>alth</a:t>
            </a:r>
            <a:r>
              <a:rPr dirty="0" sz="2350" spc="35"/>
              <a:t> </a:t>
            </a:r>
            <a:r>
              <a:rPr dirty="0" sz="2350" spc="-160"/>
              <a:t>ch</a:t>
            </a:r>
            <a:r>
              <a:rPr dirty="0" sz="2350" spc="-160"/>
              <a:t>e</a:t>
            </a:r>
            <a:r>
              <a:rPr dirty="0" sz="2350" spc="-225"/>
              <a:t>ck</a:t>
            </a:r>
            <a:r>
              <a:rPr dirty="0" sz="2350" spc="-220"/>
              <a:t>s</a:t>
            </a:r>
            <a:r>
              <a:rPr dirty="0" sz="2350" spc="35"/>
              <a:t> </a:t>
            </a:r>
            <a:r>
              <a:rPr dirty="0" sz="2350" spc="-70"/>
              <a:t>that</a:t>
            </a:r>
            <a:r>
              <a:rPr dirty="0" sz="2350" spc="35"/>
              <a:t> </a:t>
            </a:r>
            <a:r>
              <a:rPr dirty="0" sz="2350" spc="-45"/>
              <a:t>monito</a:t>
            </a:r>
            <a:r>
              <a:rPr dirty="0" sz="2350" spc="-25"/>
              <a:t>r</a:t>
            </a:r>
            <a:r>
              <a:rPr dirty="0" sz="2350" spc="35"/>
              <a:t> </a:t>
            </a:r>
            <a:r>
              <a:rPr dirty="0" sz="2350" spc="-80"/>
              <a:t>Clou</a:t>
            </a:r>
            <a:r>
              <a:rPr dirty="0" sz="2350" spc="-85"/>
              <a:t>d</a:t>
            </a:r>
            <a:r>
              <a:rPr dirty="0" sz="2350" spc="155"/>
              <a:t>W</a:t>
            </a:r>
            <a:r>
              <a:rPr dirty="0" sz="2350" spc="-130"/>
              <a:t>atch</a:t>
            </a:r>
            <a:r>
              <a:rPr dirty="0" sz="2350" spc="35"/>
              <a:t> </a:t>
            </a:r>
            <a:r>
              <a:rPr dirty="0" sz="2350" spc="-175"/>
              <a:t>ala</a:t>
            </a:r>
            <a:r>
              <a:rPr dirty="0" sz="2350" spc="-70"/>
              <a:t>r</a:t>
            </a:r>
            <a:r>
              <a:rPr dirty="0" sz="2350" spc="-225"/>
              <a:t>ms</a:t>
            </a:r>
            <a:endParaRPr sz="2350"/>
          </a:p>
        </p:txBody>
      </p:sp>
      <p:sp>
        <p:nvSpPr>
          <p:cNvPr id="8" name="object 8"/>
          <p:cNvSpPr txBox="1"/>
          <p:nvPr/>
        </p:nvSpPr>
        <p:spPr>
          <a:xfrm>
            <a:off x="6210235" y="3766014"/>
            <a:ext cx="5363210" cy="67691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10"/>
              </a:spcBef>
            </a:pPr>
            <a:r>
              <a:rPr dirty="0" sz="2350" spc="-3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350" spc="-3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350" spc="-14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350" spc="-9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350" spc="-8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35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18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350" spc="-1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350" spc="-14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350" spc="20">
                <a:solidFill>
                  <a:srgbClr val="444949"/>
                </a:solidFill>
                <a:latin typeface="Microsoft Sans Serif"/>
                <a:cs typeface="Microsoft Sans Serif"/>
              </a:rPr>
              <a:t>tr</a:t>
            </a:r>
            <a:r>
              <a:rPr dirty="0" sz="2350" spc="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350" spc="-8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35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150">
                <a:solidFill>
                  <a:srgbClr val="444949"/>
                </a:solidFill>
                <a:latin typeface="Microsoft Sans Serif"/>
                <a:cs typeface="Microsoft Sans Serif"/>
              </a:rPr>
              <a:t>!!)</a:t>
            </a:r>
            <a:r>
              <a:rPr dirty="0" sz="235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509">
                <a:solidFill>
                  <a:srgbClr val="444949"/>
                </a:solidFill>
                <a:latin typeface="Microsoft Sans Serif"/>
                <a:cs typeface="Microsoft Sans Serif"/>
              </a:rPr>
              <a:t>–</a:t>
            </a:r>
            <a:r>
              <a:rPr dirty="0" sz="235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350" spc="-130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r>
              <a:rPr dirty="0" sz="2350" spc="-28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350" spc="-229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r>
              <a:rPr dirty="0" sz="2350" spc="-15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350" spc="-14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350" spc="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350" spc="-1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350" spc="70">
                <a:solidFill>
                  <a:srgbClr val="444949"/>
                </a:solidFill>
                <a:latin typeface="Microsoft Sans Serif"/>
                <a:cs typeface="Microsoft Sans Serif"/>
              </a:rPr>
              <a:t>tt</a:t>
            </a:r>
            <a:r>
              <a:rPr dirty="0" sz="2350" spc="-9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350" spc="-16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35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35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1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350" spc="-8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35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7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350" spc="-17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350" spc="-14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350" spc="-2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350" spc="-11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350" spc="-1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350" spc="7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350" spc="-2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350" spc="-225">
                <a:solidFill>
                  <a:srgbClr val="444949"/>
                </a:solidFill>
                <a:latin typeface="Microsoft Sans Serif"/>
                <a:cs typeface="Microsoft Sans Serif"/>
              </a:rPr>
              <a:t>,  </a:t>
            </a:r>
            <a:r>
              <a:rPr dirty="0" sz="2350" spc="-220">
                <a:solidFill>
                  <a:srgbClr val="444949"/>
                </a:solidFill>
                <a:latin typeface="Microsoft Sans Serif"/>
                <a:cs typeface="Microsoft Sans Serif"/>
              </a:rPr>
              <a:t>cu</a:t>
            </a:r>
            <a:r>
              <a:rPr dirty="0" sz="2350" spc="-204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350" spc="-15">
                <a:solidFill>
                  <a:srgbClr val="444949"/>
                </a:solidFill>
                <a:latin typeface="Microsoft Sans Serif"/>
                <a:cs typeface="Microsoft Sans Serif"/>
              </a:rPr>
              <a:t>tom</a:t>
            </a:r>
            <a:r>
              <a:rPr dirty="0" sz="235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16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350" spc="-1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350" spc="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350" spc="10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350" spc="-180">
                <a:solidFill>
                  <a:srgbClr val="444949"/>
                </a:solidFill>
                <a:latin typeface="Microsoft Sans Serif"/>
                <a:cs typeface="Microsoft Sans Serif"/>
              </a:rPr>
              <a:t>ic</a:t>
            </a:r>
            <a:r>
              <a:rPr dirty="0" sz="2350" spc="-24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350" spc="-229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350" spc="-1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90">
                <a:solidFill>
                  <a:srgbClr val="444949"/>
                </a:solidFill>
                <a:latin typeface="Microsoft Sans Serif"/>
                <a:cs typeface="Microsoft Sans Serif"/>
              </a:rPr>
              <a:t>etc</a:t>
            </a:r>
            <a:endParaRPr sz="23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5835" y="4932171"/>
            <a:ext cx="663638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800" spc="-12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He</a:t>
            </a:r>
            <a:r>
              <a:rPr dirty="0" u="sng" sz="2800" spc="-36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dirty="0" u="sng" sz="2800" spc="-3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dirty="0" u="sng" sz="2800" spc="-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u="sng" sz="2800" spc="-18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h</a:t>
            </a:r>
            <a:r>
              <a:rPr dirty="0" u="sng" sz="2800" spc="3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800" spc="-1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dirty="0" u="sng" sz="2800" spc="-18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h</a:t>
            </a:r>
            <a:r>
              <a:rPr dirty="0" u="sng" sz="2800" spc="-2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800" spc="-24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dirty="0" u="sng" sz="2800" spc="-204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k</a:t>
            </a:r>
            <a:r>
              <a:rPr dirty="0" u="sng" sz="2800" spc="-409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dirty="0" u="sng" sz="2800" spc="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800" spc="-36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dirty="0" u="sng" sz="280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dirty="0" u="sng" sz="2800" spc="-22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800" spc="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800" spc="-9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dirty="0" u="sng" sz="2800" spc="-21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dirty="0" u="sng" sz="2800" spc="7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u="sng" sz="2800" spc="-2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800" spc="-36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g</a:t>
            </a:r>
            <a:r>
              <a:rPr dirty="0" u="sng" sz="2800" spc="7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dirty="0" u="sng" sz="2800" spc="-36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dirty="0" u="sng" sz="2800" spc="7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u="sng" sz="2800" spc="-2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800" spc="-13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dirty="0" u="sng" sz="2800" spc="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800" spc="-4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w</a:t>
            </a:r>
            <a:r>
              <a:rPr dirty="0" u="sng" sz="2800" spc="-3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dirty="0" u="sng" sz="2800" spc="-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u="sng" sz="2800" spc="-18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h</a:t>
            </a:r>
            <a:r>
              <a:rPr dirty="0" u="sng" sz="2800" spc="3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800" spc="-1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dirty="0" u="sng" sz="2800" spc="24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W</a:t>
            </a:r>
            <a:r>
              <a:rPr dirty="0" u="sng" sz="2800" spc="3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800" spc="-17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dirty="0" u="sng" sz="2800" spc="-2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800" spc="7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u="sng" sz="2800" spc="7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dirty="0" u="sng" sz="2800" spc="-114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dirty="0" u="sng" sz="2800" spc="-25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dirty="0" u="sng" sz="2800" spc="-409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2472" y="1469136"/>
            <a:ext cx="716280" cy="713232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271016" y="4431791"/>
            <a:ext cx="396240" cy="883919"/>
            <a:chOff x="1271016" y="4431791"/>
            <a:chExt cx="396240" cy="883919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5024" y="4431791"/>
              <a:ext cx="280416" cy="2804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1016" y="4919471"/>
              <a:ext cx="396240" cy="39623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222247" y="2840735"/>
            <a:ext cx="2938780" cy="960119"/>
            <a:chOff x="1222247" y="2840735"/>
            <a:chExt cx="2938780" cy="960119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2247" y="3328415"/>
              <a:ext cx="472440" cy="4724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5983" y="2840735"/>
              <a:ext cx="271272" cy="2712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85031" y="3328415"/>
              <a:ext cx="475488" cy="47244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66279" y="4432601"/>
            <a:ext cx="1643380" cy="1136015"/>
          </a:xfrm>
          <a:prstGeom prst="rect">
            <a:avLst/>
          </a:prstGeom>
          <a:ln w="12700">
            <a:solidFill>
              <a:srgbClr val="D8661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Auto</a:t>
            </a:r>
            <a:r>
              <a:rPr dirty="0" sz="1100" spc="-35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Scaling</a:t>
            </a:r>
            <a:r>
              <a:rPr dirty="0" sz="1100" spc="-3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group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alibri"/>
              <a:cs typeface="Calibri"/>
            </a:endParaRPr>
          </a:p>
          <a:p>
            <a:pPr algn="ctr" marR="29845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solidFill>
                  <a:srgbClr val="232F3E"/>
                </a:solidFill>
                <a:latin typeface="Calibri"/>
                <a:cs typeface="Calibri"/>
              </a:rPr>
              <a:t>Instance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12464" y="4431791"/>
            <a:ext cx="396240" cy="883919"/>
            <a:chOff x="3712464" y="4431791"/>
            <a:chExt cx="396240" cy="883919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6472" y="4431791"/>
              <a:ext cx="280415" cy="2804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12464" y="4919471"/>
              <a:ext cx="396239" cy="39623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107536" y="4432601"/>
            <a:ext cx="1643380" cy="1136015"/>
          </a:xfrm>
          <a:prstGeom prst="rect">
            <a:avLst/>
          </a:prstGeom>
          <a:ln w="12700">
            <a:solidFill>
              <a:srgbClr val="D8661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Auto</a:t>
            </a:r>
            <a:r>
              <a:rPr dirty="0" sz="1100" spc="-35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Scaling</a:t>
            </a:r>
            <a:r>
              <a:rPr dirty="0" sz="1100" spc="-3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group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alibri"/>
              <a:cs typeface="Calibri"/>
            </a:endParaRPr>
          </a:p>
          <a:p>
            <a:pPr algn="ctr" marR="29845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solidFill>
                  <a:srgbClr val="232F3E"/>
                </a:solidFill>
                <a:latin typeface="Calibri"/>
                <a:cs typeface="Calibri"/>
              </a:rPr>
              <a:t>Instance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4040" y="2871215"/>
            <a:ext cx="7715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444949"/>
                </a:solidFill>
                <a:latin typeface="Calibri"/>
                <a:cs typeface="Calibri"/>
              </a:rPr>
              <a:t>Health</a:t>
            </a:r>
            <a:r>
              <a:rPr dirty="0" sz="1100" spc="-5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44949"/>
                </a:solidFill>
                <a:latin typeface="Calibri"/>
                <a:cs typeface="Calibri"/>
              </a:rPr>
              <a:t>Check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5492" y="2266188"/>
            <a:ext cx="2560320" cy="76454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94995" indent="81915">
              <a:lnSpc>
                <a:spcPct val="101400"/>
              </a:lnSpc>
              <a:spcBef>
                <a:spcPts val="75"/>
              </a:spcBef>
            </a:pP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Amazon Route 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53 </a:t>
            </a:r>
            <a:r>
              <a:rPr dirty="0" sz="1400" spc="-15">
                <a:solidFill>
                  <a:srgbClr val="444949"/>
                </a:solidFill>
                <a:latin typeface="Calibri"/>
                <a:cs typeface="Calibri"/>
              </a:rPr>
              <a:t>record </a:t>
            </a: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444949"/>
                </a:solidFill>
                <a:latin typeface="Calibri"/>
                <a:cs typeface="Calibri"/>
              </a:rPr>
              <a:t>(latency,</a:t>
            </a:r>
            <a:r>
              <a:rPr dirty="0" sz="1400" spc="-3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444949"/>
                </a:solidFill>
                <a:latin typeface="Calibri"/>
                <a:cs typeface="Calibri"/>
              </a:rPr>
              <a:t>geoproximity,</a:t>
            </a:r>
            <a:r>
              <a:rPr dirty="0" sz="14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etc)</a:t>
            </a:r>
            <a:endParaRPr sz="14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1115"/>
              </a:spcBef>
            </a:pPr>
            <a:r>
              <a:rPr dirty="0" sz="1100" spc="-5">
                <a:solidFill>
                  <a:srgbClr val="444949"/>
                </a:solidFill>
                <a:latin typeface="Calibri"/>
                <a:cs typeface="Calibri"/>
              </a:rPr>
              <a:t>Health</a:t>
            </a:r>
            <a:r>
              <a:rPr dirty="0" sz="11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44949"/>
                </a:solidFill>
                <a:latin typeface="Calibri"/>
                <a:cs typeface="Calibri"/>
              </a:rPr>
              <a:t>Check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36720" y="2810255"/>
            <a:ext cx="268224" cy="271272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1459484" y="2765335"/>
            <a:ext cx="2433955" cy="564515"/>
          </a:xfrm>
          <a:custGeom>
            <a:avLst/>
            <a:gdLst/>
            <a:ahLst/>
            <a:cxnLst/>
            <a:rect l="l" t="t" r="r" b="b"/>
            <a:pathLst>
              <a:path w="2433954" h="564514">
                <a:moveTo>
                  <a:pt x="2433764" y="558203"/>
                </a:moveTo>
                <a:lnTo>
                  <a:pt x="2415019" y="535889"/>
                </a:lnTo>
                <a:lnTo>
                  <a:pt x="2378964" y="492963"/>
                </a:lnTo>
                <a:lnTo>
                  <a:pt x="2365095" y="525018"/>
                </a:lnTo>
                <a:lnTo>
                  <a:pt x="1152207" y="0"/>
                </a:lnTo>
                <a:lnTo>
                  <a:pt x="1150950" y="2921"/>
                </a:lnTo>
                <a:lnTo>
                  <a:pt x="1149565" y="63"/>
                </a:lnTo>
                <a:lnTo>
                  <a:pt x="67106" y="527380"/>
                </a:lnTo>
                <a:lnTo>
                  <a:pt x="51816" y="495985"/>
                </a:lnTo>
                <a:lnTo>
                  <a:pt x="0" y="563613"/>
                </a:lnTo>
                <a:lnTo>
                  <a:pt x="85191" y="564489"/>
                </a:lnTo>
                <a:lnTo>
                  <a:pt x="72605" y="538657"/>
                </a:lnTo>
                <a:lnTo>
                  <a:pt x="69888" y="533095"/>
                </a:lnTo>
                <a:lnTo>
                  <a:pt x="1151013" y="6413"/>
                </a:lnTo>
                <a:lnTo>
                  <a:pt x="2362568" y="530847"/>
                </a:lnTo>
                <a:lnTo>
                  <a:pt x="2348700" y="562902"/>
                </a:lnTo>
                <a:lnTo>
                  <a:pt x="2433764" y="558203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32445" y="4117288"/>
            <a:ext cx="2522855" cy="315595"/>
          </a:xfrm>
          <a:custGeom>
            <a:avLst/>
            <a:gdLst/>
            <a:ahLst/>
            <a:cxnLst/>
            <a:rect l="l" t="t" r="r" b="b"/>
            <a:pathLst>
              <a:path w="2522854" h="315595">
                <a:moveTo>
                  <a:pt x="76111" y="237439"/>
                </a:moveTo>
                <a:lnTo>
                  <a:pt x="41224" y="239052"/>
                </a:lnTo>
                <a:lnTo>
                  <a:pt x="30213" y="0"/>
                </a:lnTo>
                <a:lnTo>
                  <a:pt x="23863" y="292"/>
                </a:lnTo>
                <a:lnTo>
                  <a:pt x="34886" y="239344"/>
                </a:lnTo>
                <a:lnTo>
                  <a:pt x="0" y="240957"/>
                </a:lnTo>
                <a:lnTo>
                  <a:pt x="41567" y="315315"/>
                </a:lnTo>
                <a:lnTo>
                  <a:pt x="69646" y="252031"/>
                </a:lnTo>
                <a:lnTo>
                  <a:pt x="76111" y="237439"/>
                </a:lnTo>
                <a:close/>
              </a:path>
              <a:path w="2522854" h="315595">
                <a:moveTo>
                  <a:pt x="2522677" y="240030"/>
                </a:moveTo>
                <a:lnTo>
                  <a:pt x="2487765" y="239217"/>
                </a:lnTo>
                <a:lnTo>
                  <a:pt x="2493327" y="228"/>
                </a:lnTo>
                <a:lnTo>
                  <a:pt x="2486977" y="76"/>
                </a:lnTo>
                <a:lnTo>
                  <a:pt x="2481415" y="239064"/>
                </a:lnTo>
                <a:lnTo>
                  <a:pt x="2446502" y="238252"/>
                </a:lnTo>
                <a:lnTo>
                  <a:pt x="2482824" y="315315"/>
                </a:lnTo>
                <a:lnTo>
                  <a:pt x="2516390" y="251904"/>
                </a:lnTo>
                <a:lnTo>
                  <a:pt x="2522677" y="24003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09777" y="3291466"/>
            <a:ext cx="1938655" cy="2526030"/>
          </a:xfrm>
          <a:prstGeom prst="rect">
            <a:avLst/>
          </a:prstGeom>
          <a:ln w="12700">
            <a:solidFill>
              <a:srgbClr val="A5A5A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algn="ctr" marR="30480">
              <a:lnSpc>
                <a:spcPct val="100000"/>
              </a:lnSpc>
            </a:pP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ALB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100" spc="-5">
                <a:solidFill>
                  <a:srgbClr val="A5A5A5"/>
                </a:solidFill>
                <a:latin typeface="Calibri"/>
                <a:cs typeface="Calibri"/>
              </a:rPr>
              <a:t>Region</a:t>
            </a:r>
            <a:r>
              <a:rPr dirty="0" sz="1100" spc="-45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A5A5A5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61595" y="3291465"/>
            <a:ext cx="1938655" cy="2526030"/>
          </a:xfrm>
          <a:prstGeom prst="rect">
            <a:avLst/>
          </a:prstGeom>
          <a:ln w="12700">
            <a:solidFill>
              <a:srgbClr val="A5A5A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algn="ctr" marR="8255">
              <a:lnSpc>
                <a:spcPct val="100000"/>
              </a:lnSpc>
            </a:pP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ALB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100" spc="-5">
                <a:solidFill>
                  <a:srgbClr val="A5A5A5"/>
                </a:solidFill>
                <a:latin typeface="Calibri"/>
                <a:cs typeface="Calibri"/>
              </a:rPr>
              <a:t>Region</a:t>
            </a:r>
            <a:r>
              <a:rPr dirty="0" sz="1100" spc="-45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A5A5A5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10397" y="1614906"/>
            <a:ext cx="1398905" cy="2080260"/>
          </a:xfrm>
          <a:custGeom>
            <a:avLst/>
            <a:gdLst/>
            <a:ahLst/>
            <a:cxnLst/>
            <a:rect l="l" t="t" r="r" b="b"/>
            <a:pathLst>
              <a:path w="1398904" h="2080260">
                <a:moveTo>
                  <a:pt x="0" y="0"/>
                </a:moveTo>
                <a:lnTo>
                  <a:pt x="1398494" y="0"/>
                </a:lnTo>
                <a:lnTo>
                  <a:pt x="1398494" y="2079656"/>
                </a:lnTo>
                <a:lnTo>
                  <a:pt x="0" y="20796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618395" y="2081276"/>
            <a:ext cx="1183005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125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Source</a:t>
            </a:r>
            <a:r>
              <a:rPr dirty="0" sz="1800" spc="-4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25"/>
              </a:lnSpc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  <a:p>
            <a:pPr algn="ctr" marL="12700" marR="5080">
              <a:lnSpc>
                <a:spcPct val="102200"/>
              </a:lnSpc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444949"/>
                </a:solidFill>
                <a:latin typeface="Calibri"/>
                <a:cs typeface="Calibri"/>
              </a:rPr>
              <a:t>p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ps</a:t>
            </a:r>
            <a:r>
              <a:rPr dirty="0" sz="1800" spc="5">
                <a:solidFill>
                  <a:srgbClr val="444949"/>
                </a:solidFill>
                <a:latin typeface="Calibri"/>
                <a:cs typeface="Calibri"/>
              </a:rPr>
              <a:t>p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ec</a:t>
            </a:r>
            <a:r>
              <a:rPr dirty="0" sz="1800" spc="-75">
                <a:solidFill>
                  <a:srgbClr val="444949"/>
                </a:solidFill>
                <a:latin typeface="Calibri"/>
                <a:cs typeface="Calibri"/>
              </a:rPr>
              <a:t>.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ym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l 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96393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100"/>
              <a:t>C</a:t>
            </a:r>
            <a:r>
              <a:rPr dirty="0" spc="-290"/>
              <a:t>o</a:t>
            </a:r>
            <a:r>
              <a:rPr dirty="0" spc="-505"/>
              <a:t>d</a:t>
            </a:r>
            <a:r>
              <a:rPr dirty="0" spc="-515"/>
              <a:t>e</a:t>
            </a:r>
            <a:r>
              <a:rPr dirty="0" spc="-130"/>
              <a:t>D</a:t>
            </a:r>
            <a:r>
              <a:rPr dirty="0" spc="-515"/>
              <a:t>e</a:t>
            </a:r>
            <a:r>
              <a:rPr dirty="0" spc="-505"/>
              <a:t>p</a:t>
            </a:r>
            <a:r>
              <a:rPr dirty="0" spc="-390"/>
              <a:t>l</a:t>
            </a:r>
            <a:r>
              <a:rPr dirty="0" spc="-375"/>
              <a:t>o</a:t>
            </a:r>
            <a:r>
              <a:rPr dirty="0" spc="-770"/>
              <a:t>y</a:t>
            </a:r>
            <a:r>
              <a:rPr dirty="0" spc="-325"/>
              <a:t> </a:t>
            </a:r>
            <a:r>
              <a:rPr dirty="0" spc="-600"/>
              <a:t>–</a:t>
            </a:r>
            <a:r>
              <a:rPr dirty="0" spc="-325"/>
              <a:t> </a:t>
            </a:r>
            <a:r>
              <a:rPr dirty="0" spc="-865"/>
              <a:t>S</a:t>
            </a:r>
            <a:r>
              <a:rPr dirty="0" spc="-505"/>
              <a:t>t</a:t>
            </a:r>
            <a:r>
              <a:rPr dirty="0" spc="-515"/>
              <a:t>e</a:t>
            </a:r>
            <a:r>
              <a:rPr dirty="0" spc="-505"/>
              <a:t>p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415"/>
              <a:t>t</a:t>
            </a:r>
            <a:r>
              <a:rPr dirty="0" spc="-290"/>
              <a:t>o</a:t>
            </a:r>
            <a:r>
              <a:rPr dirty="0" spc="-320"/>
              <a:t> </a:t>
            </a:r>
            <a:r>
              <a:rPr dirty="0" spc="-900"/>
              <a:t>m</a:t>
            </a:r>
            <a:r>
              <a:rPr dirty="0" spc="-770"/>
              <a:t>a</a:t>
            </a:r>
            <a:r>
              <a:rPr dirty="0" spc="-775"/>
              <a:t>k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330"/>
              <a:t>i</a:t>
            </a:r>
            <a:r>
              <a:rPr dirty="0" spc="-465"/>
              <a:t>t</a:t>
            </a:r>
            <a:r>
              <a:rPr dirty="0" spc="-330"/>
              <a:t> </a:t>
            </a:r>
            <a:r>
              <a:rPr dirty="0" spc="-565"/>
              <a:t>w</a:t>
            </a:r>
            <a:r>
              <a:rPr dirty="0" spc="-290"/>
              <a:t>o</a:t>
            </a:r>
            <a:r>
              <a:rPr dirty="0" spc="-240"/>
              <a:t>r</a:t>
            </a:r>
            <a:r>
              <a:rPr dirty="0" spc="-730"/>
              <a:t>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1370972"/>
            <a:ext cx="4453255" cy="4347845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241300" marR="5080" indent="-228600">
              <a:lnSpc>
                <a:spcPct val="70500"/>
              </a:lnSpc>
              <a:spcBef>
                <a:spcPts val="935"/>
              </a:spcBef>
              <a:buSzPct val="102127"/>
              <a:buFont typeface="Arial MT"/>
              <a:buChar char="•"/>
              <a:tabLst>
                <a:tab pos="241300" algn="l"/>
              </a:tabLst>
            </a:pPr>
            <a:r>
              <a:rPr dirty="0" baseline="1182" sz="3525" spc="-6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182" sz="3525" spc="-427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-27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baseline="1182" sz="3525" spc="-202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6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182" sz="3525" spc="-112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baseline="1182" sz="3525" spc="-165">
                <a:solidFill>
                  <a:srgbClr val="444949"/>
                </a:solidFill>
                <a:latin typeface="Microsoft Sans Serif"/>
                <a:cs typeface="Microsoft Sans Serif"/>
              </a:rPr>
              <a:t>2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127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baseline="1182" sz="3525" spc="-427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-27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baseline="1182" sz="3525" spc="-209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baseline="1182" sz="3525" spc="-13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182" sz="3525" spc="-209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182" sz="3525" spc="-2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22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baseline="1182" sz="3525" spc="-22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182" sz="3525" spc="22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209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182" sz="3525" spc="-202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517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baseline="1182" sz="3525" spc="22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182" sz="3525" spc="-2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182" sz="3525" spc="-172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baseline="1182" sz="3525" spc="-13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182" sz="3525" spc="-494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baseline="1182" sz="3525" spc="-157">
                <a:solidFill>
                  <a:srgbClr val="444949"/>
                </a:solidFill>
                <a:latin typeface="Microsoft Sans Serif"/>
                <a:cs typeface="Microsoft Sans Serif"/>
              </a:rPr>
              <a:t>e  </a:t>
            </a:r>
            <a:r>
              <a:rPr dirty="0" sz="2350" spc="-140">
                <a:solidFill>
                  <a:srgbClr val="444949"/>
                </a:solidFill>
                <a:latin typeface="Microsoft Sans Serif"/>
                <a:cs typeface="Microsoft Sans Serif"/>
              </a:rPr>
              <a:t>machine)</a:t>
            </a:r>
            <a:r>
              <a:rPr dirty="0" sz="235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140">
                <a:solidFill>
                  <a:srgbClr val="444949"/>
                </a:solidFill>
                <a:latin typeface="Microsoft Sans Serif"/>
                <a:cs typeface="Microsoft Sans Serif"/>
              </a:rPr>
              <a:t>must</a:t>
            </a:r>
            <a:r>
              <a:rPr dirty="0" sz="235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125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350" spc="-1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114">
                <a:solidFill>
                  <a:srgbClr val="444949"/>
                </a:solidFill>
                <a:latin typeface="Microsoft Sans Serif"/>
                <a:cs typeface="Microsoft Sans Serif"/>
              </a:rPr>
              <a:t>running </a:t>
            </a:r>
            <a:r>
              <a:rPr dirty="0" sz="2350" spc="-75">
                <a:solidFill>
                  <a:srgbClr val="444949"/>
                </a:solidFill>
                <a:latin typeface="Microsoft Sans Serif"/>
                <a:cs typeface="Microsoft Sans Serif"/>
              </a:rPr>
              <a:t>the </a:t>
            </a:r>
            <a:r>
              <a:rPr dirty="0" sz="2350" spc="-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50">
                <a:solidFill>
                  <a:srgbClr val="444949"/>
                </a:solidFill>
                <a:latin typeface="Microsoft Sans Serif"/>
                <a:cs typeface="Microsoft Sans Serif"/>
              </a:rPr>
              <a:t>Code</a:t>
            </a:r>
            <a:r>
              <a:rPr dirty="0" sz="2350" spc="-6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350" spc="-140">
                <a:solidFill>
                  <a:srgbClr val="444949"/>
                </a:solidFill>
                <a:latin typeface="Microsoft Sans Serif"/>
                <a:cs typeface="Microsoft Sans Serif"/>
              </a:rPr>
              <a:t>ep</a:t>
            </a:r>
            <a:r>
              <a:rPr dirty="0" sz="2350" spc="-6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350" spc="-6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350" spc="-17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350" spc="-1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140">
                <a:solidFill>
                  <a:srgbClr val="444949"/>
                </a:solidFill>
                <a:latin typeface="Microsoft Sans Serif"/>
                <a:cs typeface="Microsoft Sans Serif"/>
              </a:rPr>
              <a:t>Age</a:t>
            </a:r>
            <a:r>
              <a:rPr dirty="0" sz="2350" spc="-13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35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endParaRPr sz="2350">
              <a:latin typeface="Microsoft Sans Serif"/>
              <a:cs typeface="Microsoft Sans Serif"/>
            </a:endParaRPr>
          </a:p>
          <a:p>
            <a:pPr marL="241300" marR="59055" indent="-228600">
              <a:lnSpc>
                <a:spcPct val="69200"/>
              </a:lnSpc>
              <a:spcBef>
                <a:spcPts val="11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agent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31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conti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uous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olling 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CodeDeploy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444949"/>
                </a:solidFill>
                <a:latin typeface="Microsoft Sans Serif"/>
                <a:cs typeface="Microsoft Sans Serif"/>
              </a:rPr>
              <a:t>work</a:t>
            </a:r>
            <a:r>
              <a:rPr dirty="0" sz="24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do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45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Code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ep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9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ds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262">
                <a:solidFill>
                  <a:srgbClr val="444949"/>
                </a:solidFill>
                <a:latin typeface="Microsoft Sans Serif"/>
                <a:cs typeface="Microsoft Sans Serif"/>
              </a:rPr>
              <a:t>appspe</a:t>
            </a:r>
            <a:r>
              <a:rPr dirty="0" baseline="1182" sz="3525" spc="-15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baseline="1182" sz="3525" spc="-225">
                <a:solidFill>
                  <a:srgbClr val="444949"/>
                </a:solidFill>
                <a:latin typeface="Microsoft Sans Serif"/>
                <a:cs typeface="Microsoft Sans Serif"/>
              </a:rPr>
              <a:t>.yml</a:t>
            </a:r>
            <a:endParaRPr baseline="1182" sz="3525">
              <a:latin typeface="Microsoft Sans Serif"/>
              <a:cs typeface="Microsoft Sans Serif"/>
            </a:endParaRPr>
          </a:p>
          <a:p>
            <a:pPr marL="241300">
              <a:lnSpc>
                <a:spcPts val="2450"/>
              </a:lnSpc>
            </a:pP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file.</a:t>
            </a:r>
            <a:endParaRPr sz="2400">
              <a:latin typeface="Microsoft Sans Serif"/>
              <a:cs typeface="Microsoft Sans Serif"/>
            </a:endParaRPr>
          </a:p>
          <a:p>
            <a:pPr marL="241300" marR="165735" indent="-228600">
              <a:lnSpc>
                <a:spcPct val="692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7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licatio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31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ull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5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GitHub  </a:t>
            </a:r>
            <a:r>
              <a:rPr dirty="0" sz="2400" spc="-20">
                <a:solidFill>
                  <a:srgbClr val="444949"/>
                </a:solidFill>
                <a:latin typeface="Microsoft Sans Serif"/>
                <a:cs typeface="Microsoft Sans Serif"/>
              </a:rPr>
              <a:t>or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0">
                <a:solidFill>
                  <a:srgbClr val="444949"/>
                </a:solidFill>
                <a:latin typeface="Microsoft Sans Serif"/>
                <a:cs typeface="Microsoft Sans Serif"/>
              </a:rPr>
              <a:t>S3</a:t>
            </a:r>
            <a:endParaRPr sz="2400">
              <a:latin typeface="Microsoft Sans Serif"/>
              <a:cs typeface="Microsoft Sans Serif"/>
            </a:endParaRPr>
          </a:p>
          <a:p>
            <a:pPr marL="241300" marR="750570" indent="-228600">
              <a:lnSpc>
                <a:spcPct val="69200"/>
              </a:lnSpc>
              <a:spcBef>
                <a:spcPts val="1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4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2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il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 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instructions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45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Code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ep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Age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repo</a:t>
            </a:r>
            <a:r>
              <a:rPr dirty="0" sz="2400" spc="14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endParaRPr sz="2400">
              <a:latin typeface="Microsoft Sans Serif"/>
              <a:cs typeface="Microsoft Sans Serif"/>
            </a:endParaRPr>
          </a:p>
          <a:p>
            <a:pPr marL="241300" marR="135255">
              <a:lnSpc>
                <a:spcPct val="69200"/>
              </a:lnSpc>
              <a:spcBef>
                <a:spcPts val="455"/>
              </a:spcBef>
            </a:pP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cc</a:t>
            </a:r>
            <a:r>
              <a:rPr dirty="0" sz="2400" spc="-300">
                <a:solidFill>
                  <a:srgbClr val="444949"/>
                </a:solidFill>
                <a:latin typeface="Microsoft Sans Serif"/>
                <a:cs typeface="Microsoft Sans Serif"/>
              </a:rPr>
              <a:t>ess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re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dep</a:t>
            </a:r>
            <a:r>
              <a:rPr dirty="0" sz="2400" spc="-7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me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n 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instance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796" y="1628694"/>
            <a:ext cx="1398905" cy="464184"/>
          </a:xfrm>
          <a:prstGeom prst="rect">
            <a:avLst/>
          </a:prstGeom>
          <a:ln w="12700">
            <a:solidFill>
              <a:srgbClr val="A5A5A5"/>
            </a:solidFill>
          </a:ln>
        </p:spPr>
        <p:txBody>
          <a:bodyPr wrap="square" lIns="0" tIns="81280" rIns="0" bIns="0" rtlCol="0" vert="horz">
            <a:spAutoFit/>
          </a:bodyPr>
          <a:lstStyle/>
          <a:p>
            <a:pPr marL="370205">
              <a:lnSpc>
                <a:spcPct val="100000"/>
              </a:lnSpc>
              <a:spcBef>
                <a:spcPts val="64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GitHub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32796" y="2235060"/>
            <a:ext cx="1398905" cy="525780"/>
          </a:xfrm>
          <a:custGeom>
            <a:avLst/>
            <a:gdLst/>
            <a:ahLst/>
            <a:cxnLst/>
            <a:rect l="l" t="t" r="r" b="b"/>
            <a:pathLst>
              <a:path w="1398904" h="525780">
                <a:moveTo>
                  <a:pt x="0" y="0"/>
                </a:moveTo>
                <a:lnTo>
                  <a:pt x="1398494" y="0"/>
                </a:lnTo>
                <a:lnTo>
                  <a:pt x="1398494" y="525569"/>
                </a:lnTo>
                <a:lnTo>
                  <a:pt x="0" y="52556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407500" y="2334259"/>
            <a:ext cx="1049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Amazon</a:t>
            </a:r>
            <a:r>
              <a:rPr dirty="0" sz="1800" spc="-6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S3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57344" y="1466114"/>
            <a:ext cx="593725" cy="593725"/>
            <a:chOff x="6157344" y="1466114"/>
            <a:chExt cx="593725" cy="593725"/>
          </a:xfrm>
        </p:grpSpPr>
        <p:sp>
          <p:nvSpPr>
            <p:cNvPr id="12" name="object 12"/>
            <p:cNvSpPr/>
            <p:nvPr/>
          </p:nvSpPr>
          <p:spPr>
            <a:xfrm>
              <a:off x="6163694" y="1472464"/>
              <a:ext cx="581025" cy="581025"/>
            </a:xfrm>
            <a:custGeom>
              <a:avLst/>
              <a:gdLst/>
              <a:ahLst/>
              <a:cxnLst/>
              <a:rect l="l" t="t" r="r" b="b"/>
              <a:pathLst>
                <a:path w="581025" h="581025">
                  <a:moveTo>
                    <a:pt x="290225" y="0"/>
                  </a:moveTo>
                  <a:lnTo>
                    <a:pt x="243149" y="3798"/>
                  </a:lnTo>
                  <a:lnTo>
                    <a:pt x="198491" y="14795"/>
                  </a:lnTo>
                  <a:lnTo>
                    <a:pt x="156850" y="32394"/>
                  </a:lnTo>
                  <a:lnTo>
                    <a:pt x="118822" y="55996"/>
                  </a:lnTo>
                  <a:lnTo>
                    <a:pt x="85005" y="85005"/>
                  </a:lnTo>
                  <a:lnTo>
                    <a:pt x="55996" y="118822"/>
                  </a:lnTo>
                  <a:lnTo>
                    <a:pt x="32394" y="156850"/>
                  </a:lnTo>
                  <a:lnTo>
                    <a:pt x="14795" y="198492"/>
                  </a:lnTo>
                  <a:lnTo>
                    <a:pt x="3798" y="243150"/>
                  </a:lnTo>
                  <a:lnTo>
                    <a:pt x="0" y="290226"/>
                  </a:lnTo>
                  <a:lnTo>
                    <a:pt x="3798" y="337302"/>
                  </a:lnTo>
                  <a:lnTo>
                    <a:pt x="14795" y="381960"/>
                  </a:lnTo>
                  <a:lnTo>
                    <a:pt x="32394" y="423601"/>
                  </a:lnTo>
                  <a:lnTo>
                    <a:pt x="55996" y="461629"/>
                  </a:lnTo>
                  <a:lnTo>
                    <a:pt x="85005" y="495447"/>
                  </a:lnTo>
                  <a:lnTo>
                    <a:pt x="118822" y="524455"/>
                  </a:lnTo>
                  <a:lnTo>
                    <a:pt x="156850" y="548057"/>
                  </a:lnTo>
                  <a:lnTo>
                    <a:pt x="198491" y="565656"/>
                  </a:lnTo>
                  <a:lnTo>
                    <a:pt x="243149" y="576653"/>
                  </a:lnTo>
                  <a:lnTo>
                    <a:pt x="290225" y="580452"/>
                  </a:lnTo>
                  <a:lnTo>
                    <a:pt x="337301" y="576653"/>
                  </a:lnTo>
                  <a:lnTo>
                    <a:pt x="381959" y="565656"/>
                  </a:lnTo>
                  <a:lnTo>
                    <a:pt x="423601" y="548057"/>
                  </a:lnTo>
                  <a:lnTo>
                    <a:pt x="461629" y="524455"/>
                  </a:lnTo>
                  <a:lnTo>
                    <a:pt x="495446" y="495447"/>
                  </a:lnTo>
                  <a:lnTo>
                    <a:pt x="524455" y="461629"/>
                  </a:lnTo>
                  <a:lnTo>
                    <a:pt x="548057" y="423601"/>
                  </a:lnTo>
                  <a:lnTo>
                    <a:pt x="565656" y="381960"/>
                  </a:lnTo>
                  <a:lnTo>
                    <a:pt x="576653" y="337302"/>
                  </a:lnTo>
                  <a:lnTo>
                    <a:pt x="580452" y="290226"/>
                  </a:lnTo>
                  <a:lnTo>
                    <a:pt x="576653" y="243150"/>
                  </a:lnTo>
                  <a:lnTo>
                    <a:pt x="565656" y="198492"/>
                  </a:lnTo>
                  <a:lnTo>
                    <a:pt x="548057" y="156850"/>
                  </a:lnTo>
                  <a:lnTo>
                    <a:pt x="524455" y="118822"/>
                  </a:lnTo>
                  <a:lnTo>
                    <a:pt x="495446" y="85005"/>
                  </a:lnTo>
                  <a:lnTo>
                    <a:pt x="461629" y="55996"/>
                  </a:lnTo>
                  <a:lnTo>
                    <a:pt x="423601" y="32394"/>
                  </a:lnTo>
                  <a:lnTo>
                    <a:pt x="381959" y="14795"/>
                  </a:lnTo>
                  <a:lnTo>
                    <a:pt x="337301" y="3798"/>
                  </a:lnTo>
                  <a:lnTo>
                    <a:pt x="29022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359" y="1639309"/>
              <a:ext cx="259123" cy="7316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163694" y="1472464"/>
              <a:ext cx="581025" cy="581025"/>
            </a:xfrm>
            <a:custGeom>
              <a:avLst/>
              <a:gdLst/>
              <a:ahLst/>
              <a:cxnLst/>
              <a:rect l="l" t="t" r="r" b="b"/>
              <a:pathLst>
                <a:path w="581025" h="581025">
                  <a:moveTo>
                    <a:pt x="132921" y="416795"/>
                  </a:moveTo>
                  <a:lnTo>
                    <a:pt x="177858" y="443252"/>
                  </a:lnTo>
                  <a:lnTo>
                    <a:pt x="222780" y="460890"/>
                  </a:lnTo>
                  <a:lnTo>
                    <a:pt x="267686" y="469709"/>
                  </a:lnTo>
                  <a:lnTo>
                    <a:pt x="312578" y="469709"/>
                  </a:lnTo>
                  <a:lnTo>
                    <a:pt x="357454" y="460890"/>
                  </a:lnTo>
                  <a:lnTo>
                    <a:pt x="402316" y="443252"/>
                  </a:lnTo>
                  <a:lnTo>
                    <a:pt x="447163" y="416795"/>
                  </a:lnTo>
                </a:path>
                <a:path w="581025" h="581025">
                  <a:moveTo>
                    <a:pt x="0" y="290226"/>
                  </a:moveTo>
                  <a:lnTo>
                    <a:pt x="3798" y="243149"/>
                  </a:lnTo>
                  <a:lnTo>
                    <a:pt x="14795" y="198492"/>
                  </a:lnTo>
                  <a:lnTo>
                    <a:pt x="32394" y="156850"/>
                  </a:lnTo>
                  <a:lnTo>
                    <a:pt x="55996" y="118822"/>
                  </a:lnTo>
                  <a:lnTo>
                    <a:pt x="85005" y="85005"/>
                  </a:lnTo>
                  <a:lnTo>
                    <a:pt x="118822" y="55996"/>
                  </a:lnTo>
                  <a:lnTo>
                    <a:pt x="156850" y="32394"/>
                  </a:lnTo>
                  <a:lnTo>
                    <a:pt x="198492" y="14795"/>
                  </a:lnTo>
                  <a:lnTo>
                    <a:pt x="243149" y="3798"/>
                  </a:lnTo>
                  <a:lnTo>
                    <a:pt x="290226" y="0"/>
                  </a:lnTo>
                  <a:lnTo>
                    <a:pt x="337302" y="3798"/>
                  </a:lnTo>
                  <a:lnTo>
                    <a:pt x="381959" y="14795"/>
                  </a:lnTo>
                  <a:lnTo>
                    <a:pt x="423601" y="32394"/>
                  </a:lnTo>
                  <a:lnTo>
                    <a:pt x="461629" y="55996"/>
                  </a:lnTo>
                  <a:lnTo>
                    <a:pt x="495446" y="85005"/>
                  </a:lnTo>
                  <a:lnTo>
                    <a:pt x="524455" y="118822"/>
                  </a:lnTo>
                  <a:lnTo>
                    <a:pt x="548057" y="156850"/>
                  </a:lnTo>
                  <a:lnTo>
                    <a:pt x="565656" y="198492"/>
                  </a:lnTo>
                  <a:lnTo>
                    <a:pt x="576653" y="243149"/>
                  </a:lnTo>
                  <a:lnTo>
                    <a:pt x="580452" y="290226"/>
                  </a:lnTo>
                  <a:lnTo>
                    <a:pt x="576653" y="337302"/>
                  </a:lnTo>
                  <a:lnTo>
                    <a:pt x="565656" y="381959"/>
                  </a:lnTo>
                  <a:lnTo>
                    <a:pt x="548057" y="423601"/>
                  </a:lnTo>
                  <a:lnTo>
                    <a:pt x="524455" y="461629"/>
                  </a:lnTo>
                  <a:lnTo>
                    <a:pt x="495446" y="495446"/>
                  </a:lnTo>
                  <a:lnTo>
                    <a:pt x="461629" y="524455"/>
                  </a:lnTo>
                  <a:lnTo>
                    <a:pt x="423601" y="548057"/>
                  </a:lnTo>
                  <a:lnTo>
                    <a:pt x="381959" y="565656"/>
                  </a:lnTo>
                  <a:lnTo>
                    <a:pt x="337302" y="576653"/>
                  </a:lnTo>
                  <a:lnTo>
                    <a:pt x="290226" y="580452"/>
                  </a:lnTo>
                  <a:lnTo>
                    <a:pt x="243149" y="576653"/>
                  </a:lnTo>
                  <a:lnTo>
                    <a:pt x="198492" y="565656"/>
                  </a:lnTo>
                  <a:lnTo>
                    <a:pt x="156850" y="548057"/>
                  </a:lnTo>
                  <a:lnTo>
                    <a:pt x="118822" y="524455"/>
                  </a:lnTo>
                  <a:lnTo>
                    <a:pt x="85005" y="495446"/>
                  </a:lnTo>
                  <a:lnTo>
                    <a:pt x="55996" y="461629"/>
                  </a:lnTo>
                  <a:lnTo>
                    <a:pt x="32394" y="423601"/>
                  </a:lnTo>
                  <a:lnTo>
                    <a:pt x="14795" y="381959"/>
                  </a:lnTo>
                  <a:lnTo>
                    <a:pt x="3798" y="337302"/>
                  </a:lnTo>
                  <a:lnTo>
                    <a:pt x="0" y="290226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2796" y="4257761"/>
            <a:ext cx="898923" cy="93221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32432" y="4257761"/>
            <a:ext cx="898923" cy="932218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460138" y="4831445"/>
            <a:ext cx="4778375" cy="1661160"/>
            <a:chOff x="6460138" y="4831445"/>
            <a:chExt cx="4778375" cy="166116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2795" y="5560084"/>
              <a:ext cx="898923" cy="93221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9081" y="5560084"/>
              <a:ext cx="898923" cy="93221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0138" y="4831445"/>
              <a:ext cx="1348328" cy="161799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090325" y="5449390"/>
              <a:ext cx="861060" cy="382270"/>
            </a:xfrm>
            <a:custGeom>
              <a:avLst/>
              <a:gdLst/>
              <a:ahLst/>
              <a:cxnLst/>
              <a:rect l="l" t="t" r="r" b="b"/>
              <a:pathLst>
                <a:path w="861059" h="382270">
                  <a:moveTo>
                    <a:pt x="191051" y="0"/>
                  </a:moveTo>
                  <a:lnTo>
                    <a:pt x="0" y="191051"/>
                  </a:lnTo>
                  <a:lnTo>
                    <a:pt x="191051" y="382102"/>
                  </a:lnTo>
                  <a:lnTo>
                    <a:pt x="191051" y="286577"/>
                  </a:lnTo>
                  <a:lnTo>
                    <a:pt x="860611" y="286577"/>
                  </a:lnTo>
                  <a:lnTo>
                    <a:pt x="860611" y="95525"/>
                  </a:lnTo>
                  <a:lnTo>
                    <a:pt x="191051" y="95525"/>
                  </a:lnTo>
                  <a:lnTo>
                    <a:pt x="191051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090325" y="5449390"/>
              <a:ext cx="861060" cy="382270"/>
            </a:xfrm>
            <a:custGeom>
              <a:avLst/>
              <a:gdLst/>
              <a:ahLst/>
              <a:cxnLst/>
              <a:rect l="l" t="t" r="r" b="b"/>
              <a:pathLst>
                <a:path w="861059" h="382270">
                  <a:moveTo>
                    <a:pt x="0" y="191051"/>
                  </a:moveTo>
                  <a:lnTo>
                    <a:pt x="191051" y="0"/>
                  </a:lnTo>
                  <a:lnTo>
                    <a:pt x="191051" y="95525"/>
                  </a:lnTo>
                  <a:lnTo>
                    <a:pt x="860612" y="95525"/>
                  </a:lnTo>
                  <a:lnTo>
                    <a:pt x="860612" y="286577"/>
                  </a:lnTo>
                  <a:lnTo>
                    <a:pt x="191051" y="286577"/>
                  </a:lnTo>
                  <a:lnTo>
                    <a:pt x="191051" y="382103"/>
                  </a:lnTo>
                  <a:lnTo>
                    <a:pt x="0" y="191051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21209" y="2170849"/>
            <a:ext cx="521366" cy="625639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8151346" y="1973446"/>
            <a:ext cx="873760" cy="394970"/>
            <a:chOff x="8151346" y="1973446"/>
            <a:chExt cx="873760" cy="394970"/>
          </a:xfrm>
        </p:grpSpPr>
        <p:sp>
          <p:nvSpPr>
            <p:cNvPr id="25" name="object 25"/>
            <p:cNvSpPr/>
            <p:nvPr/>
          </p:nvSpPr>
          <p:spPr>
            <a:xfrm>
              <a:off x="8157696" y="1979796"/>
              <a:ext cx="861060" cy="382270"/>
            </a:xfrm>
            <a:custGeom>
              <a:avLst/>
              <a:gdLst/>
              <a:ahLst/>
              <a:cxnLst/>
              <a:rect l="l" t="t" r="r" b="b"/>
              <a:pathLst>
                <a:path w="861059" h="382269">
                  <a:moveTo>
                    <a:pt x="669560" y="0"/>
                  </a:moveTo>
                  <a:lnTo>
                    <a:pt x="669560" y="95525"/>
                  </a:lnTo>
                  <a:lnTo>
                    <a:pt x="0" y="95525"/>
                  </a:lnTo>
                  <a:lnTo>
                    <a:pt x="0" y="286578"/>
                  </a:lnTo>
                  <a:lnTo>
                    <a:pt x="669560" y="286578"/>
                  </a:lnTo>
                  <a:lnTo>
                    <a:pt x="669560" y="382103"/>
                  </a:lnTo>
                  <a:lnTo>
                    <a:pt x="860611" y="191051"/>
                  </a:lnTo>
                  <a:lnTo>
                    <a:pt x="669560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157696" y="1979796"/>
              <a:ext cx="861060" cy="382270"/>
            </a:xfrm>
            <a:custGeom>
              <a:avLst/>
              <a:gdLst/>
              <a:ahLst/>
              <a:cxnLst/>
              <a:rect l="l" t="t" r="r" b="b"/>
              <a:pathLst>
                <a:path w="861059" h="382269">
                  <a:moveTo>
                    <a:pt x="0" y="95525"/>
                  </a:moveTo>
                  <a:lnTo>
                    <a:pt x="669560" y="95525"/>
                  </a:lnTo>
                  <a:lnTo>
                    <a:pt x="669560" y="0"/>
                  </a:lnTo>
                  <a:lnTo>
                    <a:pt x="860612" y="191051"/>
                  </a:lnTo>
                  <a:lnTo>
                    <a:pt x="669560" y="382103"/>
                  </a:lnTo>
                  <a:lnTo>
                    <a:pt x="669560" y="286577"/>
                  </a:lnTo>
                  <a:lnTo>
                    <a:pt x="0" y="286577"/>
                  </a:lnTo>
                  <a:lnTo>
                    <a:pt x="0" y="95525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6985389" y="3830652"/>
            <a:ext cx="394970" cy="873760"/>
            <a:chOff x="6985389" y="3830652"/>
            <a:chExt cx="394970" cy="873760"/>
          </a:xfrm>
        </p:grpSpPr>
        <p:sp>
          <p:nvSpPr>
            <p:cNvPr id="28" name="object 28"/>
            <p:cNvSpPr/>
            <p:nvPr/>
          </p:nvSpPr>
          <p:spPr>
            <a:xfrm>
              <a:off x="6991739" y="3837002"/>
              <a:ext cx="382270" cy="861060"/>
            </a:xfrm>
            <a:custGeom>
              <a:avLst/>
              <a:gdLst/>
              <a:ahLst/>
              <a:cxnLst/>
              <a:rect l="l" t="t" r="r" b="b"/>
              <a:pathLst>
                <a:path w="382270" h="861060">
                  <a:moveTo>
                    <a:pt x="286576" y="0"/>
                  </a:moveTo>
                  <a:lnTo>
                    <a:pt x="95525" y="0"/>
                  </a:lnTo>
                  <a:lnTo>
                    <a:pt x="95525" y="669561"/>
                  </a:lnTo>
                  <a:lnTo>
                    <a:pt x="0" y="669561"/>
                  </a:lnTo>
                  <a:lnTo>
                    <a:pt x="191051" y="860612"/>
                  </a:lnTo>
                  <a:lnTo>
                    <a:pt x="382102" y="669561"/>
                  </a:lnTo>
                  <a:lnTo>
                    <a:pt x="286576" y="669561"/>
                  </a:lnTo>
                  <a:lnTo>
                    <a:pt x="286576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991739" y="3837002"/>
              <a:ext cx="382270" cy="861060"/>
            </a:xfrm>
            <a:custGeom>
              <a:avLst/>
              <a:gdLst/>
              <a:ahLst/>
              <a:cxnLst/>
              <a:rect l="l" t="t" r="r" b="b"/>
              <a:pathLst>
                <a:path w="382270" h="861060">
                  <a:moveTo>
                    <a:pt x="286577" y="0"/>
                  </a:moveTo>
                  <a:lnTo>
                    <a:pt x="286577" y="669560"/>
                  </a:lnTo>
                  <a:lnTo>
                    <a:pt x="382103" y="669560"/>
                  </a:lnTo>
                  <a:lnTo>
                    <a:pt x="191051" y="860612"/>
                  </a:lnTo>
                  <a:lnTo>
                    <a:pt x="0" y="669560"/>
                  </a:lnTo>
                  <a:lnTo>
                    <a:pt x="95525" y="669560"/>
                  </a:lnTo>
                  <a:lnTo>
                    <a:pt x="95525" y="0"/>
                  </a:lnTo>
                  <a:lnTo>
                    <a:pt x="286577" y="0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394055" y="3907028"/>
            <a:ext cx="1148080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2. </a:t>
            </a:r>
            <a:r>
              <a:rPr dirty="0" sz="1800" spc="-20">
                <a:solidFill>
                  <a:srgbClr val="444949"/>
                </a:solidFill>
                <a:latin typeface="Calibri"/>
                <a:cs typeface="Calibri"/>
              </a:rPr>
              <a:t>Trigger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dep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l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ym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759256" y="3135035"/>
            <a:ext cx="394970" cy="873760"/>
            <a:chOff x="9759256" y="3135035"/>
            <a:chExt cx="394970" cy="873760"/>
          </a:xfrm>
        </p:grpSpPr>
        <p:sp>
          <p:nvSpPr>
            <p:cNvPr id="32" name="object 32"/>
            <p:cNvSpPr/>
            <p:nvPr/>
          </p:nvSpPr>
          <p:spPr>
            <a:xfrm>
              <a:off x="9765605" y="3141385"/>
              <a:ext cx="382270" cy="861060"/>
            </a:xfrm>
            <a:custGeom>
              <a:avLst/>
              <a:gdLst/>
              <a:ahLst/>
              <a:cxnLst/>
              <a:rect l="l" t="t" r="r" b="b"/>
              <a:pathLst>
                <a:path w="382270" h="861060">
                  <a:moveTo>
                    <a:pt x="286578" y="0"/>
                  </a:moveTo>
                  <a:lnTo>
                    <a:pt x="95525" y="0"/>
                  </a:lnTo>
                  <a:lnTo>
                    <a:pt x="95525" y="669560"/>
                  </a:lnTo>
                  <a:lnTo>
                    <a:pt x="0" y="669560"/>
                  </a:lnTo>
                  <a:lnTo>
                    <a:pt x="191051" y="860611"/>
                  </a:lnTo>
                  <a:lnTo>
                    <a:pt x="382103" y="669560"/>
                  </a:lnTo>
                  <a:lnTo>
                    <a:pt x="286578" y="669560"/>
                  </a:lnTo>
                  <a:lnTo>
                    <a:pt x="286578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765606" y="3141385"/>
              <a:ext cx="382270" cy="861060"/>
            </a:xfrm>
            <a:custGeom>
              <a:avLst/>
              <a:gdLst/>
              <a:ahLst/>
              <a:cxnLst/>
              <a:rect l="l" t="t" r="r" b="b"/>
              <a:pathLst>
                <a:path w="382270" h="861060">
                  <a:moveTo>
                    <a:pt x="286577" y="0"/>
                  </a:moveTo>
                  <a:lnTo>
                    <a:pt x="286577" y="669560"/>
                  </a:lnTo>
                  <a:lnTo>
                    <a:pt x="382103" y="669560"/>
                  </a:lnTo>
                  <a:lnTo>
                    <a:pt x="191051" y="860612"/>
                  </a:lnTo>
                  <a:lnTo>
                    <a:pt x="0" y="669560"/>
                  </a:lnTo>
                  <a:lnTo>
                    <a:pt x="95525" y="669560"/>
                  </a:lnTo>
                  <a:lnTo>
                    <a:pt x="95525" y="0"/>
                  </a:lnTo>
                  <a:lnTo>
                    <a:pt x="286577" y="0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8126312" y="2517140"/>
            <a:ext cx="701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1.</a:t>
            </a:r>
            <a:r>
              <a:rPr dirty="0" sz="1800" spc="-7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push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200406" y="5101844"/>
            <a:ext cx="596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3.</a:t>
            </a:r>
            <a:r>
              <a:rPr dirty="0" sz="1800" spc="-7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poll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166177" y="3285235"/>
            <a:ext cx="1701800" cy="568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4.</a:t>
            </a: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Download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+</a:t>
            </a: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appspec.yml</a:t>
            </a: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210987" y="5181091"/>
            <a:ext cx="2032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EC2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instances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+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 agent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8273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0"/>
              <a:t>Cl</a:t>
            </a:r>
            <a:r>
              <a:rPr dirty="0" spc="-290"/>
              <a:t>o</a:t>
            </a:r>
            <a:r>
              <a:rPr dirty="0" spc="-630"/>
              <a:t>u</a:t>
            </a:r>
            <a:r>
              <a:rPr dirty="0" spc="-509"/>
              <a:t>d</a:t>
            </a:r>
            <a:r>
              <a:rPr dirty="0" spc="-440"/>
              <a:t>F</a:t>
            </a:r>
            <a:r>
              <a:rPr dirty="0" spc="-459"/>
              <a:t>o</a:t>
            </a:r>
            <a:r>
              <a:rPr dirty="0" spc="-310"/>
              <a:t>r</a:t>
            </a:r>
            <a:r>
              <a:rPr dirty="0" spc="-545"/>
              <a:t>mati</a:t>
            </a:r>
            <a:r>
              <a:rPr dirty="0" spc="-585"/>
              <a:t>o</a:t>
            </a:r>
            <a:r>
              <a:rPr dirty="0" spc="-630"/>
              <a:t>n</a:t>
            </a:r>
            <a:r>
              <a:rPr dirty="0" spc="-315"/>
              <a:t> </a:t>
            </a:r>
            <a:r>
              <a:rPr dirty="0" spc="-865"/>
              <a:t>S</a:t>
            </a:r>
            <a:r>
              <a:rPr dirty="0" spc="-505"/>
              <a:t>t</a:t>
            </a:r>
            <a:r>
              <a:rPr dirty="0" spc="-770"/>
              <a:t>a</a:t>
            </a:r>
            <a:r>
              <a:rPr dirty="0" spc="-459"/>
              <a:t>c</a:t>
            </a:r>
            <a:r>
              <a:rPr dirty="0" spc="-735"/>
              <a:t>k</a:t>
            </a:r>
            <a:r>
              <a:rPr dirty="0" spc="-785"/>
              <a:t>S</a:t>
            </a:r>
            <a:r>
              <a:rPr dirty="0" spc="-680"/>
              <a:t>e</a:t>
            </a:r>
            <a:r>
              <a:rPr dirty="0" spc="-415"/>
              <a:t>t</a:t>
            </a:r>
            <a:r>
              <a:rPr dirty="0" spc="-735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414779"/>
            <a:ext cx="10210800" cy="4161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318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Create,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update,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444949"/>
                </a:solidFill>
                <a:latin typeface="Microsoft Sans Serif"/>
                <a:cs typeface="Microsoft Sans Serif"/>
              </a:rPr>
              <a:t>or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delete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stacks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across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65">
                <a:solidFill>
                  <a:srgbClr val="444949"/>
                </a:solidFill>
                <a:latin typeface="Microsoft Sans Serif"/>
                <a:cs typeface="Microsoft Sans Serif"/>
              </a:rPr>
              <a:t>multiple</a:t>
            </a:r>
            <a:r>
              <a:rPr dirty="0" baseline="1010" sz="41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54">
                <a:solidFill>
                  <a:srgbClr val="444949"/>
                </a:solidFill>
                <a:latin typeface="Microsoft Sans Serif"/>
                <a:cs typeface="Microsoft Sans Serif"/>
              </a:rPr>
              <a:t>accounts</a:t>
            </a:r>
            <a:r>
              <a:rPr dirty="0" baseline="1010" sz="41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300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baseline="1010" sz="41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47">
                <a:solidFill>
                  <a:srgbClr val="444949"/>
                </a:solidFill>
                <a:latin typeface="Microsoft Sans Serif"/>
                <a:cs typeface="Microsoft Sans Serif"/>
              </a:rPr>
              <a:t>regions</a:t>
            </a:r>
            <a:endParaRPr baseline="1010" sz="4125">
              <a:latin typeface="Microsoft Sans Serif"/>
              <a:cs typeface="Microsoft Sans Serif"/>
            </a:endParaRPr>
          </a:p>
          <a:p>
            <a:pPr marL="241300">
              <a:lnSpc>
                <a:spcPts val="3180"/>
              </a:lnSpc>
            </a:pP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Administrator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account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create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StackSets</a:t>
            </a:r>
            <a:endParaRPr sz="2800">
              <a:latin typeface="Microsoft Sans Serif"/>
              <a:cs typeface="Microsoft Sans Serif"/>
            </a:endParaRPr>
          </a:p>
          <a:p>
            <a:pPr marL="241300" marR="1198880" indent="-228600">
              <a:lnSpc>
                <a:spcPts val="300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Trusted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accounts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create,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update,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delete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stack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instances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from </a:t>
            </a:r>
            <a:r>
              <a:rPr dirty="0" sz="2800" spc="-7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StackSets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100"/>
              </a:lnSpc>
              <a:spcBef>
                <a:spcPts val="9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When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update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stack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set,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 i="1">
                <a:solidFill>
                  <a:srgbClr val="444949"/>
                </a:solidFill>
                <a:latin typeface="Arial"/>
                <a:cs typeface="Arial"/>
              </a:rPr>
              <a:t>all</a:t>
            </a:r>
            <a:r>
              <a:rPr dirty="0" sz="2800" spc="10" i="1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associated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stack</a:t>
            </a: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instances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updated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9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Ability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set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maximum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concurrent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actions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targets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45">
                <a:solidFill>
                  <a:srgbClr val="444949"/>
                </a:solidFill>
                <a:latin typeface="Microsoft Sans Serif"/>
                <a:cs typeface="Microsoft Sans Serif"/>
              </a:rPr>
              <a:t>(#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444949"/>
                </a:solidFill>
                <a:latin typeface="Microsoft Sans Serif"/>
                <a:cs typeface="Microsoft Sans Serif"/>
              </a:rPr>
              <a:t>or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0">
                <a:solidFill>
                  <a:srgbClr val="444949"/>
                </a:solidFill>
                <a:latin typeface="Microsoft Sans Serif"/>
                <a:cs typeface="Microsoft Sans Serif"/>
              </a:rPr>
              <a:t>%)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Ability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set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failure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tolerance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45">
                <a:solidFill>
                  <a:srgbClr val="444949"/>
                </a:solidFill>
                <a:latin typeface="Microsoft Sans Serif"/>
                <a:cs typeface="Microsoft Sans Serif"/>
              </a:rPr>
              <a:t>(#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444949"/>
                </a:solidFill>
                <a:latin typeface="Microsoft Sans Serif"/>
                <a:cs typeface="Microsoft Sans Serif"/>
              </a:rPr>
              <a:t>or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0">
                <a:solidFill>
                  <a:srgbClr val="444949"/>
                </a:solidFill>
                <a:latin typeface="Microsoft Sans Serif"/>
                <a:cs typeface="Microsoft Sans Serif"/>
              </a:rPr>
              <a:t>%)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3754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75"/>
              <a:t>D</a:t>
            </a:r>
            <a:r>
              <a:rPr dirty="0" spc="-140"/>
              <a:t>i</a:t>
            </a:r>
            <a:r>
              <a:rPr dirty="0" spc="-695"/>
              <a:t>s</a:t>
            </a:r>
            <a:r>
              <a:rPr dirty="0" spc="-810"/>
              <a:t>a</a:t>
            </a:r>
            <a:r>
              <a:rPr dirty="0" spc="-645"/>
              <a:t>s</a:t>
            </a:r>
            <a:r>
              <a:rPr dirty="0" spc="-500"/>
              <a:t>t</a:t>
            </a:r>
            <a:r>
              <a:rPr dirty="0" spc="-535"/>
              <a:t>e</a:t>
            </a:r>
            <a:r>
              <a:rPr dirty="0" spc="-390"/>
              <a:t>r</a:t>
            </a:r>
            <a:r>
              <a:rPr dirty="0" spc="-325"/>
              <a:t> </a:t>
            </a:r>
            <a:r>
              <a:rPr dirty="0" spc="-540"/>
              <a:t>R</a:t>
            </a:r>
            <a:r>
              <a:rPr dirty="0" spc="-515"/>
              <a:t>e</a:t>
            </a:r>
            <a:r>
              <a:rPr dirty="0" spc="-455"/>
              <a:t>c</a:t>
            </a:r>
            <a:r>
              <a:rPr dirty="0" spc="-380"/>
              <a:t>o</a:t>
            </a:r>
            <a:r>
              <a:rPr dirty="0" spc="-805"/>
              <a:t>v</a:t>
            </a:r>
            <a:r>
              <a:rPr dirty="0" spc="-535"/>
              <a:t>e</a:t>
            </a:r>
            <a:r>
              <a:rPr dirty="0" spc="-85"/>
              <a:t>r</a:t>
            </a:r>
            <a:r>
              <a:rPr dirty="0" spc="-770"/>
              <a:t>y</a:t>
            </a:r>
            <a:r>
              <a:rPr dirty="0" spc="-320"/>
              <a:t> </a:t>
            </a:r>
            <a:r>
              <a:rPr dirty="0" spc="155"/>
              <a:t>O</a:t>
            </a:r>
            <a:r>
              <a:rPr dirty="0" spc="-805"/>
              <a:t>v</a:t>
            </a:r>
            <a:r>
              <a:rPr dirty="0" spc="-535"/>
              <a:t>e</a:t>
            </a:r>
            <a:r>
              <a:rPr dirty="0" spc="-85"/>
              <a:t>r</a:t>
            </a:r>
            <a:r>
              <a:rPr dirty="0" spc="-735"/>
              <a:t>v</a:t>
            </a:r>
            <a:r>
              <a:rPr dirty="0" spc="-390"/>
              <a:t>i</a:t>
            </a:r>
            <a:r>
              <a:rPr dirty="0" spc="-495"/>
              <a:t>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78203"/>
            <a:ext cx="10335895" cy="432816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Any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event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20">
                <a:solidFill>
                  <a:srgbClr val="444949"/>
                </a:solidFill>
                <a:latin typeface="Microsoft Sans Serif"/>
                <a:cs typeface="Microsoft Sans Serif"/>
              </a:rPr>
              <a:t>has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negative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impact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company’s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business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continuity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ce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endParaRPr sz="2800">
              <a:latin typeface="Microsoft Sans Serif"/>
              <a:cs typeface="Microsoft Sans Serif"/>
            </a:endParaRPr>
          </a:p>
          <a:p>
            <a:pPr marL="241300" marR="523875" indent="-228600">
              <a:lnSpc>
                <a:spcPts val="269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Disaster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recovery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(DR)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about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preparing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recovering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from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disaster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329"/>
              </a:lnSpc>
              <a:spcBef>
                <a:spcPts val="3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60">
                <a:solidFill>
                  <a:srgbClr val="444949"/>
                </a:solidFill>
                <a:latin typeface="Microsoft Sans Serif"/>
                <a:cs typeface="Microsoft Sans Serif"/>
              </a:rPr>
              <a:t>What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kind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disaster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recovery?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1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On-premise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80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On-premise: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traditional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DR,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very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expensive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79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30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pre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27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80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WS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d: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7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re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30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114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4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6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80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114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4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6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3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329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Need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 to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define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444949"/>
                </a:solidFill>
                <a:latin typeface="Microsoft Sans Serif"/>
                <a:cs typeface="Microsoft Sans Serif"/>
              </a:rPr>
              <a:t>two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terms: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1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39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Rec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70">
                <a:solidFill>
                  <a:srgbClr val="444949"/>
                </a:solidFill>
                <a:latin typeface="Microsoft Sans Serif"/>
                <a:cs typeface="Microsoft Sans Serif"/>
              </a:rPr>
              <a:t>oin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jecti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4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43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8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10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6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16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j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32410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9"/>
              <a:t>R</a:t>
            </a:r>
            <a:r>
              <a:rPr dirty="0" spc="-455"/>
              <a:t>P</a:t>
            </a:r>
            <a:r>
              <a:rPr dirty="0" spc="155"/>
              <a:t>O</a:t>
            </a:r>
            <a:r>
              <a:rPr dirty="0" spc="-325"/>
              <a:t> </a:t>
            </a:r>
            <a:r>
              <a:rPr dirty="0" spc="-770"/>
              <a:t>a</a:t>
            </a:r>
            <a:r>
              <a:rPr dirty="0" spc="-625"/>
              <a:t>n</a:t>
            </a:r>
            <a:r>
              <a:rPr dirty="0" spc="-500"/>
              <a:t>d</a:t>
            </a:r>
            <a:r>
              <a:rPr dirty="0" spc="-330"/>
              <a:t> </a:t>
            </a:r>
            <a:r>
              <a:rPr dirty="0" spc="-670"/>
              <a:t>R</a:t>
            </a:r>
            <a:r>
              <a:rPr dirty="0" spc="-520"/>
              <a:t>T</a:t>
            </a:r>
            <a:r>
              <a:rPr dirty="0" spc="155"/>
              <a:t>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72671" y="2936355"/>
            <a:ext cx="9846945" cy="1910080"/>
            <a:chOff x="1172671" y="2936355"/>
            <a:chExt cx="9846945" cy="1910080"/>
          </a:xfrm>
        </p:grpSpPr>
        <p:sp>
          <p:nvSpPr>
            <p:cNvPr id="5" name="object 5"/>
            <p:cNvSpPr/>
            <p:nvPr/>
          </p:nvSpPr>
          <p:spPr>
            <a:xfrm>
              <a:off x="1179021" y="2942705"/>
              <a:ext cx="9834245" cy="1072515"/>
            </a:xfrm>
            <a:custGeom>
              <a:avLst/>
              <a:gdLst/>
              <a:ahLst/>
              <a:cxnLst/>
              <a:rect l="l" t="t" r="r" b="b"/>
              <a:pathLst>
                <a:path w="9834245" h="1072514">
                  <a:moveTo>
                    <a:pt x="0" y="268090"/>
                  </a:moveTo>
                  <a:lnTo>
                    <a:pt x="9297788" y="268090"/>
                  </a:lnTo>
                  <a:lnTo>
                    <a:pt x="9297788" y="0"/>
                  </a:lnTo>
                  <a:lnTo>
                    <a:pt x="9833956" y="536171"/>
                  </a:lnTo>
                  <a:lnTo>
                    <a:pt x="9297788" y="1072342"/>
                  </a:lnTo>
                  <a:lnTo>
                    <a:pt x="9297788" y="804261"/>
                  </a:lnTo>
                  <a:lnTo>
                    <a:pt x="0" y="804261"/>
                  </a:lnTo>
                  <a:lnTo>
                    <a:pt x="0" y="268090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68880" y="3225339"/>
              <a:ext cx="507365" cy="507365"/>
            </a:xfrm>
            <a:custGeom>
              <a:avLst/>
              <a:gdLst/>
              <a:ahLst/>
              <a:cxnLst/>
              <a:rect l="l" t="t" r="r" b="b"/>
              <a:pathLst>
                <a:path w="507364" h="507364">
                  <a:moveTo>
                    <a:pt x="253537" y="0"/>
                  </a:moveTo>
                  <a:lnTo>
                    <a:pt x="207963" y="4084"/>
                  </a:lnTo>
                  <a:lnTo>
                    <a:pt x="165070" y="15861"/>
                  </a:lnTo>
                  <a:lnTo>
                    <a:pt x="125572" y="34615"/>
                  </a:lnTo>
                  <a:lnTo>
                    <a:pt x="90186" y="59628"/>
                  </a:lnTo>
                  <a:lnTo>
                    <a:pt x="59628" y="90186"/>
                  </a:lnTo>
                  <a:lnTo>
                    <a:pt x="34615" y="125572"/>
                  </a:lnTo>
                  <a:lnTo>
                    <a:pt x="15861" y="165070"/>
                  </a:lnTo>
                  <a:lnTo>
                    <a:pt x="4084" y="207963"/>
                  </a:lnTo>
                  <a:lnTo>
                    <a:pt x="0" y="253537"/>
                  </a:lnTo>
                  <a:lnTo>
                    <a:pt x="4084" y="299111"/>
                  </a:lnTo>
                  <a:lnTo>
                    <a:pt x="15861" y="342005"/>
                  </a:lnTo>
                  <a:lnTo>
                    <a:pt x="34615" y="381503"/>
                  </a:lnTo>
                  <a:lnTo>
                    <a:pt x="59628" y="416888"/>
                  </a:lnTo>
                  <a:lnTo>
                    <a:pt x="90186" y="447446"/>
                  </a:lnTo>
                  <a:lnTo>
                    <a:pt x="125572" y="472460"/>
                  </a:lnTo>
                  <a:lnTo>
                    <a:pt x="165070" y="491213"/>
                  </a:lnTo>
                  <a:lnTo>
                    <a:pt x="207963" y="502990"/>
                  </a:lnTo>
                  <a:lnTo>
                    <a:pt x="253537" y="507075"/>
                  </a:lnTo>
                  <a:lnTo>
                    <a:pt x="299111" y="502990"/>
                  </a:lnTo>
                  <a:lnTo>
                    <a:pt x="342005" y="491213"/>
                  </a:lnTo>
                  <a:lnTo>
                    <a:pt x="381503" y="472460"/>
                  </a:lnTo>
                  <a:lnTo>
                    <a:pt x="416888" y="447446"/>
                  </a:lnTo>
                  <a:lnTo>
                    <a:pt x="447446" y="416888"/>
                  </a:lnTo>
                  <a:lnTo>
                    <a:pt x="472460" y="381503"/>
                  </a:lnTo>
                  <a:lnTo>
                    <a:pt x="491213" y="342005"/>
                  </a:lnTo>
                  <a:lnTo>
                    <a:pt x="502990" y="299111"/>
                  </a:lnTo>
                  <a:lnTo>
                    <a:pt x="507075" y="253537"/>
                  </a:lnTo>
                  <a:lnTo>
                    <a:pt x="502990" y="207963"/>
                  </a:lnTo>
                  <a:lnTo>
                    <a:pt x="491213" y="165070"/>
                  </a:lnTo>
                  <a:lnTo>
                    <a:pt x="472460" y="125572"/>
                  </a:lnTo>
                  <a:lnTo>
                    <a:pt x="447446" y="90186"/>
                  </a:lnTo>
                  <a:lnTo>
                    <a:pt x="416888" y="59628"/>
                  </a:lnTo>
                  <a:lnTo>
                    <a:pt x="381503" y="34615"/>
                  </a:lnTo>
                  <a:lnTo>
                    <a:pt x="342005" y="15861"/>
                  </a:lnTo>
                  <a:lnTo>
                    <a:pt x="299111" y="4084"/>
                  </a:lnTo>
                  <a:lnTo>
                    <a:pt x="253537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68880" y="3225339"/>
              <a:ext cx="507365" cy="507365"/>
            </a:xfrm>
            <a:custGeom>
              <a:avLst/>
              <a:gdLst/>
              <a:ahLst/>
              <a:cxnLst/>
              <a:rect l="l" t="t" r="r" b="b"/>
              <a:pathLst>
                <a:path w="507364" h="507364">
                  <a:moveTo>
                    <a:pt x="0" y="253538"/>
                  </a:moveTo>
                  <a:lnTo>
                    <a:pt x="4084" y="207964"/>
                  </a:lnTo>
                  <a:lnTo>
                    <a:pt x="15861" y="165070"/>
                  </a:lnTo>
                  <a:lnTo>
                    <a:pt x="34615" y="125572"/>
                  </a:lnTo>
                  <a:lnTo>
                    <a:pt x="59628" y="90186"/>
                  </a:lnTo>
                  <a:lnTo>
                    <a:pt x="90186" y="59628"/>
                  </a:lnTo>
                  <a:lnTo>
                    <a:pt x="125572" y="34615"/>
                  </a:lnTo>
                  <a:lnTo>
                    <a:pt x="165070" y="15861"/>
                  </a:lnTo>
                  <a:lnTo>
                    <a:pt x="207964" y="4084"/>
                  </a:lnTo>
                  <a:lnTo>
                    <a:pt x="253538" y="0"/>
                  </a:lnTo>
                  <a:lnTo>
                    <a:pt x="299111" y="4084"/>
                  </a:lnTo>
                  <a:lnTo>
                    <a:pt x="342005" y="15861"/>
                  </a:lnTo>
                  <a:lnTo>
                    <a:pt x="381503" y="34615"/>
                  </a:lnTo>
                  <a:lnTo>
                    <a:pt x="416889" y="59628"/>
                  </a:lnTo>
                  <a:lnTo>
                    <a:pt x="447447" y="90186"/>
                  </a:lnTo>
                  <a:lnTo>
                    <a:pt x="472460" y="125572"/>
                  </a:lnTo>
                  <a:lnTo>
                    <a:pt x="491214" y="165070"/>
                  </a:lnTo>
                  <a:lnTo>
                    <a:pt x="502991" y="207964"/>
                  </a:lnTo>
                  <a:lnTo>
                    <a:pt x="507076" y="253538"/>
                  </a:lnTo>
                  <a:lnTo>
                    <a:pt x="502991" y="299111"/>
                  </a:lnTo>
                  <a:lnTo>
                    <a:pt x="491214" y="342005"/>
                  </a:lnTo>
                  <a:lnTo>
                    <a:pt x="472460" y="381503"/>
                  </a:lnTo>
                  <a:lnTo>
                    <a:pt x="447447" y="416889"/>
                  </a:lnTo>
                  <a:lnTo>
                    <a:pt x="416889" y="447447"/>
                  </a:lnTo>
                  <a:lnTo>
                    <a:pt x="381503" y="472460"/>
                  </a:lnTo>
                  <a:lnTo>
                    <a:pt x="342005" y="491214"/>
                  </a:lnTo>
                  <a:lnTo>
                    <a:pt x="299111" y="502991"/>
                  </a:lnTo>
                  <a:lnTo>
                    <a:pt x="253538" y="507076"/>
                  </a:lnTo>
                  <a:lnTo>
                    <a:pt x="207964" y="502991"/>
                  </a:lnTo>
                  <a:lnTo>
                    <a:pt x="165070" y="491214"/>
                  </a:lnTo>
                  <a:lnTo>
                    <a:pt x="125572" y="472460"/>
                  </a:lnTo>
                  <a:lnTo>
                    <a:pt x="90186" y="447447"/>
                  </a:lnTo>
                  <a:lnTo>
                    <a:pt x="59628" y="416889"/>
                  </a:lnTo>
                  <a:lnTo>
                    <a:pt x="34615" y="381503"/>
                  </a:lnTo>
                  <a:lnTo>
                    <a:pt x="15861" y="342005"/>
                  </a:lnTo>
                  <a:lnTo>
                    <a:pt x="4084" y="299111"/>
                  </a:lnTo>
                  <a:lnTo>
                    <a:pt x="0" y="253538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684319" y="3732415"/>
              <a:ext cx="76200" cy="1056005"/>
            </a:xfrm>
            <a:custGeom>
              <a:avLst/>
              <a:gdLst/>
              <a:ahLst/>
              <a:cxnLst/>
              <a:rect l="l" t="t" r="r" b="b"/>
              <a:pathLst>
                <a:path w="76200" h="1056004">
                  <a:moveTo>
                    <a:pt x="34924" y="76199"/>
                  </a:moveTo>
                  <a:lnTo>
                    <a:pt x="34923" y="1055715"/>
                  </a:lnTo>
                  <a:lnTo>
                    <a:pt x="41273" y="1055715"/>
                  </a:lnTo>
                  <a:lnTo>
                    <a:pt x="41274" y="76199"/>
                  </a:lnTo>
                  <a:lnTo>
                    <a:pt x="34924" y="76199"/>
                  </a:lnTo>
                  <a:close/>
                </a:path>
                <a:path w="76200" h="1056004">
                  <a:moveTo>
                    <a:pt x="69850" y="63500"/>
                  </a:moveTo>
                  <a:lnTo>
                    <a:pt x="41275" y="63500"/>
                  </a:lnTo>
                  <a:lnTo>
                    <a:pt x="41274" y="76199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1056004">
                  <a:moveTo>
                    <a:pt x="41275" y="63500"/>
                  </a:moveTo>
                  <a:lnTo>
                    <a:pt x="34925" y="63500"/>
                  </a:lnTo>
                  <a:lnTo>
                    <a:pt x="34924" y="76199"/>
                  </a:lnTo>
                  <a:lnTo>
                    <a:pt x="41274" y="76199"/>
                  </a:lnTo>
                  <a:lnTo>
                    <a:pt x="41275" y="63500"/>
                  </a:lnTo>
                  <a:close/>
                </a:path>
                <a:path w="76200" h="1056004">
                  <a:moveTo>
                    <a:pt x="38100" y="0"/>
                  </a:moveTo>
                  <a:lnTo>
                    <a:pt x="0" y="76198"/>
                  </a:lnTo>
                  <a:lnTo>
                    <a:pt x="34924" y="76199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40151" y="3075708"/>
              <a:ext cx="806450" cy="806450"/>
            </a:xfrm>
            <a:custGeom>
              <a:avLst/>
              <a:gdLst/>
              <a:ahLst/>
              <a:cxnLst/>
              <a:rect l="l" t="t" r="r" b="b"/>
              <a:pathLst>
                <a:path w="806450" h="806450">
                  <a:moveTo>
                    <a:pt x="316263" y="0"/>
                  </a:moveTo>
                  <a:lnTo>
                    <a:pt x="0" y="145215"/>
                  </a:lnTo>
                  <a:lnTo>
                    <a:pt x="283785" y="312902"/>
                  </a:lnTo>
                  <a:lnTo>
                    <a:pt x="187473" y="362290"/>
                  </a:lnTo>
                  <a:lnTo>
                    <a:pt x="456251" y="522138"/>
                  </a:lnTo>
                  <a:lnTo>
                    <a:pt x="373752" y="556781"/>
                  </a:lnTo>
                  <a:lnTo>
                    <a:pt x="806335" y="806334"/>
                  </a:lnTo>
                  <a:lnTo>
                    <a:pt x="551257" y="480702"/>
                  </a:lnTo>
                  <a:lnTo>
                    <a:pt x="618825" y="448224"/>
                  </a:lnTo>
                  <a:lnTo>
                    <a:pt x="412501" y="253734"/>
                  </a:lnTo>
                  <a:lnTo>
                    <a:pt x="480068" y="226968"/>
                  </a:lnTo>
                  <a:lnTo>
                    <a:pt x="31626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40151" y="3075708"/>
              <a:ext cx="806450" cy="806450"/>
            </a:xfrm>
            <a:custGeom>
              <a:avLst/>
              <a:gdLst/>
              <a:ahLst/>
              <a:cxnLst/>
              <a:rect l="l" t="t" r="r" b="b"/>
              <a:pathLst>
                <a:path w="806450" h="806450">
                  <a:moveTo>
                    <a:pt x="316262" y="0"/>
                  </a:moveTo>
                  <a:lnTo>
                    <a:pt x="480068" y="226968"/>
                  </a:lnTo>
                  <a:lnTo>
                    <a:pt x="412500" y="253734"/>
                  </a:lnTo>
                  <a:lnTo>
                    <a:pt x="618824" y="448225"/>
                  </a:lnTo>
                  <a:lnTo>
                    <a:pt x="551256" y="480702"/>
                  </a:lnTo>
                  <a:lnTo>
                    <a:pt x="806335" y="806335"/>
                  </a:lnTo>
                  <a:lnTo>
                    <a:pt x="373751" y="556781"/>
                  </a:lnTo>
                  <a:lnTo>
                    <a:pt x="456251" y="522139"/>
                  </a:lnTo>
                  <a:lnTo>
                    <a:pt x="187472" y="362290"/>
                  </a:lnTo>
                  <a:lnTo>
                    <a:pt x="283785" y="312902"/>
                  </a:lnTo>
                  <a:lnTo>
                    <a:pt x="0" y="145215"/>
                  </a:lnTo>
                  <a:lnTo>
                    <a:pt x="316262" y="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57969" y="3790603"/>
              <a:ext cx="76200" cy="1056005"/>
            </a:xfrm>
            <a:custGeom>
              <a:avLst/>
              <a:gdLst/>
              <a:ahLst/>
              <a:cxnLst/>
              <a:rect l="l" t="t" r="r" b="b"/>
              <a:pathLst>
                <a:path w="76200" h="1056004">
                  <a:moveTo>
                    <a:pt x="34924" y="76200"/>
                  </a:moveTo>
                  <a:lnTo>
                    <a:pt x="34923" y="1055716"/>
                  </a:lnTo>
                  <a:lnTo>
                    <a:pt x="41273" y="1055716"/>
                  </a:lnTo>
                  <a:lnTo>
                    <a:pt x="41274" y="76200"/>
                  </a:lnTo>
                  <a:lnTo>
                    <a:pt x="34924" y="76200"/>
                  </a:lnTo>
                  <a:close/>
                </a:path>
                <a:path w="76200" h="1056004">
                  <a:moveTo>
                    <a:pt x="69850" y="63501"/>
                  </a:moveTo>
                  <a:lnTo>
                    <a:pt x="41275" y="63501"/>
                  </a:lnTo>
                  <a:lnTo>
                    <a:pt x="41274" y="76200"/>
                  </a:lnTo>
                  <a:lnTo>
                    <a:pt x="76200" y="76201"/>
                  </a:lnTo>
                  <a:lnTo>
                    <a:pt x="69850" y="63501"/>
                  </a:lnTo>
                  <a:close/>
                </a:path>
                <a:path w="76200" h="1056004">
                  <a:moveTo>
                    <a:pt x="41275" y="63501"/>
                  </a:moveTo>
                  <a:lnTo>
                    <a:pt x="34925" y="63501"/>
                  </a:lnTo>
                  <a:lnTo>
                    <a:pt x="34924" y="76200"/>
                  </a:lnTo>
                  <a:lnTo>
                    <a:pt x="41274" y="76200"/>
                  </a:lnTo>
                  <a:lnTo>
                    <a:pt x="41275" y="63501"/>
                  </a:lnTo>
                  <a:close/>
                </a:path>
                <a:path w="76200" h="1056004">
                  <a:moveTo>
                    <a:pt x="38100" y="0"/>
                  </a:moveTo>
                  <a:lnTo>
                    <a:pt x="0" y="76199"/>
                  </a:lnTo>
                  <a:lnTo>
                    <a:pt x="34924" y="76200"/>
                  </a:lnTo>
                  <a:lnTo>
                    <a:pt x="34925" y="63501"/>
                  </a:lnTo>
                  <a:lnTo>
                    <a:pt x="69850" y="63501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417758" y="3225339"/>
              <a:ext cx="507365" cy="507365"/>
            </a:xfrm>
            <a:custGeom>
              <a:avLst/>
              <a:gdLst/>
              <a:ahLst/>
              <a:cxnLst/>
              <a:rect l="l" t="t" r="r" b="b"/>
              <a:pathLst>
                <a:path w="507365" h="507364">
                  <a:moveTo>
                    <a:pt x="253537" y="0"/>
                  </a:moveTo>
                  <a:lnTo>
                    <a:pt x="207963" y="4084"/>
                  </a:lnTo>
                  <a:lnTo>
                    <a:pt x="165070" y="15861"/>
                  </a:lnTo>
                  <a:lnTo>
                    <a:pt x="125572" y="34615"/>
                  </a:lnTo>
                  <a:lnTo>
                    <a:pt x="90186" y="59628"/>
                  </a:lnTo>
                  <a:lnTo>
                    <a:pt x="59628" y="90186"/>
                  </a:lnTo>
                  <a:lnTo>
                    <a:pt x="34615" y="125572"/>
                  </a:lnTo>
                  <a:lnTo>
                    <a:pt x="15861" y="165070"/>
                  </a:lnTo>
                  <a:lnTo>
                    <a:pt x="4084" y="207963"/>
                  </a:lnTo>
                  <a:lnTo>
                    <a:pt x="0" y="253537"/>
                  </a:lnTo>
                  <a:lnTo>
                    <a:pt x="4084" y="299111"/>
                  </a:lnTo>
                  <a:lnTo>
                    <a:pt x="15861" y="342005"/>
                  </a:lnTo>
                  <a:lnTo>
                    <a:pt x="34615" y="381503"/>
                  </a:lnTo>
                  <a:lnTo>
                    <a:pt x="59628" y="416888"/>
                  </a:lnTo>
                  <a:lnTo>
                    <a:pt x="90186" y="447446"/>
                  </a:lnTo>
                  <a:lnTo>
                    <a:pt x="125572" y="472460"/>
                  </a:lnTo>
                  <a:lnTo>
                    <a:pt x="165070" y="491213"/>
                  </a:lnTo>
                  <a:lnTo>
                    <a:pt x="207963" y="502990"/>
                  </a:lnTo>
                  <a:lnTo>
                    <a:pt x="253537" y="507075"/>
                  </a:lnTo>
                  <a:lnTo>
                    <a:pt x="299111" y="502990"/>
                  </a:lnTo>
                  <a:lnTo>
                    <a:pt x="342005" y="491213"/>
                  </a:lnTo>
                  <a:lnTo>
                    <a:pt x="381503" y="472460"/>
                  </a:lnTo>
                  <a:lnTo>
                    <a:pt x="416888" y="447446"/>
                  </a:lnTo>
                  <a:lnTo>
                    <a:pt x="447446" y="416888"/>
                  </a:lnTo>
                  <a:lnTo>
                    <a:pt x="472460" y="381503"/>
                  </a:lnTo>
                  <a:lnTo>
                    <a:pt x="491213" y="342005"/>
                  </a:lnTo>
                  <a:lnTo>
                    <a:pt x="502990" y="299111"/>
                  </a:lnTo>
                  <a:lnTo>
                    <a:pt x="507075" y="253537"/>
                  </a:lnTo>
                  <a:lnTo>
                    <a:pt x="502990" y="207963"/>
                  </a:lnTo>
                  <a:lnTo>
                    <a:pt x="491213" y="165070"/>
                  </a:lnTo>
                  <a:lnTo>
                    <a:pt x="472460" y="125572"/>
                  </a:lnTo>
                  <a:lnTo>
                    <a:pt x="447446" y="90186"/>
                  </a:lnTo>
                  <a:lnTo>
                    <a:pt x="416888" y="59628"/>
                  </a:lnTo>
                  <a:lnTo>
                    <a:pt x="381503" y="34615"/>
                  </a:lnTo>
                  <a:lnTo>
                    <a:pt x="342005" y="15861"/>
                  </a:lnTo>
                  <a:lnTo>
                    <a:pt x="299111" y="4084"/>
                  </a:lnTo>
                  <a:lnTo>
                    <a:pt x="253537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417758" y="3225339"/>
              <a:ext cx="507365" cy="507365"/>
            </a:xfrm>
            <a:custGeom>
              <a:avLst/>
              <a:gdLst/>
              <a:ahLst/>
              <a:cxnLst/>
              <a:rect l="l" t="t" r="r" b="b"/>
              <a:pathLst>
                <a:path w="507365" h="507364">
                  <a:moveTo>
                    <a:pt x="0" y="253538"/>
                  </a:moveTo>
                  <a:lnTo>
                    <a:pt x="4084" y="207964"/>
                  </a:lnTo>
                  <a:lnTo>
                    <a:pt x="15861" y="165070"/>
                  </a:lnTo>
                  <a:lnTo>
                    <a:pt x="34615" y="125572"/>
                  </a:lnTo>
                  <a:lnTo>
                    <a:pt x="59628" y="90186"/>
                  </a:lnTo>
                  <a:lnTo>
                    <a:pt x="90186" y="59628"/>
                  </a:lnTo>
                  <a:lnTo>
                    <a:pt x="125572" y="34615"/>
                  </a:lnTo>
                  <a:lnTo>
                    <a:pt x="165070" y="15861"/>
                  </a:lnTo>
                  <a:lnTo>
                    <a:pt x="207964" y="4084"/>
                  </a:lnTo>
                  <a:lnTo>
                    <a:pt x="253538" y="0"/>
                  </a:lnTo>
                  <a:lnTo>
                    <a:pt x="299111" y="4084"/>
                  </a:lnTo>
                  <a:lnTo>
                    <a:pt x="342005" y="15861"/>
                  </a:lnTo>
                  <a:lnTo>
                    <a:pt x="381503" y="34615"/>
                  </a:lnTo>
                  <a:lnTo>
                    <a:pt x="416889" y="59628"/>
                  </a:lnTo>
                  <a:lnTo>
                    <a:pt x="447447" y="90186"/>
                  </a:lnTo>
                  <a:lnTo>
                    <a:pt x="472460" y="125572"/>
                  </a:lnTo>
                  <a:lnTo>
                    <a:pt x="491214" y="165070"/>
                  </a:lnTo>
                  <a:lnTo>
                    <a:pt x="502991" y="207964"/>
                  </a:lnTo>
                  <a:lnTo>
                    <a:pt x="507076" y="253538"/>
                  </a:lnTo>
                  <a:lnTo>
                    <a:pt x="502991" y="299111"/>
                  </a:lnTo>
                  <a:lnTo>
                    <a:pt x="491214" y="342005"/>
                  </a:lnTo>
                  <a:lnTo>
                    <a:pt x="472460" y="381503"/>
                  </a:lnTo>
                  <a:lnTo>
                    <a:pt x="447447" y="416889"/>
                  </a:lnTo>
                  <a:lnTo>
                    <a:pt x="416889" y="447447"/>
                  </a:lnTo>
                  <a:lnTo>
                    <a:pt x="381503" y="472460"/>
                  </a:lnTo>
                  <a:lnTo>
                    <a:pt x="342005" y="491214"/>
                  </a:lnTo>
                  <a:lnTo>
                    <a:pt x="299111" y="502991"/>
                  </a:lnTo>
                  <a:lnTo>
                    <a:pt x="253538" y="507076"/>
                  </a:lnTo>
                  <a:lnTo>
                    <a:pt x="207964" y="502991"/>
                  </a:lnTo>
                  <a:lnTo>
                    <a:pt x="165070" y="491214"/>
                  </a:lnTo>
                  <a:lnTo>
                    <a:pt x="125572" y="472460"/>
                  </a:lnTo>
                  <a:lnTo>
                    <a:pt x="90186" y="447447"/>
                  </a:lnTo>
                  <a:lnTo>
                    <a:pt x="59628" y="416889"/>
                  </a:lnTo>
                  <a:lnTo>
                    <a:pt x="34615" y="381503"/>
                  </a:lnTo>
                  <a:lnTo>
                    <a:pt x="15861" y="342005"/>
                  </a:lnTo>
                  <a:lnTo>
                    <a:pt x="4084" y="299111"/>
                  </a:lnTo>
                  <a:lnTo>
                    <a:pt x="0" y="253538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633197" y="3732415"/>
              <a:ext cx="76200" cy="1056005"/>
            </a:xfrm>
            <a:custGeom>
              <a:avLst/>
              <a:gdLst/>
              <a:ahLst/>
              <a:cxnLst/>
              <a:rect l="l" t="t" r="r" b="b"/>
              <a:pathLst>
                <a:path w="76200" h="1056004">
                  <a:moveTo>
                    <a:pt x="34924" y="76199"/>
                  </a:moveTo>
                  <a:lnTo>
                    <a:pt x="34923" y="1055715"/>
                  </a:lnTo>
                  <a:lnTo>
                    <a:pt x="41273" y="1055715"/>
                  </a:lnTo>
                  <a:lnTo>
                    <a:pt x="41274" y="76199"/>
                  </a:lnTo>
                  <a:lnTo>
                    <a:pt x="34924" y="76199"/>
                  </a:lnTo>
                  <a:close/>
                </a:path>
                <a:path w="76200" h="1056004">
                  <a:moveTo>
                    <a:pt x="69850" y="63500"/>
                  </a:moveTo>
                  <a:lnTo>
                    <a:pt x="41275" y="63500"/>
                  </a:lnTo>
                  <a:lnTo>
                    <a:pt x="41274" y="76199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1056004">
                  <a:moveTo>
                    <a:pt x="41275" y="63500"/>
                  </a:moveTo>
                  <a:lnTo>
                    <a:pt x="34925" y="63500"/>
                  </a:lnTo>
                  <a:lnTo>
                    <a:pt x="34924" y="76199"/>
                  </a:lnTo>
                  <a:lnTo>
                    <a:pt x="41274" y="76199"/>
                  </a:lnTo>
                  <a:lnTo>
                    <a:pt x="41275" y="63500"/>
                  </a:lnTo>
                  <a:close/>
                </a:path>
                <a:path w="76200" h="1056004">
                  <a:moveTo>
                    <a:pt x="38100" y="0"/>
                  </a:moveTo>
                  <a:lnTo>
                    <a:pt x="0" y="76198"/>
                  </a:lnTo>
                  <a:lnTo>
                    <a:pt x="34924" y="76199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518451" y="4867147"/>
            <a:ext cx="418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R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P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92102" y="4925059"/>
            <a:ext cx="772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Disaster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17272" y="2236123"/>
            <a:ext cx="1870710" cy="399415"/>
          </a:xfrm>
          <a:custGeom>
            <a:avLst/>
            <a:gdLst/>
            <a:ahLst/>
            <a:cxnLst/>
            <a:rect l="l" t="t" r="r" b="b"/>
            <a:pathLst>
              <a:path w="1870710" h="399414">
                <a:moveTo>
                  <a:pt x="0" y="399011"/>
                </a:moveTo>
                <a:lnTo>
                  <a:pt x="2612" y="321354"/>
                </a:lnTo>
                <a:lnTo>
                  <a:pt x="9738" y="257939"/>
                </a:lnTo>
                <a:lnTo>
                  <a:pt x="20306" y="215183"/>
                </a:lnTo>
                <a:lnTo>
                  <a:pt x="33249" y="199505"/>
                </a:lnTo>
                <a:lnTo>
                  <a:pt x="901933" y="199505"/>
                </a:lnTo>
                <a:lnTo>
                  <a:pt x="914875" y="183827"/>
                </a:lnTo>
                <a:lnTo>
                  <a:pt x="925443" y="141071"/>
                </a:lnTo>
                <a:lnTo>
                  <a:pt x="932569" y="77656"/>
                </a:lnTo>
                <a:lnTo>
                  <a:pt x="935182" y="0"/>
                </a:lnTo>
                <a:lnTo>
                  <a:pt x="937794" y="77656"/>
                </a:lnTo>
                <a:lnTo>
                  <a:pt x="944920" y="141071"/>
                </a:lnTo>
                <a:lnTo>
                  <a:pt x="955488" y="183827"/>
                </a:lnTo>
                <a:lnTo>
                  <a:pt x="968430" y="199505"/>
                </a:lnTo>
                <a:lnTo>
                  <a:pt x="1837115" y="199505"/>
                </a:lnTo>
                <a:lnTo>
                  <a:pt x="1850057" y="215183"/>
                </a:lnTo>
                <a:lnTo>
                  <a:pt x="1860625" y="257939"/>
                </a:lnTo>
                <a:lnTo>
                  <a:pt x="1867751" y="321354"/>
                </a:lnTo>
                <a:lnTo>
                  <a:pt x="1870364" y="399011"/>
                </a:lnTo>
              </a:path>
            </a:pathLst>
          </a:custGeom>
          <a:ln w="635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617334" y="1712467"/>
            <a:ext cx="861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Data</a:t>
            </a:r>
            <a:r>
              <a:rPr dirty="0" sz="1800" spc="-7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loss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67329" y="4867147"/>
            <a:ext cx="403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444949"/>
                </a:solidFill>
                <a:latin typeface="Calibri"/>
                <a:cs typeface="Calibri"/>
              </a:rPr>
              <a:t>R</a:t>
            </a:r>
            <a:r>
              <a:rPr dirty="0" sz="1800" spc="-55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79867" y="2239162"/>
            <a:ext cx="2508885" cy="399415"/>
          </a:xfrm>
          <a:custGeom>
            <a:avLst/>
            <a:gdLst/>
            <a:ahLst/>
            <a:cxnLst/>
            <a:rect l="l" t="t" r="r" b="b"/>
            <a:pathLst>
              <a:path w="2508884" h="399414">
                <a:moveTo>
                  <a:pt x="0" y="399011"/>
                </a:moveTo>
                <a:lnTo>
                  <a:pt x="2612" y="321354"/>
                </a:lnTo>
                <a:lnTo>
                  <a:pt x="9738" y="257939"/>
                </a:lnTo>
                <a:lnTo>
                  <a:pt x="20306" y="215183"/>
                </a:lnTo>
                <a:lnTo>
                  <a:pt x="33249" y="199505"/>
                </a:lnTo>
                <a:lnTo>
                  <a:pt x="1221111" y="199505"/>
                </a:lnTo>
                <a:lnTo>
                  <a:pt x="1234053" y="183827"/>
                </a:lnTo>
                <a:lnTo>
                  <a:pt x="1244622" y="141071"/>
                </a:lnTo>
                <a:lnTo>
                  <a:pt x="1251748" y="77656"/>
                </a:lnTo>
                <a:lnTo>
                  <a:pt x="1254361" y="0"/>
                </a:lnTo>
                <a:lnTo>
                  <a:pt x="1256973" y="77656"/>
                </a:lnTo>
                <a:lnTo>
                  <a:pt x="1264099" y="141071"/>
                </a:lnTo>
                <a:lnTo>
                  <a:pt x="1274667" y="183827"/>
                </a:lnTo>
                <a:lnTo>
                  <a:pt x="1287610" y="199505"/>
                </a:lnTo>
                <a:lnTo>
                  <a:pt x="2475471" y="199505"/>
                </a:lnTo>
                <a:lnTo>
                  <a:pt x="2488413" y="215183"/>
                </a:lnTo>
                <a:lnTo>
                  <a:pt x="2498982" y="257939"/>
                </a:lnTo>
                <a:lnTo>
                  <a:pt x="2506108" y="321354"/>
                </a:lnTo>
                <a:lnTo>
                  <a:pt x="2508721" y="399011"/>
                </a:lnTo>
              </a:path>
            </a:pathLst>
          </a:custGeom>
          <a:ln w="635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631622" y="1712467"/>
            <a:ext cx="993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444949"/>
                </a:solidFill>
                <a:latin typeface="Calibri"/>
                <a:cs typeface="Calibri"/>
              </a:rPr>
              <a:t>D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w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tim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2998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75"/>
              <a:t>D</a:t>
            </a:r>
            <a:r>
              <a:rPr dirty="0" spc="-140"/>
              <a:t>i</a:t>
            </a:r>
            <a:r>
              <a:rPr dirty="0" spc="-695"/>
              <a:t>s</a:t>
            </a:r>
            <a:r>
              <a:rPr dirty="0" spc="-810"/>
              <a:t>a</a:t>
            </a:r>
            <a:r>
              <a:rPr dirty="0" spc="-645"/>
              <a:t>s</a:t>
            </a:r>
            <a:r>
              <a:rPr dirty="0" spc="-500"/>
              <a:t>t</a:t>
            </a:r>
            <a:r>
              <a:rPr dirty="0" spc="-535"/>
              <a:t>e</a:t>
            </a:r>
            <a:r>
              <a:rPr dirty="0" spc="-390"/>
              <a:t>r</a:t>
            </a:r>
            <a:r>
              <a:rPr dirty="0" spc="-325"/>
              <a:t> </a:t>
            </a:r>
            <a:r>
              <a:rPr dirty="0" spc="-540"/>
              <a:t>R</a:t>
            </a:r>
            <a:r>
              <a:rPr dirty="0" spc="-515"/>
              <a:t>e</a:t>
            </a:r>
            <a:r>
              <a:rPr dirty="0" spc="-455"/>
              <a:t>c</a:t>
            </a:r>
            <a:r>
              <a:rPr dirty="0" spc="-380"/>
              <a:t>o</a:t>
            </a:r>
            <a:r>
              <a:rPr dirty="0" spc="-805"/>
              <a:t>v</a:t>
            </a:r>
            <a:r>
              <a:rPr dirty="0" spc="-535"/>
              <a:t>e</a:t>
            </a:r>
            <a:r>
              <a:rPr dirty="0" spc="-85"/>
              <a:t>r</a:t>
            </a:r>
            <a:r>
              <a:rPr dirty="0" spc="-770"/>
              <a:t>y</a:t>
            </a:r>
            <a:r>
              <a:rPr dirty="0" spc="-320"/>
              <a:t> </a:t>
            </a:r>
            <a:r>
              <a:rPr dirty="0" spc="-950"/>
              <a:t>S</a:t>
            </a:r>
            <a:r>
              <a:rPr dirty="0" spc="-415"/>
              <a:t>t</a:t>
            </a:r>
            <a:r>
              <a:rPr dirty="0" spc="-310"/>
              <a:t>r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670"/>
              <a:t>e</a:t>
            </a:r>
            <a:r>
              <a:rPr dirty="0" spc="-710"/>
              <a:t>g</a:t>
            </a:r>
            <a:r>
              <a:rPr dirty="0" spc="-390"/>
              <a:t>i</a:t>
            </a:r>
            <a:r>
              <a:rPr dirty="0" spc="-620"/>
              <a:t>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2483"/>
            <a:ext cx="4479925" cy="207391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75">
                <a:solidFill>
                  <a:srgbClr val="444949"/>
                </a:solidFill>
                <a:latin typeface="Microsoft Sans Serif"/>
                <a:cs typeface="Microsoft Sans Serif"/>
              </a:rPr>
              <a:t>Ba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3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Pilot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Light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Warm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Standby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Si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Si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pp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3693" y="4410016"/>
            <a:ext cx="5486400" cy="11175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125585" y="4163232"/>
            <a:ext cx="5469890" cy="114300"/>
          </a:xfrm>
          <a:custGeom>
            <a:avLst/>
            <a:gdLst/>
            <a:ahLst/>
            <a:cxnLst/>
            <a:rect l="l" t="t" r="r" b="b"/>
            <a:pathLst>
              <a:path w="5469890" h="114300">
                <a:moveTo>
                  <a:pt x="5355474" y="76199"/>
                </a:moveTo>
                <a:lnTo>
                  <a:pt x="5355474" y="114300"/>
                </a:lnTo>
                <a:lnTo>
                  <a:pt x="5431674" y="76200"/>
                </a:lnTo>
                <a:lnTo>
                  <a:pt x="5355474" y="76199"/>
                </a:lnTo>
                <a:close/>
              </a:path>
              <a:path w="5469890" h="114300">
                <a:moveTo>
                  <a:pt x="5355474" y="38099"/>
                </a:moveTo>
                <a:lnTo>
                  <a:pt x="5355474" y="76199"/>
                </a:lnTo>
                <a:lnTo>
                  <a:pt x="5374520" y="76200"/>
                </a:lnTo>
                <a:lnTo>
                  <a:pt x="5374520" y="38100"/>
                </a:lnTo>
                <a:lnTo>
                  <a:pt x="5355474" y="38099"/>
                </a:lnTo>
                <a:close/>
              </a:path>
              <a:path w="5469890" h="114300">
                <a:moveTo>
                  <a:pt x="5355474" y="0"/>
                </a:moveTo>
                <a:lnTo>
                  <a:pt x="5355474" y="38099"/>
                </a:lnTo>
                <a:lnTo>
                  <a:pt x="5374520" y="38100"/>
                </a:lnTo>
                <a:lnTo>
                  <a:pt x="5374520" y="76200"/>
                </a:lnTo>
                <a:lnTo>
                  <a:pt x="5431676" y="76198"/>
                </a:lnTo>
                <a:lnTo>
                  <a:pt x="5469774" y="57150"/>
                </a:lnTo>
                <a:lnTo>
                  <a:pt x="5355474" y="0"/>
                </a:lnTo>
                <a:close/>
              </a:path>
              <a:path w="5469890" h="114300">
                <a:moveTo>
                  <a:pt x="0" y="38098"/>
                </a:moveTo>
                <a:lnTo>
                  <a:pt x="0" y="76198"/>
                </a:lnTo>
                <a:lnTo>
                  <a:pt x="5355474" y="76199"/>
                </a:lnTo>
                <a:lnTo>
                  <a:pt x="5355474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16004" y="3882644"/>
            <a:ext cx="1036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444949"/>
                </a:solidFill>
                <a:latin typeface="Calibri"/>
                <a:cs typeface="Calibri"/>
              </a:rPr>
              <a:t>Faster</a:t>
            </a:r>
            <a:r>
              <a:rPr dirty="0" sz="1800" spc="-8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444949"/>
                </a:solidFill>
                <a:latin typeface="Calibri"/>
                <a:cs typeface="Calibri"/>
              </a:rPr>
              <a:t>RTO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82507" y="2084069"/>
            <a:ext cx="3028315" cy="985519"/>
          </a:xfrm>
          <a:custGeom>
            <a:avLst/>
            <a:gdLst/>
            <a:ahLst/>
            <a:cxnLst/>
            <a:rect l="l" t="t" r="r" b="b"/>
            <a:pathLst>
              <a:path w="3028315" h="985519">
                <a:moveTo>
                  <a:pt x="3028010" y="946962"/>
                </a:moveTo>
                <a:lnTo>
                  <a:pt x="2951810" y="908862"/>
                </a:lnTo>
                <a:lnTo>
                  <a:pt x="2951810" y="943787"/>
                </a:lnTo>
                <a:lnTo>
                  <a:pt x="0" y="943775"/>
                </a:lnTo>
                <a:lnTo>
                  <a:pt x="0" y="950125"/>
                </a:lnTo>
                <a:lnTo>
                  <a:pt x="2951810" y="950137"/>
                </a:lnTo>
                <a:lnTo>
                  <a:pt x="2951810" y="985062"/>
                </a:lnTo>
                <a:lnTo>
                  <a:pt x="3021660" y="950137"/>
                </a:lnTo>
                <a:lnTo>
                  <a:pt x="3028010" y="946962"/>
                </a:lnTo>
                <a:close/>
              </a:path>
              <a:path w="3028315" h="985519">
                <a:moveTo>
                  <a:pt x="3028010" y="38100"/>
                </a:moveTo>
                <a:lnTo>
                  <a:pt x="3021660" y="34925"/>
                </a:lnTo>
                <a:lnTo>
                  <a:pt x="2951810" y="0"/>
                </a:lnTo>
                <a:lnTo>
                  <a:pt x="2951810" y="34925"/>
                </a:lnTo>
                <a:lnTo>
                  <a:pt x="0" y="34925"/>
                </a:lnTo>
                <a:lnTo>
                  <a:pt x="0" y="41275"/>
                </a:lnTo>
                <a:lnTo>
                  <a:pt x="2951810" y="41275"/>
                </a:lnTo>
                <a:lnTo>
                  <a:pt x="2951810" y="76200"/>
                </a:lnTo>
                <a:lnTo>
                  <a:pt x="3021660" y="41275"/>
                </a:lnTo>
                <a:lnTo>
                  <a:pt x="3028010" y="3810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71780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75"/>
              <a:t>B</a:t>
            </a:r>
            <a:r>
              <a:rPr dirty="0" spc="-685"/>
              <a:t>a</a:t>
            </a:r>
            <a:r>
              <a:rPr dirty="0" spc="-555"/>
              <a:t>c</a:t>
            </a:r>
            <a:r>
              <a:rPr dirty="0" spc="-635"/>
              <a:t>k</a:t>
            </a:r>
            <a:r>
              <a:rPr dirty="0" spc="-630"/>
              <a:t>u</a:t>
            </a:r>
            <a:r>
              <a:rPr dirty="0" spc="-500"/>
              <a:t>p</a:t>
            </a:r>
            <a:r>
              <a:rPr dirty="0" spc="-330"/>
              <a:t> </a:t>
            </a:r>
            <a:r>
              <a:rPr dirty="0" spc="-770"/>
              <a:t>a</a:t>
            </a:r>
            <a:r>
              <a:rPr dirty="0" spc="-630"/>
              <a:t>n</a:t>
            </a:r>
            <a:r>
              <a:rPr dirty="0" spc="-500"/>
              <a:t>d</a:t>
            </a:r>
            <a:r>
              <a:rPr dirty="0" spc="-330"/>
              <a:t> </a:t>
            </a:r>
            <a:r>
              <a:rPr dirty="0" spc="-540"/>
              <a:t>R</a:t>
            </a:r>
            <a:r>
              <a:rPr dirty="0" spc="-509"/>
              <a:t>e</a:t>
            </a:r>
            <a:r>
              <a:rPr dirty="0" spc="-730"/>
              <a:t>s</a:t>
            </a:r>
            <a:r>
              <a:rPr dirty="0" spc="-415"/>
              <a:t>t</a:t>
            </a:r>
            <a:r>
              <a:rPr dirty="0" spc="-409"/>
              <a:t>o</a:t>
            </a:r>
            <a:r>
              <a:rPr dirty="0" spc="-295"/>
              <a:t>r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540"/>
              <a:t>(</a:t>
            </a:r>
            <a:r>
              <a:rPr dirty="0" spc="-270"/>
              <a:t>Hi</a:t>
            </a:r>
            <a:r>
              <a:rPr dirty="0" spc="-869"/>
              <a:t>g</a:t>
            </a:r>
            <a:r>
              <a:rPr dirty="0" spc="-630"/>
              <a:t>h</a:t>
            </a:r>
            <a:r>
              <a:rPr dirty="0" spc="-320"/>
              <a:t> </a:t>
            </a:r>
            <a:r>
              <a:rPr dirty="0" spc="-540"/>
              <a:t>R</a:t>
            </a:r>
            <a:r>
              <a:rPr dirty="0" spc="-425"/>
              <a:t>P</a:t>
            </a:r>
            <a:r>
              <a:rPr dirty="0" spc="155"/>
              <a:t>O</a:t>
            </a:r>
            <a:r>
              <a:rPr dirty="0" spc="-535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2335" y="1271846"/>
            <a:ext cx="1765300" cy="2236470"/>
          </a:xfrm>
          <a:prstGeom prst="rect">
            <a:avLst/>
          </a:prstGeom>
          <a:ln w="12700">
            <a:solidFill>
              <a:srgbClr val="5A6B86"/>
            </a:solidFill>
          </a:ln>
        </p:spPr>
        <p:txBody>
          <a:bodyPr wrap="square" lIns="0" tIns="69215" rIns="0" bIns="0" rtlCol="0" vert="horz">
            <a:spAutoFit/>
          </a:bodyPr>
          <a:lstStyle/>
          <a:p>
            <a:pPr marL="456565" marR="371475">
              <a:lnSpc>
                <a:spcPct val="105000"/>
              </a:lnSpc>
              <a:spcBef>
                <a:spcPts val="545"/>
              </a:spcBef>
            </a:pPr>
            <a:r>
              <a:rPr dirty="0" sz="1200" spc="-5">
                <a:solidFill>
                  <a:srgbClr val="5A6B86"/>
                </a:solidFill>
                <a:latin typeface="Calibri"/>
                <a:cs typeface="Calibri"/>
              </a:rPr>
              <a:t>C</a:t>
            </a:r>
            <a:r>
              <a:rPr dirty="0" sz="1200">
                <a:solidFill>
                  <a:srgbClr val="5A6B86"/>
                </a:solidFill>
                <a:latin typeface="Calibri"/>
                <a:cs typeface="Calibri"/>
              </a:rPr>
              <a:t>o</a:t>
            </a:r>
            <a:r>
              <a:rPr dirty="0" sz="1200" spc="-10">
                <a:solidFill>
                  <a:srgbClr val="5A6B86"/>
                </a:solidFill>
                <a:latin typeface="Calibri"/>
                <a:cs typeface="Calibri"/>
              </a:rPr>
              <a:t>r</a:t>
            </a:r>
            <a:r>
              <a:rPr dirty="0" sz="1200" spc="-5">
                <a:solidFill>
                  <a:srgbClr val="5A6B86"/>
                </a:solidFill>
                <a:latin typeface="Calibri"/>
                <a:cs typeface="Calibri"/>
              </a:rPr>
              <a:t>p</a:t>
            </a:r>
            <a:r>
              <a:rPr dirty="0" sz="1200">
                <a:solidFill>
                  <a:srgbClr val="5A6B86"/>
                </a:solidFill>
                <a:latin typeface="Calibri"/>
                <a:cs typeface="Calibri"/>
              </a:rPr>
              <a:t>o</a:t>
            </a:r>
            <a:r>
              <a:rPr dirty="0" sz="1200" spc="-35">
                <a:solidFill>
                  <a:srgbClr val="5A6B86"/>
                </a:solidFill>
                <a:latin typeface="Calibri"/>
                <a:cs typeface="Calibri"/>
              </a:rPr>
              <a:t>r</a:t>
            </a:r>
            <a:r>
              <a:rPr dirty="0" sz="1200" spc="-15">
                <a:solidFill>
                  <a:srgbClr val="5A6B86"/>
                </a:solidFill>
                <a:latin typeface="Calibri"/>
                <a:cs typeface="Calibri"/>
              </a:rPr>
              <a:t>a</a:t>
            </a:r>
            <a:r>
              <a:rPr dirty="0" sz="1200" spc="-20">
                <a:solidFill>
                  <a:srgbClr val="5A6B86"/>
                </a:solidFill>
                <a:latin typeface="Calibri"/>
                <a:cs typeface="Calibri"/>
              </a:rPr>
              <a:t>t</a:t>
            </a:r>
            <a:r>
              <a:rPr dirty="0" sz="1200">
                <a:solidFill>
                  <a:srgbClr val="5A6B86"/>
                </a:solidFill>
                <a:latin typeface="Calibri"/>
                <a:cs typeface="Calibri"/>
              </a:rPr>
              <a:t>e</a:t>
            </a:r>
            <a:r>
              <a:rPr dirty="0" sz="1200" spc="5">
                <a:solidFill>
                  <a:srgbClr val="5A6B86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5A6B86"/>
                </a:solidFill>
                <a:latin typeface="Calibri"/>
                <a:cs typeface="Calibri"/>
              </a:rPr>
              <a:t>d</a:t>
            </a:r>
            <a:r>
              <a:rPr dirty="0" sz="1200" spc="-15">
                <a:solidFill>
                  <a:srgbClr val="5A6B86"/>
                </a:solidFill>
                <a:latin typeface="Calibri"/>
                <a:cs typeface="Calibri"/>
              </a:rPr>
              <a:t>a</a:t>
            </a:r>
            <a:r>
              <a:rPr dirty="0" sz="1200" spc="-20">
                <a:solidFill>
                  <a:srgbClr val="5A6B86"/>
                </a:solidFill>
                <a:latin typeface="Calibri"/>
                <a:cs typeface="Calibri"/>
              </a:rPr>
              <a:t>t</a:t>
            </a:r>
            <a:r>
              <a:rPr dirty="0" sz="1200">
                <a:solidFill>
                  <a:srgbClr val="5A6B86"/>
                </a:solidFill>
                <a:latin typeface="Calibri"/>
                <a:cs typeface="Calibri"/>
              </a:rPr>
              <a:t>a  </a:t>
            </a:r>
            <a:r>
              <a:rPr dirty="0" sz="1200" spc="-10">
                <a:solidFill>
                  <a:srgbClr val="5A6B86"/>
                </a:solidFill>
                <a:latin typeface="Calibri"/>
                <a:cs typeface="Calibri"/>
              </a:rPr>
              <a:t>center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0055" y="1271016"/>
            <a:ext cx="335280" cy="33223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192821" y="1271846"/>
            <a:ext cx="1765300" cy="4559935"/>
          </a:xfrm>
          <a:custGeom>
            <a:avLst/>
            <a:gdLst/>
            <a:ahLst/>
            <a:cxnLst/>
            <a:rect l="l" t="t" r="r" b="b"/>
            <a:pathLst>
              <a:path w="1765300" h="4559935">
                <a:moveTo>
                  <a:pt x="0" y="0"/>
                </a:moveTo>
                <a:lnTo>
                  <a:pt x="1765300" y="0"/>
                </a:lnTo>
                <a:lnTo>
                  <a:pt x="1765300" y="4559566"/>
                </a:lnTo>
                <a:lnTo>
                  <a:pt x="0" y="455956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37321" y="1337564"/>
            <a:ext cx="703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S </a:t>
            </a:r>
            <a:r>
              <a:rPr dirty="0" sz="1200" spc="-5">
                <a:latin typeface="Calibri"/>
                <a:cs typeface="Calibri"/>
              </a:rPr>
              <a:t>Cl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05985" y="1280160"/>
            <a:ext cx="4320540" cy="4495800"/>
            <a:chOff x="1205985" y="1280160"/>
            <a:chExt cx="4320540" cy="44958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0743" y="1280160"/>
              <a:ext cx="335279" cy="33223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12335" y="3786343"/>
              <a:ext cx="1765300" cy="1983105"/>
            </a:xfrm>
            <a:custGeom>
              <a:avLst/>
              <a:gdLst/>
              <a:ahLst/>
              <a:cxnLst/>
              <a:rect l="l" t="t" r="r" b="b"/>
              <a:pathLst>
                <a:path w="1765300" h="1983104">
                  <a:moveTo>
                    <a:pt x="0" y="0"/>
                  </a:moveTo>
                  <a:lnTo>
                    <a:pt x="1765300" y="0"/>
                  </a:lnTo>
                  <a:lnTo>
                    <a:pt x="1765300" y="1982689"/>
                  </a:lnTo>
                  <a:lnTo>
                    <a:pt x="0" y="19826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0055" y="3785616"/>
              <a:ext cx="335280" cy="33223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292439" y="2366771"/>
            <a:ext cx="1620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444949"/>
                </a:solidFill>
                <a:latin typeface="Calibri"/>
                <a:cs typeface="Calibri"/>
              </a:rPr>
              <a:t>AWS</a:t>
            </a:r>
            <a:r>
              <a:rPr dirty="0" sz="1400" spc="-5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Storage</a:t>
            </a:r>
            <a:r>
              <a:rPr dirty="0" sz="14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Gateway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31335" y="1853183"/>
            <a:ext cx="2426335" cy="1384300"/>
            <a:chOff x="3831335" y="1853183"/>
            <a:chExt cx="2426335" cy="138430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1335" y="1901951"/>
              <a:ext cx="478536" cy="4815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48527" y="2727959"/>
              <a:ext cx="509015" cy="50901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8527" y="1853183"/>
              <a:ext cx="509015" cy="50596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736356" y="3265932"/>
            <a:ext cx="5321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Glacier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93163" y="2409444"/>
            <a:ext cx="8197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m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400" spc="-35">
                <a:solidFill>
                  <a:srgbClr val="444949"/>
                </a:solidFill>
                <a:latin typeface="Calibri"/>
                <a:cs typeface="Calibri"/>
              </a:rPr>
              <a:t>z</a:t>
            </a: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S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39501" y="3220211"/>
            <a:ext cx="10566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5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W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S</a:t>
            </a: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 S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w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ball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25240" y="2703576"/>
            <a:ext cx="484632" cy="48463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638068" y="3852164"/>
            <a:ext cx="722630" cy="563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dirty="0" sz="1200" spc="-4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S </a:t>
            </a:r>
            <a:r>
              <a:rPr dirty="0" sz="1200" spc="-5">
                <a:latin typeface="Calibri"/>
                <a:cs typeface="Calibri"/>
              </a:rPr>
              <a:t>Cl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EBS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87295" y="4050791"/>
            <a:ext cx="493775" cy="49377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701243" y="4985004"/>
            <a:ext cx="6953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S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na</a:t>
            </a: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p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sh</a:t>
            </a: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490472" y="1813560"/>
            <a:ext cx="4996815" cy="3858895"/>
            <a:chOff x="1490472" y="1813560"/>
            <a:chExt cx="4996815" cy="3858895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2536" y="4498848"/>
              <a:ext cx="472439" cy="4724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87295" y="4614672"/>
              <a:ext cx="493775" cy="4937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87295" y="5178551"/>
              <a:ext cx="493775" cy="49377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90472" y="1813560"/>
              <a:ext cx="688847" cy="6858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02536" y="1819656"/>
              <a:ext cx="685800" cy="6858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02536" y="2602992"/>
              <a:ext cx="685800" cy="68884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87790" y="2101976"/>
              <a:ext cx="3799204" cy="2665730"/>
            </a:xfrm>
            <a:custGeom>
              <a:avLst/>
              <a:gdLst/>
              <a:ahLst/>
              <a:cxnLst/>
              <a:rect l="l" t="t" r="r" b="b"/>
              <a:pathLst>
                <a:path w="3799204" h="2665729">
                  <a:moveTo>
                    <a:pt x="3028023" y="2627617"/>
                  </a:moveTo>
                  <a:lnTo>
                    <a:pt x="2951823" y="2589517"/>
                  </a:lnTo>
                  <a:lnTo>
                    <a:pt x="2951823" y="2624442"/>
                  </a:lnTo>
                  <a:lnTo>
                    <a:pt x="0" y="2624442"/>
                  </a:lnTo>
                  <a:lnTo>
                    <a:pt x="0" y="2630792"/>
                  </a:lnTo>
                  <a:lnTo>
                    <a:pt x="2951823" y="2630792"/>
                  </a:lnTo>
                  <a:lnTo>
                    <a:pt x="2951823" y="2665717"/>
                  </a:lnTo>
                  <a:lnTo>
                    <a:pt x="3021673" y="2630792"/>
                  </a:lnTo>
                  <a:lnTo>
                    <a:pt x="3028023" y="2627617"/>
                  </a:lnTo>
                  <a:close/>
                </a:path>
                <a:path w="3799204" h="2665729">
                  <a:moveTo>
                    <a:pt x="3799078" y="0"/>
                  </a:moveTo>
                  <a:lnTo>
                    <a:pt x="3567303" y="0"/>
                  </a:lnTo>
                  <a:lnTo>
                    <a:pt x="3567303" y="6350"/>
                  </a:lnTo>
                  <a:lnTo>
                    <a:pt x="3792728" y="6350"/>
                  </a:lnTo>
                  <a:lnTo>
                    <a:pt x="3792728" y="875982"/>
                  </a:lnTo>
                  <a:lnTo>
                    <a:pt x="3656203" y="875982"/>
                  </a:lnTo>
                  <a:lnTo>
                    <a:pt x="3656203" y="841057"/>
                  </a:lnTo>
                  <a:lnTo>
                    <a:pt x="3580003" y="879157"/>
                  </a:lnTo>
                  <a:lnTo>
                    <a:pt x="3656203" y="917257"/>
                  </a:lnTo>
                  <a:lnTo>
                    <a:pt x="3656203" y="882332"/>
                  </a:lnTo>
                  <a:lnTo>
                    <a:pt x="3799078" y="882332"/>
                  </a:lnTo>
                  <a:lnTo>
                    <a:pt x="3799078" y="879157"/>
                  </a:lnTo>
                  <a:lnTo>
                    <a:pt x="3799078" y="875982"/>
                  </a:lnTo>
                  <a:lnTo>
                    <a:pt x="3799078" y="6350"/>
                  </a:lnTo>
                  <a:lnTo>
                    <a:pt x="3799078" y="3175"/>
                  </a:lnTo>
                  <a:lnTo>
                    <a:pt x="3799078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330021" y="4713732"/>
            <a:ext cx="6076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Calibri Light"/>
                <a:cs typeface="Calibri Light"/>
              </a:rPr>
              <a:t>Redshift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02529" y="5250179"/>
            <a:ext cx="3136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RDS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02658" y="2297683"/>
            <a:ext cx="196215" cy="466090"/>
          </a:xfrm>
          <a:prstGeom prst="rect">
            <a:avLst/>
          </a:prstGeom>
        </p:spPr>
        <p:txBody>
          <a:bodyPr wrap="square" lIns="0" tIns="571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100" spc="-15">
                <a:solidFill>
                  <a:srgbClr val="444949"/>
                </a:solidFill>
                <a:latin typeface="Calibri"/>
                <a:cs typeface="Calibri"/>
              </a:rPr>
              <a:t>lif</a:t>
            </a:r>
            <a:r>
              <a:rPr dirty="0" sz="1100" spc="-25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r>
              <a:rPr dirty="0" sz="1100" spc="-20">
                <a:solidFill>
                  <a:srgbClr val="444949"/>
                </a:solidFill>
                <a:latin typeface="Calibri"/>
                <a:cs typeface="Calibri"/>
              </a:rPr>
              <a:t>c</a:t>
            </a:r>
            <a:r>
              <a:rPr dirty="0" sz="1100" spc="-25">
                <a:solidFill>
                  <a:srgbClr val="444949"/>
                </a:solidFill>
                <a:latin typeface="Calibri"/>
                <a:cs typeface="Calibri"/>
              </a:rPr>
              <a:t>y</a:t>
            </a:r>
            <a:r>
              <a:rPr dirty="0" sz="1100" spc="-20">
                <a:solidFill>
                  <a:srgbClr val="444949"/>
                </a:solidFill>
                <a:latin typeface="Calibri"/>
                <a:cs typeface="Calibri"/>
              </a:rPr>
              <a:t>c</a:t>
            </a:r>
            <a:r>
              <a:rPr dirty="0" sz="1100" spc="-15">
                <a:solidFill>
                  <a:srgbClr val="444949"/>
                </a:solidFill>
                <a:latin typeface="Calibri"/>
                <a:cs typeface="Calibri"/>
              </a:rPr>
              <a:t>le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705088" y="1289303"/>
            <a:ext cx="332231" cy="332232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259823" y="4029455"/>
            <a:ext cx="713231" cy="713232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1463039" y="2645664"/>
            <a:ext cx="7242809" cy="953769"/>
            <a:chOff x="1463039" y="2645664"/>
            <a:chExt cx="7242809" cy="953769"/>
          </a:xfrm>
        </p:grpSpPr>
        <p:sp>
          <p:nvSpPr>
            <p:cNvPr id="39" name="object 39"/>
            <p:cNvSpPr/>
            <p:nvPr/>
          </p:nvSpPr>
          <p:spPr>
            <a:xfrm>
              <a:off x="6958103" y="3522717"/>
              <a:ext cx="1747520" cy="76200"/>
            </a:xfrm>
            <a:custGeom>
              <a:avLst/>
              <a:gdLst/>
              <a:ahLst/>
              <a:cxnLst/>
              <a:rect l="l" t="t" r="r" b="b"/>
              <a:pathLst>
                <a:path w="1747520" h="76200">
                  <a:moveTo>
                    <a:pt x="1671516" y="0"/>
                  </a:moveTo>
                  <a:lnTo>
                    <a:pt x="1671325" y="34923"/>
                  </a:lnTo>
                  <a:lnTo>
                    <a:pt x="1684025" y="34993"/>
                  </a:lnTo>
                  <a:lnTo>
                    <a:pt x="1683989" y="41343"/>
                  </a:lnTo>
                  <a:lnTo>
                    <a:pt x="1671290" y="41343"/>
                  </a:lnTo>
                  <a:lnTo>
                    <a:pt x="1671099" y="76198"/>
                  </a:lnTo>
                  <a:lnTo>
                    <a:pt x="1741777" y="41343"/>
                  </a:lnTo>
                  <a:lnTo>
                    <a:pt x="1683989" y="41343"/>
                  </a:lnTo>
                  <a:lnTo>
                    <a:pt x="1741918" y="41273"/>
                  </a:lnTo>
                  <a:lnTo>
                    <a:pt x="1747507" y="38517"/>
                  </a:lnTo>
                  <a:lnTo>
                    <a:pt x="1671516" y="0"/>
                  </a:lnTo>
                  <a:close/>
                </a:path>
                <a:path w="1747520" h="76200">
                  <a:moveTo>
                    <a:pt x="1671325" y="34923"/>
                  </a:moveTo>
                  <a:lnTo>
                    <a:pt x="1671290" y="41273"/>
                  </a:lnTo>
                  <a:lnTo>
                    <a:pt x="1683989" y="41343"/>
                  </a:lnTo>
                  <a:lnTo>
                    <a:pt x="1684025" y="34993"/>
                  </a:lnTo>
                  <a:lnTo>
                    <a:pt x="1671325" y="34923"/>
                  </a:lnTo>
                  <a:close/>
                </a:path>
                <a:path w="1747520" h="76200">
                  <a:moveTo>
                    <a:pt x="35" y="25737"/>
                  </a:moveTo>
                  <a:lnTo>
                    <a:pt x="0" y="32087"/>
                  </a:lnTo>
                  <a:lnTo>
                    <a:pt x="1671290" y="41273"/>
                  </a:lnTo>
                  <a:lnTo>
                    <a:pt x="1671325" y="34923"/>
                  </a:lnTo>
                  <a:lnTo>
                    <a:pt x="35" y="25737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63039" y="2645664"/>
              <a:ext cx="640079" cy="643127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9259823" y="2097023"/>
            <a:ext cx="713740" cy="1472565"/>
            <a:chOff x="9259823" y="2097023"/>
            <a:chExt cx="713740" cy="1472565"/>
          </a:xfrm>
        </p:grpSpPr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259823" y="2097023"/>
              <a:ext cx="713231" cy="71627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378695" y="3096767"/>
              <a:ext cx="475488" cy="47243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8705611" y="1281451"/>
            <a:ext cx="1765300" cy="4559935"/>
          </a:xfrm>
          <a:prstGeom prst="rect">
            <a:avLst/>
          </a:prstGeom>
          <a:ln w="12700">
            <a:solidFill>
              <a:srgbClr val="444949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marL="457200">
              <a:lnSpc>
                <a:spcPct val="100000"/>
              </a:lnSpc>
              <a:spcBef>
                <a:spcPts val="610"/>
              </a:spcBef>
            </a:pPr>
            <a:r>
              <a:rPr dirty="0" sz="1200" spc="-20">
                <a:latin typeface="Calibri"/>
                <a:cs typeface="Calibri"/>
              </a:rPr>
              <a:t>AWS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Cloud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Calibri"/>
              <a:cs typeface="Calibri"/>
            </a:endParaRPr>
          </a:p>
          <a:p>
            <a:pPr marL="434975">
              <a:lnSpc>
                <a:spcPct val="100000"/>
              </a:lnSpc>
            </a:pP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Amazon</a:t>
            </a:r>
            <a:r>
              <a:rPr dirty="0" sz="1400" spc="-4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EC2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alibri"/>
              <a:cs typeface="Calibri"/>
            </a:endParaRPr>
          </a:p>
          <a:p>
            <a:pPr algn="ctr" marL="56515">
              <a:lnSpc>
                <a:spcPct val="100000"/>
              </a:lnSpc>
            </a:pP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AMI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Calibri"/>
              <a:cs typeface="Calibri"/>
            </a:endParaRPr>
          </a:p>
          <a:p>
            <a:pPr algn="ctr" marL="57150">
              <a:lnSpc>
                <a:spcPct val="100000"/>
              </a:lnSpc>
            </a:pP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Amazon</a:t>
            </a:r>
            <a:r>
              <a:rPr dirty="0" sz="1400" spc="-4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RDS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578314" y="2810337"/>
            <a:ext cx="76200" cy="288925"/>
          </a:xfrm>
          <a:custGeom>
            <a:avLst/>
            <a:gdLst/>
            <a:ahLst/>
            <a:cxnLst/>
            <a:rect l="l" t="t" r="r" b="b"/>
            <a:pathLst>
              <a:path w="76200" h="288925">
                <a:moveTo>
                  <a:pt x="41276" y="63500"/>
                </a:moveTo>
                <a:lnTo>
                  <a:pt x="34926" y="63500"/>
                </a:lnTo>
                <a:lnTo>
                  <a:pt x="34925" y="288409"/>
                </a:lnTo>
                <a:lnTo>
                  <a:pt x="41275" y="288409"/>
                </a:lnTo>
                <a:lnTo>
                  <a:pt x="41276" y="63500"/>
                </a:lnTo>
                <a:close/>
              </a:path>
              <a:path w="76200" h="288925">
                <a:moveTo>
                  <a:pt x="38101" y="0"/>
                </a:moveTo>
                <a:lnTo>
                  <a:pt x="0" y="76200"/>
                </a:lnTo>
                <a:lnTo>
                  <a:pt x="34926" y="76200"/>
                </a:lnTo>
                <a:lnTo>
                  <a:pt x="34926" y="63500"/>
                </a:lnTo>
                <a:lnTo>
                  <a:pt x="69850" y="63500"/>
                </a:lnTo>
                <a:lnTo>
                  <a:pt x="38101" y="0"/>
                </a:lnTo>
                <a:close/>
              </a:path>
              <a:path w="76200" h="288925">
                <a:moveTo>
                  <a:pt x="69850" y="63500"/>
                </a:moveTo>
                <a:lnTo>
                  <a:pt x="41276" y="63500"/>
                </a:lnTo>
                <a:lnTo>
                  <a:pt x="4127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235642" y="4047235"/>
            <a:ext cx="1704975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Scheduled</a:t>
            </a:r>
            <a:r>
              <a:rPr dirty="0" sz="1800" spc="-7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regular </a:t>
            </a:r>
            <a:r>
              <a:rPr dirty="0" sz="1800" spc="-39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snapshots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7881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75"/>
              <a:t>D</a:t>
            </a:r>
            <a:r>
              <a:rPr dirty="0" spc="-140"/>
              <a:t>i</a:t>
            </a:r>
            <a:r>
              <a:rPr dirty="0" spc="-695"/>
              <a:t>s</a:t>
            </a:r>
            <a:r>
              <a:rPr dirty="0" spc="-810"/>
              <a:t>a</a:t>
            </a:r>
            <a:r>
              <a:rPr dirty="0" spc="-645"/>
              <a:t>s</a:t>
            </a:r>
            <a:r>
              <a:rPr dirty="0" spc="-500"/>
              <a:t>t</a:t>
            </a:r>
            <a:r>
              <a:rPr dirty="0" spc="-535"/>
              <a:t>e</a:t>
            </a:r>
            <a:r>
              <a:rPr dirty="0" spc="-390"/>
              <a:t>r</a:t>
            </a:r>
            <a:r>
              <a:rPr dirty="0" spc="-325"/>
              <a:t> </a:t>
            </a:r>
            <a:r>
              <a:rPr dirty="0" spc="-540"/>
              <a:t>R</a:t>
            </a:r>
            <a:r>
              <a:rPr dirty="0" spc="-515"/>
              <a:t>e</a:t>
            </a:r>
            <a:r>
              <a:rPr dirty="0" spc="-455"/>
              <a:t>c</a:t>
            </a:r>
            <a:r>
              <a:rPr dirty="0" spc="-380"/>
              <a:t>o</a:t>
            </a:r>
            <a:r>
              <a:rPr dirty="0" spc="-805"/>
              <a:t>v</a:t>
            </a:r>
            <a:r>
              <a:rPr dirty="0" spc="-535"/>
              <a:t>e</a:t>
            </a:r>
            <a:r>
              <a:rPr dirty="0" spc="-85"/>
              <a:t>r</a:t>
            </a:r>
            <a:r>
              <a:rPr dirty="0" spc="-770"/>
              <a:t>y</a:t>
            </a:r>
            <a:r>
              <a:rPr dirty="0" spc="-330"/>
              <a:t> </a:t>
            </a:r>
            <a:r>
              <a:rPr dirty="0" spc="-600"/>
              <a:t>–</a:t>
            </a:r>
            <a:r>
              <a:rPr dirty="0" spc="-325"/>
              <a:t> </a:t>
            </a:r>
            <a:r>
              <a:rPr dirty="0" spc="-555"/>
              <a:t>P</a:t>
            </a:r>
            <a:r>
              <a:rPr dirty="0" spc="-254"/>
              <a:t>i</a:t>
            </a:r>
            <a:r>
              <a:rPr dirty="0" spc="-390"/>
              <a:t>l</a:t>
            </a:r>
            <a:r>
              <a:rPr dirty="0" spc="-290"/>
              <a:t>o</a:t>
            </a:r>
            <a:r>
              <a:rPr dirty="0" spc="-409"/>
              <a:t>t</a:t>
            </a:r>
            <a:r>
              <a:rPr dirty="0" spc="-325"/>
              <a:t> </a:t>
            </a:r>
            <a:r>
              <a:rPr dirty="0" spc="-390"/>
              <a:t>L</a:t>
            </a:r>
            <a:r>
              <a:rPr dirty="0" spc="-630"/>
              <a:t>ig</a:t>
            </a:r>
            <a:r>
              <a:rPr dirty="0" spc="-625"/>
              <a:t>h</a:t>
            </a:r>
            <a:r>
              <a:rPr dirty="0" spc="-409"/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51788"/>
            <a:ext cx="8660130" cy="1640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small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version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app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50">
                <a:solidFill>
                  <a:srgbClr val="444949"/>
                </a:solidFill>
                <a:latin typeface="Microsoft Sans Serif"/>
                <a:cs typeface="Microsoft Sans Serif"/>
              </a:rPr>
              <a:t>always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running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cloud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Useful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critical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core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(pilot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light)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39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1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il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6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Faster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5">
                <a:solidFill>
                  <a:srgbClr val="444949"/>
                </a:solidFill>
                <a:latin typeface="Microsoft Sans Serif"/>
                <a:cs typeface="Microsoft Sans Serif"/>
              </a:rPr>
              <a:t>than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Backup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0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Restore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60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critical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0">
                <a:solidFill>
                  <a:srgbClr val="444949"/>
                </a:solidFill>
                <a:latin typeface="Microsoft Sans Serif"/>
                <a:cs typeface="Microsoft Sans Serif"/>
              </a:rPr>
              <a:t>systems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already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up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49695" y="3624348"/>
            <a:ext cx="1765300" cy="2236470"/>
          </a:xfrm>
          <a:custGeom>
            <a:avLst/>
            <a:gdLst/>
            <a:ahLst/>
            <a:cxnLst/>
            <a:rect l="l" t="t" r="r" b="b"/>
            <a:pathLst>
              <a:path w="1765300" h="2236470">
                <a:moveTo>
                  <a:pt x="0" y="0"/>
                </a:moveTo>
                <a:lnTo>
                  <a:pt x="1765300" y="0"/>
                </a:lnTo>
                <a:lnTo>
                  <a:pt x="1765300" y="2236124"/>
                </a:lnTo>
                <a:lnTo>
                  <a:pt x="0" y="223612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A6B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94195" y="3690620"/>
            <a:ext cx="954405" cy="3975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dirty="0" sz="1200" spc="-5">
                <a:solidFill>
                  <a:srgbClr val="5A6B86"/>
                </a:solidFill>
                <a:latin typeface="Calibri"/>
                <a:cs typeface="Calibri"/>
              </a:rPr>
              <a:t>C</a:t>
            </a:r>
            <a:r>
              <a:rPr dirty="0" sz="1200">
                <a:solidFill>
                  <a:srgbClr val="5A6B86"/>
                </a:solidFill>
                <a:latin typeface="Calibri"/>
                <a:cs typeface="Calibri"/>
              </a:rPr>
              <a:t>o</a:t>
            </a:r>
            <a:r>
              <a:rPr dirty="0" sz="1200" spc="-10">
                <a:solidFill>
                  <a:srgbClr val="5A6B86"/>
                </a:solidFill>
                <a:latin typeface="Calibri"/>
                <a:cs typeface="Calibri"/>
              </a:rPr>
              <a:t>r</a:t>
            </a:r>
            <a:r>
              <a:rPr dirty="0" sz="1200" spc="-5">
                <a:solidFill>
                  <a:srgbClr val="5A6B86"/>
                </a:solidFill>
                <a:latin typeface="Calibri"/>
                <a:cs typeface="Calibri"/>
              </a:rPr>
              <a:t>p</a:t>
            </a:r>
            <a:r>
              <a:rPr dirty="0" sz="1200">
                <a:solidFill>
                  <a:srgbClr val="5A6B86"/>
                </a:solidFill>
                <a:latin typeface="Calibri"/>
                <a:cs typeface="Calibri"/>
              </a:rPr>
              <a:t>o</a:t>
            </a:r>
            <a:r>
              <a:rPr dirty="0" sz="1200" spc="-35">
                <a:solidFill>
                  <a:srgbClr val="5A6B86"/>
                </a:solidFill>
                <a:latin typeface="Calibri"/>
                <a:cs typeface="Calibri"/>
              </a:rPr>
              <a:t>r</a:t>
            </a:r>
            <a:r>
              <a:rPr dirty="0" sz="1200" spc="-15">
                <a:solidFill>
                  <a:srgbClr val="5A6B86"/>
                </a:solidFill>
                <a:latin typeface="Calibri"/>
                <a:cs typeface="Calibri"/>
              </a:rPr>
              <a:t>a</a:t>
            </a:r>
            <a:r>
              <a:rPr dirty="0" sz="1200" spc="-20">
                <a:solidFill>
                  <a:srgbClr val="5A6B86"/>
                </a:solidFill>
                <a:latin typeface="Calibri"/>
                <a:cs typeface="Calibri"/>
              </a:rPr>
              <a:t>t</a:t>
            </a:r>
            <a:r>
              <a:rPr dirty="0" sz="1200">
                <a:solidFill>
                  <a:srgbClr val="5A6B86"/>
                </a:solidFill>
                <a:latin typeface="Calibri"/>
                <a:cs typeface="Calibri"/>
              </a:rPr>
              <a:t>e</a:t>
            </a:r>
            <a:r>
              <a:rPr dirty="0" sz="1200" spc="5">
                <a:solidFill>
                  <a:srgbClr val="5A6B86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5A6B86"/>
                </a:solidFill>
                <a:latin typeface="Calibri"/>
                <a:cs typeface="Calibri"/>
              </a:rPr>
              <a:t>d</a:t>
            </a:r>
            <a:r>
              <a:rPr dirty="0" sz="1200" spc="-15">
                <a:solidFill>
                  <a:srgbClr val="5A6B86"/>
                </a:solidFill>
                <a:latin typeface="Calibri"/>
                <a:cs typeface="Calibri"/>
              </a:rPr>
              <a:t>a</a:t>
            </a:r>
            <a:r>
              <a:rPr dirty="0" sz="1200" spc="-20">
                <a:solidFill>
                  <a:srgbClr val="5A6B86"/>
                </a:solidFill>
                <a:latin typeface="Calibri"/>
                <a:cs typeface="Calibri"/>
              </a:rPr>
              <a:t>t</a:t>
            </a:r>
            <a:r>
              <a:rPr dirty="0" sz="1200">
                <a:solidFill>
                  <a:srgbClr val="5A6B86"/>
                </a:solidFill>
                <a:latin typeface="Calibri"/>
                <a:cs typeface="Calibri"/>
              </a:rPr>
              <a:t>a  </a:t>
            </a:r>
            <a:r>
              <a:rPr dirty="0" sz="1200" spc="-10">
                <a:solidFill>
                  <a:srgbClr val="5A6B86"/>
                </a:solidFill>
                <a:latin typeface="Calibri"/>
                <a:cs typeface="Calibri"/>
              </a:rPr>
              <a:t>center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47416" y="3574339"/>
            <a:ext cx="5802630" cy="2292985"/>
            <a:chOff x="2947416" y="3574339"/>
            <a:chExt cx="5802630" cy="229298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7416" y="3624071"/>
              <a:ext cx="335280" cy="3322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0440" y="4154423"/>
              <a:ext cx="685800" cy="685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1776" y="4983479"/>
              <a:ext cx="640079" cy="6400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977840" y="3580689"/>
              <a:ext cx="1765300" cy="2280285"/>
            </a:xfrm>
            <a:custGeom>
              <a:avLst/>
              <a:gdLst/>
              <a:ahLst/>
              <a:cxnLst/>
              <a:rect l="l" t="t" r="r" b="b"/>
              <a:pathLst>
                <a:path w="1765300" h="2280285">
                  <a:moveTo>
                    <a:pt x="0" y="0"/>
                  </a:moveTo>
                  <a:lnTo>
                    <a:pt x="1765300" y="0"/>
                  </a:lnTo>
                  <a:lnTo>
                    <a:pt x="1765300" y="2279783"/>
                  </a:lnTo>
                  <a:lnTo>
                    <a:pt x="0" y="227978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422340" y="3647947"/>
            <a:ext cx="703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S </a:t>
            </a:r>
            <a:r>
              <a:rPr dirty="0" sz="1200" spc="-5">
                <a:latin typeface="Calibri"/>
                <a:cs typeface="Calibri"/>
              </a:rPr>
              <a:t>Cl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181825" y="3587496"/>
            <a:ext cx="3907790" cy="1917700"/>
            <a:chOff x="4181825" y="3587496"/>
            <a:chExt cx="3907790" cy="191770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6871" y="3587496"/>
              <a:ext cx="332231" cy="3352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6471" y="5001768"/>
              <a:ext cx="502920" cy="50291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81825" y="5264758"/>
              <a:ext cx="3249930" cy="76200"/>
            </a:xfrm>
            <a:custGeom>
              <a:avLst/>
              <a:gdLst/>
              <a:ahLst/>
              <a:cxnLst/>
              <a:rect l="l" t="t" r="r" b="b"/>
              <a:pathLst>
                <a:path w="3249929" h="76200">
                  <a:moveTo>
                    <a:pt x="3173552" y="0"/>
                  </a:moveTo>
                  <a:lnTo>
                    <a:pt x="3173552" y="76199"/>
                  </a:lnTo>
                  <a:lnTo>
                    <a:pt x="3243402" y="41274"/>
                  </a:lnTo>
                  <a:lnTo>
                    <a:pt x="3186266" y="41274"/>
                  </a:lnTo>
                  <a:lnTo>
                    <a:pt x="3186266" y="34924"/>
                  </a:lnTo>
                  <a:lnTo>
                    <a:pt x="3243402" y="34924"/>
                  </a:lnTo>
                  <a:lnTo>
                    <a:pt x="3173552" y="0"/>
                  </a:lnTo>
                  <a:close/>
                </a:path>
                <a:path w="3249929" h="76200">
                  <a:moveTo>
                    <a:pt x="3173552" y="34924"/>
                  </a:moveTo>
                  <a:lnTo>
                    <a:pt x="0" y="34924"/>
                  </a:lnTo>
                  <a:lnTo>
                    <a:pt x="0" y="41274"/>
                  </a:lnTo>
                  <a:lnTo>
                    <a:pt x="3173552" y="41274"/>
                  </a:lnTo>
                  <a:lnTo>
                    <a:pt x="3173552" y="34924"/>
                  </a:lnTo>
                  <a:close/>
                </a:path>
                <a:path w="3249929" h="76200">
                  <a:moveTo>
                    <a:pt x="3243402" y="34924"/>
                  </a:moveTo>
                  <a:lnTo>
                    <a:pt x="3186266" y="34924"/>
                  </a:lnTo>
                  <a:lnTo>
                    <a:pt x="3186266" y="41274"/>
                  </a:lnTo>
                  <a:lnTo>
                    <a:pt x="3243402" y="41274"/>
                  </a:lnTo>
                  <a:lnTo>
                    <a:pt x="3249752" y="38099"/>
                  </a:lnTo>
                  <a:lnTo>
                    <a:pt x="3243402" y="34924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143000" y="4576572"/>
            <a:ext cx="3342004" cy="1183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047239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EC2</a:t>
            </a:r>
            <a:r>
              <a:rPr dirty="0" sz="14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(not</a:t>
            </a:r>
            <a:r>
              <a:rPr dirty="0" sz="1400" spc="-2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running)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Data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Replication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 algn="ctr" marL="2047239">
              <a:lnSpc>
                <a:spcPct val="100000"/>
              </a:lnSpc>
            </a:pP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RDS</a:t>
            </a:r>
            <a:r>
              <a:rPr dirty="0" sz="1400" spc="-5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(running)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86471" y="4056888"/>
            <a:ext cx="502920" cy="50291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457808" y="3784092"/>
            <a:ext cx="6743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Route</a:t>
            </a:r>
            <a:r>
              <a:rPr dirty="0" sz="1400" spc="-7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53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204422" y="3267455"/>
            <a:ext cx="3383279" cy="1229995"/>
            <a:chOff x="4204422" y="3267455"/>
            <a:chExt cx="3383279" cy="1229995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1263" y="3267455"/>
              <a:ext cx="457200" cy="46024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204411" y="3495243"/>
              <a:ext cx="3383279" cy="1002665"/>
            </a:xfrm>
            <a:custGeom>
              <a:avLst/>
              <a:gdLst/>
              <a:ahLst/>
              <a:cxnLst/>
              <a:rect l="l" t="t" r="r" b="b"/>
              <a:pathLst>
                <a:path w="3383279" h="1002664">
                  <a:moveTo>
                    <a:pt x="1340218" y="5372"/>
                  </a:moveTo>
                  <a:lnTo>
                    <a:pt x="1336421" y="279"/>
                  </a:lnTo>
                  <a:lnTo>
                    <a:pt x="59156" y="954036"/>
                  </a:lnTo>
                  <a:lnTo>
                    <a:pt x="38265" y="926058"/>
                  </a:lnTo>
                  <a:lnTo>
                    <a:pt x="0" y="1002169"/>
                  </a:lnTo>
                  <a:lnTo>
                    <a:pt x="83858" y="987107"/>
                  </a:lnTo>
                  <a:lnTo>
                    <a:pt x="68630" y="966724"/>
                  </a:lnTo>
                  <a:lnTo>
                    <a:pt x="62966" y="959129"/>
                  </a:lnTo>
                  <a:lnTo>
                    <a:pt x="1340218" y="5372"/>
                  </a:lnTo>
                  <a:close/>
                </a:path>
                <a:path w="3383279" h="1002664">
                  <a:moveTo>
                    <a:pt x="1817839" y="11544"/>
                  </a:moveTo>
                  <a:lnTo>
                    <a:pt x="1795221" y="0"/>
                  </a:lnTo>
                  <a:lnTo>
                    <a:pt x="1792338" y="5651"/>
                  </a:lnTo>
                  <a:lnTo>
                    <a:pt x="1814957" y="17195"/>
                  </a:lnTo>
                  <a:lnTo>
                    <a:pt x="1817839" y="11544"/>
                  </a:lnTo>
                  <a:close/>
                </a:path>
                <a:path w="3383279" h="1002664">
                  <a:moveTo>
                    <a:pt x="1857438" y="31750"/>
                  </a:moveTo>
                  <a:lnTo>
                    <a:pt x="1834807" y="20205"/>
                  </a:lnTo>
                  <a:lnTo>
                    <a:pt x="1831924" y="25857"/>
                  </a:lnTo>
                  <a:lnTo>
                    <a:pt x="1854555" y="37401"/>
                  </a:lnTo>
                  <a:lnTo>
                    <a:pt x="1857438" y="31750"/>
                  </a:lnTo>
                  <a:close/>
                </a:path>
                <a:path w="3383279" h="1002664">
                  <a:moveTo>
                    <a:pt x="1897037" y="51943"/>
                  </a:moveTo>
                  <a:lnTo>
                    <a:pt x="1874405" y="40398"/>
                  </a:lnTo>
                  <a:lnTo>
                    <a:pt x="1871522" y="46062"/>
                  </a:lnTo>
                  <a:lnTo>
                    <a:pt x="1894141" y="57607"/>
                  </a:lnTo>
                  <a:lnTo>
                    <a:pt x="1897037" y="51943"/>
                  </a:lnTo>
                  <a:close/>
                </a:path>
                <a:path w="3383279" h="1002664">
                  <a:moveTo>
                    <a:pt x="1936623" y="72148"/>
                  </a:moveTo>
                  <a:lnTo>
                    <a:pt x="1914004" y="60604"/>
                  </a:lnTo>
                  <a:lnTo>
                    <a:pt x="1911121" y="66255"/>
                  </a:lnTo>
                  <a:lnTo>
                    <a:pt x="1933740" y="77800"/>
                  </a:lnTo>
                  <a:lnTo>
                    <a:pt x="1936623" y="72148"/>
                  </a:lnTo>
                  <a:close/>
                </a:path>
                <a:path w="3383279" h="1002664">
                  <a:moveTo>
                    <a:pt x="1976221" y="92354"/>
                  </a:moveTo>
                  <a:lnTo>
                    <a:pt x="1953590" y="80810"/>
                  </a:lnTo>
                  <a:lnTo>
                    <a:pt x="1950707" y="86461"/>
                  </a:lnTo>
                  <a:lnTo>
                    <a:pt x="1973338" y="98005"/>
                  </a:lnTo>
                  <a:lnTo>
                    <a:pt x="1976221" y="92354"/>
                  </a:lnTo>
                  <a:close/>
                </a:path>
                <a:path w="3383279" h="1002664">
                  <a:moveTo>
                    <a:pt x="2015820" y="112547"/>
                  </a:moveTo>
                  <a:lnTo>
                    <a:pt x="1993188" y="101003"/>
                  </a:lnTo>
                  <a:lnTo>
                    <a:pt x="1990305" y="106667"/>
                  </a:lnTo>
                  <a:lnTo>
                    <a:pt x="2012924" y="118211"/>
                  </a:lnTo>
                  <a:lnTo>
                    <a:pt x="2015820" y="112547"/>
                  </a:lnTo>
                  <a:close/>
                </a:path>
                <a:path w="3383279" h="1002664">
                  <a:moveTo>
                    <a:pt x="2055406" y="132753"/>
                  </a:moveTo>
                  <a:lnTo>
                    <a:pt x="2032787" y="121208"/>
                  </a:lnTo>
                  <a:lnTo>
                    <a:pt x="2029904" y="126860"/>
                  </a:lnTo>
                  <a:lnTo>
                    <a:pt x="2052523" y="138404"/>
                  </a:lnTo>
                  <a:lnTo>
                    <a:pt x="2055406" y="132753"/>
                  </a:lnTo>
                  <a:close/>
                </a:path>
                <a:path w="3383279" h="1002664">
                  <a:moveTo>
                    <a:pt x="2095004" y="152946"/>
                  </a:moveTo>
                  <a:lnTo>
                    <a:pt x="2072373" y="141401"/>
                  </a:lnTo>
                  <a:lnTo>
                    <a:pt x="2069490" y="147066"/>
                  </a:lnTo>
                  <a:lnTo>
                    <a:pt x="2092121" y="158610"/>
                  </a:lnTo>
                  <a:lnTo>
                    <a:pt x="2095004" y="152946"/>
                  </a:lnTo>
                  <a:close/>
                </a:path>
                <a:path w="3383279" h="1002664">
                  <a:moveTo>
                    <a:pt x="2134603" y="173151"/>
                  </a:moveTo>
                  <a:lnTo>
                    <a:pt x="2111972" y="161607"/>
                  </a:lnTo>
                  <a:lnTo>
                    <a:pt x="2109089" y="167259"/>
                  </a:lnTo>
                  <a:lnTo>
                    <a:pt x="2131707" y="178803"/>
                  </a:lnTo>
                  <a:lnTo>
                    <a:pt x="2134603" y="173151"/>
                  </a:lnTo>
                  <a:close/>
                </a:path>
                <a:path w="3383279" h="1002664">
                  <a:moveTo>
                    <a:pt x="2174189" y="193357"/>
                  </a:moveTo>
                  <a:lnTo>
                    <a:pt x="2151570" y="181813"/>
                  </a:lnTo>
                  <a:lnTo>
                    <a:pt x="2148687" y="187464"/>
                  </a:lnTo>
                  <a:lnTo>
                    <a:pt x="2171306" y="199009"/>
                  </a:lnTo>
                  <a:lnTo>
                    <a:pt x="2174189" y="193357"/>
                  </a:lnTo>
                  <a:close/>
                </a:path>
                <a:path w="3383279" h="1002664">
                  <a:moveTo>
                    <a:pt x="2213787" y="213550"/>
                  </a:moveTo>
                  <a:lnTo>
                    <a:pt x="2191169" y="202006"/>
                  </a:lnTo>
                  <a:lnTo>
                    <a:pt x="2188273" y="207670"/>
                  </a:lnTo>
                  <a:lnTo>
                    <a:pt x="2210905" y="219214"/>
                  </a:lnTo>
                  <a:lnTo>
                    <a:pt x="2213787" y="213550"/>
                  </a:lnTo>
                  <a:close/>
                </a:path>
                <a:path w="3383279" h="1002664">
                  <a:moveTo>
                    <a:pt x="2253386" y="233756"/>
                  </a:moveTo>
                  <a:lnTo>
                    <a:pt x="2230755" y="222211"/>
                  </a:lnTo>
                  <a:lnTo>
                    <a:pt x="2227872" y="227863"/>
                  </a:lnTo>
                  <a:lnTo>
                    <a:pt x="2250490" y="239407"/>
                  </a:lnTo>
                  <a:lnTo>
                    <a:pt x="2253386" y="233756"/>
                  </a:lnTo>
                  <a:close/>
                </a:path>
                <a:path w="3383279" h="1002664">
                  <a:moveTo>
                    <a:pt x="2292972" y="253961"/>
                  </a:moveTo>
                  <a:lnTo>
                    <a:pt x="2270353" y="242417"/>
                  </a:lnTo>
                  <a:lnTo>
                    <a:pt x="2267470" y="248069"/>
                  </a:lnTo>
                  <a:lnTo>
                    <a:pt x="2290089" y="259613"/>
                  </a:lnTo>
                  <a:lnTo>
                    <a:pt x="2292972" y="253961"/>
                  </a:lnTo>
                  <a:close/>
                </a:path>
                <a:path w="3383279" h="1002664">
                  <a:moveTo>
                    <a:pt x="2332571" y="274154"/>
                  </a:moveTo>
                  <a:lnTo>
                    <a:pt x="2309952" y="262610"/>
                  </a:lnTo>
                  <a:lnTo>
                    <a:pt x="2307056" y="268274"/>
                  </a:lnTo>
                  <a:lnTo>
                    <a:pt x="2329688" y="279819"/>
                  </a:lnTo>
                  <a:lnTo>
                    <a:pt x="2332571" y="274154"/>
                  </a:lnTo>
                  <a:close/>
                </a:path>
                <a:path w="3383279" h="1002664">
                  <a:moveTo>
                    <a:pt x="2372169" y="294360"/>
                  </a:moveTo>
                  <a:lnTo>
                    <a:pt x="2349538" y="282816"/>
                  </a:lnTo>
                  <a:lnTo>
                    <a:pt x="2346655" y="288467"/>
                  </a:lnTo>
                  <a:lnTo>
                    <a:pt x="2369286" y="300012"/>
                  </a:lnTo>
                  <a:lnTo>
                    <a:pt x="2372169" y="294360"/>
                  </a:lnTo>
                  <a:close/>
                </a:path>
                <a:path w="3383279" h="1002664">
                  <a:moveTo>
                    <a:pt x="2411755" y="314553"/>
                  </a:moveTo>
                  <a:lnTo>
                    <a:pt x="2389136" y="303009"/>
                  </a:lnTo>
                  <a:lnTo>
                    <a:pt x="2386253" y="308673"/>
                  </a:lnTo>
                  <a:lnTo>
                    <a:pt x="2408872" y="320217"/>
                  </a:lnTo>
                  <a:lnTo>
                    <a:pt x="2411755" y="314553"/>
                  </a:lnTo>
                  <a:close/>
                </a:path>
                <a:path w="3383279" h="1002664">
                  <a:moveTo>
                    <a:pt x="2451354" y="334759"/>
                  </a:moveTo>
                  <a:lnTo>
                    <a:pt x="2428722" y="323215"/>
                  </a:lnTo>
                  <a:lnTo>
                    <a:pt x="2425839" y="328866"/>
                  </a:lnTo>
                  <a:lnTo>
                    <a:pt x="2448471" y="340410"/>
                  </a:lnTo>
                  <a:lnTo>
                    <a:pt x="2451354" y="334759"/>
                  </a:lnTo>
                  <a:close/>
                </a:path>
                <a:path w="3383279" h="1002664">
                  <a:moveTo>
                    <a:pt x="2490952" y="354965"/>
                  </a:moveTo>
                  <a:lnTo>
                    <a:pt x="2468321" y="343420"/>
                  </a:lnTo>
                  <a:lnTo>
                    <a:pt x="2465438" y="349072"/>
                  </a:lnTo>
                  <a:lnTo>
                    <a:pt x="2488069" y="360616"/>
                  </a:lnTo>
                  <a:lnTo>
                    <a:pt x="2490952" y="354965"/>
                  </a:lnTo>
                  <a:close/>
                </a:path>
                <a:path w="3383279" h="1002664">
                  <a:moveTo>
                    <a:pt x="2530538" y="375158"/>
                  </a:moveTo>
                  <a:lnTo>
                    <a:pt x="2507919" y="363613"/>
                  </a:lnTo>
                  <a:lnTo>
                    <a:pt x="2505037" y="369277"/>
                  </a:lnTo>
                  <a:lnTo>
                    <a:pt x="2527655" y="380822"/>
                  </a:lnTo>
                  <a:lnTo>
                    <a:pt x="2530538" y="375158"/>
                  </a:lnTo>
                  <a:close/>
                </a:path>
                <a:path w="3383279" h="1002664">
                  <a:moveTo>
                    <a:pt x="2570137" y="395363"/>
                  </a:moveTo>
                  <a:lnTo>
                    <a:pt x="2547518" y="383819"/>
                  </a:lnTo>
                  <a:lnTo>
                    <a:pt x="2544622" y="389470"/>
                  </a:lnTo>
                  <a:lnTo>
                    <a:pt x="2567254" y="401015"/>
                  </a:lnTo>
                  <a:lnTo>
                    <a:pt x="2570137" y="395363"/>
                  </a:lnTo>
                  <a:close/>
                </a:path>
                <a:path w="3383279" h="1002664">
                  <a:moveTo>
                    <a:pt x="2609735" y="415569"/>
                  </a:moveTo>
                  <a:lnTo>
                    <a:pt x="2587104" y="404025"/>
                  </a:lnTo>
                  <a:lnTo>
                    <a:pt x="2584221" y="409676"/>
                  </a:lnTo>
                  <a:lnTo>
                    <a:pt x="2606852" y="421220"/>
                  </a:lnTo>
                  <a:lnTo>
                    <a:pt x="2609735" y="415569"/>
                  </a:lnTo>
                  <a:close/>
                </a:path>
                <a:path w="3383279" h="1002664">
                  <a:moveTo>
                    <a:pt x="2649321" y="435762"/>
                  </a:moveTo>
                  <a:lnTo>
                    <a:pt x="2626703" y="424218"/>
                  </a:lnTo>
                  <a:lnTo>
                    <a:pt x="2623820" y="429882"/>
                  </a:lnTo>
                  <a:lnTo>
                    <a:pt x="2646438" y="441426"/>
                  </a:lnTo>
                  <a:lnTo>
                    <a:pt x="2649321" y="435762"/>
                  </a:lnTo>
                  <a:close/>
                </a:path>
                <a:path w="3383279" h="1002664">
                  <a:moveTo>
                    <a:pt x="2688920" y="455968"/>
                  </a:moveTo>
                  <a:lnTo>
                    <a:pt x="2666301" y="444423"/>
                  </a:lnTo>
                  <a:lnTo>
                    <a:pt x="2663406" y="450075"/>
                  </a:lnTo>
                  <a:lnTo>
                    <a:pt x="2686037" y="461619"/>
                  </a:lnTo>
                  <a:lnTo>
                    <a:pt x="2688920" y="455968"/>
                  </a:lnTo>
                  <a:close/>
                </a:path>
                <a:path w="3383279" h="1002664">
                  <a:moveTo>
                    <a:pt x="2728518" y="476161"/>
                  </a:moveTo>
                  <a:lnTo>
                    <a:pt x="2705887" y="464616"/>
                  </a:lnTo>
                  <a:lnTo>
                    <a:pt x="2703004" y="470281"/>
                  </a:lnTo>
                  <a:lnTo>
                    <a:pt x="2725636" y="481825"/>
                  </a:lnTo>
                  <a:lnTo>
                    <a:pt x="2728518" y="476161"/>
                  </a:lnTo>
                  <a:close/>
                </a:path>
                <a:path w="3383279" h="1002664">
                  <a:moveTo>
                    <a:pt x="2768117" y="496366"/>
                  </a:moveTo>
                  <a:lnTo>
                    <a:pt x="2745486" y="484822"/>
                  </a:lnTo>
                  <a:lnTo>
                    <a:pt x="2742603" y="490474"/>
                  </a:lnTo>
                  <a:lnTo>
                    <a:pt x="2765221" y="502018"/>
                  </a:lnTo>
                  <a:lnTo>
                    <a:pt x="2768117" y="496366"/>
                  </a:lnTo>
                  <a:close/>
                </a:path>
                <a:path w="3383279" h="1002664">
                  <a:moveTo>
                    <a:pt x="2807703" y="516572"/>
                  </a:moveTo>
                  <a:lnTo>
                    <a:pt x="2785084" y="505028"/>
                  </a:lnTo>
                  <a:lnTo>
                    <a:pt x="2782189" y="510679"/>
                  </a:lnTo>
                  <a:lnTo>
                    <a:pt x="2804820" y="522224"/>
                  </a:lnTo>
                  <a:lnTo>
                    <a:pt x="2807703" y="516572"/>
                  </a:lnTo>
                  <a:close/>
                </a:path>
                <a:path w="3383279" h="1002664">
                  <a:moveTo>
                    <a:pt x="2847302" y="536765"/>
                  </a:moveTo>
                  <a:lnTo>
                    <a:pt x="2824670" y="525221"/>
                  </a:lnTo>
                  <a:lnTo>
                    <a:pt x="2821787" y="530885"/>
                  </a:lnTo>
                  <a:lnTo>
                    <a:pt x="2844419" y="542429"/>
                  </a:lnTo>
                  <a:lnTo>
                    <a:pt x="2847302" y="536765"/>
                  </a:lnTo>
                  <a:close/>
                </a:path>
                <a:path w="3383279" h="1002664">
                  <a:moveTo>
                    <a:pt x="2886900" y="556971"/>
                  </a:moveTo>
                  <a:lnTo>
                    <a:pt x="2864269" y="545426"/>
                  </a:lnTo>
                  <a:lnTo>
                    <a:pt x="2861386" y="551078"/>
                  </a:lnTo>
                  <a:lnTo>
                    <a:pt x="2884005" y="562622"/>
                  </a:lnTo>
                  <a:lnTo>
                    <a:pt x="2886900" y="556971"/>
                  </a:lnTo>
                  <a:close/>
                </a:path>
                <a:path w="3383279" h="1002664">
                  <a:moveTo>
                    <a:pt x="2926486" y="577176"/>
                  </a:moveTo>
                  <a:lnTo>
                    <a:pt x="2903867" y="565632"/>
                  </a:lnTo>
                  <a:lnTo>
                    <a:pt x="2900972" y="571284"/>
                  </a:lnTo>
                  <a:lnTo>
                    <a:pt x="2923603" y="582828"/>
                  </a:lnTo>
                  <a:lnTo>
                    <a:pt x="2926486" y="577176"/>
                  </a:lnTo>
                  <a:close/>
                </a:path>
                <a:path w="3383279" h="1002664">
                  <a:moveTo>
                    <a:pt x="2966085" y="597369"/>
                  </a:moveTo>
                  <a:lnTo>
                    <a:pt x="2943453" y="585825"/>
                  </a:lnTo>
                  <a:lnTo>
                    <a:pt x="2940570" y="591489"/>
                  </a:lnTo>
                  <a:lnTo>
                    <a:pt x="2963202" y="603034"/>
                  </a:lnTo>
                  <a:lnTo>
                    <a:pt x="2966085" y="597369"/>
                  </a:lnTo>
                  <a:close/>
                </a:path>
                <a:path w="3383279" h="1002664">
                  <a:moveTo>
                    <a:pt x="3005683" y="617575"/>
                  </a:moveTo>
                  <a:lnTo>
                    <a:pt x="2983052" y="606031"/>
                  </a:lnTo>
                  <a:lnTo>
                    <a:pt x="2980169" y="611682"/>
                  </a:lnTo>
                  <a:lnTo>
                    <a:pt x="3002788" y="623227"/>
                  </a:lnTo>
                  <a:lnTo>
                    <a:pt x="3005683" y="617575"/>
                  </a:lnTo>
                  <a:close/>
                </a:path>
                <a:path w="3383279" h="1002664">
                  <a:moveTo>
                    <a:pt x="3045269" y="637768"/>
                  </a:moveTo>
                  <a:lnTo>
                    <a:pt x="3022650" y="626224"/>
                  </a:lnTo>
                  <a:lnTo>
                    <a:pt x="3019768" y="631888"/>
                  </a:lnTo>
                  <a:lnTo>
                    <a:pt x="3042386" y="643432"/>
                  </a:lnTo>
                  <a:lnTo>
                    <a:pt x="3045269" y="637768"/>
                  </a:lnTo>
                  <a:close/>
                </a:path>
                <a:path w="3383279" h="1002664">
                  <a:moveTo>
                    <a:pt x="3084868" y="657974"/>
                  </a:moveTo>
                  <a:lnTo>
                    <a:pt x="3062236" y="646430"/>
                  </a:lnTo>
                  <a:lnTo>
                    <a:pt x="3059353" y="652081"/>
                  </a:lnTo>
                  <a:lnTo>
                    <a:pt x="3081985" y="663625"/>
                  </a:lnTo>
                  <a:lnTo>
                    <a:pt x="3084868" y="657974"/>
                  </a:lnTo>
                  <a:close/>
                </a:path>
                <a:path w="3383279" h="1002664">
                  <a:moveTo>
                    <a:pt x="3124466" y="678180"/>
                  </a:moveTo>
                  <a:lnTo>
                    <a:pt x="3101835" y="666635"/>
                  </a:lnTo>
                  <a:lnTo>
                    <a:pt x="3098952" y="672287"/>
                  </a:lnTo>
                  <a:lnTo>
                    <a:pt x="3121571" y="683831"/>
                  </a:lnTo>
                  <a:lnTo>
                    <a:pt x="3124466" y="678180"/>
                  </a:lnTo>
                  <a:close/>
                </a:path>
                <a:path w="3383279" h="1002664">
                  <a:moveTo>
                    <a:pt x="3164052" y="698373"/>
                  </a:moveTo>
                  <a:lnTo>
                    <a:pt x="3141434" y="686828"/>
                  </a:lnTo>
                  <a:lnTo>
                    <a:pt x="3138551" y="692492"/>
                  </a:lnTo>
                  <a:lnTo>
                    <a:pt x="3161169" y="704037"/>
                  </a:lnTo>
                  <a:lnTo>
                    <a:pt x="3164052" y="698373"/>
                  </a:lnTo>
                  <a:close/>
                </a:path>
                <a:path w="3383279" h="1002664">
                  <a:moveTo>
                    <a:pt x="3203651" y="718578"/>
                  </a:moveTo>
                  <a:lnTo>
                    <a:pt x="3181019" y="707034"/>
                  </a:lnTo>
                  <a:lnTo>
                    <a:pt x="3178137" y="712685"/>
                  </a:lnTo>
                  <a:lnTo>
                    <a:pt x="3200768" y="724230"/>
                  </a:lnTo>
                  <a:lnTo>
                    <a:pt x="3203651" y="718578"/>
                  </a:lnTo>
                  <a:close/>
                </a:path>
                <a:path w="3383279" h="1002664">
                  <a:moveTo>
                    <a:pt x="3243249" y="738784"/>
                  </a:moveTo>
                  <a:lnTo>
                    <a:pt x="3220618" y="727240"/>
                  </a:lnTo>
                  <a:lnTo>
                    <a:pt x="3217735" y="732891"/>
                  </a:lnTo>
                  <a:lnTo>
                    <a:pt x="3240354" y="744435"/>
                  </a:lnTo>
                  <a:lnTo>
                    <a:pt x="3243249" y="738784"/>
                  </a:lnTo>
                  <a:close/>
                </a:path>
                <a:path w="3383279" h="1002664">
                  <a:moveTo>
                    <a:pt x="3282835" y="758977"/>
                  </a:moveTo>
                  <a:lnTo>
                    <a:pt x="3260217" y="747433"/>
                  </a:lnTo>
                  <a:lnTo>
                    <a:pt x="3257334" y="753097"/>
                  </a:lnTo>
                  <a:lnTo>
                    <a:pt x="3279952" y="764641"/>
                  </a:lnTo>
                  <a:lnTo>
                    <a:pt x="3282835" y="758977"/>
                  </a:lnTo>
                  <a:close/>
                </a:path>
                <a:path w="3383279" h="1002664">
                  <a:moveTo>
                    <a:pt x="3383140" y="813714"/>
                  </a:moveTo>
                  <a:lnTo>
                    <a:pt x="3361842" y="784834"/>
                  </a:lnTo>
                  <a:lnTo>
                    <a:pt x="3332581" y="745147"/>
                  </a:lnTo>
                  <a:lnTo>
                    <a:pt x="3316706" y="776262"/>
                  </a:lnTo>
                  <a:lnTo>
                    <a:pt x="3299803" y="767638"/>
                  </a:lnTo>
                  <a:lnTo>
                    <a:pt x="3296920" y="773290"/>
                  </a:lnTo>
                  <a:lnTo>
                    <a:pt x="3313823" y="781913"/>
                  </a:lnTo>
                  <a:lnTo>
                    <a:pt x="3297948" y="813028"/>
                  </a:lnTo>
                  <a:lnTo>
                    <a:pt x="3383140" y="813714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333882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40"/>
              <a:t>W</a:t>
            </a:r>
            <a:r>
              <a:rPr dirty="0" spc="-225"/>
              <a:t>a</a:t>
            </a:r>
            <a:r>
              <a:rPr dirty="0" spc="-310"/>
              <a:t>r</a:t>
            </a:r>
            <a:r>
              <a:rPr dirty="0" spc="-890"/>
              <a:t>m</a:t>
            </a:r>
            <a:r>
              <a:rPr dirty="0" spc="-330"/>
              <a:t> </a:t>
            </a:r>
            <a:r>
              <a:rPr dirty="0" spc="-950"/>
              <a:t>S</a:t>
            </a:r>
            <a:r>
              <a:rPr dirty="0" spc="-415"/>
              <a:t>t</a:t>
            </a:r>
            <a:r>
              <a:rPr dirty="0" spc="-770"/>
              <a:t>a</a:t>
            </a:r>
            <a:r>
              <a:rPr dirty="0" spc="-630"/>
              <a:t>n</a:t>
            </a:r>
            <a:r>
              <a:rPr dirty="0" spc="-509"/>
              <a:t>d</a:t>
            </a:r>
            <a:r>
              <a:rPr dirty="0" spc="-575"/>
              <a:t>b</a:t>
            </a:r>
            <a:r>
              <a:rPr dirty="0" spc="-770"/>
              <a:t>y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943345" y="2529032"/>
            <a:ext cx="5806440" cy="3338195"/>
            <a:chOff x="2943345" y="2529032"/>
            <a:chExt cx="5806440" cy="3338195"/>
          </a:xfrm>
        </p:grpSpPr>
        <p:sp>
          <p:nvSpPr>
            <p:cNvPr id="6" name="object 6"/>
            <p:cNvSpPr/>
            <p:nvPr/>
          </p:nvSpPr>
          <p:spPr>
            <a:xfrm>
              <a:off x="2949695" y="2535382"/>
              <a:ext cx="1765300" cy="3325495"/>
            </a:xfrm>
            <a:custGeom>
              <a:avLst/>
              <a:gdLst/>
              <a:ahLst/>
              <a:cxnLst/>
              <a:rect l="l" t="t" r="r" b="b"/>
              <a:pathLst>
                <a:path w="1765300" h="3325495">
                  <a:moveTo>
                    <a:pt x="0" y="0"/>
                  </a:moveTo>
                  <a:lnTo>
                    <a:pt x="1765300" y="0"/>
                  </a:lnTo>
                  <a:lnTo>
                    <a:pt x="1765300" y="3325091"/>
                  </a:lnTo>
                  <a:lnTo>
                    <a:pt x="0" y="332509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A6B8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7416" y="2542031"/>
              <a:ext cx="335280" cy="3322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0440" y="4154423"/>
              <a:ext cx="685800" cy="685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1776" y="4983479"/>
              <a:ext cx="640079" cy="6400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77840" y="2535382"/>
              <a:ext cx="1765300" cy="3325495"/>
            </a:xfrm>
            <a:custGeom>
              <a:avLst/>
              <a:gdLst/>
              <a:ahLst/>
              <a:cxnLst/>
              <a:rect l="l" t="t" r="r" b="b"/>
              <a:pathLst>
                <a:path w="1765300" h="3325495">
                  <a:moveTo>
                    <a:pt x="0" y="0"/>
                  </a:moveTo>
                  <a:lnTo>
                    <a:pt x="1765300" y="0"/>
                  </a:lnTo>
                  <a:lnTo>
                    <a:pt x="1765300" y="3325091"/>
                  </a:lnTo>
                  <a:lnTo>
                    <a:pt x="0" y="332509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16939" y="1332483"/>
            <a:ext cx="7216775" cy="166751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Full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system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up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running,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but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minimum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size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Upon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disaster,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we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scale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production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load</a:t>
            </a:r>
            <a:endParaRPr sz="2800">
              <a:latin typeface="Microsoft Sans Serif"/>
              <a:cs typeface="Microsoft Sans Serif"/>
            </a:endParaRPr>
          </a:p>
          <a:p>
            <a:pPr marL="2489835">
              <a:lnSpc>
                <a:spcPct val="100000"/>
              </a:lnSpc>
              <a:spcBef>
                <a:spcPts val="1985"/>
              </a:spcBef>
              <a:tabLst>
                <a:tab pos="6517640" algn="l"/>
              </a:tabLst>
            </a:pPr>
            <a:r>
              <a:rPr dirty="0" sz="1200" spc="-5">
                <a:solidFill>
                  <a:srgbClr val="5A6B86"/>
                </a:solidFill>
                <a:latin typeface="Calibri"/>
                <a:cs typeface="Calibri"/>
              </a:rPr>
              <a:t>C</a:t>
            </a:r>
            <a:r>
              <a:rPr dirty="0" sz="1200">
                <a:solidFill>
                  <a:srgbClr val="5A6B86"/>
                </a:solidFill>
                <a:latin typeface="Calibri"/>
                <a:cs typeface="Calibri"/>
              </a:rPr>
              <a:t>o</a:t>
            </a:r>
            <a:r>
              <a:rPr dirty="0" sz="1200" spc="-10">
                <a:solidFill>
                  <a:srgbClr val="5A6B86"/>
                </a:solidFill>
                <a:latin typeface="Calibri"/>
                <a:cs typeface="Calibri"/>
              </a:rPr>
              <a:t>r</a:t>
            </a:r>
            <a:r>
              <a:rPr dirty="0" sz="1200" spc="-5">
                <a:solidFill>
                  <a:srgbClr val="5A6B86"/>
                </a:solidFill>
                <a:latin typeface="Calibri"/>
                <a:cs typeface="Calibri"/>
              </a:rPr>
              <a:t>p</a:t>
            </a:r>
            <a:r>
              <a:rPr dirty="0" sz="1200">
                <a:solidFill>
                  <a:srgbClr val="5A6B86"/>
                </a:solidFill>
                <a:latin typeface="Calibri"/>
                <a:cs typeface="Calibri"/>
              </a:rPr>
              <a:t>o</a:t>
            </a:r>
            <a:r>
              <a:rPr dirty="0" sz="1200" spc="-35">
                <a:solidFill>
                  <a:srgbClr val="5A6B86"/>
                </a:solidFill>
                <a:latin typeface="Calibri"/>
                <a:cs typeface="Calibri"/>
              </a:rPr>
              <a:t>r</a:t>
            </a:r>
            <a:r>
              <a:rPr dirty="0" sz="1200" spc="-15">
                <a:solidFill>
                  <a:srgbClr val="5A6B86"/>
                </a:solidFill>
                <a:latin typeface="Calibri"/>
                <a:cs typeface="Calibri"/>
              </a:rPr>
              <a:t>a</a:t>
            </a:r>
            <a:r>
              <a:rPr dirty="0" sz="1200" spc="-20">
                <a:solidFill>
                  <a:srgbClr val="5A6B86"/>
                </a:solidFill>
                <a:latin typeface="Calibri"/>
                <a:cs typeface="Calibri"/>
              </a:rPr>
              <a:t>t</a:t>
            </a:r>
            <a:r>
              <a:rPr dirty="0" sz="1200">
                <a:solidFill>
                  <a:srgbClr val="5A6B86"/>
                </a:solidFill>
                <a:latin typeface="Calibri"/>
                <a:cs typeface="Calibri"/>
              </a:rPr>
              <a:t>e</a:t>
            </a:r>
            <a:r>
              <a:rPr dirty="0" sz="1200" spc="5">
                <a:solidFill>
                  <a:srgbClr val="5A6B86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5A6B86"/>
                </a:solidFill>
                <a:latin typeface="Calibri"/>
                <a:cs typeface="Calibri"/>
              </a:rPr>
              <a:t>d</a:t>
            </a:r>
            <a:r>
              <a:rPr dirty="0" sz="1200" spc="-15">
                <a:solidFill>
                  <a:srgbClr val="5A6B86"/>
                </a:solidFill>
                <a:latin typeface="Calibri"/>
                <a:cs typeface="Calibri"/>
              </a:rPr>
              <a:t>a</a:t>
            </a:r>
            <a:r>
              <a:rPr dirty="0" sz="1200" spc="-20">
                <a:solidFill>
                  <a:srgbClr val="5A6B86"/>
                </a:solidFill>
                <a:latin typeface="Calibri"/>
                <a:cs typeface="Calibri"/>
              </a:rPr>
              <a:t>t</a:t>
            </a:r>
            <a:r>
              <a:rPr dirty="0" sz="1200">
                <a:solidFill>
                  <a:srgbClr val="5A6B86"/>
                </a:solidFill>
                <a:latin typeface="Calibri"/>
                <a:cs typeface="Calibri"/>
              </a:rPr>
              <a:t>a	</a:t>
            </a:r>
            <a:r>
              <a:rPr dirty="0" sz="1200" spc="-4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S </a:t>
            </a:r>
            <a:r>
              <a:rPr dirty="0" sz="1200" spc="-5">
                <a:latin typeface="Calibri"/>
                <a:cs typeface="Calibri"/>
              </a:rPr>
              <a:t>Cl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  <a:p>
            <a:pPr marL="2489835">
              <a:lnSpc>
                <a:spcPct val="100000"/>
              </a:lnSpc>
              <a:spcBef>
                <a:spcPts val="45"/>
              </a:spcBef>
            </a:pPr>
            <a:r>
              <a:rPr dirty="0" sz="1200" spc="-10">
                <a:solidFill>
                  <a:srgbClr val="5A6B86"/>
                </a:solidFill>
                <a:latin typeface="Calibri"/>
                <a:cs typeface="Calibri"/>
              </a:rPr>
              <a:t>center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76871" y="2542032"/>
            <a:ext cx="332231" cy="33223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119895" y="5521452"/>
            <a:ext cx="14357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RDS</a:t>
            </a:r>
            <a:r>
              <a:rPr dirty="0" sz="1400" spc="-5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Slave</a:t>
            </a:r>
            <a:r>
              <a:rPr dirty="0" sz="14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(running)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181825" y="5001767"/>
            <a:ext cx="3907790" cy="502920"/>
            <a:chOff x="4181825" y="5001767"/>
            <a:chExt cx="3907790" cy="50292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6471" y="5001767"/>
              <a:ext cx="502920" cy="50291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81825" y="5264758"/>
              <a:ext cx="3249930" cy="76200"/>
            </a:xfrm>
            <a:custGeom>
              <a:avLst/>
              <a:gdLst/>
              <a:ahLst/>
              <a:cxnLst/>
              <a:rect l="l" t="t" r="r" b="b"/>
              <a:pathLst>
                <a:path w="3249929" h="76200">
                  <a:moveTo>
                    <a:pt x="3173552" y="0"/>
                  </a:moveTo>
                  <a:lnTo>
                    <a:pt x="3173552" y="76199"/>
                  </a:lnTo>
                  <a:lnTo>
                    <a:pt x="3243402" y="41274"/>
                  </a:lnTo>
                  <a:lnTo>
                    <a:pt x="3186266" y="41274"/>
                  </a:lnTo>
                  <a:lnTo>
                    <a:pt x="3186266" y="34924"/>
                  </a:lnTo>
                  <a:lnTo>
                    <a:pt x="3243402" y="34924"/>
                  </a:lnTo>
                  <a:lnTo>
                    <a:pt x="3173552" y="0"/>
                  </a:lnTo>
                  <a:close/>
                </a:path>
                <a:path w="3249929" h="76200">
                  <a:moveTo>
                    <a:pt x="3173552" y="34924"/>
                  </a:moveTo>
                  <a:lnTo>
                    <a:pt x="0" y="34924"/>
                  </a:lnTo>
                  <a:lnTo>
                    <a:pt x="0" y="41274"/>
                  </a:lnTo>
                  <a:lnTo>
                    <a:pt x="3173552" y="41274"/>
                  </a:lnTo>
                  <a:lnTo>
                    <a:pt x="3173552" y="34924"/>
                  </a:lnTo>
                  <a:close/>
                </a:path>
                <a:path w="3249929" h="76200">
                  <a:moveTo>
                    <a:pt x="3243402" y="34924"/>
                  </a:moveTo>
                  <a:lnTo>
                    <a:pt x="3186266" y="34924"/>
                  </a:lnTo>
                  <a:lnTo>
                    <a:pt x="3186266" y="41274"/>
                  </a:lnTo>
                  <a:lnTo>
                    <a:pt x="3243402" y="41274"/>
                  </a:lnTo>
                  <a:lnTo>
                    <a:pt x="3249752" y="38099"/>
                  </a:lnTo>
                  <a:lnTo>
                    <a:pt x="3243402" y="34924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143000" y="4952492"/>
            <a:ext cx="1541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Data</a:t>
            </a:r>
            <a:r>
              <a:rPr dirty="0" sz="1800" spc="-5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Replication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6247" y="3134867"/>
            <a:ext cx="6743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Route</a:t>
            </a:r>
            <a:r>
              <a:rPr dirty="0" sz="1400" spc="-7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53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04421" y="2593848"/>
            <a:ext cx="3912870" cy="1871980"/>
            <a:chOff x="4204421" y="2593848"/>
            <a:chExt cx="3912870" cy="187198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50407" y="2593848"/>
              <a:ext cx="460248" cy="4572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204411" y="2819831"/>
              <a:ext cx="3385185" cy="675005"/>
            </a:xfrm>
            <a:custGeom>
              <a:avLst/>
              <a:gdLst/>
              <a:ahLst/>
              <a:cxnLst/>
              <a:rect l="l" t="t" r="r" b="b"/>
              <a:pathLst>
                <a:path w="3385184" h="675004">
                  <a:moveTo>
                    <a:pt x="1349870" y="5842"/>
                  </a:moveTo>
                  <a:lnTo>
                    <a:pt x="1347038" y="165"/>
                  </a:lnTo>
                  <a:lnTo>
                    <a:pt x="66802" y="637768"/>
                  </a:lnTo>
                  <a:lnTo>
                    <a:pt x="51231" y="606501"/>
                  </a:lnTo>
                  <a:lnTo>
                    <a:pt x="0" y="674573"/>
                  </a:lnTo>
                  <a:lnTo>
                    <a:pt x="85204" y="674712"/>
                  </a:lnTo>
                  <a:lnTo>
                    <a:pt x="72453" y="649109"/>
                  </a:lnTo>
                  <a:lnTo>
                    <a:pt x="69634" y="643445"/>
                  </a:lnTo>
                  <a:lnTo>
                    <a:pt x="1349870" y="5842"/>
                  </a:lnTo>
                  <a:close/>
                </a:path>
                <a:path w="3385184" h="675004">
                  <a:moveTo>
                    <a:pt x="1828990" y="8115"/>
                  </a:moveTo>
                  <a:lnTo>
                    <a:pt x="1804924" y="0"/>
                  </a:lnTo>
                  <a:lnTo>
                    <a:pt x="1802892" y="6007"/>
                  </a:lnTo>
                  <a:lnTo>
                    <a:pt x="1826958" y="14135"/>
                  </a:lnTo>
                  <a:lnTo>
                    <a:pt x="1828990" y="8115"/>
                  </a:lnTo>
                  <a:close/>
                </a:path>
                <a:path w="3385184" h="675004">
                  <a:moveTo>
                    <a:pt x="1871103" y="22339"/>
                  </a:moveTo>
                  <a:lnTo>
                    <a:pt x="1847037" y="14211"/>
                  </a:lnTo>
                  <a:lnTo>
                    <a:pt x="1845005" y="20231"/>
                  </a:lnTo>
                  <a:lnTo>
                    <a:pt x="1869071" y="28359"/>
                  </a:lnTo>
                  <a:lnTo>
                    <a:pt x="1871103" y="22339"/>
                  </a:lnTo>
                  <a:close/>
                </a:path>
                <a:path w="3385184" h="675004">
                  <a:moveTo>
                    <a:pt x="1913216" y="36563"/>
                  </a:moveTo>
                  <a:lnTo>
                    <a:pt x="1889150" y="28435"/>
                  </a:lnTo>
                  <a:lnTo>
                    <a:pt x="1887118" y="34455"/>
                  </a:lnTo>
                  <a:lnTo>
                    <a:pt x="1911184" y="42570"/>
                  </a:lnTo>
                  <a:lnTo>
                    <a:pt x="1913216" y="36563"/>
                  </a:lnTo>
                  <a:close/>
                </a:path>
                <a:path w="3385184" h="675004">
                  <a:moveTo>
                    <a:pt x="1955330" y="50774"/>
                  </a:moveTo>
                  <a:lnTo>
                    <a:pt x="1931263" y="42646"/>
                  </a:lnTo>
                  <a:lnTo>
                    <a:pt x="1929231" y="48666"/>
                  </a:lnTo>
                  <a:lnTo>
                    <a:pt x="1953298" y="56794"/>
                  </a:lnTo>
                  <a:lnTo>
                    <a:pt x="1955330" y="50774"/>
                  </a:lnTo>
                  <a:close/>
                </a:path>
                <a:path w="3385184" h="675004">
                  <a:moveTo>
                    <a:pt x="1997443" y="64998"/>
                  </a:moveTo>
                  <a:lnTo>
                    <a:pt x="1973376" y="56870"/>
                  </a:lnTo>
                  <a:lnTo>
                    <a:pt x="1971344" y="62890"/>
                  </a:lnTo>
                  <a:lnTo>
                    <a:pt x="1995411" y="71018"/>
                  </a:lnTo>
                  <a:lnTo>
                    <a:pt x="1997443" y="64998"/>
                  </a:lnTo>
                  <a:close/>
                </a:path>
                <a:path w="3385184" h="675004">
                  <a:moveTo>
                    <a:pt x="2039556" y="79222"/>
                  </a:moveTo>
                  <a:lnTo>
                    <a:pt x="2015490" y="71094"/>
                  </a:lnTo>
                  <a:lnTo>
                    <a:pt x="2013458" y="77101"/>
                  </a:lnTo>
                  <a:lnTo>
                    <a:pt x="2037524" y="85229"/>
                  </a:lnTo>
                  <a:lnTo>
                    <a:pt x="2039556" y="79222"/>
                  </a:lnTo>
                  <a:close/>
                </a:path>
                <a:path w="3385184" h="675004">
                  <a:moveTo>
                    <a:pt x="2081669" y="93433"/>
                  </a:moveTo>
                  <a:lnTo>
                    <a:pt x="2057603" y="85305"/>
                  </a:lnTo>
                  <a:lnTo>
                    <a:pt x="2055571" y="91325"/>
                  </a:lnTo>
                  <a:lnTo>
                    <a:pt x="2079637" y="99453"/>
                  </a:lnTo>
                  <a:lnTo>
                    <a:pt x="2081669" y="93433"/>
                  </a:lnTo>
                  <a:close/>
                </a:path>
                <a:path w="3385184" h="675004">
                  <a:moveTo>
                    <a:pt x="2123783" y="107657"/>
                  </a:moveTo>
                  <a:lnTo>
                    <a:pt x="2099716" y="99529"/>
                  </a:lnTo>
                  <a:lnTo>
                    <a:pt x="2097684" y="105549"/>
                  </a:lnTo>
                  <a:lnTo>
                    <a:pt x="2121751" y="113677"/>
                  </a:lnTo>
                  <a:lnTo>
                    <a:pt x="2123783" y="107657"/>
                  </a:lnTo>
                  <a:close/>
                </a:path>
                <a:path w="3385184" h="675004">
                  <a:moveTo>
                    <a:pt x="2165896" y="121881"/>
                  </a:moveTo>
                  <a:lnTo>
                    <a:pt x="2141829" y="113753"/>
                  </a:lnTo>
                  <a:lnTo>
                    <a:pt x="2139797" y="119761"/>
                  </a:lnTo>
                  <a:lnTo>
                    <a:pt x="2163864" y="127889"/>
                  </a:lnTo>
                  <a:lnTo>
                    <a:pt x="2165896" y="121881"/>
                  </a:lnTo>
                  <a:close/>
                </a:path>
                <a:path w="3385184" h="675004">
                  <a:moveTo>
                    <a:pt x="2208009" y="136093"/>
                  </a:moveTo>
                  <a:lnTo>
                    <a:pt x="2183942" y="127965"/>
                  </a:lnTo>
                  <a:lnTo>
                    <a:pt x="2181910" y="133985"/>
                  </a:lnTo>
                  <a:lnTo>
                    <a:pt x="2205977" y="142113"/>
                  </a:lnTo>
                  <a:lnTo>
                    <a:pt x="2208009" y="136093"/>
                  </a:lnTo>
                  <a:close/>
                </a:path>
                <a:path w="3385184" h="675004">
                  <a:moveTo>
                    <a:pt x="2250122" y="150317"/>
                  </a:moveTo>
                  <a:lnTo>
                    <a:pt x="2226056" y="142189"/>
                  </a:lnTo>
                  <a:lnTo>
                    <a:pt x="2224024" y="148209"/>
                  </a:lnTo>
                  <a:lnTo>
                    <a:pt x="2248090" y="156337"/>
                  </a:lnTo>
                  <a:lnTo>
                    <a:pt x="2250122" y="150317"/>
                  </a:lnTo>
                  <a:close/>
                </a:path>
                <a:path w="3385184" h="675004">
                  <a:moveTo>
                    <a:pt x="2292235" y="164528"/>
                  </a:moveTo>
                  <a:lnTo>
                    <a:pt x="2268182" y="156413"/>
                  </a:lnTo>
                  <a:lnTo>
                    <a:pt x="2266150" y="162420"/>
                  </a:lnTo>
                  <a:lnTo>
                    <a:pt x="2290203" y="170548"/>
                  </a:lnTo>
                  <a:lnTo>
                    <a:pt x="2292235" y="164528"/>
                  </a:lnTo>
                  <a:close/>
                </a:path>
                <a:path w="3385184" h="675004">
                  <a:moveTo>
                    <a:pt x="2334349" y="178752"/>
                  </a:moveTo>
                  <a:lnTo>
                    <a:pt x="2310295" y="170624"/>
                  </a:lnTo>
                  <a:lnTo>
                    <a:pt x="2308263" y="176644"/>
                  </a:lnTo>
                  <a:lnTo>
                    <a:pt x="2332317" y="184772"/>
                  </a:lnTo>
                  <a:lnTo>
                    <a:pt x="2334349" y="178752"/>
                  </a:lnTo>
                  <a:close/>
                </a:path>
                <a:path w="3385184" h="675004">
                  <a:moveTo>
                    <a:pt x="2376462" y="192976"/>
                  </a:moveTo>
                  <a:lnTo>
                    <a:pt x="2352408" y="184848"/>
                  </a:lnTo>
                  <a:lnTo>
                    <a:pt x="2350376" y="190868"/>
                  </a:lnTo>
                  <a:lnTo>
                    <a:pt x="2374442" y="198996"/>
                  </a:lnTo>
                  <a:lnTo>
                    <a:pt x="2376462" y="192976"/>
                  </a:lnTo>
                  <a:close/>
                </a:path>
                <a:path w="3385184" h="675004">
                  <a:moveTo>
                    <a:pt x="2418588" y="207187"/>
                  </a:moveTo>
                  <a:lnTo>
                    <a:pt x="2394521" y="199072"/>
                  </a:lnTo>
                  <a:lnTo>
                    <a:pt x="2392489" y="205079"/>
                  </a:lnTo>
                  <a:lnTo>
                    <a:pt x="2416556" y="213207"/>
                  </a:lnTo>
                  <a:lnTo>
                    <a:pt x="2418588" y="207187"/>
                  </a:lnTo>
                  <a:close/>
                </a:path>
                <a:path w="3385184" h="675004">
                  <a:moveTo>
                    <a:pt x="2460701" y="221411"/>
                  </a:moveTo>
                  <a:lnTo>
                    <a:pt x="2436634" y="213283"/>
                  </a:lnTo>
                  <a:lnTo>
                    <a:pt x="2434602" y="219303"/>
                  </a:lnTo>
                  <a:lnTo>
                    <a:pt x="2458669" y="227431"/>
                  </a:lnTo>
                  <a:lnTo>
                    <a:pt x="2460701" y="221411"/>
                  </a:lnTo>
                  <a:close/>
                </a:path>
                <a:path w="3385184" h="675004">
                  <a:moveTo>
                    <a:pt x="2502814" y="235635"/>
                  </a:moveTo>
                  <a:lnTo>
                    <a:pt x="2478748" y="227507"/>
                  </a:lnTo>
                  <a:lnTo>
                    <a:pt x="2476716" y="233527"/>
                  </a:lnTo>
                  <a:lnTo>
                    <a:pt x="2500782" y="241642"/>
                  </a:lnTo>
                  <a:lnTo>
                    <a:pt x="2502814" y="235635"/>
                  </a:lnTo>
                  <a:close/>
                </a:path>
                <a:path w="3385184" h="675004">
                  <a:moveTo>
                    <a:pt x="2544927" y="249847"/>
                  </a:moveTo>
                  <a:lnTo>
                    <a:pt x="2520861" y="241731"/>
                  </a:lnTo>
                  <a:lnTo>
                    <a:pt x="2518829" y="247738"/>
                  </a:lnTo>
                  <a:lnTo>
                    <a:pt x="2542895" y="255866"/>
                  </a:lnTo>
                  <a:lnTo>
                    <a:pt x="2544927" y="249847"/>
                  </a:lnTo>
                  <a:close/>
                </a:path>
                <a:path w="3385184" h="675004">
                  <a:moveTo>
                    <a:pt x="2587040" y="264071"/>
                  </a:moveTo>
                  <a:lnTo>
                    <a:pt x="2562974" y="255943"/>
                  </a:lnTo>
                  <a:lnTo>
                    <a:pt x="2560942" y="261962"/>
                  </a:lnTo>
                  <a:lnTo>
                    <a:pt x="2585008" y="270090"/>
                  </a:lnTo>
                  <a:lnTo>
                    <a:pt x="2587040" y="264071"/>
                  </a:lnTo>
                  <a:close/>
                </a:path>
                <a:path w="3385184" h="675004">
                  <a:moveTo>
                    <a:pt x="2629154" y="278295"/>
                  </a:moveTo>
                  <a:lnTo>
                    <a:pt x="2605087" y="270167"/>
                  </a:lnTo>
                  <a:lnTo>
                    <a:pt x="2603055" y="276186"/>
                  </a:lnTo>
                  <a:lnTo>
                    <a:pt x="2627122" y="284302"/>
                  </a:lnTo>
                  <a:lnTo>
                    <a:pt x="2629154" y="278295"/>
                  </a:lnTo>
                  <a:close/>
                </a:path>
                <a:path w="3385184" h="675004">
                  <a:moveTo>
                    <a:pt x="2671267" y="292506"/>
                  </a:moveTo>
                  <a:lnTo>
                    <a:pt x="2647200" y="284391"/>
                  </a:lnTo>
                  <a:lnTo>
                    <a:pt x="2645168" y="290398"/>
                  </a:lnTo>
                  <a:lnTo>
                    <a:pt x="2669235" y="298526"/>
                  </a:lnTo>
                  <a:lnTo>
                    <a:pt x="2671267" y="292506"/>
                  </a:lnTo>
                  <a:close/>
                </a:path>
                <a:path w="3385184" h="675004">
                  <a:moveTo>
                    <a:pt x="2713380" y="306730"/>
                  </a:moveTo>
                  <a:lnTo>
                    <a:pt x="2689314" y="298602"/>
                  </a:lnTo>
                  <a:lnTo>
                    <a:pt x="2687282" y="304622"/>
                  </a:lnTo>
                  <a:lnTo>
                    <a:pt x="2711348" y="312750"/>
                  </a:lnTo>
                  <a:lnTo>
                    <a:pt x="2713380" y="306730"/>
                  </a:lnTo>
                  <a:close/>
                </a:path>
                <a:path w="3385184" h="675004">
                  <a:moveTo>
                    <a:pt x="2755493" y="320954"/>
                  </a:moveTo>
                  <a:lnTo>
                    <a:pt x="2731427" y="312826"/>
                  </a:lnTo>
                  <a:lnTo>
                    <a:pt x="2729395" y="318846"/>
                  </a:lnTo>
                  <a:lnTo>
                    <a:pt x="2753461" y="326961"/>
                  </a:lnTo>
                  <a:lnTo>
                    <a:pt x="2755493" y="320954"/>
                  </a:lnTo>
                  <a:close/>
                </a:path>
                <a:path w="3385184" h="675004">
                  <a:moveTo>
                    <a:pt x="2797606" y="335165"/>
                  </a:moveTo>
                  <a:lnTo>
                    <a:pt x="2773540" y="327037"/>
                  </a:lnTo>
                  <a:lnTo>
                    <a:pt x="2771508" y="333057"/>
                  </a:lnTo>
                  <a:lnTo>
                    <a:pt x="2795574" y="341185"/>
                  </a:lnTo>
                  <a:lnTo>
                    <a:pt x="2797606" y="335165"/>
                  </a:lnTo>
                  <a:close/>
                </a:path>
                <a:path w="3385184" h="675004">
                  <a:moveTo>
                    <a:pt x="2839720" y="349389"/>
                  </a:moveTo>
                  <a:lnTo>
                    <a:pt x="2815666" y="341261"/>
                  </a:lnTo>
                  <a:lnTo>
                    <a:pt x="2813634" y="347281"/>
                  </a:lnTo>
                  <a:lnTo>
                    <a:pt x="2837688" y="355409"/>
                  </a:lnTo>
                  <a:lnTo>
                    <a:pt x="2839720" y="349389"/>
                  </a:lnTo>
                  <a:close/>
                </a:path>
                <a:path w="3385184" h="675004">
                  <a:moveTo>
                    <a:pt x="2881846" y="363613"/>
                  </a:moveTo>
                  <a:lnTo>
                    <a:pt x="2857779" y="355485"/>
                  </a:lnTo>
                  <a:lnTo>
                    <a:pt x="2855747" y="361505"/>
                  </a:lnTo>
                  <a:lnTo>
                    <a:pt x="2879814" y="369620"/>
                  </a:lnTo>
                  <a:lnTo>
                    <a:pt x="2881846" y="363613"/>
                  </a:lnTo>
                  <a:close/>
                </a:path>
                <a:path w="3385184" h="675004">
                  <a:moveTo>
                    <a:pt x="2923959" y="377825"/>
                  </a:moveTo>
                  <a:lnTo>
                    <a:pt x="2899892" y="369697"/>
                  </a:lnTo>
                  <a:lnTo>
                    <a:pt x="2897860" y="375716"/>
                  </a:lnTo>
                  <a:lnTo>
                    <a:pt x="2921927" y="383844"/>
                  </a:lnTo>
                  <a:lnTo>
                    <a:pt x="2923959" y="377825"/>
                  </a:lnTo>
                  <a:close/>
                </a:path>
                <a:path w="3385184" h="675004">
                  <a:moveTo>
                    <a:pt x="2966072" y="392049"/>
                  </a:moveTo>
                  <a:lnTo>
                    <a:pt x="2942005" y="383921"/>
                  </a:lnTo>
                  <a:lnTo>
                    <a:pt x="2939973" y="389940"/>
                  </a:lnTo>
                  <a:lnTo>
                    <a:pt x="2964040" y="398068"/>
                  </a:lnTo>
                  <a:lnTo>
                    <a:pt x="2966072" y="392049"/>
                  </a:lnTo>
                  <a:close/>
                </a:path>
                <a:path w="3385184" h="675004">
                  <a:moveTo>
                    <a:pt x="3008185" y="406273"/>
                  </a:moveTo>
                  <a:lnTo>
                    <a:pt x="2984119" y="398145"/>
                  </a:lnTo>
                  <a:lnTo>
                    <a:pt x="2982087" y="404152"/>
                  </a:lnTo>
                  <a:lnTo>
                    <a:pt x="3006153" y="412280"/>
                  </a:lnTo>
                  <a:lnTo>
                    <a:pt x="3008185" y="406273"/>
                  </a:lnTo>
                  <a:close/>
                </a:path>
                <a:path w="3385184" h="675004">
                  <a:moveTo>
                    <a:pt x="3050298" y="420484"/>
                  </a:moveTo>
                  <a:lnTo>
                    <a:pt x="3026232" y="412356"/>
                  </a:lnTo>
                  <a:lnTo>
                    <a:pt x="3024200" y="418376"/>
                  </a:lnTo>
                  <a:lnTo>
                    <a:pt x="3048266" y="426504"/>
                  </a:lnTo>
                  <a:lnTo>
                    <a:pt x="3050298" y="420484"/>
                  </a:lnTo>
                  <a:close/>
                </a:path>
                <a:path w="3385184" h="675004">
                  <a:moveTo>
                    <a:pt x="3092412" y="434708"/>
                  </a:moveTo>
                  <a:lnTo>
                    <a:pt x="3068345" y="426580"/>
                  </a:lnTo>
                  <a:lnTo>
                    <a:pt x="3066313" y="432600"/>
                  </a:lnTo>
                  <a:lnTo>
                    <a:pt x="3090380" y="440728"/>
                  </a:lnTo>
                  <a:lnTo>
                    <a:pt x="3092412" y="434708"/>
                  </a:lnTo>
                  <a:close/>
                </a:path>
                <a:path w="3385184" h="675004">
                  <a:moveTo>
                    <a:pt x="3134525" y="448932"/>
                  </a:moveTo>
                  <a:lnTo>
                    <a:pt x="3110458" y="440804"/>
                  </a:lnTo>
                  <a:lnTo>
                    <a:pt x="3108426" y="446811"/>
                  </a:lnTo>
                  <a:lnTo>
                    <a:pt x="3132493" y="454939"/>
                  </a:lnTo>
                  <a:lnTo>
                    <a:pt x="3134525" y="448932"/>
                  </a:lnTo>
                  <a:close/>
                </a:path>
                <a:path w="3385184" h="675004">
                  <a:moveTo>
                    <a:pt x="3176638" y="463143"/>
                  </a:moveTo>
                  <a:lnTo>
                    <a:pt x="3152571" y="455015"/>
                  </a:lnTo>
                  <a:lnTo>
                    <a:pt x="3150539" y="461035"/>
                  </a:lnTo>
                  <a:lnTo>
                    <a:pt x="3174606" y="469163"/>
                  </a:lnTo>
                  <a:lnTo>
                    <a:pt x="3176638" y="463143"/>
                  </a:lnTo>
                  <a:close/>
                </a:path>
                <a:path w="3385184" h="675004">
                  <a:moveTo>
                    <a:pt x="3218751" y="477367"/>
                  </a:moveTo>
                  <a:lnTo>
                    <a:pt x="3194685" y="469239"/>
                  </a:lnTo>
                  <a:lnTo>
                    <a:pt x="3192653" y="475259"/>
                  </a:lnTo>
                  <a:lnTo>
                    <a:pt x="3216719" y="483387"/>
                  </a:lnTo>
                  <a:lnTo>
                    <a:pt x="3218751" y="477367"/>
                  </a:lnTo>
                  <a:close/>
                </a:path>
                <a:path w="3385184" h="675004">
                  <a:moveTo>
                    <a:pt x="3260864" y="491578"/>
                  </a:moveTo>
                  <a:lnTo>
                    <a:pt x="3236798" y="483463"/>
                  </a:lnTo>
                  <a:lnTo>
                    <a:pt x="3234766" y="489470"/>
                  </a:lnTo>
                  <a:lnTo>
                    <a:pt x="3258832" y="497598"/>
                  </a:lnTo>
                  <a:lnTo>
                    <a:pt x="3260864" y="491578"/>
                  </a:lnTo>
                  <a:close/>
                </a:path>
                <a:path w="3385184" h="675004">
                  <a:moveTo>
                    <a:pt x="3302978" y="505802"/>
                  </a:moveTo>
                  <a:lnTo>
                    <a:pt x="3278911" y="497674"/>
                  </a:lnTo>
                  <a:lnTo>
                    <a:pt x="3276879" y="503694"/>
                  </a:lnTo>
                  <a:lnTo>
                    <a:pt x="3300946" y="511822"/>
                  </a:lnTo>
                  <a:lnTo>
                    <a:pt x="3302978" y="505802"/>
                  </a:lnTo>
                  <a:close/>
                </a:path>
                <a:path w="3385184" h="675004">
                  <a:moveTo>
                    <a:pt x="3384588" y="536714"/>
                  </a:moveTo>
                  <a:lnTo>
                    <a:pt x="3367417" y="519404"/>
                  </a:lnTo>
                  <a:lnTo>
                    <a:pt x="3359975" y="511898"/>
                  </a:lnTo>
                  <a:lnTo>
                    <a:pt x="3324580" y="476237"/>
                  </a:lnTo>
                  <a:lnTo>
                    <a:pt x="3300209" y="548436"/>
                  </a:lnTo>
                  <a:lnTo>
                    <a:pt x="3384588" y="536714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19415" y="3962400"/>
              <a:ext cx="502920" cy="5029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86471" y="3093720"/>
              <a:ext cx="530351" cy="52730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695425" y="3683508"/>
            <a:ext cx="2844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32F3E"/>
                </a:solidFill>
                <a:latin typeface="Calibri"/>
                <a:cs typeface="Calibri"/>
              </a:rPr>
              <a:t>E</a:t>
            </a:r>
            <a:r>
              <a:rPr dirty="0" sz="1400" spc="-5">
                <a:solidFill>
                  <a:srgbClr val="232F3E"/>
                </a:solidFill>
                <a:latin typeface="Calibri"/>
                <a:cs typeface="Calibri"/>
              </a:rPr>
              <a:t>L</a:t>
            </a:r>
            <a:r>
              <a:rPr dirty="0" sz="1400">
                <a:solidFill>
                  <a:srgbClr val="232F3E"/>
                </a:solidFill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39113" y="4521708"/>
            <a:ext cx="12249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1454" marR="5080" indent="-19939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32F3E"/>
                </a:solidFill>
                <a:latin typeface="Calibri"/>
                <a:cs typeface="Calibri"/>
              </a:rPr>
              <a:t>EC2</a:t>
            </a:r>
            <a:r>
              <a:rPr dirty="0" sz="1400" spc="-45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F3E"/>
                </a:solidFill>
                <a:latin typeface="Calibri"/>
                <a:cs typeface="Calibri"/>
              </a:rPr>
              <a:t>Auto</a:t>
            </a:r>
            <a:r>
              <a:rPr dirty="0" sz="1400" spc="-45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F3E"/>
                </a:solidFill>
                <a:latin typeface="Calibri"/>
                <a:cs typeface="Calibri"/>
              </a:rPr>
              <a:t>Scaling </a:t>
            </a:r>
            <a:r>
              <a:rPr dirty="0" sz="1400" spc="-300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F3E"/>
                </a:solidFill>
                <a:latin typeface="Calibri"/>
                <a:cs typeface="Calibri"/>
              </a:rPr>
              <a:t>(minimum)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520440" y="3151632"/>
            <a:ext cx="4627245" cy="1447800"/>
            <a:chOff x="3520440" y="3151632"/>
            <a:chExt cx="4627245" cy="1447800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40752" y="3995928"/>
              <a:ext cx="606551" cy="60350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32192" y="4047744"/>
              <a:ext cx="502920" cy="5029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20440" y="3151632"/>
              <a:ext cx="685800" cy="6858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083879" y="3242564"/>
            <a:ext cx="509905" cy="3975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47625" marR="5080" indent="-34925">
              <a:lnSpc>
                <a:spcPct val="103299"/>
              </a:lnSpc>
              <a:spcBef>
                <a:spcPts val="50"/>
              </a:spcBef>
            </a:pPr>
            <a:r>
              <a:rPr dirty="0" sz="1200" spc="-25">
                <a:solidFill>
                  <a:srgbClr val="444949"/>
                </a:solidFill>
                <a:latin typeface="Calibri"/>
                <a:cs typeface="Calibri"/>
              </a:rPr>
              <a:t>R</a:t>
            </a:r>
            <a:r>
              <a:rPr dirty="0" sz="1200" spc="-5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r>
              <a:rPr dirty="0" sz="1200" spc="-20">
                <a:solidFill>
                  <a:srgbClr val="444949"/>
                </a:solidFill>
                <a:latin typeface="Calibri"/>
                <a:cs typeface="Calibri"/>
              </a:rPr>
              <a:t>v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r>
              <a:rPr dirty="0" sz="1200" spc="-30">
                <a:solidFill>
                  <a:srgbClr val="444949"/>
                </a:solidFill>
                <a:latin typeface="Calibri"/>
                <a:cs typeface="Calibri"/>
              </a:rPr>
              <a:t>r</a:t>
            </a:r>
            <a:r>
              <a:rPr dirty="0" sz="1200" spc="5">
                <a:solidFill>
                  <a:srgbClr val="444949"/>
                </a:solidFill>
                <a:latin typeface="Calibri"/>
                <a:cs typeface="Calibri"/>
              </a:rPr>
              <a:t>s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e  </a:t>
            </a:r>
            <a:r>
              <a:rPr dirty="0" sz="1200" spc="-15">
                <a:solidFill>
                  <a:srgbClr val="444949"/>
                </a:solidFill>
                <a:latin typeface="Calibri"/>
                <a:cs typeface="Calibri"/>
              </a:rPr>
              <a:t>proxy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83879" y="4233163"/>
            <a:ext cx="421640" cy="409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dirty="0" sz="1200" spc="-5">
                <a:solidFill>
                  <a:srgbClr val="444949"/>
                </a:solidFill>
                <a:latin typeface="Calibri"/>
                <a:cs typeface="Calibri"/>
              </a:rPr>
              <a:t>App 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949"/>
                </a:solidFill>
                <a:latin typeface="Calibri"/>
                <a:cs typeface="Calibri"/>
              </a:rPr>
              <a:t>S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r>
              <a:rPr dirty="0" sz="1200" spc="5">
                <a:solidFill>
                  <a:srgbClr val="444949"/>
                </a:solidFill>
                <a:latin typeface="Calibri"/>
                <a:cs typeface="Calibri"/>
              </a:rPr>
              <a:t>r</a:t>
            </a:r>
            <a:r>
              <a:rPr dirty="0" sz="1200" spc="-20">
                <a:solidFill>
                  <a:srgbClr val="444949"/>
                </a:solidFill>
                <a:latin typeface="Calibri"/>
                <a:cs typeface="Calibri"/>
              </a:rPr>
              <a:t>v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53438" y="5083555"/>
            <a:ext cx="466090" cy="409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dirty="0" sz="1200" spc="-5">
                <a:solidFill>
                  <a:srgbClr val="444949"/>
                </a:solidFill>
                <a:latin typeface="Calibri"/>
                <a:cs typeface="Calibri"/>
              </a:rPr>
              <a:t>M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200" spc="-10">
                <a:solidFill>
                  <a:srgbClr val="444949"/>
                </a:solidFill>
                <a:latin typeface="Calibri"/>
                <a:cs typeface="Calibri"/>
              </a:rPr>
              <a:t>s</a:t>
            </a:r>
            <a:r>
              <a:rPr dirty="0" sz="1200" spc="-20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er  </a:t>
            </a:r>
            <a:r>
              <a:rPr dirty="0" sz="1200" spc="-5">
                <a:solidFill>
                  <a:srgbClr val="444949"/>
                </a:solidFill>
                <a:latin typeface="Calibri"/>
                <a:cs typeface="Calibri"/>
              </a:rPr>
              <a:t>DB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824452" y="3836271"/>
            <a:ext cx="5205095" cy="1454150"/>
            <a:chOff x="3824452" y="3836271"/>
            <a:chExt cx="5205095" cy="1454150"/>
          </a:xfrm>
        </p:grpSpPr>
        <p:sp>
          <p:nvSpPr>
            <p:cNvPr id="34" name="object 34"/>
            <p:cNvSpPr/>
            <p:nvPr/>
          </p:nvSpPr>
          <p:spPr>
            <a:xfrm>
              <a:off x="3824452" y="3836271"/>
              <a:ext cx="76200" cy="319405"/>
            </a:xfrm>
            <a:custGeom>
              <a:avLst/>
              <a:gdLst/>
              <a:ahLst/>
              <a:cxnLst/>
              <a:rect l="l" t="t" r="r" b="b"/>
              <a:pathLst>
                <a:path w="76200" h="319404">
                  <a:moveTo>
                    <a:pt x="34924" y="243071"/>
                  </a:moveTo>
                  <a:lnTo>
                    <a:pt x="0" y="243071"/>
                  </a:lnTo>
                  <a:lnTo>
                    <a:pt x="38100" y="319271"/>
                  </a:lnTo>
                  <a:lnTo>
                    <a:pt x="69850" y="255771"/>
                  </a:lnTo>
                  <a:lnTo>
                    <a:pt x="34925" y="255771"/>
                  </a:lnTo>
                  <a:lnTo>
                    <a:pt x="34924" y="243071"/>
                  </a:lnTo>
                  <a:close/>
                </a:path>
                <a:path w="76200" h="319404">
                  <a:moveTo>
                    <a:pt x="41273" y="0"/>
                  </a:moveTo>
                  <a:lnTo>
                    <a:pt x="34923" y="0"/>
                  </a:lnTo>
                  <a:lnTo>
                    <a:pt x="34925" y="255771"/>
                  </a:lnTo>
                  <a:lnTo>
                    <a:pt x="41275" y="255771"/>
                  </a:lnTo>
                  <a:lnTo>
                    <a:pt x="41273" y="0"/>
                  </a:lnTo>
                  <a:close/>
                </a:path>
                <a:path w="76200" h="319404">
                  <a:moveTo>
                    <a:pt x="76200" y="243071"/>
                  </a:moveTo>
                  <a:lnTo>
                    <a:pt x="41274" y="243071"/>
                  </a:lnTo>
                  <a:lnTo>
                    <a:pt x="41275" y="255771"/>
                  </a:lnTo>
                  <a:lnTo>
                    <a:pt x="69850" y="255771"/>
                  </a:lnTo>
                  <a:lnTo>
                    <a:pt x="76200" y="243071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4453" y="4839281"/>
              <a:ext cx="76200" cy="14430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104424" y="4209516"/>
              <a:ext cx="4925060" cy="1080770"/>
            </a:xfrm>
            <a:custGeom>
              <a:avLst/>
              <a:gdLst/>
              <a:ahLst/>
              <a:cxnLst/>
              <a:rect l="l" t="t" r="r" b="b"/>
              <a:pathLst>
                <a:path w="4925059" h="1080770">
                  <a:moveTo>
                    <a:pt x="3418827" y="6134"/>
                  </a:moveTo>
                  <a:lnTo>
                    <a:pt x="3417189" y="0"/>
                  </a:lnTo>
                  <a:lnTo>
                    <a:pt x="72847" y="886091"/>
                  </a:lnTo>
                  <a:lnTo>
                    <a:pt x="63906" y="852335"/>
                  </a:lnTo>
                  <a:lnTo>
                    <a:pt x="0" y="908685"/>
                  </a:lnTo>
                  <a:lnTo>
                    <a:pt x="83426" y="925995"/>
                  </a:lnTo>
                  <a:lnTo>
                    <a:pt x="75336" y="895489"/>
                  </a:lnTo>
                  <a:lnTo>
                    <a:pt x="74472" y="892238"/>
                  </a:lnTo>
                  <a:lnTo>
                    <a:pt x="3418827" y="6134"/>
                  </a:lnTo>
                  <a:close/>
                </a:path>
                <a:path w="4925059" h="1080770">
                  <a:moveTo>
                    <a:pt x="4053128" y="85534"/>
                  </a:moveTo>
                  <a:lnTo>
                    <a:pt x="4027728" y="85534"/>
                  </a:lnTo>
                  <a:lnTo>
                    <a:pt x="4027728" y="91884"/>
                  </a:lnTo>
                  <a:lnTo>
                    <a:pt x="4053128" y="91884"/>
                  </a:lnTo>
                  <a:lnTo>
                    <a:pt x="4053128" y="85534"/>
                  </a:lnTo>
                  <a:close/>
                </a:path>
                <a:path w="4925059" h="1080770">
                  <a:moveTo>
                    <a:pt x="4059237" y="1004150"/>
                  </a:moveTo>
                  <a:lnTo>
                    <a:pt x="3983037" y="1042250"/>
                  </a:lnTo>
                  <a:lnTo>
                    <a:pt x="4059237" y="1080350"/>
                  </a:lnTo>
                  <a:lnTo>
                    <a:pt x="4059237" y="1045425"/>
                  </a:lnTo>
                  <a:lnTo>
                    <a:pt x="4059237" y="1039075"/>
                  </a:lnTo>
                  <a:lnTo>
                    <a:pt x="4059237" y="1004150"/>
                  </a:lnTo>
                  <a:close/>
                </a:path>
                <a:path w="4925059" h="1080770">
                  <a:moveTo>
                    <a:pt x="4097578" y="85534"/>
                  </a:moveTo>
                  <a:lnTo>
                    <a:pt x="4072178" y="85534"/>
                  </a:lnTo>
                  <a:lnTo>
                    <a:pt x="4072178" y="91884"/>
                  </a:lnTo>
                  <a:lnTo>
                    <a:pt x="4097578" y="91884"/>
                  </a:lnTo>
                  <a:lnTo>
                    <a:pt x="4097578" y="85534"/>
                  </a:lnTo>
                  <a:close/>
                </a:path>
                <a:path w="4925059" h="1080770">
                  <a:moveTo>
                    <a:pt x="4101503" y="1039075"/>
                  </a:moveTo>
                  <a:lnTo>
                    <a:pt x="4076103" y="1039075"/>
                  </a:lnTo>
                  <a:lnTo>
                    <a:pt x="4076103" y="1045425"/>
                  </a:lnTo>
                  <a:lnTo>
                    <a:pt x="4101503" y="1045425"/>
                  </a:lnTo>
                  <a:lnTo>
                    <a:pt x="4101503" y="1039075"/>
                  </a:lnTo>
                  <a:close/>
                </a:path>
                <a:path w="4925059" h="1080770">
                  <a:moveTo>
                    <a:pt x="4142028" y="85534"/>
                  </a:moveTo>
                  <a:lnTo>
                    <a:pt x="4116628" y="85534"/>
                  </a:lnTo>
                  <a:lnTo>
                    <a:pt x="4116628" y="91884"/>
                  </a:lnTo>
                  <a:lnTo>
                    <a:pt x="4142028" y="91884"/>
                  </a:lnTo>
                  <a:lnTo>
                    <a:pt x="4142028" y="85534"/>
                  </a:lnTo>
                  <a:close/>
                </a:path>
                <a:path w="4925059" h="1080770">
                  <a:moveTo>
                    <a:pt x="4145953" y="1039075"/>
                  </a:moveTo>
                  <a:lnTo>
                    <a:pt x="4120553" y="1039075"/>
                  </a:lnTo>
                  <a:lnTo>
                    <a:pt x="4120553" y="1045425"/>
                  </a:lnTo>
                  <a:lnTo>
                    <a:pt x="4145953" y="1045425"/>
                  </a:lnTo>
                  <a:lnTo>
                    <a:pt x="4145953" y="1039075"/>
                  </a:lnTo>
                  <a:close/>
                </a:path>
                <a:path w="4925059" h="1080770">
                  <a:moveTo>
                    <a:pt x="4186478" y="85534"/>
                  </a:moveTo>
                  <a:lnTo>
                    <a:pt x="4161078" y="85534"/>
                  </a:lnTo>
                  <a:lnTo>
                    <a:pt x="4161078" y="91884"/>
                  </a:lnTo>
                  <a:lnTo>
                    <a:pt x="4186478" y="91884"/>
                  </a:lnTo>
                  <a:lnTo>
                    <a:pt x="4186478" y="85534"/>
                  </a:lnTo>
                  <a:close/>
                </a:path>
                <a:path w="4925059" h="1080770">
                  <a:moveTo>
                    <a:pt x="4190403" y="1039075"/>
                  </a:moveTo>
                  <a:lnTo>
                    <a:pt x="4165003" y="1039075"/>
                  </a:lnTo>
                  <a:lnTo>
                    <a:pt x="4165003" y="1045425"/>
                  </a:lnTo>
                  <a:lnTo>
                    <a:pt x="4190403" y="1045425"/>
                  </a:lnTo>
                  <a:lnTo>
                    <a:pt x="4190403" y="1039075"/>
                  </a:lnTo>
                  <a:close/>
                </a:path>
                <a:path w="4925059" h="1080770">
                  <a:moveTo>
                    <a:pt x="4230929" y="85534"/>
                  </a:moveTo>
                  <a:lnTo>
                    <a:pt x="4205528" y="85534"/>
                  </a:lnTo>
                  <a:lnTo>
                    <a:pt x="4205528" y="91884"/>
                  </a:lnTo>
                  <a:lnTo>
                    <a:pt x="4230929" y="91884"/>
                  </a:lnTo>
                  <a:lnTo>
                    <a:pt x="4230929" y="85534"/>
                  </a:lnTo>
                  <a:close/>
                </a:path>
                <a:path w="4925059" h="1080770">
                  <a:moveTo>
                    <a:pt x="4234853" y="1039075"/>
                  </a:moveTo>
                  <a:lnTo>
                    <a:pt x="4209453" y="1039075"/>
                  </a:lnTo>
                  <a:lnTo>
                    <a:pt x="4209453" y="1045425"/>
                  </a:lnTo>
                  <a:lnTo>
                    <a:pt x="4234853" y="1045425"/>
                  </a:lnTo>
                  <a:lnTo>
                    <a:pt x="4234853" y="1039075"/>
                  </a:lnTo>
                  <a:close/>
                </a:path>
                <a:path w="4925059" h="1080770">
                  <a:moveTo>
                    <a:pt x="4275379" y="85534"/>
                  </a:moveTo>
                  <a:lnTo>
                    <a:pt x="4249979" y="85534"/>
                  </a:lnTo>
                  <a:lnTo>
                    <a:pt x="4249979" y="91884"/>
                  </a:lnTo>
                  <a:lnTo>
                    <a:pt x="4275379" y="91884"/>
                  </a:lnTo>
                  <a:lnTo>
                    <a:pt x="4275379" y="85534"/>
                  </a:lnTo>
                  <a:close/>
                </a:path>
                <a:path w="4925059" h="1080770">
                  <a:moveTo>
                    <a:pt x="4279303" y="1039075"/>
                  </a:moveTo>
                  <a:lnTo>
                    <a:pt x="4253903" y="1039075"/>
                  </a:lnTo>
                  <a:lnTo>
                    <a:pt x="4253903" y="1045425"/>
                  </a:lnTo>
                  <a:lnTo>
                    <a:pt x="4279303" y="1045425"/>
                  </a:lnTo>
                  <a:lnTo>
                    <a:pt x="4279303" y="1039075"/>
                  </a:lnTo>
                  <a:close/>
                </a:path>
                <a:path w="4925059" h="1080770">
                  <a:moveTo>
                    <a:pt x="4319829" y="85534"/>
                  </a:moveTo>
                  <a:lnTo>
                    <a:pt x="4294429" y="85534"/>
                  </a:lnTo>
                  <a:lnTo>
                    <a:pt x="4294429" y="91884"/>
                  </a:lnTo>
                  <a:lnTo>
                    <a:pt x="4319829" y="91884"/>
                  </a:lnTo>
                  <a:lnTo>
                    <a:pt x="4319829" y="85534"/>
                  </a:lnTo>
                  <a:close/>
                </a:path>
                <a:path w="4925059" h="1080770">
                  <a:moveTo>
                    <a:pt x="4323753" y="1039075"/>
                  </a:moveTo>
                  <a:lnTo>
                    <a:pt x="4298353" y="1039075"/>
                  </a:lnTo>
                  <a:lnTo>
                    <a:pt x="4298353" y="1045425"/>
                  </a:lnTo>
                  <a:lnTo>
                    <a:pt x="4323753" y="1045425"/>
                  </a:lnTo>
                  <a:lnTo>
                    <a:pt x="4323753" y="1039075"/>
                  </a:lnTo>
                  <a:close/>
                </a:path>
                <a:path w="4925059" h="1080770">
                  <a:moveTo>
                    <a:pt x="4364279" y="85534"/>
                  </a:moveTo>
                  <a:lnTo>
                    <a:pt x="4338879" y="85534"/>
                  </a:lnTo>
                  <a:lnTo>
                    <a:pt x="4338879" y="91884"/>
                  </a:lnTo>
                  <a:lnTo>
                    <a:pt x="4364279" y="91884"/>
                  </a:lnTo>
                  <a:lnTo>
                    <a:pt x="4364279" y="85534"/>
                  </a:lnTo>
                  <a:close/>
                </a:path>
                <a:path w="4925059" h="1080770">
                  <a:moveTo>
                    <a:pt x="4368203" y="1039075"/>
                  </a:moveTo>
                  <a:lnTo>
                    <a:pt x="4342803" y="1039075"/>
                  </a:lnTo>
                  <a:lnTo>
                    <a:pt x="4342803" y="1045425"/>
                  </a:lnTo>
                  <a:lnTo>
                    <a:pt x="4368203" y="1045425"/>
                  </a:lnTo>
                  <a:lnTo>
                    <a:pt x="4368203" y="1039075"/>
                  </a:lnTo>
                  <a:close/>
                </a:path>
                <a:path w="4925059" h="1080770">
                  <a:moveTo>
                    <a:pt x="4408729" y="85534"/>
                  </a:moveTo>
                  <a:lnTo>
                    <a:pt x="4383329" y="85534"/>
                  </a:lnTo>
                  <a:lnTo>
                    <a:pt x="4383329" y="91884"/>
                  </a:lnTo>
                  <a:lnTo>
                    <a:pt x="4408729" y="91884"/>
                  </a:lnTo>
                  <a:lnTo>
                    <a:pt x="4408729" y="85534"/>
                  </a:lnTo>
                  <a:close/>
                </a:path>
                <a:path w="4925059" h="1080770">
                  <a:moveTo>
                    <a:pt x="4412653" y="1039075"/>
                  </a:moveTo>
                  <a:lnTo>
                    <a:pt x="4387253" y="1039075"/>
                  </a:lnTo>
                  <a:lnTo>
                    <a:pt x="4387253" y="1045425"/>
                  </a:lnTo>
                  <a:lnTo>
                    <a:pt x="4412653" y="1045425"/>
                  </a:lnTo>
                  <a:lnTo>
                    <a:pt x="4412653" y="1039075"/>
                  </a:lnTo>
                  <a:close/>
                </a:path>
                <a:path w="4925059" h="1080770">
                  <a:moveTo>
                    <a:pt x="4453179" y="85534"/>
                  </a:moveTo>
                  <a:lnTo>
                    <a:pt x="4427779" y="85534"/>
                  </a:lnTo>
                  <a:lnTo>
                    <a:pt x="4427779" y="91884"/>
                  </a:lnTo>
                  <a:lnTo>
                    <a:pt x="4453179" y="91884"/>
                  </a:lnTo>
                  <a:lnTo>
                    <a:pt x="4453179" y="85534"/>
                  </a:lnTo>
                  <a:close/>
                </a:path>
                <a:path w="4925059" h="1080770">
                  <a:moveTo>
                    <a:pt x="4457103" y="1039075"/>
                  </a:moveTo>
                  <a:lnTo>
                    <a:pt x="4431703" y="1039075"/>
                  </a:lnTo>
                  <a:lnTo>
                    <a:pt x="4431703" y="1045425"/>
                  </a:lnTo>
                  <a:lnTo>
                    <a:pt x="4457103" y="1045425"/>
                  </a:lnTo>
                  <a:lnTo>
                    <a:pt x="4457103" y="1039075"/>
                  </a:lnTo>
                  <a:close/>
                </a:path>
                <a:path w="4925059" h="1080770">
                  <a:moveTo>
                    <a:pt x="4497629" y="85534"/>
                  </a:moveTo>
                  <a:lnTo>
                    <a:pt x="4472229" y="85534"/>
                  </a:lnTo>
                  <a:lnTo>
                    <a:pt x="4472229" y="91884"/>
                  </a:lnTo>
                  <a:lnTo>
                    <a:pt x="4497629" y="91884"/>
                  </a:lnTo>
                  <a:lnTo>
                    <a:pt x="4497629" y="85534"/>
                  </a:lnTo>
                  <a:close/>
                </a:path>
                <a:path w="4925059" h="1080770">
                  <a:moveTo>
                    <a:pt x="4501553" y="1039075"/>
                  </a:moveTo>
                  <a:lnTo>
                    <a:pt x="4476153" y="1039075"/>
                  </a:lnTo>
                  <a:lnTo>
                    <a:pt x="4476153" y="1045425"/>
                  </a:lnTo>
                  <a:lnTo>
                    <a:pt x="4501553" y="1045425"/>
                  </a:lnTo>
                  <a:lnTo>
                    <a:pt x="4501553" y="1039075"/>
                  </a:lnTo>
                  <a:close/>
                </a:path>
                <a:path w="4925059" h="1080770">
                  <a:moveTo>
                    <a:pt x="4542079" y="85534"/>
                  </a:moveTo>
                  <a:lnTo>
                    <a:pt x="4516679" y="85534"/>
                  </a:lnTo>
                  <a:lnTo>
                    <a:pt x="4516679" y="91884"/>
                  </a:lnTo>
                  <a:lnTo>
                    <a:pt x="4542079" y="91884"/>
                  </a:lnTo>
                  <a:lnTo>
                    <a:pt x="4542079" y="85534"/>
                  </a:lnTo>
                  <a:close/>
                </a:path>
                <a:path w="4925059" h="1080770">
                  <a:moveTo>
                    <a:pt x="4546003" y="1039075"/>
                  </a:moveTo>
                  <a:lnTo>
                    <a:pt x="4520603" y="1039075"/>
                  </a:lnTo>
                  <a:lnTo>
                    <a:pt x="4520603" y="1045425"/>
                  </a:lnTo>
                  <a:lnTo>
                    <a:pt x="4546003" y="1045425"/>
                  </a:lnTo>
                  <a:lnTo>
                    <a:pt x="4546003" y="1039075"/>
                  </a:lnTo>
                  <a:close/>
                </a:path>
                <a:path w="4925059" h="1080770">
                  <a:moveTo>
                    <a:pt x="4586529" y="85534"/>
                  </a:moveTo>
                  <a:lnTo>
                    <a:pt x="4561129" y="85534"/>
                  </a:lnTo>
                  <a:lnTo>
                    <a:pt x="4561129" y="91884"/>
                  </a:lnTo>
                  <a:lnTo>
                    <a:pt x="4586529" y="91884"/>
                  </a:lnTo>
                  <a:lnTo>
                    <a:pt x="4586529" y="85534"/>
                  </a:lnTo>
                  <a:close/>
                </a:path>
                <a:path w="4925059" h="1080770">
                  <a:moveTo>
                    <a:pt x="4590453" y="1039075"/>
                  </a:moveTo>
                  <a:lnTo>
                    <a:pt x="4565053" y="1039075"/>
                  </a:lnTo>
                  <a:lnTo>
                    <a:pt x="4565053" y="1045425"/>
                  </a:lnTo>
                  <a:lnTo>
                    <a:pt x="4590453" y="1045425"/>
                  </a:lnTo>
                  <a:lnTo>
                    <a:pt x="4590453" y="1039075"/>
                  </a:lnTo>
                  <a:close/>
                </a:path>
                <a:path w="4925059" h="1080770">
                  <a:moveTo>
                    <a:pt x="4630979" y="85534"/>
                  </a:moveTo>
                  <a:lnTo>
                    <a:pt x="4605579" y="85534"/>
                  </a:lnTo>
                  <a:lnTo>
                    <a:pt x="4605579" y="91884"/>
                  </a:lnTo>
                  <a:lnTo>
                    <a:pt x="4630979" y="91884"/>
                  </a:lnTo>
                  <a:lnTo>
                    <a:pt x="4630979" y="85534"/>
                  </a:lnTo>
                  <a:close/>
                </a:path>
                <a:path w="4925059" h="1080770">
                  <a:moveTo>
                    <a:pt x="4634903" y="1039075"/>
                  </a:moveTo>
                  <a:lnTo>
                    <a:pt x="4609503" y="1039075"/>
                  </a:lnTo>
                  <a:lnTo>
                    <a:pt x="4609503" y="1045425"/>
                  </a:lnTo>
                  <a:lnTo>
                    <a:pt x="4634903" y="1045425"/>
                  </a:lnTo>
                  <a:lnTo>
                    <a:pt x="4634903" y="1039075"/>
                  </a:lnTo>
                  <a:close/>
                </a:path>
                <a:path w="4925059" h="1080770">
                  <a:moveTo>
                    <a:pt x="4675429" y="85534"/>
                  </a:moveTo>
                  <a:lnTo>
                    <a:pt x="4650029" y="85534"/>
                  </a:lnTo>
                  <a:lnTo>
                    <a:pt x="4650029" y="91884"/>
                  </a:lnTo>
                  <a:lnTo>
                    <a:pt x="4675429" y="91884"/>
                  </a:lnTo>
                  <a:lnTo>
                    <a:pt x="4675429" y="85534"/>
                  </a:lnTo>
                  <a:close/>
                </a:path>
                <a:path w="4925059" h="1080770">
                  <a:moveTo>
                    <a:pt x="4679353" y="1039075"/>
                  </a:moveTo>
                  <a:lnTo>
                    <a:pt x="4653953" y="1039075"/>
                  </a:lnTo>
                  <a:lnTo>
                    <a:pt x="4653953" y="1045425"/>
                  </a:lnTo>
                  <a:lnTo>
                    <a:pt x="4679353" y="1045425"/>
                  </a:lnTo>
                  <a:lnTo>
                    <a:pt x="4679353" y="1039075"/>
                  </a:lnTo>
                  <a:close/>
                </a:path>
                <a:path w="4925059" h="1080770">
                  <a:moveTo>
                    <a:pt x="4719879" y="85534"/>
                  </a:moveTo>
                  <a:lnTo>
                    <a:pt x="4694479" y="85534"/>
                  </a:lnTo>
                  <a:lnTo>
                    <a:pt x="4694479" y="91884"/>
                  </a:lnTo>
                  <a:lnTo>
                    <a:pt x="4719879" y="91884"/>
                  </a:lnTo>
                  <a:lnTo>
                    <a:pt x="4719879" y="85534"/>
                  </a:lnTo>
                  <a:close/>
                </a:path>
                <a:path w="4925059" h="1080770">
                  <a:moveTo>
                    <a:pt x="4723803" y="1039075"/>
                  </a:moveTo>
                  <a:lnTo>
                    <a:pt x="4698403" y="1039075"/>
                  </a:lnTo>
                  <a:lnTo>
                    <a:pt x="4698403" y="1045425"/>
                  </a:lnTo>
                  <a:lnTo>
                    <a:pt x="4723803" y="1045425"/>
                  </a:lnTo>
                  <a:lnTo>
                    <a:pt x="4723803" y="1039075"/>
                  </a:lnTo>
                  <a:close/>
                </a:path>
                <a:path w="4925059" h="1080770">
                  <a:moveTo>
                    <a:pt x="4764329" y="85534"/>
                  </a:moveTo>
                  <a:lnTo>
                    <a:pt x="4738929" y="85534"/>
                  </a:lnTo>
                  <a:lnTo>
                    <a:pt x="4738929" y="91884"/>
                  </a:lnTo>
                  <a:lnTo>
                    <a:pt x="4764329" y="91884"/>
                  </a:lnTo>
                  <a:lnTo>
                    <a:pt x="4764329" y="85534"/>
                  </a:lnTo>
                  <a:close/>
                </a:path>
                <a:path w="4925059" h="1080770">
                  <a:moveTo>
                    <a:pt x="4768253" y="1039075"/>
                  </a:moveTo>
                  <a:lnTo>
                    <a:pt x="4742853" y="1039075"/>
                  </a:lnTo>
                  <a:lnTo>
                    <a:pt x="4742853" y="1045425"/>
                  </a:lnTo>
                  <a:lnTo>
                    <a:pt x="4768253" y="1045425"/>
                  </a:lnTo>
                  <a:lnTo>
                    <a:pt x="4768253" y="1039075"/>
                  </a:lnTo>
                  <a:close/>
                </a:path>
                <a:path w="4925059" h="1080770">
                  <a:moveTo>
                    <a:pt x="4808779" y="85534"/>
                  </a:moveTo>
                  <a:lnTo>
                    <a:pt x="4783379" y="85534"/>
                  </a:lnTo>
                  <a:lnTo>
                    <a:pt x="4783379" y="91884"/>
                  </a:lnTo>
                  <a:lnTo>
                    <a:pt x="4808779" y="91884"/>
                  </a:lnTo>
                  <a:lnTo>
                    <a:pt x="4808779" y="85534"/>
                  </a:lnTo>
                  <a:close/>
                </a:path>
                <a:path w="4925059" h="1080770">
                  <a:moveTo>
                    <a:pt x="4812703" y="1039075"/>
                  </a:moveTo>
                  <a:lnTo>
                    <a:pt x="4787303" y="1039075"/>
                  </a:lnTo>
                  <a:lnTo>
                    <a:pt x="4787303" y="1045425"/>
                  </a:lnTo>
                  <a:lnTo>
                    <a:pt x="4812703" y="1045425"/>
                  </a:lnTo>
                  <a:lnTo>
                    <a:pt x="4812703" y="1039075"/>
                  </a:lnTo>
                  <a:close/>
                </a:path>
                <a:path w="4925059" h="1080770">
                  <a:moveTo>
                    <a:pt x="4853229" y="85534"/>
                  </a:moveTo>
                  <a:lnTo>
                    <a:pt x="4827829" y="85534"/>
                  </a:lnTo>
                  <a:lnTo>
                    <a:pt x="4827829" y="91884"/>
                  </a:lnTo>
                  <a:lnTo>
                    <a:pt x="4853229" y="91884"/>
                  </a:lnTo>
                  <a:lnTo>
                    <a:pt x="4853229" y="85534"/>
                  </a:lnTo>
                  <a:close/>
                </a:path>
                <a:path w="4925059" h="1080770">
                  <a:moveTo>
                    <a:pt x="4857153" y="1039075"/>
                  </a:moveTo>
                  <a:lnTo>
                    <a:pt x="4831753" y="1039075"/>
                  </a:lnTo>
                  <a:lnTo>
                    <a:pt x="4831753" y="1045425"/>
                  </a:lnTo>
                  <a:lnTo>
                    <a:pt x="4857153" y="1045425"/>
                  </a:lnTo>
                  <a:lnTo>
                    <a:pt x="4857153" y="1039075"/>
                  </a:lnTo>
                  <a:close/>
                </a:path>
                <a:path w="4925059" h="1080770">
                  <a:moveTo>
                    <a:pt x="4897679" y="85534"/>
                  </a:moveTo>
                  <a:lnTo>
                    <a:pt x="4872279" y="85534"/>
                  </a:lnTo>
                  <a:lnTo>
                    <a:pt x="4872279" y="91884"/>
                  </a:lnTo>
                  <a:lnTo>
                    <a:pt x="4897679" y="91884"/>
                  </a:lnTo>
                  <a:lnTo>
                    <a:pt x="4897679" y="85534"/>
                  </a:lnTo>
                  <a:close/>
                </a:path>
                <a:path w="4925059" h="1080770">
                  <a:moveTo>
                    <a:pt x="4901603" y="1039075"/>
                  </a:moveTo>
                  <a:lnTo>
                    <a:pt x="4876203" y="1039075"/>
                  </a:lnTo>
                  <a:lnTo>
                    <a:pt x="4876203" y="1045425"/>
                  </a:lnTo>
                  <a:lnTo>
                    <a:pt x="4901603" y="1045425"/>
                  </a:lnTo>
                  <a:lnTo>
                    <a:pt x="4901603" y="1039075"/>
                  </a:lnTo>
                  <a:close/>
                </a:path>
                <a:path w="4925059" h="1080770">
                  <a:moveTo>
                    <a:pt x="4924514" y="1017549"/>
                  </a:moveTo>
                  <a:lnTo>
                    <a:pt x="4918164" y="1017549"/>
                  </a:lnTo>
                  <a:lnTo>
                    <a:pt x="4918164" y="1042250"/>
                  </a:lnTo>
                  <a:lnTo>
                    <a:pt x="4920653" y="1039774"/>
                  </a:lnTo>
                  <a:lnTo>
                    <a:pt x="4920653" y="1045425"/>
                  </a:lnTo>
                  <a:lnTo>
                    <a:pt x="4924514" y="1045425"/>
                  </a:lnTo>
                  <a:lnTo>
                    <a:pt x="4924514" y="1039075"/>
                  </a:lnTo>
                  <a:lnTo>
                    <a:pt x="4924514" y="1017549"/>
                  </a:lnTo>
                  <a:close/>
                </a:path>
                <a:path w="4925059" h="1080770">
                  <a:moveTo>
                    <a:pt x="4924514" y="973099"/>
                  </a:moveTo>
                  <a:lnTo>
                    <a:pt x="4918164" y="973099"/>
                  </a:lnTo>
                  <a:lnTo>
                    <a:pt x="4918164" y="998499"/>
                  </a:lnTo>
                  <a:lnTo>
                    <a:pt x="4924514" y="998499"/>
                  </a:lnTo>
                  <a:lnTo>
                    <a:pt x="4924514" y="973099"/>
                  </a:lnTo>
                  <a:close/>
                </a:path>
                <a:path w="4925059" h="1080770">
                  <a:moveTo>
                    <a:pt x="4924514" y="928649"/>
                  </a:moveTo>
                  <a:lnTo>
                    <a:pt x="4918164" y="928649"/>
                  </a:lnTo>
                  <a:lnTo>
                    <a:pt x="4918164" y="954049"/>
                  </a:lnTo>
                  <a:lnTo>
                    <a:pt x="4924514" y="954049"/>
                  </a:lnTo>
                  <a:lnTo>
                    <a:pt x="4924514" y="928649"/>
                  </a:lnTo>
                  <a:close/>
                </a:path>
                <a:path w="4925059" h="1080770">
                  <a:moveTo>
                    <a:pt x="4924514" y="884199"/>
                  </a:moveTo>
                  <a:lnTo>
                    <a:pt x="4918164" y="884199"/>
                  </a:lnTo>
                  <a:lnTo>
                    <a:pt x="4918164" y="909599"/>
                  </a:lnTo>
                  <a:lnTo>
                    <a:pt x="4924514" y="909599"/>
                  </a:lnTo>
                  <a:lnTo>
                    <a:pt x="4924514" y="884199"/>
                  </a:lnTo>
                  <a:close/>
                </a:path>
                <a:path w="4925059" h="1080770">
                  <a:moveTo>
                    <a:pt x="4924514" y="839749"/>
                  </a:moveTo>
                  <a:lnTo>
                    <a:pt x="4918164" y="839749"/>
                  </a:lnTo>
                  <a:lnTo>
                    <a:pt x="4918164" y="865149"/>
                  </a:lnTo>
                  <a:lnTo>
                    <a:pt x="4924514" y="865149"/>
                  </a:lnTo>
                  <a:lnTo>
                    <a:pt x="4924514" y="839749"/>
                  </a:lnTo>
                  <a:close/>
                </a:path>
                <a:path w="4925059" h="1080770">
                  <a:moveTo>
                    <a:pt x="4924514" y="795299"/>
                  </a:moveTo>
                  <a:lnTo>
                    <a:pt x="4918164" y="795299"/>
                  </a:lnTo>
                  <a:lnTo>
                    <a:pt x="4918164" y="820699"/>
                  </a:lnTo>
                  <a:lnTo>
                    <a:pt x="4924514" y="820699"/>
                  </a:lnTo>
                  <a:lnTo>
                    <a:pt x="4924514" y="795299"/>
                  </a:lnTo>
                  <a:close/>
                </a:path>
                <a:path w="4925059" h="1080770">
                  <a:moveTo>
                    <a:pt x="4924514" y="750849"/>
                  </a:moveTo>
                  <a:lnTo>
                    <a:pt x="4918164" y="750849"/>
                  </a:lnTo>
                  <a:lnTo>
                    <a:pt x="4918164" y="776249"/>
                  </a:lnTo>
                  <a:lnTo>
                    <a:pt x="4924514" y="776249"/>
                  </a:lnTo>
                  <a:lnTo>
                    <a:pt x="4924514" y="750849"/>
                  </a:lnTo>
                  <a:close/>
                </a:path>
                <a:path w="4925059" h="1080770">
                  <a:moveTo>
                    <a:pt x="4924514" y="706399"/>
                  </a:moveTo>
                  <a:lnTo>
                    <a:pt x="4918164" y="706399"/>
                  </a:lnTo>
                  <a:lnTo>
                    <a:pt x="4918164" y="731799"/>
                  </a:lnTo>
                  <a:lnTo>
                    <a:pt x="4924514" y="731799"/>
                  </a:lnTo>
                  <a:lnTo>
                    <a:pt x="4924514" y="706399"/>
                  </a:lnTo>
                  <a:close/>
                </a:path>
                <a:path w="4925059" h="1080770">
                  <a:moveTo>
                    <a:pt x="4924514" y="661949"/>
                  </a:moveTo>
                  <a:lnTo>
                    <a:pt x="4918164" y="661949"/>
                  </a:lnTo>
                  <a:lnTo>
                    <a:pt x="4918164" y="687349"/>
                  </a:lnTo>
                  <a:lnTo>
                    <a:pt x="4924514" y="687349"/>
                  </a:lnTo>
                  <a:lnTo>
                    <a:pt x="4924514" y="661949"/>
                  </a:lnTo>
                  <a:close/>
                </a:path>
                <a:path w="4925059" h="1080770">
                  <a:moveTo>
                    <a:pt x="4924514" y="617499"/>
                  </a:moveTo>
                  <a:lnTo>
                    <a:pt x="4918164" y="617499"/>
                  </a:lnTo>
                  <a:lnTo>
                    <a:pt x="4918164" y="642899"/>
                  </a:lnTo>
                  <a:lnTo>
                    <a:pt x="4924514" y="642899"/>
                  </a:lnTo>
                  <a:lnTo>
                    <a:pt x="4924514" y="617499"/>
                  </a:lnTo>
                  <a:close/>
                </a:path>
                <a:path w="4925059" h="1080770">
                  <a:moveTo>
                    <a:pt x="4924514" y="573049"/>
                  </a:moveTo>
                  <a:lnTo>
                    <a:pt x="4918164" y="573049"/>
                  </a:lnTo>
                  <a:lnTo>
                    <a:pt x="4918164" y="598449"/>
                  </a:lnTo>
                  <a:lnTo>
                    <a:pt x="4924514" y="598449"/>
                  </a:lnTo>
                  <a:lnTo>
                    <a:pt x="4924514" y="573049"/>
                  </a:lnTo>
                  <a:close/>
                </a:path>
                <a:path w="4925059" h="1080770">
                  <a:moveTo>
                    <a:pt x="4924514" y="528599"/>
                  </a:moveTo>
                  <a:lnTo>
                    <a:pt x="4918164" y="528599"/>
                  </a:lnTo>
                  <a:lnTo>
                    <a:pt x="4918164" y="553999"/>
                  </a:lnTo>
                  <a:lnTo>
                    <a:pt x="4924514" y="553999"/>
                  </a:lnTo>
                  <a:lnTo>
                    <a:pt x="4924514" y="528599"/>
                  </a:lnTo>
                  <a:close/>
                </a:path>
                <a:path w="4925059" h="1080770">
                  <a:moveTo>
                    <a:pt x="4924514" y="484149"/>
                  </a:moveTo>
                  <a:lnTo>
                    <a:pt x="4918164" y="484149"/>
                  </a:lnTo>
                  <a:lnTo>
                    <a:pt x="4918164" y="509549"/>
                  </a:lnTo>
                  <a:lnTo>
                    <a:pt x="4924514" y="509549"/>
                  </a:lnTo>
                  <a:lnTo>
                    <a:pt x="4924514" y="484149"/>
                  </a:lnTo>
                  <a:close/>
                </a:path>
                <a:path w="4925059" h="1080770">
                  <a:moveTo>
                    <a:pt x="4924514" y="439699"/>
                  </a:moveTo>
                  <a:lnTo>
                    <a:pt x="4918164" y="439699"/>
                  </a:lnTo>
                  <a:lnTo>
                    <a:pt x="4918164" y="465099"/>
                  </a:lnTo>
                  <a:lnTo>
                    <a:pt x="4924514" y="465099"/>
                  </a:lnTo>
                  <a:lnTo>
                    <a:pt x="4924514" y="439699"/>
                  </a:lnTo>
                  <a:close/>
                </a:path>
                <a:path w="4925059" h="1080770">
                  <a:moveTo>
                    <a:pt x="4924514" y="395249"/>
                  </a:moveTo>
                  <a:lnTo>
                    <a:pt x="4918164" y="395249"/>
                  </a:lnTo>
                  <a:lnTo>
                    <a:pt x="4918164" y="420649"/>
                  </a:lnTo>
                  <a:lnTo>
                    <a:pt x="4924514" y="420649"/>
                  </a:lnTo>
                  <a:lnTo>
                    <a:pt x="4924514" y="395249"/>
                  </a:lnTo>
                  <a:close/>
                </a:path>
                <a:path w="4925059" h="1080770">
                  <a:moveTo>
                    <a:pt x="4924514" y="350799"/>
                  </a:moveTo>
                  <a:lnTo>
                    <a:pt x="4918164" y="350799"/>
                  </a:lnTo>
                  <a:lnTo>
                    <a:pt x="4918164" y="376199"/>
                  </a:lnTo>
                  <a:lnTo>
                    <a:pt x="4924514" y="376199"/>
                  </a:lnTo>
                  <a:lnTo>
                    <a:pt x="4924514" y="350799"/>
                  </a:lnTo>
                  <a:close/>
                </a:path>
                <a:path w="4925059" h="1080770">
                  <a:moveTo>
                    <a:pt x="4924514" y="306349"/>
                  </a:moveTo>
                  <a:lnTo>
                    <a:pt x="4918164" y="306349"/>
                  </a:lnTo>
                  <a:lnTo>
                    <a:pt x="4918164" y="331749"/>
                  </a:lnTo>
                  <a:lnTo>
                    <a:pt x="4924514" y="331749"/>
                  </a:lnTo>
                  <a:lnTo>
                    <a:pt x="4924514" y="306349"/>
                  </a:lnTo>
                  <a:close/>
                </a:path>
                <a:path w="4925059" h="1080770">
                  <a:moveTo>
                    <a:pt x="4924514" y="261899"/>
                  </a:moveTo>
                  <a:lnTo>
                    <a:pt x="4918164" y="261899"/>
                  </a:lnTo>
                  <a:lnTo>
                    <a:pt x="4918164" y="287299"/>
                  </a:lnTo>
                  <a:lnTo>
                    <a:pt x="4924514" y="287299"/>
                  </a:lnTo>
                  <a:lnTo>
                    <a:pt x="4924514" y="261899"/>
                  </a:lnTo>
                  <a:close/>
                </a:path>
                <a:path w="4925059" h="1080770">
                  <a:moveTo>
                    <a:pt x="4924514" y="217449"/>
                  </a:moveTo>
                  <a:lnTo>
                    <a:pt x="4918164" y="217449"/>
                  </a:lnTo>
                  <a:lnTo>
                    <a:pt x="4918164" y="242849"/>
                  </a:lnTo>
                  <a:lnTo>
                    <a:pt x="4924514" y="242849"/>
                  </a:lnTo>
                  <a:lnTo>
                    <a:pt x="4924514" y="217449"/>
                  </a:lnTo>
                  <a:close/>
                </a:path>
                <a:path w="4925059" h="1080770">
                  <a:moveTo>
                    <a:pt x="4924514" y="172999"/>
                  </a:moveTo>
                  <a:lnTo>
                    <a:pt x="4918164" y="172999"/>
                  </a:lnTo>
                  <a:lnTo>
                    <a:pt x="4918164" y="198399"/>
                  </a:lnTo>
                  <a:lnTo>
                    <a:pt x="4924514" y="198399"/>
                  </a:lnTo>
                  <a:lnTo>
                    <a:pt x="4924514" y="172999"/>
                  </a:lnTo>
                  <a:close/>
                </a:path>
                <a:path w="4925059" h="1080770">
                  <a:moveTo>
                    <a:pt x="4924514" y="128549"/>
                  </a:moveTo>
                  <a:lnTo>
                    <a:pt x="4918164" y="128549"/>
                  </a:lnTo>
                  <a:lnTo>
                    <a:pt x="4918164" y="153949"/>
                  </a:lnTo>
                  <a:lnTo>
                    <a:pt x="4924514" y="153949"/>
                  </a:lnTo>
                  <a:lnTo>
                    <a:pt x="4924514" y="128549"/>
                  </a:lnTo>
                  <a:close/>
                </a:path>
                <a:path w="4925059" h="1080770">
                  <a:moveTo>
                    <a:pt x="4924514" y="85534"/>
                  </a:moveTo>
                  <a:lnTo>
                    <a:pt x="4916729" y="85534"/>
                  </a:lnTo>
                  <a:lnTo>
                    <a:pt x="4916729" y="91884"/>
                  </a:lnTo>
                  <a:lnTo>
                    <a:pt x="4918164" y="91884"/>
                  </a:lnTo>
                  <a:lnTo>
                    <a:pt x="4918164" y="109499"/>
                  </a:lnTo>
                  <a:lnTo>
                    <a:pt x="4924514" y="109499"/>
                  </a:lnTo>
                  <a:lnTo>
                    <a:pt x="4924514" y="91884"/>
                  </a:lnTo>
                  <a:lnTo>
                    <a:pt x="4924514" y="88709"/>
                  </a:lnTo>
                  <a:lnTo>
                    <a:pt x="4924514" y="85534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178288" y="4537964"/>
            <a:ext cx="7200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f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ail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800" spc="-20">
                <a:solidFill>
                  <a:srgbClr val="444949"/>
                </a:solidFill>
                <a:latin typeface="Calibri"/>
                <a:cs typeface="Calibri"/>
              </a:rPr>
              <a:t>v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6694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15"/>
              <a:t>M</a:t>
            </a:r>
            <a:r>
              <a:rPr dirty="0" spc="-385"/>
              <a:t>u</a:t>
            </a:r>
            <a:r>
              <a:rPr dirty="0" spc="-390"/>
              <a:t>l</a:t>
            </a:r>
            <a:r>
              <a:rPr dirty="0" spc="-415"/>
              <a:t>t</a:t>
            </a:r>
            <a:r>
              <a:rPr dirty="0" spc="-385"/>
              <a:t>i</a:t>
            </a:r>
            <a:r>
              <a:rPr dirty="0" spc="-330"/>
              <a:t> </a:t>
            </a:r>
            <a:r>
              <a:rPr dirty="0" spc="-670"/>
              <a:t>Si</a:t>
            </a:r>
            <a:r>
              <a:rPr dirty="0" spc="-415"/>
              <a:t>t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765"/>
              <a:t>/</a:t>
            </a:r>
            <a:r>
              <a:rPr dirty="0" spc="-320"/>
              <a:t> </a:t>
            </a:r>
            <a:r>
              <a:rPr dirty="0" spc="-150"/>
              <a:t>H</a:t>
            </a:r>
            <a:r>
              <a:rPr dirty="0" spc="-350"/>
              <a:t>ot</a:t>
            </a:r>
            <a:r>
              <a:rPr dirty="0" spc="-330"/>
              <a:t> </a:t>
            </a:r>
            <a:r>
              <a:rPr dirty="0" spc="-670"/>
              <a:t>Si</a:t>
            </a:r>
            <a:r>
              <a:rPr dirty="0" spc="-415"/>
              <a:t>t</a:t>
            </a:r>
            <a:r>
              <a:rPr dirty="0" spc="-515"/>
              <a:t>e</a:t>
            </a:r>
            <a:r>
              <a:rPr dirty="0" spc="-585"/>
              <a:t> </a:t>
            </a:r>
            <a:r>
              <a:rPr dirty="0" spc="-300"/>
              <a:t>A</a:t>
            </a:r>
            <a:r>
              <a:rPr dirty="0" spc="-285"/>
              <a:t>p</a:t>
            </a:r>
            <a:r>
              <a:rPr dirty="0" spc="-509"/>
              <a:t>p</a:t>
            </a:r>
            <a:r>
              <a:rPr dirty="0" spc="-420"/>
              <a:t>r</a:t>
            </a:r>
            <a:r>
              <a:rPr dirty="0" spc="-530"/>
              <a:t>o</a:t>
            </a:r>
            <a:r>
              <a:rPr dirty="0" spc="-530"/>
              <a:t>a</a:t>
            </a:r>
            <a:r>
              <a:rPr dirty="0" spc="-545"/>
              <a:t>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2483"/>
            <a:ext cx="7800340" cy="10439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Very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low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RTO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(minutes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444949"/>
                </a:solidFill>
                <a:latin typeface="Microsoft Sans Serif"/>
                <a:cs typeface="Microsoft Sans Serif"/>
              </a:rPr>
              <a:t>or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seconds)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75">
                <a:solidFill>
                  <a:srgbClr val="444949"/>
                </a:solidFill>
                <a:latin typeface="Microsoft Sans Serif"/>
                <a:cs typeface="Microsoft Sans Serif"/>
              </a:rPr>
              <a:t>–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very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expensive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Full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Production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Scale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running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Premise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43345" y="2529032"/>
            <a:ext cx="5806440" cy="3338195"/>
            <a:chOff x="2943345" y="2529032"/>
            <a:chExt cx="5806440" cy="3338195"/>
          </a:xfrm>
        </p:grpSpPr>
        <p:sp>
          <p:nvSpPr>
            <p:cNvPr id="7" name="object 7"/>
            <p:cNvSpPr/>
            <p:nvPr/>
          </p:nvSpPr>
          <p:spPr>
            <a:xfrm>
              <a:off x="2949695" y="2535382"/>
              <a:ext cx="1765300" cy="3325495"/>
            </a:xfrm>
            <a:custGeom>
              <a:avLst/>
              <a:gdLst/>
              <a:ahLst/>
              <a:cxnLst/>
              <a:rect l="l" t="t" r="r" b="b"/>
              <a:pathLst>
                <a:path w="1765300" h="3325495">
                  <a:moveTo>
                    <a:pt x="0" y="0"/>
                  </a:moveTo>
                  <a:lnTo>
                    <a:pt x="1765300" y="0"/>
                  </a:lnTo>
                  <a:lnTo>
                    <a:pt x="1765300" y="3325091"/>
                  </a:lnTo>
                  <a:lnTo>
                    <a:pt x="0" y="332509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A6B8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7416" y="2542031"/>
              <a:ext cx="335280" cy="3322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0440" y="4154423"/>
              <a:ext cx="685800" cy="685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1776" y="4983479"/>
              <a:ext cx="640079" cy="6400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977840" y="2535382"/>
              <a:ext cx="1765300" cy="3325495"/>
            </a:xfrm>
            <a:custGeom>
              <a:avLst/>
              <a:gdLst/>
              <a:ahLst/>
              <a:cxnLst/>
              <a:rect l="l" t="t" r="r" b="b"/>
              <a:pathLst>
                <a:path w="1765300" h="3325495">
                  <a:moveTo>
                    <a:pt x="0" y="0"/>
                  </a:moveTo>
                  <a:lnTo>
                    <a:pt x="1765300" y="0"/>
                  </a:lnTo>
                  <a:lnTo>
                    <a:pt x="1765300" y="3325091"/>
                  </a:lnTo>
                  <a:lnTo>
                    <a:pt x="0" y="332509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6872" y="2542031"/>
              <a:ext cx="332231" cy="33223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119895" y="5521452"/>
            <a:ext cx="14357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RDS</a:t>
            </a:r>
            <a:r>
              <a:rPr dirty="0" sz="1400" spc="-5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Slave</a:t>
            </a:r>
            <a:r>
              <a:rPr dirty="0" sz="14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(running)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181825" y="5001767"/>
            <a:ext cx="3907790" cy="502920"/>
            <a:chOff x="4181825" y="5001767"/>
            <a:chExt cx="3907790" cy="50292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6471" y="5001767"/>
              <a:ext cx="502920" cy="50291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81825" y="5264758"/>
              <a:ext cx="3249930" cy="76200"/>
            </a:xfrm>
            <a:custGeom>
              <a:avLst/>
              <a:gdLst/>
              <a:ahLst/>
              <a:cxnLst/>
              <a:rect l="l" t="t" r="r" b="b"/>
              <a:pathLst>
                <a:path w="3249929" h="76200">
                  <a:moveTo>
                    <a:pt x="3173552" y="0"/>
                  </a:moveTo>
                  <a:lnTo>
                    <a:pt x="3173552" y="76199"/>
                  </a:lnTo>
                  <a:lnTo>
                    <a:pt x="3243402" y="41274"/>
                  </a:lnTo>
                  <a:lnTo>
                    <a:pt x="3186266" y="41274"/>
                  </a:lnTo>
                  <a:lnTo>
                    <a:pt x="3186266" y="34924"/>
                  </a:lnTo>
                  <a:lnTo>
                    <a:pt x="3243402" y="34924"/>
                  </a:lnTo>
                  <a:lnTo>
                    <a:pt x="3173552" y="0"/>
                  </a:lnTo>
                  <a:close/>
                </a:path>
                <a:path w="3249929" h="76200">
                  <a:moveTo>
                    <a:pt x="3173552" y="34924"/>
                  </a:moveTo>
                  <a:lnTo>
                    <a:pt x="0" y="34924"/>
                  </a:lnTo>
                  <a:lnTo>
                    <a:pt x="0" y="41274"/>
                  </a:lnTo>
                  <a:lnTo>
                    <a:pt x="3173552" y="41274"/>
                  </a:lnTo>
                  <a:lnTo>
                    <a:pt x="3173552" y="34924"/>
                  </a:lnTo>
                  <a:close/>
                </a:path>
                <a:path w="3249929" h="76200">
                  <a:moveTo>
                    <a:pt x="3243402" y="34924"/>
                  </a:moveTo>
                  <a:lnTo>
                    <a:pt x="3186266" y="34924"/>
                  </a:lnTo>
                  <a:lnTo>
                    <a:pt x="3186266" y="41274"/>
                  </a:lnTo>
                  <a:lnTo>
                    <a:pt x="3243402" y="41274"/>
                  </a:lnTo>
                  <a:lnTo>
                    <a:pt x="3249752" y="38099"/>
                  </a:lnTo>
                  <a:lnTo>
                    <a:pt x="3243402" y="34924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143000" y="4952492"/>
            <a:ext cx="1541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Data</a:t>
            </a:r>
            <a:r>
              <a:rPr dirty="0" sz="1800" spc="-5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Replication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6247" y="3134867"/>
            <a:ext cx="6743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Route</a:t>
            </a:r>
            <a:r>
              <a:rPr dirty="0" sz="1400" spc="-7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53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04421" y="2593848"/>
            <a:ext cx="3912870" cy="1871980"/>
            <a:chOff x="4204421" y="2593848"/>
            <a:chExt cx="3912870" cy="187198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50407" y="2593848"/>
              <a:ext cx="460248" cy="4572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204411" y="2819831"/>
              <a:ext cx="3385185" cy="675005"/>
            </a:xfrm>
            <a:custGeom>
              <a:avLst/>
              <a:gdLst/>
              <a:ahLst/>
              <a:cxnLst/>
              <a:rect l="l" t="t" r="r" b="b"/>
              <a:pathLst>
                <a:path w="3385184" h="675004">
                  <a:moveTo>
                    <a:pt x="1349870" y="5842"/>
                  </a:moveTo>
                  <a:lnTo>
                    <a:pt x="1347038" y="165"/>
                  </a:lnTo>
                  <a:lnTo>
                    <a:pt x="66802" y="637768"/>
                  </a:lnTo>
                  <a:lnTo>
                    <a:pt x="51231" y="606501"/>
                  </a:lnTo>
                  <a:lnTo>
                    <a:pt x="0" y="674573"/>
                  </a:lnTo>
                  <a:lnTo>
                    <a:pt x="85204" y="674712"/>
                  </a:lnTo>
                  <a:lnTo>
                    <a:pt x="72453" y="649109"/>
                  </a:lnTo>
                  <a:lnTo>
                    <a:pt x="69634" y="643445"/>
                  </a:lnTo>
                  <a:lnTo>
                    <a:pt x="1349870" y="5842"/>
                  </a:lnTo>
                  <a:close/>
                </a:path>
                <a:path w="3385184" h="675004">
                  <a:moveTo>
                    <a:pt x="3384588" y="536714"/>
                  </a:moveTo>
                  <a:lnTo>
                    <a:pt x="3367417" y="519404"/>
                  </a:lnTo>
                  <a:lnTo>
                    <a:pt x="3324580" y="476237"/>
                  </a:lnTo>
                  <a:lnTo>
                    <a:pt x="3313417" y="509320"/>
                  </a:lnTo>
                  <a:lnTo>
                    <a:pt x="1804924" y="0"/>
                  </a:lnTo>
                  <a:lnTo>
                    <a:pt x="1802892" y="6007"/>
                  </a:lnTo>
                  <a:lnTo>
                    <a:pt x="3311385" y="515340"/>
                  </a:lnTo>
                  <a:lnTo>
                    <a:pt x="3300209" y="548436"/>
                  </a:lnTo>
                  <a:lnTo>
                    <a:pt x="3384588" y="536714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19415" y="3962400"/>
              <a:ext cx="502920" cy="5029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86471" y="3093720"/>
              <a:ext cx="530351" cy="52730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695425" y="3683508"/>
            <a:ext cx="2844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32F3E"/>
                </a:solidFill>
                <a:latin typeface="Calibri"/>
                <a:cs typeface="Calibri"/>
              </a:rPr>
              <a:t>E</a:t>
            </a:r>
            <a:r>
              <a:rPr dirty="0" sz="1400" spc="-5">
                <a:solidFill>
                  <a:srgbClr val="232F3E"/>
                </a:solidFill>
                <a:latin typeface="Calibri"/>
                <a:cs typeface="Calibri"/>
              </a:rPr>
              <a:t>L</a:t>
            </a:r>
            <a:r>
              <a:rPr dirty="0" sz="1400">
                <a:solidFill>
                  <a:srgbClr val="232F3E"/>
                </a:solidFill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39113" y="4521708"/>
            <a:ext cx="12249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9385" marR="5080" indent="-14732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32F3E"/>
                </a:solidFill>
                <a:latin typeface="Calibri"/>
                <a:cs typeface="Calibri"/>
              </a:rPr>
              <a:t>EC2</a:t>
            </a:r>
            <a:r>
              <a:rPr dirty="0" sz="1400" spc="-45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F3E"/>
                </a:solidFill>
                <a:latin typeface="Calibri"/>
                <a:cs typeface="Calibri"/>
              </a:rPr>
              <a:t>Auto</a:t>
            </a:r>
            <a:r>
              <a:rPr dirty="0" sz="1400" spc="-45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F3E"/>
                </a:solidFill>
                <a:latin typeface="Calibri"/>
                <a:cs typeface="Calibri"/>
              </a:rPr>
              <a:t>Scaling </a:t>
            </a:r>
            <a:r>
              <a:rPr dirty="0" sz="1400" spc="-300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F3E"/>
                </a:solidFill>
                <a:latin typeface="Calibri"/>
                <a:cs typeface="Calibri"/>
              </a:rPr>
              <a:t>(production)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520440" y="3151632"/>
            <a:ext cx="4627245" cy="1447800"/>
            <a:chOff x="3520440" y="3151632"/>
            <a:chExt cx="4627245" cy="1447800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40752" y="3995928"/>
              <a:ext cx="606551" cy="60350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32192" y="4047744"/>
              <a:ext cx="502920" cy="5029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20440" y="3151632"/>
              <a:ext cx="685800" cy="6858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083879" y="3242564"/>
            <a:ext cx="509905" cy="3975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47625" marR="5080" indent="-34925">
              <a:lnSpc>
                <a:spcPct val="103299"/>
              </a:lnSpc>
              <a:spcBef>
                <a:spcPts val="50"/>
              </a:spcBef>
            </a:pPr>
            <a:r>
              <a:rPr dirty="0" sz="1200" spc="-25">
                <a:solidFill>
                  <a:srgbClr val="444949"/>
                </a:solidFill>
                <a:latin typeface="Calibri"/>
                <a:cs typeface="Calibri"/>
              </a:rPr>
              <a:t>R</a:t>
            </a:r>
            <a:r>
              <a:rPr dirty="0" sz="1200" spc="-5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r>
              <a:rPr dirty="0" sz="1200" spc="-20">
                <a:solidFill>
                  <a:srgbClr val="444949"/>
                </a:solidFill>
                <a:latin typeface="Calibri"/>
                <a:cs typeface="Calibri"/>
              </a:rPr>
              <a:t>v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r>
              <a:rPr dirty="0" sz="1200" spc="-30">
                <a:solidFill>
                  <a:srgbClr val="444949"/>
                </a:solidFill>
                <a:latin typeface="Calibri"/>
                <a:cs typeface="Calibri"/>
              </a:rPr>
              <a:t>r</a:t>
            </a:r>
            <a:r>
              <a:rPr dirty="0" sz="1200" spc="5">
                <a:solidFill>
                  <a:srgbClr val="444949"/>
                </a:solidFill>
                <a:latin typeface="Calibri"/>
                <a:cs typeface="Calibri"/>
              </a:rPr>
              <a:t>s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e  </a:t>
            </a:r>
            <a:r>
              <a:rPr dirty="0" sz="1200" spc="-15">
                <a:solidFill>
                  <a:srgbClr val="444949"/>
                </a:solidFill>
                <a:latin typeface="Calibri"/>
                <a:cs typeface="Calibri"/>
              </a:rPr>
              <a:t>proxy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83879" y="4233163"/>
            <a:ext cx="421640" cy="409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dirty="0" sz="1200" spc="-5">
                <a:solidFill>
                  <a:srgbClr val="444949"/>
                </a:solidFill>
                <a:latin typeface="Calibri"/>
                <a:cs typeface="Calibri"/>
              </a:rPr>
              <a:t>App 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949"/>
                </a:solidFill>
                <a:latin typeface="Calibri"/>
                <a:cs typeface="Calibri"/>
              </a:rPr>
              <a:t>S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r>
              <a:rPr dirty="0" sz="1200" spc="5">
                <a:solidFill>
                  <a:srgbClr val="444949"/>
                </a:solidFill>
                <a:latin typeface="Calibri"/>
                <a:cs typeface="Calibri"/>
              </a:rPr>
              <a:t>r</a:t>
            </a:r>
            <a:r>
              <a:rPr dirty="0" sz="1200" spc="-20">
                <a:solidFill>
                  <a:srgbClr val="444949"/>
                </a:solidFill>
                <a:latin typeface="Calibri"/>
                <a:cs typeface="Calibri"/>
              </a:rPr>
              <a:t>v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53438" y="5083555"/>
            <a:ext cx="466090" cy="409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dirty="0" sz="1200" spc="-5">
                <a:solidFill>
                  <a:srgbClr val="444949"/>
                </a:solidFill>
                <a:latin typeface="Calibri"/>
                <a:cs typeface="Calibri"/>
              </a:rPr>
              <a:t>M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200" spc="-10">
                <a:solidFill>
                  <a:srgbClr val="444949"/>
                </a:solidFill>
                <a:latin typeface="Calibri"/>
                <a:cs typeface="Calibri"/>
              </a:rPr>
              <a:t>s</a:t>
            </a:r>
            <a:r>
              <a:rPr dirty="0" sz="1200" spc="-20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er  </a:t>
            </a:r>
            <a:r>
              <a:rPr dirty="0" sz="1200" spc="-5">
                <a:solidFill>
                  <a:srgbClr val="444949"/>
                </a:solidFill>
                <a:latin typeface="Calibri"/>
                <a:cs typeface="Calibri"/>
              </a:rPr>
              <a:t>DB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824452" y="3836271"/>
            <a:ext cx="5205095" cy="1454150"/>
            <a:chOff x="3824452" y="3836271"/>
            <a:chExt cx="5205095" cy="1454150"/>
          </a:xfrm>
        </p:grpSpPr>
        <p:sp>
          <p:nvSpPr>
            <p:cNvPr id="34" name="object 34"/>
            <p:cNvSpPr/>
            <p:nvPr/>
          </p:nvSpPr>
          <p:spPr>
            <a:xfrm>
              <a:off x="3824452" y="3836271"/>
              <a:ext cx="76200" cy="319405"/>
            </a:xfrm>
            <a:custGeom>
              <a:avLst/>
              <a:gdLst/>
              <a:ahLst/>
              <a:cxnLst/>
              <a:rect l="l" t="t" r="r" b="b"/>
              <a:pathLst>
                <a:path w="76200" h="319404">
                  <a:moveTo>
                    <a:pt x="34924" y="243071"/>
                  </a:moveTo>
                  <a:lnTo>
                    <a:pt x="0" y="243071"/>
                  </a:lnTo>
                  <a:lnTo>
                    <a:pt x="38100" y="319271"/>
                  </a:lnTo>
                  <a:lnTo>
                    <a:pt x="69850" y="255771"/>
                  </a:lnTo>
                  <a:lnTo>
                    <a:pt x="34925" y="255771"/>
                  </a:lnTo>
                  <a:lnTo>
                    <a:pt x="34924" y="243071"/>
                  </a:lnTo>
                  <a:close/>
                </a:path>
                <a:path w="76200" h="319404">
                  <a:moveTo>
                    <a:pt x="41273" y="0"/>
                  </a:moveTo>
                  <a:lnTo>
                    <a:pt x="34923" y="0"/>
                  </a:lnTo>
                  <a:lnTo>
                    <a:pt x="34925" y="255771"/>
                  </a:lnTo>
                  <a:lnTo>
                    <a:pt x="41275" y="255771"/>
                  </a:lnTo>
                  <a:lnTo>
                    <a:pt x="41273" y="0"/>
                  </a:lnTo>
                  <a:close/>
                </a:path>
                <a:path w="76200" h="319404">
                  <a:moveTo>
                    <a:pt x="76200" y="243071"/>
                  </a:moveTo>
                  <a:lnTo>
                    <a:pt x="41274" y="243071"/>
                  </a:lnTo>
                  <a:lnTo>
                    <a:pt x="41275" y="255771"/>
                  </a:lnTo>
                  <a:lnTo>
                    <a:pt x="69850" y="255771"/>
                  </a:lnTo>
                  <a:lnTo>
                    <a:pt x="76200" y="243071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4453" y="4839281"/>
              <a:ext cx="76200" cy="14430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104424" y="4209516"/>
              <a:ext cx="4925060" cy="1080770"/>
            </a:xfrm>
            <a:custGeom>
              <a:avLst/>
              <a:gdLst/>
              <a:ahLst/>
              <a:cxnLst/>
              <a:rect l="l" t="t" r="r" b="b"/>
              <a:pathLst>
                <a:path w="4925059" h="1080770">
                  <a:moveTo>
                    <a:pt x="3418827" y="6134"/>
                  </a:moveTo>
                  <a:lnTo>
                    <a:pt x="3417189" y="0"/>
                  </a:lnTo>
                  <a:lnTo>
                    <a:pt x="72847" y="886091"/>
                  </a:lnTo>
                  <a:lnTo>
                    <a:pt x="63906" y="852335"/>
                  </a:lnTo>
                  <a:lnTo>
                    <a:pt x="0" y="908685"/>
                  </a:lnTo>
                  <a:lnTo>
                    <a:pt x="83426" y="925995"/>
                  </a:lnTo>
                  <a:lnTo>
                    <a:pt x="75336" y="895489"/>
                  </a:lnTo>
                  <a:lnTo>
                    <a:pt x="74472" y="892238"/>
                  </a:lnTo>
                  <a:lnTo>
                    <a:pt x="3418827" y="6134"/>
                  </a:lnTo>
                  <a:close/>
                </a:path>
                <a:path w="4925059" h="1080770">
                  <a:moveTo>
                    <a:pt x="4053128" y="85534"/>
                  </a:moveTo>
                  <a:lnTo>
                    <a:pt x="4027728" y="85534"/>
                  </a:lnTo>
                  <a:lnTo>
                    <a:pt x="4027728" y="91884"/>
                  </a:lnTo>
                  <a:lnTo>
                    <a:pt x="4053128" y="91884"/>
                  </a:lnTo>
                  <a:lnTo>
                    <a:pt x="4053128" y="85534"/>
                  </a:lnTo>
                  <a:close/>
                </a:path>
                <a:path w="4925059" h="1080770">
                  <a:moveTo>
                    <a:pt x="4059237" y="1004150"/>
                  </a:moveTo>
                  <a:lnTo>
                    <a:pt x="3983037" y="1042250"/>
                  </a:lnTo>
                  <a:lnTo>
                    <a:pt x="4059237" y="1080350"/>
                  </a:lnTo>
                  <a:lnTo>
                    <a:pt x="4059237" y="1045425"/>
                  </a:lnTo>
                  <a:lnTo>
                    <a:pt x="4059237" y="1039075"/>
                  </a:lnTo>
                  <a:lnTo>
                    <a:pt x="4059237" y="1004150"/>
                  </a:lnTo>
                  <a:close/>
                </a:path>
                <a:path w="4925059" h="1080770">
                  <a:moveTo>
                    <a:pt x="4097578" y="85534"/>
                  </a:moveTo>
                  <a:lnTo>
                    <a:pt x="4072178" y="85534"/>
                  </a:lnTo>
                  <a:lnTo>
                    <a:pt x="4072178" y="91884"/>
                  </a:lnTo>
                  <a:lnTo>
                    <a:pt x="4097578" y="91884"/>
                  </a:lnTo>
                  <a:lnTo>
                    <a:pt x="4097578" y="85534"/>
                  </a:lnTo>
                  <a:close/>
                </a:path>
                <a:path w="4925059" h="1080770">
                  <a:moveTo>
                    <a:pt x="4101503" y="1039075"/>
                  </a:moveTo>
                  <a:lnTo>
                    <a:pt x="4076103" y="1039075"/>
                  </a:lnTo>
                  <a:lnTo>
                    <a:pt x="4076103" y="1045425"/>
                  </a:lnTo>
                  <a:lnTo>
                    <a:pt x="4101503" y="1045425"/>
                  </a:lnTo>
                  <a:lnTo>
                    <a:pt x="4101503" y="1039075"/>
                  </a:lnTo>
                  <a:close/>
                </a:path>
                <a:path w="4925059" h="1080770">
                  <a:moveTo>
                    <a:pt x="4142028" y="85534"/>
                  </a:moveTo>
                  <a:lnTo>
                    <a:pt x="4116628" y="85534"/>
                  </a:lnTo>
                  <a:lnTo>
                    <a:pt x="4116628" y="91884"/>
                  </a:lnTo>
                  <a:lnTo>
                    <a:pt x="4142028" y="91884"/>
                  </a:lnTo>
                  <a:lnTo>
                    <a:pt x="4142028" y="85534"/>
                  </a:lnTo>
                  <a:close/>
                </a:path>
                <a:path w="4925059" h="1080770">
                  <a:moveTo>
                    <a:pt x="4145953" y="1039075"/>
                  </a:moveTo>
                  <a:lnTo>
                    <a:pt x="4120553" y="1039075"/>
                  </a:lnTo>
                  <a:lnTo>
                    <a:pt x="4120553" y="1045425"/>
                  </a:lnTo>
                  <a:lnTo>
                    <a:pt x="4145953" y="1045425"/>
                  </a:lnTo>
                  <a:lnTo>
                    <a:pt x="4145953" y="1039075"/>
                  </a:lnTo>
                  <a:close/>
                </a:path>
                <a:path w="4925059" h="1080770">
                  <a:moveTo>
                    <a:pt x="4186478" y="85534"/>
                  </a:moveTo>
                  <a:lnTo>
                    <a:pt x="4161078" y="85534"/>
                  </a:lnTo>
                  <a:lnTo>
                    <a:pt x="4161078" y="91884"/>
                  </a:lnTo>
                  <a:lnTo>
                    <a:pt x="4186478" y="91884"/>
                  </a:lnTo>
                  <a:lnTo>
                    <a:pt x="4186478" y="85534"/>
                  </a:lnTo>
                  <a:close/>
                </a:path>
                <a:path w="4925059" h="1080770">
                  <a:moveTo>
                    <a:pt x="4190403" y="1039075"/>
                  </a:moveTo>
                  <a:lnTo>
                    <a:pt x="4165003" y="1039075"/>
                  </a:lnTo>
                  <a:lnTo>
                    <a:pt x="4165003" y="1045425"/>
                  </a:lnTo>
                  <a:lnTo>
                    <a:pt x="4190403" y="1045425"/>
                  </a:lnTo>
                  <a:lnTo>
                    <a:pt x="4190403" y="1039075"/>
                  </a:lnTo>
                  <a:close/>
                </a:path>
                <a:path w="4925059" h="1080770">
                  <a:moveTo>
                    <a:pt x="4230929" y="85534"/>
                  </a:moveTo>
                  <a:lnTo>
                    <a:pt x="4205528" y="85534"/>
                  </a:lnTo>
                  <a:lnTo>
                    <a:pt x="4205528" y="91884"/>
                  </a:lnTo>
                  <a:lnTo>
                    <a:pt x="4230929" y="91884"/>
                  </a:lnTo>
                  <a:lnTo>
                    <a:pt x="4230929" y="85534"/>
                  </a:lnTo>
                  <a:close/>
                </a:path>
                <a:path w="4925059" h="1080770">
                  <a:moveTo>
                    <a:pt x="4234853" y="1039075"/>
                  </a:moveTo>
                  <a:lnTo>
                    <a:pt x="4209453" y="1039075"/>
                  </a:lnTo>
                  <a:lnTo>
                    <a:pt x="4209453" y="1045425"/>
                  </a:lnTo>
                  <a:lnTo>
                    <a:pt x="4234853" y="1045425"/>
                  </a:lnTo>
                  <a:lnTo>
                    <a:pt x="4234853" y="1039075"/>
                  </a:lnTo>
                  <a:close/>
                </a:path>
                <a:path w="4925059" h="1080770">
                  <a:moveTo>
                    <a:pt x="4275379" y="85534"/>
                  </a:moveTo>
                  <a:lnTo>
                    <a:pt x="4249979" y="85534"/>
                  </a:lnTo>
                  <a:lnTo>
                    <a:pt x="4249979" y="91884"/>
                  </a:lnTo>
                  <a:lnTo>
                    <a:pt x="4275379" y="91884"/>
                  </a:lnTo>
                  <a:lnTo>
                    <a:pt x="4275379" y="85534"/>
                  </a:lnTo>
                  <a:close/>
                </a:path>
                <a:path w="4925059" h="1080770">
                  <a:moveTo>
                    <a:pt x="4279303" y="1039075"/>
                  </a:moveTo>
                  <a:lnTo>
                    <a:pt x="4253903" y="1039075"/>
                  </a:lnTo>
                  <a:lnTo>
                    <a:pt x="4253903" y="1045425"/>
                  </a:lnTo>
                  <a:lnTo>
                    <a:pt x="4279303" y="1045425"/>
                  </a:lnTo>
                  <a:lnTo>
                    <a:pt x="4279303" y="1039075"/>
                  </a:lnTo>
                  <a:close/>
                </a:path>
                <a:path w="4925059" h="1080770">
                  <a:moveTo>
                    <a:pt x="4319829" y="85534"/>
                  </a:moveTo>
                  <a:lnTo>
                    <a:pt x="4294429" y="85534"/>
                  </a:lnTo>
                  <a:lnTo>
                    <a:pt x="4294429" y="91884"/>
                  </a:lnTo>
                  <a:lnTo>
                    <a:pt x="4319829" y="91884"/>
                  </a:lnTo>
                  <a:lnTo>
                    <a:pt x="4319829" y="85534"/>
                  </a:lnTo>
                  <a:close/>
                </a:path>
                <a:path w="4925059" h="1080770">
                  <a:moveTo>
                    <a:pt x="4323753" y="1039075"/>
                  </a:moveTo>
                  <a:lnTo>
                    <a:pt x="4298353" y="1039075"/>
                  </a:lnTo>
                  <a:lnTo>
                    <a:pt x="4298353" y="1045425"/>
                  </a:lnTo>
                  <a:lnTo>
                    <a:pt x="4323753" y="1045425"/>
                  </a:lnTo>
                  <a:lnTo>
                    <a:pt x="4323753" y="1039075"/>
                  </a:lnTo>
                  <a:close/>
                </a:path>
                <a:path w="4925059" h="1080770">
                  <a:moveTo>
                    <a:pt x="4364279" y="85534"/>
                  </a:moveTo>
                  <a:lnTo>
                    <a:pt x="4338879" y="85534"/>
                  </a:lnTo>
                  <a:lnTo>
                    <a:pt x="4338879" y="91884"/>
                  </a:lnTo>
                  <a:lnTo>
                    <a:pt x="4364279" y="91884"/>
                  </a:lnTo>
                  <a:lnTo>
                    <a:pt x="4364279" y="85534"/>
                  </a:lnTo>
                  <a:close/>
                </a:path>
                <a:path w="4925059" h="1080770">
                  <a:moveTo>
                    <a:pt x="4368203" y="1039075"/>
                  </a:moveTo>
                  <a:lnTo>
                    <a:pt x="4342803" y="1039075"/>
                  </a:lnTo>
                  <a:lnTo>
                    <a:pt x="4342803" y="1045425"/>
                  </a:lnTo>
                  <a:lnTo>
                    <a:pt x="4368203" y="1045425"/>
                  </a:lnTo>
                  <a:lnTo>
                    <a:pt x="4368203" y="1039075"/>
                  </a:lnTo>
                  <a:close/>
                </a:path>
                <a:path w="4925059" h="1080770">
                  <a:moveTo>
                    <a:pt x="4408729" y="85534"/>
                  </a:moveTo>
                  <a:lnTo>
                    <a:pt x="4383329" y="85534"/>
                  </a:lnTo>
                  <a:lnTo>
                    <a:pt x="4383329" y="91884"/>
                  </a:lnTo>
                  <a:lnTo>
                    <a:pt x="4408729" y="91884"/>
                  </a:lnTo>
                  <a:lnTo>
                    <a:pt x="4408729" y="85534"/>
                  </a:lnTo>
                  <a:close/>
                </a:path>
                <a:path w="4925059" h="1080770">
                  <a:moveTo>
                    <a:pt x="4412653" y="1039075"/>
                  </a:moveTo>
                  <a:lnTo>
                    <a:pt x="4387253" y="1039075"/>
                  </a:lnTo>
                  <a:lnTo>
                    <a:pt x="4387253" y="1045425"/>
                  </a:lnTo>
                  <a:lnTo>
                    <a:pt x="4412653" y="1045425"/>
                  </a:lnTo>
                  <a:lnTo>
                    <a:pt x="4412653" y="1039075"/>
                  </a:lnTo>
                  <a:close/>
                </a:path>
                <a:path w="4925059" h="1080770">
                  <a:moveTo>
                    <a:pt x="4453179" y="85534"/>
                  </a:moveTo>
                  <a:lnTo>
                    <a:pt x="4427779" y="85534"/>
                  </a:lnTo>
                  <a:lnTo>
                    <a:pt x="4427779" y="91884"/>
                  </a:lnTo>
                  <a:lnTo>
                    <a:pt x="4453179" y="91884"/>
                  </a:lnTo>
                  <a:lnTo>
                    <a:pt x="4453179" y="85534"/>
                  </a:lnTo>
                  <a:close/>
                </a:path>
                <a:path w="4925059" h="1080770">
                  <a:moveTo>
                    <a:pt x="4457103" y="1039075"/>
                  </a:moveTo>
                  <a:lnTo>
                    <a:pt x="4431703" y="1039075"/>
                  </a:lnTo>
                  <a:lnTo>
                    <a:pt x="4431703" y="1045425"/>
                  </a:lnTo>
                  <a:lnTo>
                    <a:pt x="4457103" y="1045425"/>
                  </a:lnTo>
                  <a:lnTo>
                    <a:pt x="4457103" y="1039075"/>
                  </a:lnTo>
                  <a:close/>
                </a:path>
                <a:path w="4925059" h="1080770">
                  <a:moveTo>
                    <a:pt x="4497629" y="85534"/>
                  </a:moveTo>
                  <a:lnTo>
                    <a:pt x="4472229" y="85534"/>
                  </a:lnTo>
                  <a:lnTo>
                    <a:pt x="4472229" y="91884"/>
                  </a:lnTo>
                  <a:lnTo>
                    <a:pt x="4497629" y="91884"/>
                  </a:lnTo>
                  <a:lnTo>
                    <a:pt x="4497629" y="85534"/>
                  </a:lnTo>
                  <a:close/>
                </a:path>
                <a:path w="4925059" h="1080770">
                  <a:moveTo>
                    <a:pt x="4501553" y="1039075"/>
                  </a:moveTo>
                  <a:lnTo>
                    <a:pt x="4476153" y="1039075"/>
                  </a:lnTo>
                  <a:lnTo>
                    <a:pt x="4476153" y="1045425"/>
                  </a:lnTo>
                  <a:lnTo>
                    <a:pt x="4501553" y="1045425"/>
                  </a:lnTo>
                  <a:lnTo>
                    <a:pt x="4501553" y="1039075"/>
                  </a:lnTo>
                  <a:close/>
                </a:path>
                <a:path w="4925059" h="1080770">
                  <a:moveTo>
                    <a:pt x="4542079" y="85534"/>
                  </a:moveTo>
                  <a:lnTo>
                    <a:pt x="4516679" y="85534"/>
                  </a:lnTo>
                  <a:lnTo>
                    <a:pt x="4516679" y="91884"/>
                  </a:lnTo>
                  <a:lnTo>
                    <a:pt x="4542079" y="91884"/>
                  </a:lnTo>
                  <a:lnTo>
                    <a:pt x="4542079" y="85534"/>
                  </a:lnTo>
                  <a:close/>
                </a:path>
                <a:path w="4925059" h="1080770">
                  <a:moveTo>
                    <a:pt x="4546003" y="1039075"/>
                  </a:moveTo>
                  <a:lnTo>
                    <a:pt x="4520603" y="1039075"/>
                  </a:lnTo>
                  <a:lnTo>
                    <a:pt x="4520603" y="1045425"/>
                  </a:lnTo>
                  <a:lnTo>
                    <a:pt x="4546003" y="1045425"/>
                  </a:lnTo>
                  <a:lnTo>
                    <a:pt x="4546003" y="1039075"/>
                  </a:lnTo>
                  <a:close/>
                </a:path>
                <a:path w="4925059" h="1080770">
                  <a:moveTo>
                    <a:pt x="4586529" y="85534"/>
                  </a:moveTo>
                  <a:lnTo>
                    <a:pt x="4561129" y="85534"/>
                  </a:lnTo>
                  <a:lnTo>
                    <a:pt x="4561129" y="91884"/>
                  </a:lnTo>
                  <a:lnTo>
                    <a:pt x="4586529" y="91884"/>
                  </a:lnTo>
                  <a:lnTo>
                    <a:pt x="4586529" y="85534"/>
                  </a:lnTo>
                  <a:close/>
                </a:path>
                <a:path w="4925059" h="1080770">
                  <a:moveTo>
                    <a:pt x="4590453" y="1039075"/>
                  </a:moveTo>
                  <a:lnTo>
                    <a:pt x="4565053" y="1039075"/>
                  </a:lnTo>
                  <a:lnTo>
                    <a:pt x="4565053" y="1045425"/>
                  </a:lnTo>
                  <a:lnTo>
                    <a:pt x="4590453" y="1045425"/>
                  </a:lnTo>
                  <a:lnTo>
                    <a:pt x="4590453" y="1039075"/>
                  </a:lnTo>
                  <a:close/>
                </a:path>
                <a:path w="4925059" h="1080770">
                  <a:moveTo>
                    <a:pt x="4630979" y="85534"/>
                  </a:moveTo>
                  <a:lnTo>
                    <a:pt x="4605579" y="85534"/>
                  </a:lnTo>
                  <a:lnTo>
                    <a:pt x="4605579" y="91884"/>
                  </a:lnTo>
                  <a:lnTo>
                    <a:pt x="4630979" y="91884"/>
                  </a:lnTo>
                  <a:lnTo>
                    <a:pt x="4630979" y="85534"/>
                  </a:lnTo>
                  <a:close/>
                </a:path>
                <a:path w="4925059" h="1080770">
                  <a:moveTo>
                    <a:pt x="4634903" y="1039075"/>
                  </a:moveTo>
                  <a:lnTo>
                    <a:pt x="4609503" y="1039075"/>
                  </a:lnTo>
                  <a:lnTo>
                    <a:pt x="4609503" y="1045425"/>
                  </a:lnTo>
                  <a:lnTo>
                    <a:pt x="4634903" y="1045425"/>
                  </a:lnTo>
                  <a:lnTo>
                    <a:pt x="4634903" y="1039075"/>
                  </a:lnTo>
                  <a:close/>
                </a:path>
                <a:path w="4925059" h="1080770">
                  <a:moveTo>
                    <a:pt x="4675429" y="85534"/>
                  </a:moveTo>
                  <a:lnTo>
                    <a:pt x="4650029" y="85534"/>
                  </a:lnTo>
                  <a:lnTo>
                    <a:pt x="4650029" y="91884"/>
                  </a:lnTo>
                  <a:lnTo>
                    <a:pt x="4675429" y="91884"/>
                  </a:lnTo>
                  <a:lnTo>
                    <a:pt x="4675429" y="85534"/>
                  </a:lnTo>
                  <a:close/>
                </a:path>
                <a:path w="4925059" h="1080770">
                  <a:moveTo>
                    <a:pt x="4679353" y="1039075"/>
                  </a:moveTo>
                  <a:lnTo>
                    <a:pt x="4653953" y="1039075"/>
                  </a:lnTo>
                  <a:lnTo>
                    <a:pt x="4653953" y="1045425"/>
                  </a:lnTo>
                  <a:lnTo>
                    <a:pt x="4679353" y="1045425"/>
                  </a:lnTo>
                  <a:lnTo>
                    <a:pt x="4679353" y="1039075"/>
                  </a:lnTo>
                  <a:close/>
                </a:path>
                <a:path w="4925059" h="1080770">
                  <a:moveTo>
                    <a:pt x="4719879" y="85534"/>
                  </a:moveTo>
                  <a:lnTo>
                    <a:pt x="4694479" y="85534"/>
                  </a:lnTo>
                  <a:lnTo>
                    <a:pt x="4694479" y="91884"/>
                  </a:lnTo>
                  <a:lnTo>
                    <a:pt x="4719879" y="91884"/>
                  </a:lnTo>
                  <a:lnTo>
                    <a:pt x="4719879" y="85534"/>
                  </a:lnTo>
                  <a:close/>
                </a:path>
                <a:path w="4925059" h="1080770">
                  <a:moveTo>
                    <a:pt x="4723803" y="1039075"/>
                  </a:moveTo>
                  <a:lnTo>
                    <a:pt x="4698403" y="1039075"/>
                  </a:lnTo>
                  <a:lnTo>
                    <a:pt x="4698403" y="1045425"/>
                  </a:lnTo>
                  <a:lnTo>
                    <a:pt x="4723803" y="1045425"/>
                  </a:lnTo>
                  <a:lnTo>
                    <a:pt x="4723803" y="1039075"/>
                  </a:lnTo>
                  <a:close/>
                </a:path>
                <a:path w="4925059" h="1080770">
                  <a:moveTo>
                    <a:pt x="4764329" y="85534"/>
                  </a:moveTo>
                  <a:lnTo>
                    <a:pt x="4738929" y="85534"/>
                  </a:lnTo>
                  <a:lnTo>
                    <a:pt x="4738929" y="91884"/>
                  </a:lnTo>
                  <a:lnTo>
                    <a:pt x="4764329" y="91884"/>
                  </a:lnTo>
                  <a:lnTo>
                    <a:pt x="4764329" y="85534"/>
                  </a:lnTo>
                  <a:close/>
                </a:path>
                <a:path w="4925059" h="1080770">
                  <a:moveTo>
                    <a:pt x="4768253" y="1039075"/>
                  </a:moveTo>
                  <a:lnTo>
                    <a:pt x="4742853" y="1039075"/>
                  </a:lnTo>
                  <a:lnTo>
                    <a:pt x="4742853" y="1045425"/>
                  </a:lnTo>
                  <a:lnTo>
                    <a:pt x="4768253" y="1045425"/>
                  </a:lnTo>
                  <a:lnTo>
                    <a:pt x="4768253" y="1039075"/>
                  </a:lnTo>
                  <a:close/>
                </a:path>
                <a:path w="4925059" h="1080770">
                  <a:moveTo>
                    <a:pt x="4808779" y="85534"/>
                  </a:moveTo>
                  <a:lnTo>
                    <a:pt x="4783379" y="85534"/>
                  </a:lnTo>
                  <a:lnTo>
                    <a:pt x="4783379" y="91884"/>
                  </a:lnTo>
                  <a:lnTo>
                    <a:pt x="4808779" y="91884"/>
                  </a:lnTo>
                  <a:lnTo>
                    <a:pt x="4808779" y="85534"/>
                  </a:lnTo>
                  <a:close/>
                </a:path>
                <a:path w="4925059" h="1080770">
                  <a:moveTo>
                    <a:pt x="4812703" y="1039075"/>
                  </a:moveTo>
                  <a:lnTo>
                    <a:pt x="4787303" y="1039075"/>
                  </a:lnTo>
                  <a:lnTo>
                    <a:pt x="4787303" y="1045425"/>
                  </a:lnTo>
                  <a:lnTo>
                    <a:pt x="4812703" y="1045425"/>
                  </a:lnTo>
                  <a:lnTo>
                    <a:pt x="4812703" y="1039075"/>
                  </a:lnTo>
                  <a:close/>
                </a:path>
                <a:path w="4925059" h="1080770">
                  <a:moveTo>
                    <a:pt x="4853229" y="85534"/>
                  </a:moveTo>
                  <a:lnTo>
                    <a:pt x="4827829" y="85534"/>
                  </a:lnTo>
                  <a:lnTo>
                    <a:pt x="4827829" y="91884"/>
                  </a:lnTo>
                  <a:lnTo>
                    <a:pt x="4853229" y="91884"/>
                  </a:lnTo>
                  <a:lnTo>
                    <a:pt x="4853229" y="85534"/>
                  </a:lnTo>
                  <a:close/>
                </a:path>
                <a:path w="4925059" h="1080770">
                  <a:moveTo>
                    <a:pt x="4857153" y="1039075"/>
                  </a:moveTo>
                  <a:lnTo>
                    <a:pt x="4831753" y="1039075"/>
                  </a:lnTo>
                  <a:lnTo>
                    <a:pt x="4831753" y="1045425"/>
                  </a:lnTo>
                  <a:lnTo>
                    <a:pt x="4857153" y="1045425"/>
                  </a:lnTo>
                  <a:lnTo>
                    <a:pt x="4857153" y="1039075"/>
                  </a:lnTo>
                  <a:close/>
                </a:path>
                <a:path w="4925059" h="1080770">
                  <a:moveTo>
                    <a:pt x="4897679" y="85534"/>
                  </a:moveTo>
                  <a:lnTo>
                    <a:pt x="4872279" y="85534"/>
                  </a:lnTo>
                  <a:lnTo>
                    <a:pt x="4872279" y="91884"/>
                  </a:lnTo>
                  <a:lnTo>
                    <a:pt x="4897679" y="91884"/>
                  </a:lnTo>
                  <a:lnTo>
                    <a:pt x="4897679" y="85534"/>
                  </a:lnTo>
                  <a:close/>
                </a:path>
                <a:path w="4925059" h="1080770">
                  <a:moveTo>
                    <a:pt x="4901603" y="1039075"/>
                  </a:moveTo>
                  <a:lnTo>
                    <a:pt x="4876203" y="1039075"/>
                  </a:lnTo>
                  <a:lnTo>
                    <a:pt x="4876203" y="1045425"/>
                  </a:lnTo>
                  <a:lnTo>
                    <a:pt x="4901603" y="1045425"/>
                  </a:lnTo>
                  <a:lnTo>
                    <a:pt x="4901603" y="1039075"/>
                  </a:lnTo>
                  <a:close/>
                </a:path>
                <a:path w="4925059" h="1080770">
                  <a:moveTo>
                    <a:pt x="4924514" y="1017549"/>
                  </a:moveTo>
                  <a:lnTo>
                    <a:pt x="4918164" y="1017549"/>
                  </a:lnTo>
                  <a:lnTo>
                    <a:pt x="4918164" y="1042250"/>
                  </a:lnTo>
                  <a:lnTo>
                    <a:pt x="4920653" y="1039774"/>
                  </a:lnTo>
                  <a:lnTo>
                    <a:pt x="4920653" y="1045425"/>
                  </a:lnTo>
                  <a:lnTo>
                    <a:pt x="4924514" y="1045425"/>
                  </a:lnTo>
                  <a:lnTo>
                    <a:pt x="4924514" y="1039075"/>
                  </a:lnTo>
                  <a:lnTo>
                    <a:pt x="4924514" y="1017549"/>
                  </a:lnTo>
                  <a:close/>
                </a:path>
                <a:path w="4925059" h="1080770">
                  <a:moveTo>
                    <a:pt x="4924514" y="973099"/>
                  </a:moveTo>
                  <a:lnTo>
                    <a:pt x="4918164" y="973099"/>
                  </a:lnTo>
                  <a:lnTo>
                    <a:pt x="4918164" y="998499"/>
                  </a:lnTo>
                  <a:lnTo>
                    <a:pt x="4924514" y="998499"/>
                  </a:lnTo>
                  <a:lnTo>
                    <a:pt x="4924514" y="973099"/>
                  </a:lnTo>
                  <a:close/>
                </a:path>
                <a:path w="4925059" h="1080770">
                  <a:moveTo>
                    <a:pt x="4924514" y="928649"/>
                  </a:moveTo>
                  <a:lnTo>
                    <a:pt x="4918164" y="928649"/>
                  </a:lnTo>
                  <a:lnTo>
                    <a:pt x="4918164" y="954049"/>
                  </a:lnTo>
                  <a:lnTo>
                    <a:pt x="4924514" y="954049"/>
                  </a:lnTo>
                  <a:lnTo>
                    <a:pt x="4924514" y="928649"/>
                  </a:lnTo>
                  <a:close/>
                </a:path>
                <a:path w="4925059" h="1080770">
                  <a:moveTo>
                    <a:pt x="4924514" y="884199"/>
                  </a:moveTo>
                  <a:lnTo>
                    <a:pt x="4918164" y="884199"/>
                  </a:lnTo>
                  <a:lnTo>
                    <a:pt x="4918164" y="909599"/>
                  </a:lnTo>
                  <a:lnTo>
                    <a:pt x="4924514" y="909599"/>
                  </a:lnTo>
                  <a:lnTo>
                    <a:pt x="4924514" y="884199"/>
                  </a:lnTo>
                  <a:close/>
                </a:path>
                <a:path w="4925059" h="1080770">
                  <a:moveTo>
                    <a:pt x="4924514" y="839749"/>
                  </a:moveTo>
                  <a:lnTo>
                    <a:pt x="4918164" y="839749"/>
                  </a:lnTo>
                  <a:lnTo>
                    <a:pt x="4918164" y="865149"/>
                  </a:lnTo>
                  <a:lnTo>
                    <a:pt x="4924514" y="865149"/>
                  </a:lnTo>
                  <a:lnTo>
                    <a:pt x="4924514" y="839749"/>
                  </a:lnTo>
                  <a:close/>
                </a:path>
                <a:path w="4925059" h="1080770">
                  <a:moveTo>
                    <a:pt x="4924514" y="795299"/>
                  </a:moveTo>
                  <a:lnTo>
                    <a:pt x="4918164" y="795299"/>
                  </a:lnTo>
                  <a:lnTo>
                    <a:pt x="4918164" y="820699"/>
                  </a:lnTo>
                  <a:lnTo>
                    <a:pt x="4924514" y="820699"/>
                  </a:lnTo>
                  <a:lnTo>
                    <a:pt x="4924514" y="795299"/>
                  </a:lnTo>
                  <a:close/>
                </a:path>
                <a:path w="4925059" h="1080770">
                  <a:moveTo>
                    <a:pt x="4924514" y="750849"/>
                  </a:moveTo>
                  <a:lnTo>
                    <a:pt x="4918164" y="750849"/>
                  </a:lnTo>
                  <a:lnTo>
                    <a:pt x="4918164" y="776249"/>
                  </a:lnTo>
                  <a:lnTo>
                    <a:pt x="4924514" y="776249"/>
                  </a:lnTo>
                  <a:lnTo>
                    <a:pt x="4924514" y="750849"/>
                  </a:lnTo>
                  <a:close/>
                </a:path>
                <a:path w="4925059" h="1080770">
                  <a:moveTo>
                    <a:pt x="4924514" y="706399"/>
                  </a:moveTo>
                  <a:lnTo>
                    <a:pt x="4918164" y="706399"/>
                  </a:lnTo>
                  <a:lnTo>
                    <a:pt x="4918164" y="731799"/>
                  </a:lnTo>
                  <a:lnTo>
                    <a:pt x="4924514" y="731799"/>
                  </a:lnTo>
                  <a:lnTo>
                    <a:pt x="4924514" y="706399"/>
                  </a:lnTo>
                  <a:close/>
                </a:path>
                <a:path w="4925059" h="1080770">
                  <a:moveTo>
                    <a:pt x="4924514" y="661949"/>
                  </a:moveTo>
                  <a:lnTo>
                    <a:pt x="4918164" y="661949"/>
                  </a:lnTo>
                  <a:lnTo>
                    <a:pt x="4918164" y="687349"/>
                  </a:lnTo>
                  <a:lnTo>
                    <a:pt x="4924514" y="687349"/>
                  </a:lnTo>
                  <a:lnTo>
                    <a:pt x="4924514" y="661949"/>
                  </a:lnTo>
                  <a:close/>
                </a:path>
                <a:path w="4925059" h="1080770">
                  <a:moveTo>
                    <a:pt x="4924514" y="617499"/>
                  </a:moveTo>
                  <a:lnTo>
                    <a:pt x="4918164" y="617499"/>
                  </a:lnTo>
                  <a:lnTo>
                    <a:pt x="4918164" y="642899"/>
                  </a:lnTo>
                  <a:lnTo>
                    <a:pt x="4924514" y="642899"/>
                  </a:lnTo>
                  <a:lnTo>
                    <a:pt x="4924514" y="617499"/>
                  </a:lnTo>
                  <a:close/>
                </a:path>
                <a:path w="4925059" h="1080770">
                  <a:moveTo>
                    <a:pt x="4924514" y="573049"/>
                  </a:moveTo>
                  <a:lnTo>
                    <a:pt x="4918164" y="573049"/>
                  </a:lnTo>
                  <a:lnTo>
                    <a:pt x="4918164" y="598449"/>
                  </a:lnTo>
                  <a:lnTo>
                    <a:pt x="4924514" y="598449"/>
                  </a:lnTo>
                  <a:lnTo>
                    <a:pt x="4924514" y="573049"/>
                  </a:lnTo>
                  <a:close/>
                </a:path>
                <a:path w="4925059" h="1080770">
                  <a:moveTo>
                    <a:pt x="4924514" y="528599"/>
                  </a:moveTo>
                  <a:lnTo>
                    <a:pt x="4918164" y="528599"/>
                  </a:lnTo>
                  <a:lnTo>
                    <a:pt x="4918164" y="553999"/>
                  </a:lnTo>
                  <a:lnTo>
                    <a:pt x="4924514" y="553999"/>
                  </a:lnTo>
                  <a:lnTo>
                    <a:pt x="4924514" y="528599"/>
                  </a:lnTo>
                  <a:close/>
                </a:path>
                <a:path w="4925059" h="1080770">
                  <a:moveTo>
                    <a:pt x="4924514" y="484149"/>
                  </a:moveTo>
                  <a:lnTo>
                    <a:pt x="4918164" y="484149"/>
                  </a:lnTo>
                  <a:lnTo>
                    <a:pt x="4918164" y="509549"/>
                  </a:lnTo>
                  <a:lnTo>
                    <a:pt x="4924514" y="509549"/>
                  </a:lnTo>
                  <a:lnTo>
                    <a:pt x="4924514" y="484149"/>
                  </a:lnTo>
                  <a:close/>
                </a:path>
                <a:path w="4925059" h="1080770">
                  <a:moveTo>
                    <a:pt x="4924514" y="439699"/>
                  </a:moveTo>
                  <a:lnTo>
                    <a:pt x="4918164" y="439699"/>
                  </a:lnTo>
                  <a:lnTo>
                    <a:pt x="4918164" y="465099"/>
                  </a:lnTo>
                  <a:lnTo>
                    <a:pt x="4924514" y="465099"/>
                  </a:lnTo>
                  <a:lnTo>
                    <a:pt x="4924514" y="439699"/>
                  </a:lnTo>
                  <a:close/>
                </a:path>
                <a:path w="4925059" h="1080770">
                  <a:moveTo>
                    <a:pt x="4924514" y="395249"/>
                  </a:moveTo>
                  <a:lnTo>
                    <a:pt x="4918164" y="395249"/>
                  </a:lnTo>
                  <a:lnTo>
                    <a:pt x="4918164" y="420649"/>
                  </a:lnTo>
                  <a:lnTo>
                    <a:pt x="4924514" y="420649"/>
                  </a:lnTo>
                  <a:lnTo>
                    <a:pt x="4924514" y="395249"/>
                  </a:lnTo>
                  <a:close/>
                </a:path>
                <a:path w="4925059" h="1080770">
                  <a:moveTo>
                    <a:pt x="4924514" y="350799"/>
                  </a:moveTo>
                  <a:lnTo>
                    <a:pt x="4918164" y="350799"/>
                  </a:lnTo>
                  <a:lnTo>
                    <a:pt x="4918164" y="376199"/>
                  </a:lnTo>
                  <a:lnTo>
                    <a:pt x="4924514" y="376199"/>
                  </a:lnTo>
                  <a:lnTo>
                    <a:pt x="4924514" y="350799"/>
                  </a:lnTo>
                  <a:close/>
                </a:path>
                <a:path w="4925059" h="1080770">
                  <a:moveTo>
                    <a:pt x="4924514" y="306349"/>
                  </a:moveTo>
                  <a:lnTo>
                    <a:pt x="4918164" y="306349"/>
                  </a:lnTo>
                  <a:lnTo>
                    <a:pt x="4918164" y="331749"/>
                  </a:lnTo>
                  <a:lnTo>
                    <a:pt x="4924514" y="331749"/>
                  </a:lnTo>
                  <a:lnTo>
                    <a:pt x="4924514" y="306349"/>
                  </a:lnTo>
                  <a:close/>
                </a:path>
                <a:path w="4925059" h="1080770">
                  <a:moveTo>
                    <a:pt x="4924514" y="261899"/>
                  </a:moveTo>
                  <a:lnTo>
                    <a:pt x="4918164" y="261899"/>
                  </a:lnTo>
                  <a:lnTo>
                    <a:pt x="4918164" y="287299"/>
                  </a:lnTo>
                  <a:lnTo>
                    <a:pt x="4924514" y="287299"/>
                  </a:lnTo>
                  <a:lnTo>
                    <a:pt x="4924514" y="261899"/>
                  </a:lnTo>
                  <a:close/>
                </a:path>
                <a:path w="4925059" h="1080770">
                  <a:moveTo>
                    <a:pt x="4924514" y="217449"/>
                  </a:moveTo>
                  <a:lnTo>
                    <a:pt x="4918164" y="217449"/>
                  </a:lnTo>
                  <a:lnTo>
                    <a:pt x="4918164" y="242849"/>
                  </a:lnTo>
                  <a:lnTo>
                    <a:pt x="4924514" y="242849"/>
                  </a:lnTo>
                  <a:lnTo>
                    <a:pt x="4924514" y="217449"/>
                  </a:lnTo>
                  <a:close/>
                </a:path>
                <a:path w="4925059" h="1080770">
                  <a:moveTo>
                    <a:pt x="4924514" y="172999"/>
                  </a:moveTo>
                  <a:lnTo>
                    <a:pt x="4918164" y="172999"/>
                  </a:lnTo>
                  <a:lnTo>
                    <a:pt x="4918164" y="198399"/>
                  </a:lnTo>
                  <a:lnTo>
                    <a:pt x="4924514" y="198399"/>
                  </a:lnTo>
                  <a:lnTo>
                    <a:pt x="4924514" y="172999"/>
                  </a:lnTo>
                  <a:close/>
                </a:path>
                <a:path w="4925059" h="1080770">
                  <a:moveTo>
                    <a:pt x="4924514" y="128549"/>
                  </a:moveTo>
                  <a:lnTo>
                    <a:pt x="4918164" y="128549"/>
                  </a:lnTo>
                  <a:lnTo>
                    <a:pt x="4918164" y="153949"/>
                  </a:lnTo>
                  <a:lnTo>
                    <a:pt x="4924514" y="153949"/>
                  </a:lnTo>
                  <a:lnTo>
                    <a:pt x="4924514" y="128549"/>
                  </a:lnTo>
                  <a:close/>
                </a:path>
                <a:path w="4925059" h="1080770">
                  <a:moveTo>
                    <a:pt x="4924514" y="85534"/>
                  </a:moveTo>
                  <a:lnTo>
                    <a:pt x="4916729" y="85534"/>
                  </a:lnTo>
                  <a:lnTo>
                    <a:pt x="4916729" y="91884"/>
                  </a:lnTo>
                  <a:lnTo>
                    <a:pt x="4918164" y="91884"/>
                  </a:lnTo>
                  <a:lnTo>
                    <a:pt x="4918164" y="109499"/>
                  </a:lnTo>
                  <a:lnTo>
                    <a:pt x="4924514" y="109499"/>
                  </a:lnTo>
                  <a:lnTo>
                    <a:pt x="4924514" y="91884"/>
                  </a:lnTo>
                  <a:lnTo>
                    <a:pt x="4924514" y="88709"/>
                  </a:lnTo>
                  <a:lnTo>
                    <a:pt x="4924514" y="85534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368795" y="2602484"/>
            <a:ext cx="4782820" cy="312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1130"/>
              </a:lnSpc>
              <a:spcBef>
                <a:spcPts val="100"/>
              </a:spcBef>
              <a:tabLst>
                <a:tab pos="4065904" algn="l"/>
              </a:tabLst>
            </a:pPr>
            <a:r>
              <a:rPr dirty="0" sz="1200" spc="-10">
                <a:solidFill>
                  <a:srgbClr val="5A6B86"/>
                </a:solidFill>
                <a:latin typeface="Calibri"/>
                <a:cs typeface="Calibri"/>
              </a:rPr>
              <a:t>Corporate</a:t>
            </a:r>
            <a:r>
              <a:rPr dirty="0" sz="1200" spc="5">
                <a:solidFill>
                  <a:srgbClr val="5A6B86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5A6B86"/>
                </a:solidFill>
                <a:latin typeface="Calibri"/>
                <a:cs typeface="Calibri"/>
              </a:rPr>
              <a:t>data	</a:t>
            </a:r>
            <a:r>
              <a:rPr dirty="0" sz="1200" spc="-20">
                <a:latin typeface="Calibri"/>
                <a:cs typeface="Calibri"/>
              </a:rPr>
              <a:t>AWS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Cloud</a:t>
            </a:r>
            <a:endParaRPr sz="1200">
              <a:latin typeface="Calibri"/>
              <a:cs typeface="Calibri"/>
            </a:endParaRPr>
          </a:p>
          <a:p>
            <a:pPr marL="38100">
              <a:lnSpc>
                <a:spcPts val="1130"/>
              </a:lnSpc>
              <a:tabLst>
                <a:tab pos="1492250" algn="l"/>
                <a:tab pos="2993390" algn="l"/>
              </a:tabLst>
            </a:pPr>
            <a:r>
              <a:rPr dirty="0" baseline="-30092" sz="1800" spc="-15">
                <a:solidFill>
                  <a:srgbClr val="5A6B86"/>
                </a:solidFill>
                <a:latin typeface="Calibri"/>
                <a:cs typeface="Calibri"/>
              </a:rPr>
              <a:t>center	</a:t>
            </a:r>
            <a:r>
              <a:rPr dirty="0" sz="1200" spc="-5">
                <a:solidFill>
                  <a:srgbClr val="444949"/>
                </a:solidFill>
                <a:latin typeface="Calibri"/>
                <a:cs typeface="Calibri"/>
              </a:rPr>
              <a:t>active	active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78288" y="4537964"/>
            <a:ext cx="7200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f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ail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800" spc="-20">
                <a:solidFill>
                  <a:srgbClr val="444949"/>
                </a:solidFill>
                <a:latin typeface="Calibri"/>
                <a:cs typeface="Calibri"/>
              </a:rPr>
              <a:t>v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8240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A</a:t>
            </a:r>
            <a:r>
              <a:rPr dirty="0" spc="-135"/>
              <a:t>l</a:t>
            </a:r>
            <a:r>
              <a:rPr dirty="0" spc="-385"/>
              <a:t>l</a:t>
            </a:r>
            <a:r>
              <a:rPr dirty="0" spc="-590"/>
              <a:t> </a:t>
            </a:r>
            <a:r>
              <a:rPr dirty="0" spc="-295"/>
              <a:t>A</a:t>
            </a:r>
            <a:r>
              <a:rPr dirty="0" spc="-380"/>
              <a:t>WS</a:t>
            </a:r>
            <a:r>
              <a:rPr dirty="0" spc="-325"/>
              <a:t> </a:t>
            </a:r>
            <a:r>
              <a:rPr dirty="0" spc="-515"/>
              <a:t>M</a:t>
            </a:r>
            <a:r>
              <a:rPr dirty="0" spc="-385"/>
              <a:t>u</a:t>
            </a:r>
            <a:r>
              <a:rPr dirty="0" spc="-390"/>
              <a:t>l</a:t>
            </a:r>
            <a:r>
              <a:rPr dirty="0" spc="-420"/>
              <a:t>t</a:t>
            </a:r>
            <a:r>
              <a:rPr dirty="0" spc="-385"/>
              <a:t>i</a:t>
            </a:r>
            <a:r>
              <a:rPr dirty="0" spc="-325"/>
              <a:t> </a:t>
            </a:r>
            <a:r>
              <a:rPr dirty="0" spc="-570"/>
              <a:t>R</a:t>
            </a:r>
            <a:r>
              <a:rPr dirty="0" spc="-480"/>
              <a:t>e</a:t>
            </a:r>
            <a:r>
              <a:rPr dirty="0" spc="-875"/>
              <a:t>g</a:t>
            </a:r>
            <a:r>
              <a:rPr dirty="0" spc="-390"/>
              <a:t>i</a:t>
            </a:r>
            <a:r>
              <a:rPr dirty="0" spc="-459"/>
              <a:t>on</a:t>
            </a:r>
          </a:p>
        </p:txBody>
      </p:sp>
      <p:sp>
        <p:nvSpPr>
          <p:cNvPr id="5" name="object 5"/>
          <p:cNvSpPr/>
          <p:nvPr/>
        </p:nvSpPr>
        <p:spPr>
          <a:xfrm>
            <a:off x="7052655" y="1862051"/>
            <a:ext cx="1765300" cy="3325495"/>
          </a:xfrm>
          <a:custGeom>
            <a:avLst/>
            <a:gdLst/>
            <a:ahLst/>
            <a:cxnLst/>
            <a:rect l="l" t="t" r="r" b="b"/>
            <a:pathLst>
              <a:path w="1765300" h="3325495">
                <a:moveTo>
                  <a:pt x="0" y="0"/>
                </a:moveTo>
                <a:lnTo>
                  <a:pt x="1765300" y="0"/>
                </a:lnTo>
                <a:lnTo>
                  <a:pt x="1765300" y="3325091"/>
                </a:lnTo>
                <a:lnTo>
                  <a:pt x="0" y="332509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497155" y="1928876"/>
            <a:ext cx="703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S </a:t>
            </a:r>
            <a:r>
              <a:rPr dirty="0" sz="1200" spc="-5">
                <a:latin typeface="Calibri"/>
                <a:cs typeface="Calibri"/>
              </a:rPr>
              <a:t>Cl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56639" y="1868423"/>
            <a:ext cx="3906520" cy="2962910"/>
            <a:chOff x="4256639" y="1868423"/>
            <a:chExt cx="3906520" cy="29629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0023" y="1868423"/>
              <a:ext cx="335279" cy="3322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9623" y="4328159"/>
              <a:ext cx="502920" cy="5029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56639" y="4591427"/>
              <a:ext cx="3249930" cy="76200"/>
            </a:xfrm>
            <a:custGeom>
              <a:avLst/>
              <a:gdLst/>
              <a:ahLst/>
              <a:cxnLst/>
              <a:rect l="l" t="t" r="r" b="b"/>
              <a:pathLst>
                <a:path w="3249929" h="76200">
                  <a:moveTo>
                    <a:pt x="3243402" y="34925"/>
                  </a:moveTo>
                  <a:lnTo>
                    <a:pt x="3186266" y="34925"/>
                  </a:lnTo>
                  <a:lnTo>
                    <a:pt x="3186266" y="41275"/>
                  </a:lnTo>
                  <a:lnTo>
                    <a:pt x="3173552" y="41275"/>
                  </a:lnTo>
                  <a:lnTo>
                    <a:pt x="3173552" y="76200"/>
                  </a:lnTo>
                  <a:lnTo>
                    <a:pt x="3249752" y="38100"/>
                  </a:lnTo>
                  <a:lnTo>
                    <a:pt x="3243402" y="34925"/>
                  </a:lnTo>
                  <a:close/>
                </a:path>
                <a:path w="3249929" h="76200">
                  <a:moveTo>
                    <a:pt x="3173552" y="34925"/>
                  </a:moveTo>
                  <a:lnTo>
                    <a:pt x="0" y="34926"/>
                  </a:lnTo>
                  <a:lnTo>
                    <a:pt x="0" y="41276"/>
                  </a:lnTo>
                  <a:lnTo>
                    <a:pt x="3173552" y="41275"/>
                  </a:lnTo>
                  <a:lnTo>
                    <a:pt x="3173552" y="34925"/>
                  </a:lnTo>
                  <a:close/>
                </a:path>
                <a:path w="3249929" h="76200">
                  <a:moveTo>
                    <a:pt x="3186266" y="34925"/>
                  </a:moveTo>
                  <a:lnTo>
                    <a:pt x="3173552" y="34925"/>
                  </a:lnTo>
                  <a:lnTo>
                    <a:pt x="3173552" y="41275"/>
                  </a:lnTo>
                  <a:lnTo>
                    <a:pt x="3186266" y="41275"/>
                  </a:lnTo>
                  <a:lnTo>
                    <a:pt x="3186266" y="34925"/>
                  </a:lnTo>
                  <a:close/>
                </a:path>
                <a:path w="3249929" h="76200">
                  <a:moveTo>
                    <a:pt x="3173552" y="0"/>
                  </a:moveTo>
                  <a:lnTo>
                    <a:pt x="3173552" y="34925"/>
                  </a:lnTo>
                  <a:lnTo>
                    <a:pt x="3243402" y="34925"/>
                  </a:lnTo>
                  <a:lnTo>
                    <a:pt x="3173552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217816" y="4281932"/>
            <a:ext cx="1541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Data</a:t>
            </a:r>
            <a:r>
              <a:rPr dirty="0" sz="1800" spc="-5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Replication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1063" y="2464308"/>
            <a:ext cx="6743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Route</a:t>
            </a:r>
            <a:r>
              <a:rPr dirty="0" sz="1400" spc="-7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53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77677" y="1920239"/>
            <a:ext cx="3912870" cy="1871980"/>
            <a:chOff x="4277677" y="1920239"/>
            <a:chExt cx="3912870" cy="187198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6608" y="1920239"/>
              <a:ext cx="457200" cy="457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77677" y="2146490"/>
              <a:ext cx="3386454" cy="558165"/>
            </a:xfrm>
            <a:custGeom>
              <a:avLst/>
              <a:gdLst/>
              <a:ahLst/>
              <a:cxnLst/>
              <a:rect l="l" t="t" r="r" b="b"/>
              <a:pathLst>
                <a:path w="3386454" h="558164">
                  <a:moveTo>
                    <a:pt x="1351191" y="5956"/>
                  </a:moveTo>
                  <a:lnTo>
                    <a:pt x="1348803" y="76"/>
                  </a:lnTo>
                  <a:lnTo>
                    <a:pt x="69392" y="519760"/>
                  </a:lnTo>
                  <a:lnTo>
                    <a:pt x="56248" y="487400"/>
                  </a:lnTo>
                  <a:lnTo>
                    <a:pt x="0" y="551370"/>
                  </a:lnTo>
                  <a:lnTo>
                    <a:pt x="84924" y="557999"/>
                  </a:lnTo>
                  <a:lnTo>
                    <a:pt x="73723" y="530415"/>
                  </a:lnTo>
                  <a:lnTo>
                    <a:pt x="71780" y="525640"/>
                  </a:lnTo>
                  <a:lnTo>
                    <a:pt x="1351191" y="5956"/>
                  </a:lnTo>
                  <a:close/>
                </a:path>
                <a:path w="3386454" h="558164">
                  <a:moveTo>
                    <a:pt x="3386137" y="536727"/>
                  </a:moveTo>
                  <a:lnTo>
                    <a:pt x="3368967" y="519417"/>
                  </a:lnTo>
                  <a:lnTo>
                    <a:pt x="3326130" y="476250"/>
                  </a:lnTo>
                  <a:lnTo>
                    <a:pt x="3314966" y="509333"/>
                  </a:lnTo>
                  <a:lnTo>
                    <a:pt x="1806473" y="0"/>
                  </a:lnTo>
                  <a:lnTo>
                    <a:pt x="1804441" y="6019"/>
                  </a:lnTo>
                  <a:lnTo>
                    <a:pt x="3312934" y="515353"/>
                  </a:lnTo>
                  <a:lnTo>
                    <a:pt x="3301758" y="548436"/>
                  </a:lnTo>
                  <a:lnTo>
                    <a:pt x="3386137" y="536727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95616" y="3288791"/>
              <a:ext cx="502920" cy="5029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62672" y="2420111"/>
              <a:ext cx="527303" cy="52730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770239" y="3009900"/>
            <a:ext cx="2844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32F3E"/>
                </a:solidFill>
                <a:latin typeface="Calibri"/>
                <a:cs typeface="Calibri"/>
              </a:rPr>
              <a:t>E</a:t>
            </a:r>
            <a:r>
              <a:rPr dirty="0" sz="1400" spc="-5">
                <a:solidFill>
                  <a:srgbClr val="232F3E"/>
                </a:solidFill>
                <a:latin typeface="Calibri"/>
                <a:cs typeface="Calibri"/>
              </a:rPr>
              <a:t>L</a:t>
            </a:r>
            <a:r>
              <a:rPr dirty="0" sz="1400">
                <a:solidFill>
                  <a:srgbClr val="232F3E"/>
                </a:solidFill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13928" y="3848100"/>
            <a:ext cx="12249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9385" marR="5080" indent="-14732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32F3E"/>
                </a:solidFill>
                <a:latin typeface="Calibri"/>
                <a:cs typeface="Calibri"/>
              </a:rPr>
              <a:t>EC2</a:t>
            </a:r>
            <a:r>
              <a:rPr dirty="0" sz="1400" spc="-45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F3E"/>
                </a:solidFill>
                <a:latin typeface="Calibri"/>
                <a:cs typeface="Calibri"/>
              </a:rPr>
              <a:t>Auto</a:t>
            </a:r>
            <a:r>
              <a:rPr dirty="0" sz="1400" spc="-45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F3E"/>
                </a:solidFill>
                <a:latin typeface="Calibri"/>
                <a:cs typeface="Calibri"/>
              </a:rPr>
              <a:t>Scaling </a:t>
            </a:r>
            <a:r>
              <a:rPr dirty="0" sz="1400" spc="-300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F3E"/>
                </a:solidFill>
                <a:latin typeface="Calibri"/>
                <a:cs typeface="Calibri"/>
              </a:rPr>
              <a:t>(production)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685032" y="2432304"/>
            <a:ext cx="5419090" cy="2184400"/>
            <a:chOff x="3685032" y="2432304"/>
            <a:chExt cx="5419090" cy="218440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16952" y="3322320"/>
              <a:ext cx="603503" cy="6035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05344" y="3374136"/>
              <a:ext cx="502920" cy="50291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162277" y="3621717"/>
              <a:ext cx="941705" cy="995044"/>
            </a:xfrm>
            <a:custGeom>
              <a:avLst/>
              <a:gdLst/>
              <a:ahLst/>
              <a:cxnLst/>
              <a:rect l="l" t="t" r="r" b="b"/>
              <a:pathLst>
                <a:path w="941704" h="995045">
                  <a:moveTo>
                    <a:pt x="70091" y="0"/>
                  </a:moveTo>
                  <a:lnTo>
                    <a:pt x="44691" y="0"/>
                  </a:lnTo>
                  <a:lnTo>
                    <a:pt x="44691" y="6350"/>
                  </a:lnTo>
                  <a:lnTo>
                    <a:pt x="70091" y="6350"/>
                  </a:lnTo>
                  <a:lnTo>
                    <a:pt x="70091" y="0"/>
                  </a:lnTo>
                  <a:close/>
                </a:path>
                <a:path w="941704" h="995045">
                  <a:moveTo>
                    <a:pt x="114541" y="0"/>
                  </a:moveTo>
                  <a:lnTo>
                    <a:pt x="89141" y="0"/>
                  </a:lnTo>
                  <a:lnTo>
                    <a:pt x="89141" y="6350"/>
                  </a:lnTo>
                  <a:lnTo>
                    <a:pt x="114541" y="6350"/>
                  </a:lnTo>
                  <a:lnTo>
                    <a:pt x="114541" y="0"/>
                  </a:lnTo>
                  <a:close/>
                </a:path>
                <a:path w="941704" h="995045">
                  <a:moveTo>
                    <a:pt x="158991" y="0"/>
                  </a:moveTo>
                  <a:lnTo>
                    <a:pt x="133591" y="0"/>
                  </a:lnTo>
                  <a:lnTo>
                    <a:pt x="133591" y="6350"/>
                  </a:lnTo>
                  <a:lnTo>
                    <a:pt x="158991" y="6350"/>
                  </a:lnTo>
                  <a:lnTo>
                    <a:pt x="158991" y="0"/>
                  </a:lnTo>
                  <a:close/>
                </a:path>
                <a:path w="941704" h="995045">
                  <a:moveTo>
                    <a:pt x="203441" y="0"/>
                  </a:moveTo>
                  <a:lnTo>
                    <a:pt x="178041" y="0"/>
                  </a:lnTo>
                  <a:lnTo>
                    <a:pt x="178041" y="6350"/>
                  </a:lnTo>
                  <a:lnTo>
                    <a:pt x="203441" y="6350"/>
                  </a:lnTo>
                  <a:lnTo>
                    <a:pt x="203441" y="0"/>
                  </a:lnTo>
                  <a:close/>
                </a:path>
                <a:path w="941704" h="995045">
                  <a:moveTo>
                    <a:pt x="247891" y="0"/>
                  </a:moveTo>
                  <a:lnTo>
                    <a:pt x="222491" y="0"/>
                  </a:lnTo>
                  <a:lnTo>
                    <a:pt x="222491" y="6350"/>
                  </a:lnTo>
                  <a:lnTo>
                    <a:pt x="247891" y="6350"/>
                  </a:lnTo>
                  <a:lnTo>
                    <a:pt x="247891" y="0"/>
                  </a:lnTo>
                  <a:close/>
                </a:path>
                <a:path w="941704" h="995045">
                  <a:moveTo>
                    <a:pt x="292341" y="0"/>
                  </a:moveTo>
                  <a:lnTo>
                    <a:pt x="266941" y="0"/>
                  </a:lnTo>
                  <a:lnTo>
                    <a:pt x="266941" y="6350"/>
                  </a:lnTo>
                  <a:lnTo>
                    <a:pt x="292341" y="6350"/>
                  </a:lnTo>
                  <a:lnTo>
                    <a:pt x="292341" y="0"/>
                  </a:lnTo>
                  <a:close/>
                </a:path>
                <a:path w="941704" h="995045">
                  <a:moveTo>
                    <a:pt x="336791" y="0"/>
                  </a:moveTo>
                  <a:lnTo>
                    <a:pt x="311391" y="0"/>
                  </a:lnTo>
                  <a:lnTo>
                    <a:pt x="311391" y="6350"/>
                  </a:lnTo>
                  <a:lnTo>
                    <a:pt x="336791" y="6350"/>
                  </a:lnTo>
                  <a:lnTo>
                    <a:pt x="336791" y="0"/>
                  </a:lnTo>
                  <a:close/>
                </a:path>
                <a:path w="941704" h="995045">
                  <a:moveTo>
                    <a:pt x="381241" y="0"/>
                  </a:moveTo>
                  <a:lnTo>
                    <a:pt x="355841" y="0"/>
                  </a:lnTo>
                  <a:lnTo>
                    <a:pt x="355841" y="6350"/>
                  </a:lnTo>
                  <a:lnTo>
                    <a:pt x="381241" y="6350"/>
                  </a:lnTo>
                  <a:lnTo>
                    <a:pt x="381241" y="0"/>
                  </a:lnTo>
                  <a:close/>
                </a:path>
                <a:path w="941704" h="995045">
                  <a:moveTo>
                    <a:pt x="425691" y="0"/>
                  </a:moveTo>
                  <a:lnTo>
                    <a:pt x="400291" y="0"/>
                  </a:lnTo>
                  <a:lnTo>
                    <a:pt x="400291" y="6350"/>
                  </a:lnTo>
                  <a:lnTo>
                    <a:pt x="425691" y="6350"/>
                  </a:lnTo>
                  <a:lnTo>
                    <a:pt x="425691" y="0"/>
                  </a:lnTo>
                  <a:close/>
                </a:path>
                <a:path w="941704" h="995045">
                  <a:moveTo>
                    <a:pt x="470141" y="0"/>
                  </a:moveTo>
                  <a:lnTo>
                    <a:pt x="444741" y="0"/>
                  </a:lnTo>
                  <a:lnTo>
                    <a:pt x="444741" y="6350"/>
                  </a:lnTo>
                  <a:lnTo>
                    <a:pt x="470141" y="6350"/>
                  </a:lnTo>
                  <a:lnTo>
                    <a:pt x="470141" y="0"/>
                  </a:lnTo>
                  <a:close/>
                </a:path>
                <a:path w="941704" h="995045">
                  <a:moveTo>
                    <a:pt x="514591" y="0"/>
                  </a:moveTo>
                  <a:lnTo>
                    <a:pt x="489191" y="0"/>
                  </a:lnTo>
                  <a:lnTo>
                    <a:pt x="489191" y="6350"/>
                  </a:lnTo>
                  <a:lnTo>
                    <a:pt x="514591" y="6350"/>
                  </a:lnTo>
                  <a:lnTo>
                    <a:pt x="514591" y="0"/>
                  </a:lnTo>
                  <a:close/>
                </a:path>
                <a:path w="941704" h="995045">
                  <a:moveTo>
                    <a:pt x="559041" y="0"/>
                  </a:moveTo>
                  <a:lnTo>
                    <a:pt x="533641" y="0"/>
                  </a:lnTo>
                  <a:lnTo>
                    <a:pt x="533641" y="6350"/>
                  </a:lnTo>
                  <a:lnTo>
                    <a:pt x="559041" y="6350"/>
                  </a:lnTo>
                  <a:lnTo>
                    <a:pt x="559041" y="0"/>
                  </a:lnTo>
                  <a:close/>
                </a:path>
                <a:path w="941704" h="995045">
                  <a:moveTo>
                    <a:pt x="603491" y="0"/>
                  </a:moveTo>
                  <a:lnTo>
                    <a:pt x="578091" y="0"/>
                  </a:lnTo>
                  <a:lnTo>
                    <a:pt x="578091" y="6350"/>
                  </a:lnTo>
                  <a:lnTo>
                    <a:pt x="603491" y="6350"/>
                  </a:lnTo>
                  <a:lnTo>
                    <a:pt x="603491" y="0"/>
                  </a:lnTo>
                  <a:close/>
                </a:path>
                <a:path w="941704" h="995045">
                  <a:moveTo>
                    <a:pt x="647941" y="0"/>
                  </a:moveTo>
                  <a:lnTo>
                    <a:pt x="622541" y="0"/>
                  </a:lnTo>
                  <a:lnTo>
                    <a:pt x="622541" y="6350"/>
                  </a:lnTo>
                  <a:lnTo>
                    <a:pt x="647941" y="6350"/>
                  </a:lnTo>
                  <a:lnTo>
                    <a:pt x="647941" y="0"/>
                  </a:lnTo>
                  <a:close/>
                </a:path>
                <a:path w="941704" h="995045">
                  <a:moveTo>
                    <a:pt x="692391" y="0"/>
                  </a:moveTo>
                  <a:lnTo>
                    <a:pt x="666991" y="0"/>
                  </a:lnTo>
                  <a:lnTo>
                    <a:pt x="666991" y="6350"/>
                  </a:lnTo>
                  <a:lnTo>
                    <a:pt x="692391" y="6350"/>
                  </a:lnTo>
                  <a:lnTo>
                    <a:pt x="692391" y="0"/>
                  </a:lnTo>
                  <a:close/>
                </a:path>
                <a:path w="941704" h="995045">
                  <a:moveTo>
                    <a:pt x="736841" y="0"/>
                  </a:moveTo>
                  <a:lnTo>
                    <a:pt x="711441" y="0"/>
                  </a:lnTo>
                  <a:lnTo>
                    <a:pt x="711441" y="6350"/>
                  </a:lnTo>
                  <a:lnTo>
                    <a:pt x="736841" y="6350"/>
                  </a:lnTo>
                  <a:lnTo>
                    <a:pt x="736841" y="0"/>
                  </a:lnTo>
                  <a:close/>
                </a:path>
                <a:path w="941704" h="995045">
                  <a:moveTo>
                    <a:pt x="781291" y="0"/>
                  </a:moveTo>
                  <a:lnTo>
                    <a:pt x="755891" y="0"/>
                  </a:lnTo>
                  <a:lnTo>
                    <a:pt x="755891" y="6350"/>
                  </a:lnTo>
                  <a:lnTo>
                    <a:pt x="781291" y="6350"/>
                  </a:lnTo>
                  <a:lnTo>
                    <a:pt x="781291" y="0"/>
                  </a:lnTo>
                  <a:close/>
                </a:path>
                <a:path w="941704" h="995045">
                  <a:moveTo>
                    <a:pt x="825741" y="0"/>
                  </a:moveTo>
                  <a:lnTo>
                    <a:pt x="800341" y="0"/>
                  </a:lnTo>
                  <a:lnTo>
                    <a:pt x="800341" y="6350"/>
                  </a:lnTo>
                  <a:lnTo>
                    <a:pt x="825741" y="6350"/>
                  </a:lnTo>
                  <a:lnTo>
                    <a:pt x="825741" y="0"/>
                  </a:lnTo>
                  <a:close/>
                </a:path>
                <a:path w="941704" h="995045">
                  <a:moveTo>
                    <a:pt x="870191" y="0"/>
                  </a:moveTo>
                  <a:lnTo>
                    <a:pt x="844791" y="0"/>
                  </a:lnTo>
                  <a:lnTo>
                    <a:pt x="844791" y="6350"/>
                  </a:lnTo>
                  <a:lnTo>
                    <a:pt x="870191" y="6350"/>
                  </a:lnTo>
                  <a:lnTo>
                    <a:pt x="870191" y="0"/>
                  </a:lnTo>
                  <a:close/>
                </a:path>
                <a:path w="941704" h="995045">
                  <a:moveTo>
                    <a:pt x="914641" y="0"/>
                  </a:moveTo>
                  <a:lnTo>
                    <a:pt x="889241" y="0"/>
                  </a:lnTo>
                  <a:lnTo>
                    <a:pt x="889241" y="6350"/>
                  </a:lnTo>
                  <a:lnTo>
                    <a:pt x="914641" y="6350"/>
                  </a:lnTo>
                  <a:lnTo>
                    <a:pt x="914641" y="0"/>
                  </a:lnTo>
                  <a:close/>
                </a:path>
                <a:path w="941704" h="995045">
                  <a:moveTo>
                    <a:pt x="935134" y="3175"/>
                  </a:moveTo>
                  <a:lnTo>
                    <a:pt x="935134" y="23957"/>
                  </a:lnTo>
                  <a:lnTo>
                    <a:pt x="941484" y="23957"/>
                  </a:lnTo>
                  <a:lnTo>
                    <a:pt x="941484" y="6350"/>
                  </a:lnTo>
                  <a:lnTo>
                    <a:pt x="938309" y="6350"/>
                  </a:lnTo>
                  <a:lnTo>
                    <a:pt x="935134" y="3175"/>
                  </a:lnTo>
                  <a:close/>
                </a:path>
                <a:path w="941704" h="995045">
                  <a:moveTo>
                    <a:pt x="941484" y="0"/>
                  </a:moveTo>
                  <a:lnTo>
                    <a:pt x="933691" y="0"/>
                  </a:lnTo>
                  <a:lnTo>
                    <a:pt x="933691" y="6350"/>
                  </a:lnTo>
                  <a:lnTo>
                    <a:pt x="935134" y="6350"/>
                  </a:lnTo>
                  <a:lnTo>
                    <a:pt x="935134" y="3175"/>
                  </a:lnTo>
                  <a:lnTo>
                    <a:pt x="941484" y="3175"/>
                  </a:lnTo>
                  <a:lnTo>
                    <a:pt x="941484" y="0"/>
                  </a:lnTo>
                  <a:close/>
                </a:path>
                <a:path w="941704" h="995045">
                  <a:moveTo>
                    <a:pt x="941484" y="3175"/>
                  </a:moveTo>
                  <a:lnTo>
                    <a:pt x="935134" y="3175"/>
                  </a:lnTo>
                  <a:lnTo>
                    <a:pt x="938309" y="6350"/>
                  </a:lnTo>
                  <a:lnTo>
                    <a:pt x="941484" y="6350"/>
                  </a:lnTo>
                  <a:lnTo>
                    <a:pt x="941484" y="3175"/>
                  </a:lnTo>
                  <a:close/>
                </a:path>
                <a:path w="941704" h="995045">
                  <a:moveTo>
                    <a:pt x="941484" y="43007"/>
                  </a:moveTo>
                  <a:lnTo>
                    <a:pt x="935134" y="43007"/>
                  </a:lnTo>
                  <a:lnTo>
                    <a:pt x="935134" y="68407"/>
                  </a:lnTo>
                  <a:lnTo>
                    <a:pt x="941484" y="68407"/>
                  </a:lnTo>
                  <a:lnTo>
                    <a:pt x="941484" y="43007"/>
                  </a:lnTo>
                  <a:close/>
                </a:path>
                <a:path w="941704" h="995045">
                  <a:moveTo>
                    <a:pt x="941484" y="87457"/>
                  </a:moveTo>
                  <a:lnTo>
                    <a:pt x="935134" y="87457"/>
                  </a:lnTo>
                  <a:lnTo>
                    <a:pt x="935134" y="112857"/>
                  </a:lnTo>
                  <a:lnTo>
                    <a:pt x="941484" y="112857"/>
                  </a:lnTo>
                  <a:lnTo>
                    <a:pt x="941484" y="87457"/>
                  </a:lnTo>
                  <a:close/>
                </a:path>
                <a:path w="941704" h="995045">
                  <a:moveTo>
                    <a:pt x="941484" y="131907"/>
                  </a:moveTo>
                  <a:lnTo>
                    <a:pt x="935134" y="131907"/>
                  </a:lnTo>
                  <a:lnTo>
                    <a:pt x="935134" y="157307"/>
                  </a:lnTo>
                  <a:lnTo>
                    <a:pt x="941484" y="157307"/>
                  </a:lnTo>
                  <a:lnTo>
                    <a:pt x="941484" y="131907"/>
                  </a:lnTo>
                  <a:close/>
                </a:path>
                <a:path w="941704" h="995045">
                  <a:moveTo>
                    <a:pt x="941484" y="176357"/>
                  </a:moveTo>
                  <a:lnTo>
                    <a:pt x="935134" y="176357"/>
                  </a:lnTo>
                  <a:lnTo>
                    <a:pt x="935134" y="201757"/>
                  </a:lnTo>
                  <a:lnTo>
                    <a:pt x="941484" y="201757"/>
                  </a:lnTo>
                  <a:lnTo>
                    <a:pt x="941484" y="176357"/>
                  </a:lnTo>
                  <a:close/>
                </a:path>
                <a:path w="941704" h="995045">
                  <a:moveTo>
                    <a:pt x="941484" y="220807"/>
                  </a:moveTo>
                  <a:lnTo>
                    <a:pt x="935134" y="220807"/>
                  </a:lnTo>
                  <a:lnTo>
                    <a:pt x="935134" y="246207"/>
                  </a:lnTo>
                  <a:lnTo>
                    <a:pt x="941484" y="246207"/>
                  </a:lnTo>
                  <a:lnTo>
                    <a:pt x="941484" y="220807"/>
                  </a:lnTo>
                  <a:close/>
                </a:path>
                <a:path w="941704" h="995045">
                  <a:moveTo>
                    <a:pt x="941484" y="265257"/>
                  </a:moveTo>
                  <a:lnTo>
                    <a:pt x="935134" y="265257"/>
                  </a:lnTo>
                  <a:lnTo>
                    <a:pt x="935134" y="290657"/>
                  </a:lnTo>
                  <a:lnTo>
                    <a:pt x="941484" y="290657"/>
                  </a:lnTo>
                  <a:lnTo>
                    <a:pt x="941484" y="265257"/>
                  </a:lnTo>
                  <a:close/>
                </a:path>
                <a:path w="941704" h="995045">
                  <a:moveTo>
                    <a:pt x="941484" y="309707"/>
                  </a:moveTo>
                  <a:lnTo>
                    <a:pt x="935134" y="309707"/>
                  </a:lnTo>
                  <a:lnTo>
                    <a:pt x="935134" y="335107"/>
                  </a:lnTo>
                  <a:lnTo>
                    <a:pt x="941484" y="335107"/>
                  </a:lnTo>
                  <a:lnTo>
                    <a:pt x="941484" y="309707"/>
                  </a:lnTo>
                  <a:close/>
                </a:path>
                <a:path w="941704" h="995045">
                  <a:moveTo>
                    <a:pt x="941484" y="354157"/>
                  </a:moveTo>
                  <a:lnTo>
                    <a:pt x="935134" y="354157"/>
                  </a:lnTo>
                  <a:lnTo>
                    <a:pt x="935134" y="379557"/>
                  </a:lnTo>
                  <a:lnTo>
                    <a:pt x="941484" y="379557"/>
                  </a:lnTo>
                  <a:lnTo>
                    <a:pt x="941484" y="354157"/>
                  </a:lnTo>
                  <a:close/>
                </a:path>
                <a:path w="941704" h="995045">
                  <a:moveTo>
                    <a:pt x="941484" y="398607"/>
                  </a:moveTo>
                  <a:lnTo>
                    <a:pt x="935134" y="398607"/>
                  </a:lnTo>
                  <a:lnTo>
                    <a:pt x="935134" y="424007"/>
                  </a:lnTo>
                  <a:lnTo>
                    <a:pt x="941484" y="424007"/>
                  </a:lnTo>
                  <a:lnTo>
                    <a:pt x="941484" y="398607"/>
                  </a:lnTo>
                  <a:close/>
                </a:path>
                <a:path w="941704" h="995045">
                  <a:moveTo>
                    <a:pt x="941484" y="443057"/>
                  </a:moveTo>
                  <a:lnTo>
                    <a:pt x="935134" y="443057"/>
                  </a:lnTo>
                  <a:lnTo>
                    <a:pt x="935134" y="468457"/>
                  </a:lnTo>
                  <a:lnTo>
                    <a:pt x="941484" y="468457"/>
                  </a:lnTo>
                  <a:lnTo>
                    <a:pt x="941484" y="443057"/>
                  </a:lnTo>
                  <a:close/>
                </a:path>
                <a:path w="941704" h="995045">
                  <a:moveTo>
                    <a:pt x="941484" y="487507"/>
                  </a:moveTo>
                  <a:lnTo>
                    <a:pt x="935134" y="487507"/>
                  </a:lnTo>
                  <a:lnTo>
                    <a:pt x="935134" y="512907"/>
                  </a:lnTo>
                  <a:lnTo>
                    <a:pt x="941484" y="512907"/>
                  </a:lnTo>
                  <a:lnTo>
                    <a:pt x="941484" y="487507"/>
                  </a:lnTo>
                  <a:close/>
                </a:path>
                <a:path w="941704" h="995045">
                  <a:moveTo>
                    <a:pt x="941484" y="531957"/>
                  </a:moveTo>
                  <a:lnTo>
                    <a:pt x="935134" y="531957"/>
                  </a:lnTo>
                  <a:lnTo>
                    <a:pt x="935134" y="557357"/>
                  </a:lnTo>
                  <a:lnTo>
                    <a:pt x="941484" y="557357"/>
                  </a:lnTo>
                  <a:lnTo>
                    <a:pt x="941484" y="531957"/>
                  </a:lnTo>
                  <a:close/>
                </a:path>
                <a:path w="941704" h="995045">
                  <a:moveTo>
                    <a:pt x="941484" y="576407"/>
                  </a:moveTo>
                  <a:lnTo>
                    <a:pt x="935134" y="576407"/>
                  </a:lnTo>
                  <a:lnTo>
                    <a:pt x="935134" y="601807"/>
                  </a:lnTo>
                  <a:lnTo>
                    <a:pt x="941484" y="601807"/>
                  </a:lnTo>
                  <a:lnTo>
                    <a:pt x="941484" y="576407"/>
                  </a:lnTo>
                  <a:close/>
                </a:path>
                <a:path w="941704" h="995045">
                  <a:moveTo>
                    <a:pt x="941484" y="620857"/>
                  </a:moveTo>
                  <a:lnTo>
                    <a:pt x="935134" y="620857"/>
                  </a:lnTo>
                  <a:lnTo>
                    <a:pt x="935134" y="646257"/>
                  </a:lnTo>
                  <a:lnTo>
                    <a:pt x="941484" y="646257"/>
                  </a:lnTo>
                  <a:lnTo>
                    <a:pt x="941484" y="620857"/>
                  </a:lnTo>
                  <a:close/>
                </a:path>
                <a:path w="941704" h="995045">
                  <a:moveTo>
                    <a:pt x="941484" y="665307"/>
                  </a:moveTo>
                  <a:lnTo>
                    <a:pt x="935134" y="665307"/>
                  </a:lnTo>
                  <a:lnTo>
                    <a:pt x="935134" y="690707"/>
                  </a:lnTo>
                  <a:lnTo>
                    <a:pt x="941484" y="690707"/>
                  </a:lnTo>
                  <a:lnTo>
                    <a:pt x="941484" y="665307"/>
                  </a:lnTo>
                  <a:close/>
                </a:path>
                <a:path w="941704" h="995045">
                  <a:moveTo>
                    <a:pt x="941484" y="709757"/>
                  </a:moveTo>
                  <a:lnTo>
                    <a:pt x="935134" y="709757"/>
                  </a:lnTo>
                  <a:lnTo>
                    <a:pt x="935134" y="735157"/>
                  </a:lnTo>
                  <a:lnTo>
                    <a:pt x="941484" y="735157"/>
                  </a:lnTo>
                  <a:lnTo>
                    <a:pt x="941484" y="709757"/>
                  </a:lnTo>
                  <a:close/>
                </a:path>
                <a:path w="941704" h="995045">
                  <a:moveTo>
                    <a:pt x="941484" y="754207"/>
                  </a:moveTo>
                  <a:lnTo>
                    <a:pt x="935134" y="754207"/>
                  </a:lnTo>
                  <a:lnTo>
                    <a:pt x="935134" y="779607"/>
                  </a:lnTo>
                  <a:lnTo>
                    <a:pt x="941484" y="779607"/>
                  </a:lnTo>
                  <a:lnTo>
                    <a:pt x="941484" y="754207"/>
                  </a:lnTo>
                  <a:close/>
                </a:path>
                <a:path w="941704" h="995045">
                  <a:moveTo>
                    <a:pt x="941484" y="798657"/>
                  </a:moveTo>
                  <a:lnTo>
                    <a:pt x="935134" y="798657"/>
                  </a:lnTo>
                  <a:lnTo>
                    <a:pt x="935134" y="824057"/>
                  </a:lnTo>
                  <a:lnTo>
                    <a:pt x="941484" y="824057"/>
                  </a:lnTo>
                  <a:lnTo>
                    <a:pt x="941484" y="798657"/>
                  </a:lnTo>
                  <a:close/>
                </a:path>
                <a:path w="941704" h="995045">
                  <a:moveTo>
                    <a:pt x="941484" y="843107"/>
                  </a:moveTo>
                  <a:lnTo>
                    <a:pt x="935134" y="843107"/>
                  </a:lnTo>
                  <a:lnTo>
                    <a:pt x="935134" y="868506"/>
                  </a:lnTo>
                  <a:lnTo>
                    <a:pt x="941484" y="868506"/>
                  </a:lnTo>
                  <a:lnTo>
                    <a:pt x="941484" y="843107"/>
                  </a:lnTo>
                  <a:close/>
                </a:path>
                <a:path w="941704" h="995045">
                  <a:moveTo>
                    <a:pt x="941484" y="887556"/>
                  </a:moveTo>
                  <a:lnTo>
                    <a:pt x="935134" y="887556"/>
                  </a:lnTo>
                  <a:lnTo>
                    <a:pt x="935134" y="912956"/>
                  </a:lnTo>
                  <a:lnTo>
                    <a:pt x="941484" y="912956"/>
                  </a:lnTo>
                  <a:lnTo>
                    <a:pt x="941484" y="887556"/>
                  </a:lnTo>
                  <a:close/>
                </a:path>
                <a:path w="941704" h="995045">
                  <a:moveTo>
                    <a:pt x="941484" y="953540"/>
                  </a:moveTo>
                  <a:lnTo>
                    <a:pt x="938309" y="953540"/>
                  </a:lnTo>
                  <a:lnTo>
                    <a:pt x="937616" y="954232"/>
                  </a:lnTo>
                  <a:lnTo>
                    <a:pt x="937616" y="959890"/>
                  </a:lnTo>
                  <a:lnTo>
                    <a:pt x="941484" y="959890"/>
                  </a:lnTo>
                  <a:lnTo>
                    <a:pt x="941484" y="953540"/>
                  </a:lnTo>
                  <a:close/>
                </a:path>
                <a:path w="941704" h="995045">
                  <a:moveTo>
                    <a:pt x="941484" y="932006"/>
                  </a:moveTo>
                  <a:lnTo>
                    <a:pt x="935134" y="932006"/>
                  </a:lnTo>
                  <a:lnTo>
                    <a:pt x="935134" y="956715"/>
                  </a:lnTo>
                  <a:lnTo>
                    <a:pt x="937616" y="954232"/>
                  </a:lnTo>
                  <a:lnTo>
                    <a:pt x="937616" y="953540"/>
                  </a:lnTo>
                  <a:lnTo>
                    <a:pt x="941484" y="953540"/>
                  </a:lnTo>
                  <a:lnTo>
                    <a:pt x="941484" y="932006"/>
                  </a:lnTo>
                  <a:close/>
                </a:path>
                <a:path w="941704" h="995045">
                  <a:moveTo>
                    <a:pt x="938309" y="953540"/>
                  </a:moveTo>
                  <a:lnTo>
                    <a:pt x="937616" y="953540"/>
                  </a:lnTo>
                  <a:lnTo>
                    <a:pt x="937616" y="954232"/>
                  </a:lnTo>
                  <a:lnTo>
                    <a:pt x="938309" y="953540"/>
                  </a:lnTo>
                  <a:close/>
                </a:path>
                <a:path w="941704" h="995045">
                  <a:moveTo>
                    <a:pt x="918566" y="953540"/>
                  </a:moveTo>
                  <a:lnTo>
                    <a:pt x="893166" y="953540"/>
                  </a:lnTo>
                  <a:lnTo>
                    <a:pt x="893166" y="959890"/>
                  </a:lnTo>
                  <a:lnTo>
                    <a:pt x="918566" y="959890"/>
                  </a:lnTo>
                  <a:lnTo>
                    <a:pt x="918566" y="953540"/>
                  </a:lnTo>
                  <a:close/>
                </a:path>
                <a:path w="941704" h="995045">
                  <a:moveTo>
                    <a:pt x="874116" y="953540"/>
                  </a:moveTo>
                  <a:lnTo>
                    <a:pt x="848716" y="953540"/>
                  </a:lnTo>
                  <a:lnTo>
                    <a:pt x="848716" y="959890"/>
                  </a:lnTo>
                  <a:lnTo>
                    <a:pt x="874116" y="959890"/>
                  </a:lnTo>
                  <a:lnTo>
                    <a:pt x="874116" y="953540"/>
                  </a:lnTo>
                  <a:close/>
                </a:path>
                <a:path w="941704" h="995045">
                  <a:moveTo>
                    <a:pt x="829666" y="953540"/>
                  </a:moveTo>
                  <a:lnTo>
                    <a:pt x="804266" y="953540"/>
                  </a:lnTo>
                  <a:lnTo>
                    <a:pt x="804266" y="959890"/>
                  </a:lnTo>
                  <a:lnTo>
                    <a:pt x="829666" y="959890"/>
                  </a:lnTo>
                  <a:lnTo>
                    <a:pt x="829666" y="953540"/>
                  </a:lnTo>
                  <a:close/>
                </a:path>
                <a:path w="941704" h="995045">
                  <a:moveTo>
                    <a:pt x="785216" y="953540"/>
                  </a:moveTo>
                  <a:lnTo>
                    <a:pt x="759816" y="953540"/>
                  </a:lnTo>
                  <a:lnTo>
                    <a:pt x="759816" y="959890"/>
                  </a:lnTo>
                  <a:lnTo>
                    <a:pt x="785216" y="959890"/>
                  </a:lnTo>
                  <a:lnTo>
                    <a:pt x="785216" y="953540"/>
                  </a:lnTo>
                  <a:close/>
                </a:path>
                <a:path w="941704" h="995045">
                  <a:moveTo>
                    <a:pt x="740766" y="953540"/>
                  </a:moveTo>
                  <a:lnTo>
                    <a:pt x="715366" y="953540"/>
                  </a:lnTo>
                  <a:lnTo>
                    <a:pt x="715366" y="959890"/>
                  </a:lnTo>
                  <a:lnTo>
                    <a:pt x="740766" y="959890"/>
                  </a:lnTo>
                  <a:lnTo>
                    <a:pt x="740766" y="953540"/>
                  </a:lnTo>
                  <a:close/>
                </a:path>
                <a:path w="941704" h="995045">
                  <a:moveTo>
                    <a:pt x="696316" y="953540"/>
                  </a:moveTo>
                  <a:lnTo>
                    <a:pt x="670916" y="953540"/>
                  </a:lnTo>
                  <a:lnTo>
                    <a:pt x="670916" y="959890"/>
                  </a:lnTo>
                  <a:lnTo>
                    <a:pt x="696316" y="959890"/>
                  </a:lnTo>
                  <a:lnTo>
                    <a:pt x="696316" y="953540"/>
                  </a:lnTo>
                  <a:close/>
                </a:path>
                <a:path w="941704" h="995045">
                  <a:moveTo>
                    <a:pt x="651866" y="953540"/>
                  </a:moveTo>
                  <a:lnTo>
                    <a:pt x="626466" y="953540"/>
                  </a:lnTo>
                  <a:lnTo>
                    <a:pt x="626466" y="959890"/>
                  </a:lnTo>
                  <a:lnTo>
                    <a:pt x="651866" y="959890"/>
                  </a:lnTo>
                  <a:lnTo>
                    <a:pt x="651866" y="953540"/>
                  </a:lnTo>
                  <a:close/>
                </a:path>
                <a:path w="941704" h="995045">
                  <a:moveTo>
                    <a:pt x="607416" y="953540"/>
                  </a:moveTo>
                  <a:lnTo>
                    <a:pt x="582016" y="953540"/>
                  </a:lnTo>
                  <a:lnTo>
                    <a:pt x="582016" y="959890"/>
                  </a:lnTo>
                  <a:lnTo>
                    <a:pt x="607416" y="959890"/>
                  </a:lnTo>
                  <a:lnTo>
                    <a:pt x="607416" y="953540"/>
                  </a:lnTo>
                  <a:close/>
                </a:path>
                <a:path w="941704" h="995045">
                  <a:moveTo>
                    <a:pt x="562966" y="953540"/>
                  </a:moveTo>
                  <a:lnTo>
                    <a:pt x="537566" y="953540"/>
                  </a:lnTo>
                  <a:lnTo>
                    <a:pt x="537566" y="959890"/>
                  </a:lnTo>
                  <a:lnTo>
                    <a:pt x="562966" y="959890"/>
                  </a:lnTo>
                  <a:lnTo>
                    <a:pt x="562966" y="953540"/>
                  </a:lnTo>
                  <a:close/>
                </a:path>
                <a:path w="941704" h="995045">
                  <a:moveTo>
                    <a:pt x="518516" y="953540"/>
                  </a:moveTo>
                  <a:lnTo>
                    <a:pt x="493116" y="953540"/>
                  </a:lnTo>
                  <a:lnTo>
                    <a:pt x="493116" y="959890"/>
                  </a:lnTo>
                  <a:lnTo>
                    <a:pt x="518516" y="959890"/>
                  </a:lnTo>
                  <a:lnTo>
                    <a:pt x="518516" y="953540"/>
                  </a:lnTo>
                  <a:close/>
                </a:path>
                <a:path w="941704" h="995045">
                  <a:moveTo>
                    <a:pt x="474066" y="953540"/>
                  </a:moveTo>
                  <a:lnTo>
                    <a:pt x="448666" y="953540"/>
                  </a:lnTo>
                  <a:lnTo>
                    <a:pt x="448666" y="959890"/>
                  </a:lnTo>
                  <a:lnTo>
                    <a:pt x="474066" y="959890"/>
                  </a:lnTo>
                  <a:lnTo>
                    <a:pt x="474066" y="953540"/>
                  </a:lnTo>
                  <a:close/>
                </a:path>
                <a:path w="941704" h="995045">
                  <a:moveTo>
                    <a:pt x="429616" y="953540"/>
                  </a:moveTo>
                  <a:lnTo>
                    <a:pt x="404216" y="953540"/>
                  </a:lnTo>
                  <a:lnTo>
                    <a:pt x="404216" y="959890"/>
                  </a:lnTo>
                  <a:lnTo>
                    <a:pt x="429616" y="959890"/>
                  </a:lnTo>
                  <a:lnTo>
                    <a:pt x="429616" y="953540"/>
                  </a:lnTo>
                  <a:close/>
                </a:path>
                <a:path w="941704" h="995045">
                  <a:moveTo>
                    <a:pt x="385166" y="953540"/>
                  </a:moveTo>
                  <a:lnTo>
                    <a:pt x="359766" y="953540"/>
                  </a:lnTo>
                  <a:lnTo>
                    <a:pt x="359766" y="959890"/>
                  </a:lnTo>
                  <a:lnTo>
                    <a:pt x="385166" y="959890"/>
                  </a:lnTo>
                  <a:lnTo>
                    <a:pt x="385166" y="953540"/>
                  </a:lnTo>
                  <a:close/>
                </a:path>
                <a:path w="941704" h="995045">
                  <a:moveTo>
                    <a:pt x="340716" y="953540"/>
                  </a:moveTo>
                  <a:lnTo>
                    <a:pt x="315316" y="953540"/>
                  </a:lnTo>
                  <a:lnTo>
                    <a:pt x="315316" y="959890"/>
                  </a:lnTo>
                  <a:lnTo>
                    <a:pt x="340716" y="959890"/>
                  </a:lnTo>
                  <a:lnTo>
                    <a:pt x="340716" y="953540"/>
                  </a:lnTo>
                  <a:close/>
                </a:path>
                <a:path w="941704" h="995045">
                  <a:moveTo>
                    <a:pt x="296266" y="953540"/>
                  </a:moveTo>
                  <a:lnTo>
                    <a:pt x="270866" y="953540"/>
                  </a:lnTo>
                  <a:lnTo>
                    <a:pt x="270866" y="959890"/>
                  </a:lnTo>
                  <a:lnTo>
                    <a:pt x="296266" y="959890"/>
                  </a:lnTo>
                  <a:lnTo>
                    <a:pt x="296266" y="953540"/>
                  </a:lnTo>
                  <a:close/>
                </a:path>
                <a:path w="941704" h="995045">
                  <a:moveTo>
                    <a:pt x="251816" y="953540"/>
                  </a:moveTo>
                  <a:lnTo>
                    <a:pt x="226416" y="953540"/>
                  </a:lnTo>
                  <a:lnTo>
                    <a:pt x="226416" y="959890"/>
                  </a:lnTo>
                  <a:lnTo>
                    <a:pt x="251816" y="959890"/>
                  </a:lnTo>
                  <a:lnTo>
                    <a:pt x="251816" y="953540"/>
                  </a:lnTo>
                  <a:close/>
                </a:path>
                <a:path w="941704" h="995045">
                  <a:moveTo>
                    <a:pt x="207366" y="953540"/>
                  </a:moveTo>
                  <a:lnTo>
                    <a:pt x="181966" y="953540"/>
                  </a:lnTo>
                  <a:lnTo>
                    <a:pt x="181966" y="959890"/>
                  </a:lnTo>
                  <a:lnTo>
                    <a:pt x="207366" y="959890"/>
                  </a:lnTo>
                  <a:lnTo>
                    <a:pt x="207366" y="953540"/>
                  </a:lnTo>
                  <a:close/>
                </a:path>
                <a:path w="941704" h="995045">
                  <a:moveTo>
                    <a:pt x="162916" y="953540"/>
                  </a:moveTo>
                  <a:lnTo>
                    <a:pt x="137516" y="953540"/>
                  </a:lnTo>
                  <a:lnTo>
                    <a:pt x="137516" y="959890"/>
                  </a:lnTo>
                  <a:lnTo>
                    <a:pt x="162916" y="959890"/>
                  </a:lnTo>
                  <a:lnTo>
                    <a:pt x="162916" y="953540"/>
                  </a:lnTo>
                  <a:close/>
                </a:path>
                <a:path w="941704" h="995045">
                  <a:moveTo>
                    <a:pt x="118466" y="953540"/>
                  </a:moveTo>
                  <a:lnTo>
                    <a:pt x="93066" y="953540"/>
                  </a:lnTo>
                  <a:lnTo>
                    <a:pt x="93066" y="959890"/>
                  </a:lnTo>
                  <a:lnTo>
                    <a:pt x="118466" y="959890"/>
                  </a:lnTo>
                  <a:lnTo>
                    <a:pt x="118466" y="953540"/>
                  </a:lnTo>
                  <a:close/>
                </a:path>
                <a:path w="941704" h="995045">
                  <a:moveTo>
                    <a:pt x="76200" y="918615"/>
                  </a:moveTo>
                  <a:lnTo>
                    <a:pt x="0" y="956715"/>
                  </a:lnTo>
                  <a:lnTo>
                    <a:pt x="76200" y="994815"/>
                  </a:lnTo>
                  <a:lnTo>
                    <a:pt x="76200" y="959890"/>
                  </a:lnTo>
                  <a:lnTo>
                    <a:pt x="63500" y="959890"/>
                  </a:lnTo>
                  <a:lnTo>
                    <a:pt x="63500" y="953540"/>
                  </a:lnTo>
                  <a:lnTo>
                    <a:pt x="76200" y="953540"/>
                  </a:lnTo>
                  <a:lnTo>
                    <a:pt x="76200" y="918615"/>
                  </a:lnTo>
                  <a:close/>
                </a:path>
                <a:path w="941704" h="995045">
                  <a:moveTo>
                    <a:pt x="74016" y="953540"/>
                  </a:moveTo>
                  <a:lnTo>
                    <a:pt x="63500" y="953540"/>
                  </a:lnTo>
                  <a:lnTo>
                    <a:pt x="63500" y="959890"/>
                  </a:lnTo>
                  <a:lnTo>
                    <a:pt x="74016" y="959890"/>
                  </a:lnTo>
                  <a:lnTo>
                    <a:pt x="74016" y="953540"/>
                  </a:lnTo>
                  <a:close/>
                </a:path>
                <a:path w="941704" h="995045">
                  <a:moveTo>
                    <a:pt x="76200" y="953540"/>
                  </a:moveTo>
                  <a:lnTo>
                    <a:pt x="74016" y="953540"/>
                  </a:lnTo>
                  <a:lnTo>
                    <a:pt x="74016" y="959890"/>
                  </a:lnTo>
                  <a:lnTo>
                    <a:pt x="76200" y="959890"/>
                  </a:lnTo>
                  <a:lnTo>
                    <a:pt x="76200" y="95354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52088" y="2432304"/>
              <a:ext cx="527303" cy="53035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85032" y="3304032"/>
              <a:ext cx="502920" cy="4998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06368" y="3337560"/>
              <a:ext cx="603503" cy="6035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94760" y="3389376"/>
              <a:ext cx="502920" cy="50291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253103" y="3867404"/>
            <a:ext cx="7200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f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ail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800" spc="-20">
                <a:solidFill>
                  <a:srgbClr val="444949"/>
                </a:solidFill>
                <a:latin typeface="Calibri"/>
                <a:cs typeface="Calibri"/>
              </a:rPr>
              <a:t>v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23612" y="2032508"/>
            <a:ext cx="391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200" spc="5">
                <a:solidFill>
                  <a:srgbClr val="444949"/>
                </a:solidFill>
                <a:latin typeface="Calibri"/>
                <a:cs typeface="Calibri"/>
              </a:rPr>
              <a:t>c</a:t>
            </a:r>
            <a:r>
              <a:rPr dirty="0" sz="1200" spc="-5">
                <a:solidFill>
                  <a:srgbClr val="444949"/>
                </a:solidFill>
                <a:latin typeface="Calibri"/>
                <a:cs typeface="Calibri"/>
              </a:rPr>
              <a:t>ti</a:t>
            </a:r>
            <a:r>
              <a:rPr dirty="0" sz="1200" spc="-20">
                <a:solidFill>
                  <a:srgbClr val="444949"/>
                </a:solidFill>
                <a:latin typeface="Calibri"/>
                <a:cs typeface="Calibri"/>
              </a:rPr>
              <a:t>v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24959" y="2029459"/>
            <a:ext cx="391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200" spc="5">
                <a:solidFill>
                  <a:srgbClr val="444949"/>
                </a:solidFill>
                <a:latin typeface="Calibri"/>
                <a:cs typeface="Calibri"/>
              </a:rPr>
              <a:t>c</a:t>
            </a:r>
            <a:r>
              <a:rPr dirty="0" sz="1200" spc="-5">
                <a:solidFill>
                  <a:srgbClr val="444949"/>
                </a:solidFill>
                <a:latin typeface="Calibri"/>
                <a:cs typeface="Calibri"/>
              </a:rPr>
              <a:t>ti</a:t>
            </a:r>
            <a:r>
              <a:rPr dirty="0" sz="1200" spc="-20">
                <a:solidFill>
                  <a:srgbClr val="444949"/>
                </a:solidFill>
                <a:latin typeface="Calibri"/>
                <a:cs typeface="Calibri"/>
              </a:rPr>
              <a:t>v</a:t>
            </a:r>
            <a:r>
              <a:rPr dirty="0" sz="1200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39439" y="1883664"/>
            <a:ext cx="332232" cy="332232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141257" y="1876700"/>
            <a:ext cx="1765300" cy="3325495"/>
          </a:xfrm>
          <a:prstGeom prst="rect">
            <a:avLst/>
          </a:prstGeom>
          <a:ln w="12700">
            <a:solidFill>
              <a:srgbClr val="444949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457200">
              <a:lnSpc>
                <a:spcPct val="100000"/>
              </a:lnSpc>
              <a:spcBef>
                <a:spcPts val="630"/>
              </a:spcBef>
            </a:pPr>
            <a:r>
              <a:rPr dirty="0" sz="1200" spc="-20">
                <a:latin typeface="Calibri"/>
                <a:cs typeface="Calibri"/>
              </a:rPr>
              <a:t>AWS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Cloud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50">
              <a:latin typeface="Calibri"/>
              <a:cs typeface="Calibri"/>
            </a:endParaRPr>
          </a:p>
          <a:p>
            <a:pPr algn="ctr" marR="64135">
              <a:lnSpc>
                <a:spcPct val="100000"/>
              </a:lnSpc>
            </a:pPr>
            <a:r>
              <a:rPr dirty="0" sz="1400" spc="-5">
                <a:solidFill>
                  <a:srgbClr val="232F3E"/>
                </a:solidFill>
                <a:latin typeface="Calibri"/>
                <a:cs typeface="Calibri"/>
              </a:rPr>
              <a:t>ELB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50">
              <a:latin typeface="Calibri"/>
              <a:cs typeface="Calibri"/>
            </a:endParaRPr>
          </a:p>
          <a:p>
            <a:pPr marL="474980" marR="229870" indent="-147320">
              <a:lnSpc>
                <a:spcPct val="101400"/>
              </a:lnSpc>
            </a:pPr>
            <a:r>
              <a:rPr dirty="0" sz="1400" spc="-5">
                <a:solidFill>
                  <a:srgbClr val="232F3E"/>
                </a:solidFill>
                <a:latin typeface="Calibri"/>
                <a:cs typeface="Calibri"/>
              </a:rPr>
              <a:t>EC2</a:t>
            </a:r>
            <a:r>
              <a:rPr dirty="0" sz="1400" spc="-45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F3E"/>
                </a:solidFill>
                <a:latin typeface="Calibri"/>
                <a:cs typeface="Calibri"/>
              </a:rPr>
              <a:t>Auto</a:t>
            </a:r>
            <a:r>
              <a:rPr dirty="0" sz="1400" spc="-45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F3E"/>
                </a:solidFill>
                <a:latin typeface="Calibri"/>
                <a:cs typeface="Calibri"/>
              </a:rPr>
              <a:t>Scaling </a:t>
            </a:r>
            <a:r>
              <a:rPr dirty="0" sz="1400" spc="-300">
                <a:solidFill>
                  <a:srgbClr val="232F3E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F3E"/>
                </a:solidFill>
                <a:latin typeface="Calibri"/>
                <a:cs typeface="Calibri"/>
              </a:rPr>
              <a:t>(production)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50">
              <a:latin typeface="Calibri"/>
              <a:cs typeface="Calibri"/>
            </a:endParaRPr>
          </a:p>
          <a:p>
            <a:pPr algn="ctr" marR="9525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Aurora</a:t>
            </a:r>
            <a:r>
              <a:rPr dirty="0" sz="1400" spc="-3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Global</a:t>
            </a:r>
            <a:r>
              <a:rPr dirty="0" sz="1400" spc="-3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(master)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718559" y="4419600"/>
            <a:ext cx="551688" cy="551688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7143970" y="4878323"/>
            <a:ext cx="15373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444949"/>
                </a:solidFill>
                <a:latin typeface="Calibri"/>
                <a:cs typeface="Calibri"/>
              </a:rPr>
              <a:t>Aurora</a:t>
            </a:r>
            <a:r>
              <a:rPr dirty="0" sz="1400" spc="-4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44949"/>
                </a:solidFill>
                <a:latin typeface="Calibri"/>
                <a:cs typeface="Calibri"/>
              </a:rPr>
              <a:t>Global</a:t>
            </a:r>
            <a:r>
              <a:rPr dirty="0" sz="1400" spc="-4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444949"/>
                </a:solidFill>
                <a:latin typeface="Calibri"/>
                <a:cs typeface="Calibri"/>
              </a:rPr>
              <a:t>(slave)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0133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75"/>
              <a:t>D</a:t>
            </a:r>
            <a:r>
              <a:rPr dirty="0" spc="-140"/>
              <a:t>i</a:t>
            </a:r>
            <a:r>
              <a:rPr dirty="0" spc="-695"/>
              <a:t>s</a:t>
            </a:r>
            <a:r>
              <a:rPr dirty="0" spc="-810"/>
              <a:t>a</a:t>
            </a:r>
            <a:r>
              <a:rPr dirty="0" spc="-645"/>
              <a:t>s</a:t>
            </a:r>
            <a:r>
              <a:rPr dirty="0" spc="-500"/>
              <a:t>t</a:t>
            </a:r>
            <a:r>
              <a:rPr dirty="0" spc="-535"/>
              <a:t>e</a:t>
            </a:r>
            <a:r>
              <a:rPr dirty="0" spc="-390"/>
              <a:t>r</a:t>
            </a:r>
            <a:r>
              <a:rPr dirty="0" spc="-325"/>
              <a:t> </a:t>
            </a:r>
            <a:r>
              <a:rPr dirty="0" spc="-540"/>
              <a:t>R</a:t>
            </a:r>
            <a:r>
              <a:rPr dirty="0" spc="-515"/>
              <a:t>e</a:t>
            </a:r>
            <a:r>
              <a:rPr dirty="0" spc="-455"/>
              <a:t>c</a:t>
            </a:r>
            <a:r>
              <a:rPr dirty="0" spc="-380"/>
              <a:t>o</a:t>
            </a:r>
            <a:r>
              <a:rPr dirty="0" spc="-805"/>
              <a:t>v</a:t>
            </a:r>
            <a:r>
              <a:rPr dirty="0" spc="-535"/>
              <a:t>e</a:t>
            </a:r>
            <a:r>
              <a:rPr dirty="0" spc="-85"/>
              <a:t>r</a:t>
            </a:r>
            <a:r>
              <a:rPr dirty="0" spc="-770"/>
              <a:t>y</a:t>
            </a:r>
            <a:r>
              <a:rPr dirty="0" spc="-940"/>
              <a:t> </a:t>
            </a:r>
            <a:r>
              <a:rPr dirty="0" spc="-190"/>
              <a:t>T</a:t>
            </a:r>
            <a:r>
              <a:rPr dirty="0" spc="-390"/>
              <a:t>i</a:t>
            </a:r>
            <a:r>
              <a:rPr dirty="0" spc="-509"/>
              <a:t>p</a:t>
            </a:r>
            <a:r>
              <a:rPr dirty="0" spc="-735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91045"/>
            <a:ext cx="5824855" cy="4046854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44"/>
              </a:spcBef>
              <a:buSzPct val="103448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50" spc="-110">
                <a:solidFill>
                  <a:srgbClr val="444949"/>
                </a:solidFill>
                <a:latin typeface="Microsoft Sans Serif"/>
                <a:cs typeface="Microsoft Sans Serif"/>
              </a:rPr>
              <a:t>Backup</a:t>
            </a:r>
            <a:endParaRPr sz="145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300" spc="-225">
                <a:solidFill>
                  <a:srgbClr val="444949"/>
                </a:solidFill>
                <a:latin typeface="Verdana"/>
                <a:cs typeface="Verdana"/>
              </a:rPr>
              <a:t>EBS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95">
                <a:solidFill>
                  <a:srgbClr val="444949"/>
                </a:solidFill>
                <a:latin typeface="Verdana"/>
                <a:cs typeface="Verdana"/>
              </a:rPr>
              <a:t>Snapshots,</a:t>
            </a:r>
            <a:r>
              <a:rPr dirty="0" sz="1300" spc="-204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60">
                <a:solidFill>
                  <a:srgbClr val="444949"/>
                </a:solidFill>
                <a:latin typeface="Verdana"/>
                <a:cs typeface="Verdana"/>
              </a:rPr>
              <a:t>RDS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75">
                <a:solidFill>
                  <a:srgbClr val="444949"/>
                </a:solidFill>
                <a:latin typeface="Verdana"/>
                <a:cs typeface="Verdana"/>
              </a:rPr>
              <a:t>automated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90">
                <a:solidFill>
                  <a:srgbClr val="444949"/>
                </a:solidFill>
                <a:latin typeface="Verdana"/>
                <a:cs typeface="Verdana"/>
              </a:rPr>
              <a:t>backups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229">
                <a:solidFill>
                  <a:srgbClr val="444949"/>
                </a:solidFill>
                <a:latin typeface="Verdana"/>
                <a:cs typeface="Verdana"/>
              </a:rPr>
              <a:t>/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95">
                <a:solidFill>
                  <a:srgbClr val="444949"/>
                </a:solidFill>
                <a:latin typeface="Verdana"/>
                <a:cs typeface="Verdana"/>
              </a:rPr>
              <a:t>Snapshots, </a:t>
            </a:r>
            <a:r>
              <a:rPr dirty="0" sz="1300" spc="-50">
                <a:solidFill>
                  <a:srgbClr val="444949"/>
                </a:solidFill>
                <a:latin typeface="Verdana"/>
                <a:cs typeface="Verdana"/>
              </a:rPr>
              <a:t>etc…</a:t>
            </a:r>
            <a:endParaRPr sz="1300">
              <a:latin typeface="Verdana"/>
              <a:cs typeface="Verdana"/>
            </a:endParaRPr>
          </a:p>
          <a:p>
            <a:pPr lvl="1" marL="698500" indent="-22860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300" spc="-175">
                <a:solidFill>
                  <a:srgbClr val="444949"/>
                </a:solidFill>
                <a:latin typeface="Verdana"/>
                <a:cs typeface="Verdana"/>
              </a:rPr>
              <a:t>Regular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85">
                <a:solidFill>
                  <a:srgbClr val="444949"/>
                </a:solidFill>
                <a:latin typeface="Verdana"/>
                <a:cs typeface="Verdana"/>
              </a:rPr>
              <a:t>pushes</a:t>
            </a:r>
            <a:r>
              <a:rPr dirty="0" sz="1300" spc="-8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05">
                <a:solidFill>
                  <a:srgbClr val="444949"/>
                </a:solidFill>
                <a:latin typeface="Verdana"/>
                <a:cs typeface="Verdana"/>
              </a:rPr>
              <a:t>to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229">
                <a:solidFill>
                  <a:srgbClr val="444949"/>
                </a:solidFill>
                <a:latin typeface="Verdana"/>
                <a:cs typeface="Verdana"/>
              </a:rPr>
              <a:t>S3</a:t>
            </a:r>
            <a:r>
              <a:rPr dirty="0" sz="1300" spc="-8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229">
                <a:solidFill>
                  <a:srgbClr val="444949"/>
                </a:solidFill>
                <a:latin typeface="Verdana"/>
                <a:cs typeface="Verdana"/>
              </a:rPr>
              <a:t>/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229">
                <a:solidFill>
                  <a:srgbClr val="444949"/>
                </a:solidFill>
                <a:latin typeface="Verdana"/>
                <a:cs typeface="Verdana"/>
              </a:rPr>
              <a:t>S3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50">
                <a:solidFill>
                  <a:srgbClr val="444949"/>
                </a:solidFill>
                <a:latin typeface="Verdana"/>
                <a:cs typeface="Verdana"/>
              </a:rPr>
              <a:t>IA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229">
                <a:solidFill>
                  <a:srgbClr val="444949"/>
                </a:solidFill>
                <a:latin typeface="Verdana"/>
                <a:cs typeface="Verdana"/>
              </a:rPr>
              <a:t>/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65">
                <a:solidFill>
                  <a:srgbClr val="444949"/>
                </a:solidFill>
                <a:latin typeface="Verdana"/>
                <a:cs typeface="Verdana"/>
              </a:rPr>
              <a:t>Glacier,</a:t>
            </a:r>
            <a:r>
              <a:rPr dirty="0" sz="1300" spc="-20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50">
                <a:solidFill>
                  <a:srgbClr val="444949"/>
                </a:solidFill>
                <a:latin typeface="Verdana"/>
                <a:cs typeface="Verdana"/>
              </a:rPr>
              <a:t>Lifecycle</a:t>
            </a:r>
            <a:r>
              <a:rPr dirty="0" sz="1300" spc="-8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80">
                <a:solidFill>
                  <a:srgbClr val="444949"/>
                </a:solidFill>
                <a:latin typeface="Verdana"/>
                <a:cs typeface="Verdana"/>
              </a:rPr>
              <a:t>Policy,</a:t>
            </a:r>
            <a:r>
              <a:rPr dirty="0" sz="1300" spc="-20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40">
                <a:solidFill>
                  <a:srgbClr val="444949"/>
                </a:solidFill>
                <a:latin typeface="Verdana"/>
                <a:cs typeface="Verdana"/>
              </a:rPr>
              <a:t>Cross</a:t>
            </a:r>
            <a:r>
              <a:rPr dirty="0" sz="1300" spc="-8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60">
                <a:solidFill>
                  <a:srgbClr val="444949"/>
                </a:solidFill>
                <a:latin typeface="Verdana"/>
                <a:cs typeface="Verdana"/>
              </a:rPr>
              <a:t>Region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45">
                <a:solidFill>
                  <a:srgbClr val="444949"/>
                </a:solidFill>
                <a:latin typeface="Verdana"/>
                <a:cs typeface="Verdana"/>
              </a:rPr>
              <a:t>Replication</a:t>
            </a:r>
            <a:endParaRPr sz="1300">
              <a:latin typeface="Verdana"/>
              <a:cs typeface="Verdana"/>
            </a:endParaRPr>
          </a:p>
          <a:p>
            <a:pPr lvl="1" marL="698500" indent="-2286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300" spc="-170">
                <a:solidFill>
                  <a:srgbClr val="444949"/>
                </a:solidFill>
                <a:latin typeface="Verdana"/>
                <a:cs typeface="Verdana"/>
              </a:rPr>
              <a:t>F</a:t>
            </a:r>
            <a:r>
              <a:rPr dirty="0" sz="1300" spc="-130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265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1300" spc="-10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75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65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1300" spc="-180">
                <a:solidFill>
                  <a:srgbClr val="444949"/>
                </a:solidFill>
                <a:latin typeface="Verdana"/>
                <a:cs typeface="Verdana"/>
              </a:rPr>
              <a:t>-</a:t>
            </a:r>
            <a:r>
              <a:rPr dirty="0" sz="1300" spc="-150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1300" spc="-100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1300" spc="-270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1300" spc="-11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1300" spc="-22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1300" spc="-365">
                <a:solidFill>
                  <a:srgbClr val="444949"/>
                </a:solidFill>
                <a:latin typeface="Verdana"/>
                <a:cs typeface="Verdana"/>
              </a:rPr>
              <a:t>:</a:t>
            </a:r>
            <a:r>
              <a:rPr dirty="0" sz="1300" spc="-204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28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1300" spc="-19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1300" spc="-11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145">
                <a:solidFill>
                  <a:srgbClr val="444949"/>
                </a:solidFill>
                <a:latin typeface="Verdana"/>
                <a:cs typeface="Verdana"/>
              </a:rPr>
              <a:t>w</a:t>
            </a:r>
            <a:r>
              <a:rPr dirty="0" sz="1300" spc="-195">
                <a:solidFill>
                  <a:srgbClr val="444949"/>
                </a:solidFill>
                <a:latin typeface="Verdana"/>
                <a:cs typeface="Verdana"/>
              </a:rPr>
              <a:t>b</a:t>
            </a:r>
            <a:r>
              <a:rPr dirty="0" sz="1300" spc="-19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1300" spc="-110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1300" spc="-114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12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28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1300" spc="-13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1300" spc="-240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1300" spc="-270">
                <a:solidFill>
                  <a:srgbClr val="444949"/>
                </a:solidFill>
                <a:latin typeface="Verdana"/>
                <a:cs typeface="Verdana"/>
              </a:rPr>
              <a:t>g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75">
                <a:solidFill>
                  <a:srgbClr val="444949"/>
                </a:solidFill>
                <a:latin typeface="Verdana"/>
                <a:cs typeface="Verdana"/>
              </a:rPr>
              <a:t>G</a:t>
            </a:r>
            <a:r>
              <a:rPr dirty="0" sz="1300" spc="-240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1300" spc="-13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1300" spc="-145">
                <a:solidFill>
                  <a:srgbClr val="444949"/>
                </a:solidFill>
                <a:latin typeface="Verdana"/>
                <a:cs typeface="Verdana"/>
              </a:rPr>
              <a:t>w</a:t>
            </a:r>
            <a:r>
              <a:rPr dirty="0" sz="1300" spc="-254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1300" spc="-229">
                <a:solidFill>
                  <a:srgbClr val="444949"/>
                </a:solidFill>
                <a:latin typeface="Verdana"/>
                <a:cs typeface="Verdana"/>
              </a:rPr>
              <a:t>y</a:t>
            </a:r>
            <a:endParaRPr sz="13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495"/>
              </a:spcBef>
              <a:buSzPct val="103448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50" spc="-2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145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450" spc="-12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1450" spc="-12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1450" spc="-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-130">
                <a:solidFill>
                  <a:srgbClr val="444949"/>
                </a:solidFill>
                <a:latin typeface="Microsoft Sans Serif"/>
                <a:cs typeface="Microsoft Sans Serif"/>
              </a:rPr>
              <a:t>va</a:t>
            </a:r>
            <a:r>
              <a:rPr dirty="0" sz="1450" spc="-5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450" spc="-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1450" spc="-110">
                <a:solidFill>
                  <a:srgbClr val="444949"/>
                </a:solidFill>
                <a:latin typeface="Microsoft Sans Serif"/>
                <a:cs typeface="Microsoft Sans Serif"/>
              </a:rPr>
              <a:t>ab</a:t>
            </a:r>
            <a:r>
              <a:rPr dirty="0" sz="1450" spc="-45">
                <a:solidFill>
                  <a:srgbClr val="444949"/>
                </a:solidFill>
                <a:latin typeface="Microsoft Sans Serif"/>
                <a:cs typeface="Microsoft Sans Serif"/>
              </a:rPr>
              <a:t>ili</a:t>
            </a:r>
            <a:r>
              <a:rPr dirty="0" sz="1450" spc="-30">
                <a:solidFill>
                  <a:srgbClr val="444949"/>
                </a:solidFill>
                <a:latin typeface="Microsoft Sans Serif"/>
                <a:cs typeface="Microsoft Sans Serif"/>
              </a:rPr>
              <a:t>ty</a:t>
            </a:r>
            <a:endParaRPr sz="145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300" spc="-45">
                <a:solidFill>
                  <a:srgbClr val="444949"/>
                </a:solidFill>
                <a:latin typeface="Verdana"/>
                <a:cs typeface="Verdana"/>
              </a:rPr>
              <a:t>U</a:t>
            </a:r>
            <a:r>
              <a:rPr dirty="0" sz="1300" spc="-22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60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190">
                <a:solidFill>
                  <a:srgbClr val="444949"/>
                </a:solidFill>
                <a:latin typeface="Verdana"/>
                <a:cs typeface="Verdana"/>
              </a:rPr>
              <a:t>u</a:t>
            </a:r>
            <a:r>
              <a:rPr dirty="0" sz="1300" spc="-125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1300" spc="-180">
                <a:solidFill>
                  <a:srgbClr val="444949"/>
                </a:solidFill>
                <a:latin typeface="Verdana"/>
                <a:cs typeface="Verdana"/>
              </a:rPr>
              <a:t>53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25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1300" spc="-85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10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270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1300" spc="-11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1300" spc="-265">
                <a:solidFill>
                  <a:srgbClr val="444949"/>
                </a:solidFill>
                <a:latin typeface="Verdana"/>
                <a:cs typeface="Verdana"/>
              </a:rPr>
              <a:t>g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1300" spc="-23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1300" spc="-125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40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1300" spc="2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1300" spc="-28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2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240">
                <a:solidFill>
                  <a:srgbClr val="444949"/>
                </a:solidFill>
                <a:latin typeface="Verdana"/>
                <a:cs typeface="Verdana"/>
              </a:rPr>
              <a:t>v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1300" spc="-12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45">
                <a:solidFill>
                  <a:srgbClr val="444949"/>
                </a:solidFill>
                <a:latin typeface="Verdana"/>
                <a:cs typeface="Verdana"/>
              </a:rPr>
              <a:t>f</a:t>
            </a:r>
            <a:r>
              <a:rPr dirty="0" sz="1300" spc="-12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265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1300" spc="-10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60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1300" spc="-265">
                <a:solidFill>
                  <a:srgbClr val="444949"/>
                </a:solidFill>
                <a:latin typeface="Verdana"/>
                <a:cs typeface="Verdana"/>
              </a:rPr>
              <a:t>g</a:t>
            </a:r>
            <a:r>
              <a:rPr dirty="0" sz="1300" spc="-11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19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25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1300" spc="-85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10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60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1300" spc="-265">
                <a:solidFill>
                  <a:srgbClr val="444949"/>
                </a:solidFill>
                <a:latin typeface="Verdana"/>
                <a:cs typeface="Verdana"/>
              </a:rPr>
              <a:t>g</a:t>
            </a:r>
            <a:r>
              <a:rPr dirty="0" sz="1300" spc="-11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19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endParaRPr sz="1300">
              <a:latin typeface="Verdana"/>
              <a:cs typeface="Verdana"/>
            </a:endParaRPr>
          </a:p>
          <a:p>
            <a:pPr lvl="1" marL="698500" indent="-2286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300" spc="-165">
                <a:solidFill>
                  <a:srgbClr val="444949"/>
                </a:solidFill>
                <a:latin typeface="Verdana"/>
                <a:cs typeface="Verdana"/>
              </a:rPr>
              <a:t>RDS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30">
                <a:solidFill>
                  <a:srgbClr val="444949"/>
                </a:solidFill>
                <a:latin typeface="Verdana"/>
                <a:cs typeface="Verdana"/>
              </a:rPr>
              <a:t>Multi-AZ,</a:t>
            </a:r>
            <a:r>
              <a:rPr dirty="0" sz="1300" spc="-20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60">
                <a:solidFill>
                  <a:srgbClr val="444949"/>
                </a:solidFill>
                <a:latin typeface="Verdana"/>
                <a:cs typeface="Verdana"/>
              </a:rPr>
              <a:t>ElastiCache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30">
                <a:solidFill>
                  <a:srgbClr val="444949"/>
                </a:solidFill>
                <a:latin typeface="Verdana"/>
                <a:cs typeface="Verdana"/>
              </a:rPr>
              <a:t>Multi-AZ,</a:t>
            </a:r>
            <a:r>
              <a:rPr dirty="0" sz="1300" spc="-20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220">
                <a:solidFill>
                  <a:srgbClr val="444949"/>
                </a:solidFill>
                <a:latin typeface="Verdana"/>
                <a:cs typeface="Verdana"/>
              </a:rPr>
              <a:t>EFS,</a:t>
            </a:r>
            <a:r>
              <a:rPr dirty="0" sz="1300" spc="-204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229">
                <a:solidFill>
                  <a:srgbClr val="444949"/>
                </a:solidFill>
                <a:latin typeface="Verdana"/>
                <a:cs typeface="Verdana"/>
              </a:rPr>
              <a:t>S3</a:t>
            </a:r>
            <a:endParaRPr sz="1300">
              <a:latin typeface="Verdana"/>
              <a:cs typeface="Verdana"/>
            </a:endParaRPr>
          </a:p>
          <a:p>
            <a:pPr lvl="1" marL="698500" indent="-228600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300" spc="-28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1300" spc="-11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1300" spc="-125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25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1300" spc="-85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10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28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1300" spc="-11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1300" spc="-125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1300" spc="-27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30">
                <a:solidFill>
                  <a:srgbClr val="444949"/>
                </a:solidFill>
                <a:latin typeface="Verdana"/>
                <a:cs typeface="Verdana"/>
              </a:rPr>
              <a:t>V</a:t>
            </a:r>
            <a:r>
              <a:rPr dirty="0" sz="1300" spc="-120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1300" spc="25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1300" spc="-10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23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1300" spc="-22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229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1300" spc="-10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2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1300" spc="-14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1300" spc="-12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240">
                <a:solidFill>
                  <a:srgbClr val="444949"/>
                </a:solidFill>
                <a:latin typeface="Verdana"/>
                <a:cs typeface="Verdana"/>
              </a:rPr>
              <a:t>v</a:t>
            </a:r>
            <a:r>
              <a:rPr dirty="0" sz="1300" spc="-160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1300" spc="-20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1300" spc="-229">
                <a:solidFill>
                  <a:srgbClr val="444949"/>
                </a:solidFill>
                <a:latin typeface="Verdana"/>
                <a:cs typeface="Verdana"/>
              </a:rPr>
              <a:t>y</a:t>
            </a:r>
            <a:r>
              <a:rPr dirty="0" sz="1300" spc="-10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45">
                <a:solidFill>
                  <a:srgbClr val="444949"/>
                </a:solidFill>
                <a:latin typeface="Verdana"/>
                <a:cs typeface="Verdana"/>
              </a:rPr>
              <a:t>f</a:t>
            </a:r>
            <a:r>
              <a:rPr dirty="0" sz="1300" spc="-12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265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1300" spc="-10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40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1300" spc="-11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1300" spc="-12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1300" spc="-14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1300" spc="-12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1300" spc="-10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35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190">
                <a:solidFill>
                  <a:srgbClr val="444949"/>
                </a:solidFill>
                <a:latin typeface="Verdana"/>
                <a:cs typeface="Verdana"/>
              </a:rPr>
              <a:t>nn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1300" spc="-14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1300" spc="-12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endParaRPr sz="13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SzPct val="103448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50" spc="-70">
                <a:solidFill>
                  <a:srgbClr val="444949"/>
                </a:solidFill>
                <a:latin typeface="Microsoft Sans Serif"/>
                <a:cs typeface="Microsoft Sans Serif"/>
              </a:rPr>
              <a:t>Replication</a:t>
            </a:r>
            <a:endParaRPr sz="145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1535"/>
              </a:lnSpc>
              <a:spcBef>
                <a:spcPts val="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300" spc="-165">
                <a:solidFill>
                  <a:srgbClr val="444949"/>
                </a:solidFill>
                <a:latin typeface="Verdana"/>
                <a:cs typeface="Verdana"/>
              </a:rPr>
              <a:t>RDS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45">
                <a:solidFill>
                  <a:srgbClr val="444949"/>
                </a:solidFill>
                <a:latin typeface="Verdana"/>
                <a:cs typeface="Verdana"/>
              </a:rPr>
              <a:t>Replication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40">
                <a:solidFill>
                  <a:srgbClr val="444949"/>
                </a:solidFill>
                <a:latin typeface="Verdana"/>
                <a:cs typeface="Verdana"/>
              </a:rPr>
              <a:t>(Cross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70">
                <a:solidFill>
                  <a:srgbClr val="444949"/>
                </a:solidFill>
                <a:latin typeface="Verdana"/>
                <a:cs typeface="Verdana"/>
              </a:rPr>
              <a:t>Region),</a:t>
            </a:r>
            <a:r>
              <a:rPr dirty="0" sz="1300" spc="-28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10">
                <a:solidFill>
                  <a:srgbClr val="444949"/>
                </a:solidFill>
                <a:latin typeface="Verdana"/>
                <a:cs typeface="Verdana"/>
              </a:rPr>
              <a:t>AWS</a:t>
            </a:r>
            <a:r>
              <a:rPr dirty="0" sz="1300" spc="-17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25">
                <a:solidFill>
                  <a:srgbClr val="444949"/>
                </a:solidFill>
                <a:latin typeface="Verdana"/>
                <a:cs typeface="Verdana"/>
              </a:rPr>
              <a:t>Aurora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210">
                <a:solidFill>
                  <a:srgbClr val="444949"/>
                </a:solidFill>
                <a:latin typeface="Verdana"/>
                <a:cs typeface="Verdana"/>
              </a:rPr>
              <a:t>+</a:t>
            </a:r>
            <a:r>
              <a:rPr dirty="0" sz="1300" spc="-8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30">
                <a:solidFill>
                  <a:srgbClr val="444949"/>
                </a:solidFill>
                <a:latin typeface="Verdana"/>
                <a:cs typeface="Verdana"/>
              </a:rPr>
              <a:t>Global</a:t>
            </a:r>
            <a:r>
              <a:rPr dirty="0" sz="1300" spc="-8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80">
                <a:solidFill>
                  <a:srgbClr val="444949"/>
                </a:solidFill>
                <a:latin typeface="Verdana"/>
                <a:cs typeface="Verdana"/>
              </a:rPr>
              <a:t>Databases</a:t>
            </a:r>
            <a:endParaRPr sz="1300">
              <a:latin typeface="Verdana"/>
              <a:cs typeface="Verdana"/>
            </a:endParaRPr>
          </a:p>
          <a:p>
            <a:pPr lvl="1" marL="698500" indent="-228600">
              <a:lnSpc>
                <a:spcPts val="153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300" spc="-150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1300" spc="-12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1300" spc="-125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1300" spc="-23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b</a:t>
            </a:r>
            <a:r>
              <a:rPr dirty="0" sz="1300" spc="-23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1300" spc="-22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2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1300" spc="-110">
                <a:solidFill>
                  <a:srgbClr val="444949"/>
                </a:solidFill>
                <a:latin typeface="Verdana"/>
                <a:cs typeface="Verdana"/>
              </a:rPr>
              <a:t>li</a:t>
            </a:r>
            <a:r>
              <a:rPr dirty="0" sz="1300" spc="-145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1300" spc="-23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1300" spc="-125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1300" spc="-11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19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1300" spc="-10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35">
                <a:solidFill>
                  <a:srgbClr val="444949"/>
                </a:solidFill>
                <a:latin typeface="Verdana"/>
                <a:cs typeface="Verdana"/>
              </a:rPr>
              <a:t>fr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265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1300" spc="-10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19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1300" spc="-180">
                <a:solidFill>
                  <a:srgbClr val="444949"/>
                </a:solidFill>
                <a:latin typeface="Verdana"/>
                <a:cs typeface="Verdana"/>
              </a:rPr>
              <a:t>-</a:t>
            </a:r>
            <a:r>
              <a:rPr dirty="0" sz="1300" spc="-165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1300" spc="-10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1300" spc="-270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1300" spc="-11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1300" spc="-22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3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1300" spc="-85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10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60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1300" spc="-40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1300" spc="-28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endParaRPr sz="1300">
              <a:latin typeface="Verdana"/>
              <a:cs typeface="Verdana"/>
            </a:endParaRPr>
          </a:p>
          <a:p>
            <a:pPr lvl="1" marL="698500" indent="-22860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300" spc="-254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1300" spc="-16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1300" spc="-23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1300" spc="-265">
                <a:solidFill>
                  <a:srgbClr val="444949"/>
                </a:solidFill>
                <a:latin typeface="Verdana"/>
                <a:cs typeface="Verdana"/>
              </a:rPr>
              <a:t>g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70">
                <a:solidFill>
                  <a:srgbClr val="444949"/>
                </a:solidFill>
                <a:latin typeface="Verdana"/>
                <a:cs typeface="Verdana"/>
              </a:rPr>
              <a:t>G</a:t>
            </a:r>
            <a:r>
              <a:rPr dirty="0" sz="1300" spc="-14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1300" spc="-125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1300" spc="-150">
                <a:solidFill>
                  <a:srgbClr val="444949"/>
                </a:solidFill>
                <a:latin typeface="Verdana"/>
                <a:cs typeface="Verdana"/>
              </a:rPr>
              <a:t>ew</a:t>
            </a:r>
            <a:r>
              <a:rPr dirty="0" sz="1300" spc="-254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1300" spc="-229">
                <a:solidFill>
                  <a:srgbClr val="444949"/>
                </a:solidFill>
                <a:latin typeface="Verdana"/>
                <a:cs typeface="Verdana"/>
              </a:rPr>
              <a:t>y</a:t>
            </a:r>
            <a:endParaRPr sz="13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570"/>
              </a:spcBef>
              <a:buSzPct val="103448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50" spc="-30">
                <a:solidFill>
                  <a:srgbClr val="444949"/>
                </a:solidFill>
                <a:latin typeface="Microsoft Sans Serif"/>
                <a:cs typeface="Microsoft Sans Serif"/>
              </a:rPr>
              <a:t>Automation</a:t>
            </a:r>
            <a:endParaRPr sz="145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300" spc="-140">
                <a:solidFill>
                  <a:srgbClr val="444949"/>
                </a:solidFill>
                <a:latin typeface="Verdana"/>
                <a:cs typeface="Verdana"/>
              </a:rPr>
              <a:t>CloudFormation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229">
                <a:solidFill>
                  <a:srgbClr val="444949"/>
                </a:solidFill>
                <a:latin typeface="Verdana"/>
                <a:cs typeface="Verdana"/>
              </a:rPr>
              <a:t>/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60">
                <a:solidFill>
                  <a:srgbClr val="444949"/>
                </a:solidFill>
                <a:latin typeface="Verdana"/>
                <a:cs typeface="Verdana"/>
              </a:rPr>
              <a:t>Elastic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90">
                <a:solidFill>
                  <a:srgbClr val="444949"/>
                </a:solidFill>
                <a:latin typeface="Verdana"/>
                <a:cs typeface="Verdana"/>
              </a:rPr>
              <a:t>Beanstalk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05">
                <a:solidFill>
                  <a:srgbClr val="444949"/>
                </a:solidFill>
                <a:latin typeface="Verdana"/>
                <a:cs typeface="Verdana"/>
              </a:rPr>
              <a:t>to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re-create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229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40">
                <a:solidFill>
                  <a:srgbClr val="444949"/>
                </a:solidFill>
                <a:latin typeface="Verdana"/>
                <a:cs typeface="Verdana"/>
              </a:rPr>
              <a:t>whole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65">
                <a:solidFill>
                  <a:srgbClr val="444949"/>
                </a:solidFill>
                <a:latin typeface="Verdana"/>
                <a:cs typeface="Verdana"/>
              </a:rPr>
              <a:t>new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65">
                <a:solidFill>
                  <a:srgbClr val="444949"/>
                </a:solidFill>
                <a:latin typeface="Verdana"/>
                <a:cs typeface="Verdana"/>
              </a:rPr>
              <a:t>environment</a:t>
            </a:r>
            <a:endParaRPr sz="1300">
              <a:latin typeface="Verdana"/>
              <a:cs typeface="Verdana"/>
            </a:endParaRPr>
          </a:p>
          <a:p>
            <a:pPr lvl="1" marL="698500" indent="-22860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Recover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229">
                <a:solidFill>
                  <a:srgbClr val="444949"/>
                </a:solidFill>
                <a:latin typeface="Verdana"/>
                <a:cs typeface="Verdana"/>
              </a:rPr>
              <a:t>/</a:t>
            </a:r>
            <a:r>
              <a:rPr dirty="0" sz="1300" spc="-10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30">
                <a:solidFill>
                  <a:srgbClr val="444949"/>
                </a:solidFill>
                <a:latin typeface="Verdana"/>
                <a:cs typeface="Verdana"/>
              </a:rPr>
              <a:t>Reboot</a:t>
            </a:r>
            <a:r>
              <a:rPr dirty="0" sz="1300" spc="-10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35">
                <a:solidFill>
                  <a:srgbClr val="444949"/>
                </a:solidFill>
                <a:latin typeface="Verdana"/>
                <a:cs typeface="Verdana"/>
              </a:rPr>
              <a:t>EC2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75">
                <a:solidFill>
                  <a:srgbClr val="444949"/>
                </a:solidFill>
                <a:latin typeface="Verdana"/>
                <a:cs typeface="Verdana"/>
              </a:rPr>
              <a:t>instances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45">
                <a:solidFill>
                  <a:srgbClr val="444949"/>
                </a:solidFill>
                <a:latin typeface="Verdana"/>
                <a:cs typeface="Verdana"/>
              </a:rPr>
              <a:t>with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25">
                <a:solidFill>
                  <a:srgbClr val="444949"/>
                </a:solidFill>
                <a:latin typeface="Verdana"/>
                <a:cs typeface="Verdana"/>
              </a:rPr>
              <a:t>CloudWatch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30">
                <a:solidFill>
                  <a:srgbClr val="444949"/>
                </a:solidFill>
                <a:latin typeface="Verdana"/>
                <a:cs typeface="Verdana"/>
              </a:rPr>
              <a:t>if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95">
                <a:solidFill>
                  <a:srgbClr val="444949"/>
                </a:solidFill>
                <a:latin typeface="Verdana"/>
                <a:cs typeface="Verdana"/>
              </a:rPr>
              <a:t>alarms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50">
                <a:solidFill>
                  <a:srgbClr val="444949"/>
                </a:solidFill>
                <a:latin typeface="Verdana"/>
                <a:cs typeface="Verdana"/>
              </a:rPr>
              <a:t>fail</a:t>
            </a:r>
            <a:endParaRPr sz="1300">
              <a:latin typeface="Verdana"/>
              <a:cs typeface="Verdana"/>
            </a:endParaRPr>
          </a:p>
          <a:p>
            <a:pPr lvl="1" marL="698500" indent="-2286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300" spc="-60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1300" spc="10">
                <a:solidFill>
                  <a:srgbClr val="444949"/>
                </a:solidFill>
                <a:latin typeface="Verdana"/>
                <a:cs typeface="Verdana"/>
              </a:rPr>
              <a:t>W</a:t>
            </a:r>
            <a:r>
              <a:rPr dirty="0" sz="1300" spc="-28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14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1300" spc="-240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1300" spc="-270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1300" spc="-150">
                <a:solidFill>
                  <a:srgbClr val="444949"/>
                </a:solidFill>
                <a:latin typeface="Verdana"/>
                <a:cs typeface="Verdana"/>
              </a:rPr>
              <a:t>bd</a:t>
            </a:r>
            <a:r>
              <a:rPr dirty="0" sz="1300" spc="-229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1300" spc="-10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45">
                <a:solidFill>
                  <a:srgbClr val="444949"/>
                </a:solidFill>
                <a:latin typeface="Verdana"/>
                <a:cs typeface="Verdana"/>
              </a:rPr>
              <a:t>f</a:t>
            </a:r>
            <a:r>
              <a:rPr dirty="0" sz="1300" spc="-190">
                <a:solidFill>
                  <a:srgbClr val="444949"/>
                </a:solidFill>
                <a:latin typeface="Verdana"/>
                <a:cs typeface="Verdana"/>
              </a:rPr>
              <a:t>un</a:t>
            </a:r>
            <a:r>
              <a:rPr dirty="0" sz="1300" spc="-145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1300" spc="-13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1300" spc="-11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19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1300" spc="-22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60">
                <a:solidFill>
                  <a:srgbClr val="444949"/>
                </a:solidFill>
                <a:latin typeface="Verdana"/>
                <a:cs typeface="Verdana"/>
              </a:rPr>
              <a:t>f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12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45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1300" spc="-190">
                <a:solidFill>
                  <a:srgbClr val="444949"/>
                </a:solidFill>
                <a:latin typeface="Verdana"/>
                <a:cs typeface="Verdana"/>
              </a:rPr>
              <a:t>u</a:t>
            </a:r>
            <a:r>
              <a:rPr dirty="0" sz="1300" spc="-22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1300" spc="-13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270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1300" spc="-11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1300" spc="-195">
                <a:solidFill>
                  <a:srgbClr val="444949"/>
                </a:solidFill>
                <a:latin typeface="Verdana"/>
                <a:cs typeface="Verdana"/>
              </a:rPr>
              <a:t>z</a:t>
            </a:r>
            <a:r>
              <a:rPr dirty="0" sz="1300" spc="-15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1300" spc="-150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240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1300" spc="-190">
                <a:solidFill>
                  <a:srgbClr val="444949"/>
                </a:solidFill>
                <a:latin typeface="Verdana"/>
                <a:cs typeface="Verdana"/>
              </a:rPr>
              <a:t>u</a:t>
            </a:r>
            <a:r>
              <a:rPr dirty="0" sz="1300" spc="-13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270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1300" spc="-240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1300" spc="-13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1300" spc="-11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1300" spc="-19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1300" spc="-22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endParaRPr sz="13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495"/>
              </a:spcBef>
              <a:buSzPct val="103448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50" spc="-95">
                <a:solidFill>
                  <a:srgbClr val="444949"/>
                </a:solidFill>
                <a:latin typeface="Microsoft Sans Serif"/>
                <a:cs typeface="Microsoft Sans Serif"/>
              </a:rPr>
              <a:t>Chaos</a:t>
            </a:r>
            <a:endParaRPr sz="145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300" spc="-110">
                <a:solidFill>
                  <a:srgbClr val="444949"/>
                </a:solidFill>
                <a:latin typeface="Verdana"/>
                <a:cs typeface="Verdana"/>
              </a:rPr>
              <a:t>Netflix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215">
                <a:solidFill>
                  <a:srgbClr val="444949"/>
                </a:solidFill>
                <a:latin typeface="Verdana"/>
                <a:cs typeface="Verdana"/>
              </a:rPr>
              <a:t>has</a:t>
            </a:r>
            <a:r>
              <a:rPr dirty="0" sz="1300" spc="-9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229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1300" spc="-22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80">
                <a:solidFill>
                  <a:srgbClr val="444949"/>
                </a:solidFill>
                <a:latin typeface="Verdana"/>
                <a:cs typeface="Verdana"/>
              </a:rPr>
              <a:t>“simian-army”</a:t>
            </a:r>
            <a:r>
              <a:rPr dirty="0" sz="1300" spc="-20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75">
                <a:solidFill>
                  <a:srgbClr val="444949"/>
                </a:solidFill>
                <a:latin typeface="Verdana"/>
                <a:cs typeface="Verdana"/>
              </a:rPr>
              <a:t>randomly</a:t>
            </a:r>
            <a:r>
              <a:rPr dirty="0" sz="1300" spc="-10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70">
                <a:solidFill>
                  <a:srgbClr val="444949"/>
                </a:solidFill>
                <a:latin typeface="Verdana"/>
                <a:cs typeface="Verdana"/>
              </a:rPr>
              <a:t>terminating</a:t>
            </a:r>
            <a:r>
              <a:rPr dirty="0" sz="1300" spc="-9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1300" spc="-135">
                <a:solidFill>
                  <a:srgbClr val="444949"/>
                </a:solidFill>
                <a:latin typeface="Verdana"/>
                <a:cs typeface="Verdana"/>
              </a:rPr>
              <a:t>EC2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1948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100"/>
              <a:t>C</a:t>
            </a:r>
            <a:r>
              <a:rPr dirty="0" spc="-290"/>
              <a:t>o</a:t>
            </a:r>
            <a:r>
              <a:rPr dirty="0" spc="-505"/>
              <a:t>d</a:t>
            </a:r>
            <a:r>
              <a:rPr dirty="0" spc="-515"/>
              <a:t>e</a:t>
            </a:r>
            <a:r>
              <a:rPr dirty="0" spc="-130"/>
              <a:t>D</a:t>
            </a:r>
            <a:r>
              <a:rPr dirty="0" spc="-515"/>
              <a:t>e</a:t>
            </a:r>
            <a:r>
              <a:rPr dirty="0" spc="-505"/>
              <a:t>p</a:t>
            </a:r>
            <a:r>
              <a:rPr dirty="0" spc="-390"/>
              <a:t>l</a:t>
            </a:r>
            <a:r>
              <a:rPr dirty="0" spc="-375"/>
              <a:t>o</a:t>
            </a:r>
            <a:r>
              <a:rPr dirty="0" spc="-77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2483"/>
            <a:ext cx="10269855" cy="437197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instances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grouped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by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deployment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group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(dev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test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prod)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Lots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flexibility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define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any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kind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deployments</a:t>
            </a:r>
            <a:endParaRPr sz="2800">
              <a:latin typeface="Microsoft Sans Serif"/>
              <a:cs typeface="Microsoft Sans Serif"/>
            </a:endParaRPr>
          </a:p>
          <a:p>
            <a:pPr marL="241300" marR="300990" indent="-228600">
              <a:lnSpc>
                <a:spcPts val="3000"/>
              </a:lnSpc>
              <a:spcBef>
                <a:spcPts val="11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CodeDeploy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chained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into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CodePipeline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use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artifacts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from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there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CodeDeploy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re-use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existing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setup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tools,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works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any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application, </a:t>
            </a:r>
            <a:r>
              <a:rPr dirty="0" sz="2800" spc="-7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13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2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pp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2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2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30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bd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2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CodeDeploy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does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5">
                <a:solidFill>
                  <a:srgbClr val="444949"/>
                </a:solidFill>
                <a:latin typeface="Microsoft Sans Serif"/>
                <a:cs typeface="Microsoft Sans Serif"/>
              </a:rPr>
              <a:t>not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provision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resources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90805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15"/>
              <a:t>M</a:t>
            </a:r>
            <a:r>
              <a:rPr dirty="0" spc="-385"/>
              <a:t>u</a:t>
            </a:r>
            <a:r>
              <a:rPr dirty="0" spc="-390"/>
              <a:t>l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630"/>
              <a:t>-</a:t>
            </a:r>
            <a:r>
              <a:rPr dirty="0" spc="-650"/>
              <a:t>Re</a:t>
            </a:r>
            <a:r>
              <a:rPr dirty="0" spc="-635"/>
              <a:t>g</a:t>
            </a:r>
            <a:r>
              <a:rPr dirty="0" spc="-390"/>
              <a:t>i</a:t>
            </a:r>
            <a:r>
              <a:rPr dirty="0" spc="-459"/>
              <a:t>on</a:t>
            </a:r>
            <a:r>
              <a:rPr dirty="0" spc="-320"/>
              <a:t> </a:t>
            </a:r>
            <a:r>
              <a:rPr dirty="0" spc="-130"/>
              <a:t>D</a:t>
            </a:r>
            <a:r>
              <a:rPr dirty="0" spc="-390"/>
              <a:t>i</a:t>
            </a:r>
            <a:r>
              <a:rPr dirty="0" spc="-700"/>
              <a:t>s</a:t>
            </a:r>
            <a:r>
              <a:rPr dirty="0" spc="-810"/>
              <a:t>a</a:t>
            </a:r>
            <a:r>
              <a:rPr dirty="0" spc="-650"/>
              <a:t>s</a:t>
            </a:r>
            <a:r>
              <a:rPr dirty="0" spc="-500"/>
              <a:t>t</a:t>
            </a:r>
            <a:r>
              <a:rPr dirty="0" spc="-465"/>
              <a:t>er</a:t>
            </a:r>
            <a:r>
              <a:rPr dirty="0" spc="-330"/>
              <a:t> </a:t>
            </a:r>
            <a:r>
              <a:rPr dirty="0" spc="-450"/>
              <a:t>Rec</a:t>
            </a:r>
            <a:r>
              <a:rPr dirty="0" spc="-545"/>
              <a:t>o</a:t>
            </a:r>
            <a:r>
              <a:rPr dirty="0" spc="-800"/>
              <a:t>v</a:t>
            </a:r>
            <a:r>
              <a:rPr dirty="0" spc="-540"/>
              <a:t>e</a:t>
            </a:r>
            <a:r>
              <a:rPr dirty="0" spc="-90"/>
              <a:t>r</a:t>
            </a:r>
            <a:r>
              <a:rPr dirty="0" spc="-770"/>
              <a:t>y</a:t>
            </a:r>
            <a:r>
              <a:rPr dirty="0" spc="-325"/>
              <a:t> </a:t>
            </a:r>
            <a:r>
              <a:rPr dirty="0" spc="-100"/>
              <a:t>C</a:t>
            </a:r>
            <a:r>
              <a:rPr dirty="0" spc="-625"/>
              <a:t>h</a:t>
            </a:r>
            <a:r>
              <a:rPr dirty="0" spc="-555"/>
              <a:t>ec</a:t>
            </a:r>
            <a:r>
              <a:rPr dirty="0" spc="-595"/>
              <a:t>k</a:t>
            </a:r>
            <a:r>
              <a:rPr dirty="0" spc="-390"/>
              <a:t>li</a:t>
            </a:r>
            <a:r>
              <a:rPr dirty="0" spc="-575"/>
              <a:t>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2483"/>
            <a:ext cx="10180320" cy="42443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39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775">
                <a:solidFill>
                  <a:srgbClr val="444949"/>
                </a:solidFill>
                <a:latin typeface="Microsoft Sans Serif"/>
                <a:cs typeface="Microsoft Sans Serif"/>
              </a:rPr>
              <a:t>?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39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2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775">
                <a:solidFill>
                  <a:srgbClr val="444949"/>
                </a:solidFill>
                <a:latin typeface="Microsoft Sans Serif"/>
                <a:cs typeface="Microsoft Sans Serif"/>
              </a:rPr>
              <a:t>?</a:t>
            </a:r>
            <a:endParaRPr sz="2800">
              <a:latin typeface="Microsoft Sans Serif"/>
              <a:cs typeface="Microsoft Sans Serif"/>
            </a:endParaRPr>
          </a:p>
          <a:p>
            <a:pPr marL="241300" marR="13335" indent="-228600">
              <a:lnSpc>
                <a:spcPts val="3100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-29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my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CloudFormation 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StackSet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working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tested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 </a:t>
            </a:r>
            <a:r>
              <a:rPr dirty="0" sz="2800" spc="-55">
                <a:solidFill>
                  <a:srgbClr val="444949"/>
                </a:solidFill>
                <a:latin typeface="Microsoft Sans Serif"/>
                <a:cs typeface="Microsoft Sans Serif"/>
              </a:rPr>
              <a:t>work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another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region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75">
                <a:solidFill>
                  <a:srgbClr val="444949"/>
                </a:solidFill>
                <a:latin typeface="Microsoft Sans Serif"/>
                <a:cs typeface="Microsoft Sans Serif"/>
              </a:rPr>
              <a:t>?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Wh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85">
                <a:solidFill>
                  <a:srgbClr val="444949"/>
                </a:solidFill>
                <a:latin typeface="Microsoft Sans Serif"/>
                <a:cs typeface="Microsoft Sans Serif"/>
              </a:rPr>
              <a:t>'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3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5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1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9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775">
                <a:solidFill>
                  <a:srgbClr val="444949"/>
                </a:solidFill>
                <a:latin typeface="Microsoft Sans Serif"/>
                <a:cs typeface="Microsoft Sans Serif"/>
              </a:rPr>
              <a:t>?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3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53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775">
                <a:solidFill>
                  <a:srgbClr val="444949"/>
                </a:solidFill>
                <a:latin typeface="Microsoft Sans Serif"/>
                <a:cs typeface="Microsoft Sans Serif"/>
              </a:rPr>
              <a:t>?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2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775">
                <a:solidFill>
                  <a:srgbClr val="444949"/>
                </a:solidFill>
                <a:latin typeface="Microsoft Sans Serif"/>
                <a:cs typeface="Microsoft Sans Serif"/>
              </a:rPr>
              <a:t>?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100"/>
              </a:lnSpc>
              <a:spcBef>
                <a:spcPts val="94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How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I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automate 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with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CloudWatch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Events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Trigger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some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Lambda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functions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perform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10">
                <a:solidFill>
                  <a:srgbClr val="444949"/>
                </a:solidFill>
                <a:latin typeface="Microsoft Sans Serif"/>
                <a:cs typeface="Microsoft Sans Serif"/>
              </a:rPr>
              <a:t>RDS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Read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Replication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promotion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75">
                <a:solidFill>
                  <a:srgbClr val="444949"/>
                </a:solidFill>
                <a:latin typeface="Microsoft Sans Serif"/>
                <a:cs typeface="Microsoft Sans Serif"/>
              </a:rPr>
              <a:t>?</a:t>
            </a:r>
            <a:endParaRPr sz="2800">
              <a:latin typeface="Microsoft Sans Serif"/>
              <a:cs typeface="Microsoft Sans Serif"/>
            </a:endParaRPr>
          </a:p>
          <a:p>
            <a:pPr marL="241300" marR="569595" indent="-228600">
              <a:lnSpc>
                <a:spcPts val="30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my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data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backed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up?</a:t>
            </a:r>
            <a:r>
              <a:rPr dirty="0" sz="2800" spc="-3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RPO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&amp;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75">
                <a:solidFill>
                  <a:srgbClr val="444949"/>
                </a:solidFill>
                <a:latin typeface="Microsoft Sans Serif"/>
                <a:cs typeface="Microsoft Sans Serif"/>
              </a:rPr>
              <a:t>RTO?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30">
                <a:solidFill>
                  <a:srgbClr val="444949"/>
                </a:solidFill>
                <a:latin typeface="Microsoft Sans Serif"/>
                <a:cs typeface="Microsoft Sans Serif"/>
              </a:rPr>
              <a:t>EBS,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AMI,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5">
                <a:solidFill>
                  <a:srgbClr val="444949"/>
                </a:solidFill>
                <a:latin typeface="Microsoft Sans Serif"/>
                <a:cs typeface="Microsoft Sans Serif"/>
              </a:rPr>
              <a:t>RDS,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S3</a:t>
            </a:r>
            <a:r>
              <a:rPr dirty="0" sz="2800" spc="-3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15">
                <a:solidFill>
                  <a:srgbClr val="444949"/>
                </a:solidFill>
                <a:latin typeface="Microsoft Sans Serif"/>
                <a:cs typeface="Microsoft Sans Serif"/>
              </a:rPr>
              <a:t>CRR,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Global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DynamoDB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444949"/>
                </a:solidFill>
                <a:latin typeface="Microsoft Sans Serif"/>
                <a:cs typeface="Microsoft Sans Serif"/>
              </a:rPr>
              <a:t>Tables,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10">
                <a:solidFill>
                  <a:srgbClr val="444949"/>
                </a:solidFill>
                <a:latin typeface="Microsoft Sans Serif"/>
                <a:cs typeface="Microsoft Sans Serif"/>
              </a:rPr>
              <a:t>RDS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&amp;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Aurora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Global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Read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Replicas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1087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75"/>
              <a:t>B</a:t>
            </a:r>
            <a:r>
              <a:rPr dirty="0" spc="-685"/>
              <a:t>a</a:t>
            </a:r>
            <a:r>
              <a:rPr dirty="0" spc="-555"/>
              <a:t>c</a:t>
            </a:r>
            <a:r>
              <a:rPr dirty="0" spc="-635"/>
              <a:t>k</a:t>
            </a:r>
            <a:r>
              <a:rPr dirty="0" spc="-630"/>
              <a:t>u</a:t>
            </a:r>
            <a:r>
              <a:rPr dirty="0" spc="-509"/>
              <a:t>p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490"/>
              <a:t>&amp;</a:t>
            </a:r>
            <a:r>
              <a:rPr dirty="0" spc="-320"/>
              <a:t> </a:t>
            </a:r>
            <a:r>
              <a:rPr dirty="0" spc="-515"/>
              <a:t>M</a:t>
            </a:r>
            <a:r>
              <a:rPr dirty="0" spc="-385"/>
              <a:t>u</a:t>
            </a:r>
            <a:r>
              <a:rPr dirty="0" spc="-390"/>
              <a:t>l</a:t>
            </a:r>
            <a:r>
              <a:rPr dirty="0" spc="-415"/>
              <a:t>t</a:t>
            </a:r>
            <a:r>
              <a:rPr dirty="0" spc="-380"/>
              <a:t>i</a:t>
            </a:r>
            <a:r>
              <a:rPr dirty="0" spc="-630"/>
              <a:t>-</a:t>
            </a:r>
            <a:r>
              <a:rPr dirty="0" spc="-650"/>
              <a:t>Re</a:t>
            </a:r>
            <a:r>
              <a:rPr dirty="0" spc="-635"/>
              <a:t>g</a:t>
            </a:r>
            <a:r>
              <a:rPr dirty="0" spc="-390"/>
              <a:t>i</a:t>
            </a:r>
            <a:r>
              <a:rPr dirty="0" spc="-459"/>
              <a:t>on</a:t>
            </a:r>
            <a:r>
              <a:rPr dirty="0" spc="-320"/>
              <a:t> </a:t>
            </a:r>
            <a:r>
              <a:rPr dirty="0" spc="-130"/>
              <a:t>D</a:t>
            </a:r>
            <a:r>
              <a:rPr dirty="0" spc="-540"/>
              <a:t>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76849"/>
            <a:ext cx="10226675" cy="387286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1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7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Backup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45">
                <a:solidFill>
                  <a:srgbClr val="444949"/>
                </a:solidFill>
                <a:latin typeface="Microsoft Sans Serif"/>
                <a:cs typeface="Microsoft Sans Serif"/>
              </a:rPr>
              <a:t>EFS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(frequency, 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when,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retain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time,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lifecycle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policy)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managed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445">
                <a:solidFill>
                  <a:srgbClr val="444949"/>
                </a:solidFill>
                <a:latin typeface="Microsoft Sans Serif"/>
                <a:cs typeface="Microsoft Sans Serif"/>
              </a:rPr>
              <a:t>EFS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45">
                <a:solidFill>
                  <a:srgbClr val="444949"/>
                </a:solidFill>
                <a:latin typeface="Microsoft Sans Serif"/>
                <a:cs typeface="Microsoft Sans Serif"/>
              </a:rPr>
              <a:t>EFS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backup</a:t>
            </a:r>
            <a:r>
              <a:rPr dirty="0" sz="2400" spc="40">
                <a:solidFill>
                  <a:srgbClr val="0563C1"/>
                </a:solidFill>
                <a:latin typeface="Microsoft Sans Serif"/>
                <a:cs typeface="Microsoft Sans Serif"/>
              </a:rPr>
              <a:t> </a:t>
            </a:r>
            <a:r>
              <a:rPr dirty="0" u="sng" sz="2400" spc="-14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https://aws.amazon.com/solutions/efs-to-efs-backup-solution/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Multi-region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idea: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45">
                <a:solidFill>
                  <a:srgbClr val="444949"/>
                </a:solidFill>
                <a:latin typeface="Microsoft Sans Serif"/>
                <a:cs typeface="Microsoft Sans Serif"/>
              </a:rPr>
              <a:t>EFS</a:t>
            </a:r>
            <a:r>
              <a:rPr dirty="0" sz="2400" spc="-3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80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0">
                <a:solidFill>
                  <a:srgbClr val="444949"/>
                </a:solidFill>
                <a:latin typeface="Microsoft Sans Serif"/>
                <a:cs typeface="Microsoft Sans Serif"/>
              </a:rPr>
              <a:t>S3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80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0">
                <a:solidFill>
                  <a:srgbClr val="444949"/>
                </a:solidFill>
                <a:latin typeface="Microsoft Sans Serif"/>
                <a:cs typeface="Microsoft Sans Serif"/>
              </a:rPr>
              <a:t>S3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80">
                <a:solidFill>
                  <a:srgbClr val="444949"/>
                </a:solidFill>
                <a:latin typeface="Microsoft Sans Serif"/>
                <a:cs typeface="Microsoft Sans Serif"/>
              </a:rPr>
              <a:t>CRR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80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45">
                <a:solidFill>
                  <a:srgbClr val="444949"/>
                </a:solidFill>
                <a:latin typeface="Microsoft Sans Serif"/>
                <a:cs typeface="Microsoft Sans Serif"/>
              </a:rPr>
              <a:t>EFS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Route</a:t>
            </a:r>
            <a:r>
              <a:rPr dirty="0" sz="2800" spc="-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53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Backup: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Use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240">
                <a:solidFill>
                  <a:srgbClr val="444949"/>
                </a:solidFill>
                <a:latin typeface="Microsoft Sans Serif"/>
                <a:cs typeface="Microsoft Sans Serif"/>
              </a:rPr>
              <a:t>ListResourceRecordSets</a:t>
            </a:r>
            <a:r>
              <a:rPr dirty="0" baseline="1182" sz="3525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API</a:t>
            </a:r>
            <a:r>
              <a:rPr dirty="0" sz="24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exports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Write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your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own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script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imports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into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R53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444949"/>
                </a:solidFill>
                <a:latin typeface="Microsoft Sans Serif"/>
                <a:cs typeface="Microsoft Sans Serif"/>
              </a:rPr>
              <a:t>or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0">
                <a:solidFill>
                  <a:srgbClr val="444949"/>
                </a:solidFill>
                <a:latin typeface="Microsoft Sans Serif"/>
                <a:cs typeface="Microsoft Sans Serif"/>
              </a:rPr>
              <a:t>other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DNS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provider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5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1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9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75">
                <a:solidFill>
                  <a:srgbClr val="444949"/>
                </a:solidFill>
                <a:latin typeface="Microsoft Sans Serif"/>
                <a:cs typeface="Microsoft Sans Serif"/>
              </a:rPr>
              <a:t>Saved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configurations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using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eb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cli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444949"/>
                </a:solidFill>
                <a:latin typeface="Microsoft Sans Serif"/>
                <a:cs typeface="Microsoft Sans Serif"/>
              </a:rPr>
              <a:t>or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console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9500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O</a:t>
            </a:r>
            <a:r>
              <a:rPr dirty="0" spc="-204"/>
              <a:t>n</a:t>
            </a:r>
            <a:r>
              <a:rPr dirty="0" spc="-630"/>
              <a:t>-</a:t>
            </a:r>
            <a:r>
              <a:rPr dirty="0" spc="-495"/>
              <a:t>P</a:t>
            </a:r>
            <a:r>
              <a:rPr dirty="0" spc="-350"/>
              <a:t>r</a:t>
            </a:r>
            <a:r>
              <a:rPr dirty="0" spc="-509"/>
              <a:t>e</a:t>
            </a:r>
            <a:r>
              <a:rPr dirty="0" spc="-1000"/>
              <a:t>m</a:t>
            </a:r>
            <a:r>
              <a:rPr dirty="0" spc="-285"/>
              <a:t>i</a:t>
            </a:r>
            <a:r>
              <a:rPr dirty="0" spc="-730"/>
              <a:t>s</a:t>
            </a:r>
            <a:r>
              <a:rPr dirty="0" spc="-515"/>
              <a:t>e</a:t>
            </a:r>
            <a:r>
              <a:rPr dirty="0" spc="-315"/>
              <a:t> </a:t>
            </a:r>
            <a:r>
              <a:rPr dirty="0" spc="-730"/>
              <a:t>s</a:t>
            </a:r>
            <a:r>
              <a:rPr dirty="0" spc="-415"/>
              <a:t>t</a:t>
            </a:r>
            <a:r>
              <a:rPr dirty="0" spc="-310"/>
              <a:t>r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509"/>
              <a:t>e</a:t>
            </a:r>
            <a:r>
              <a:rPr dirty="0" spc="-869"/>
              <a:t>g</a:t>
            </a:r>
            <a:r>
              <a:rPr dirty="0" spc="-770"/>
              <a:t>y</a:t>
            </a:r>
            <a:r>
              <a:rPr dirty="0" spc="-320"/>
              <a:t> </a:t>
            </a:r>
            <a:r>
              <a:rPr dirty="0" spc="-495"/>
              <a:t>w</a:t>
            </a:r>
            <a:r>
              <a:rPr dirty="0" spc="-390"/>
              <a:t>i</a:t>
            </a:r>
            <a:r>
              <a:rPr dirty="0" spc="-415"/>
              <a:t>t</a:t>
            </a:r>
            <a:r>
              <a:rPr dirty="0" spc="-630"/>
              <a:t>h</a:t>
            </a:r>
            <a:r>
              <a:rPr dirty="0" spc="-580"/>
              <a:t> </a:t>
            </a:r>
            <a:r>
              <a:rPr dirty="0" spc="-295"/>
              <a:t>A</a:t>
            </a:r>
            <a:r>
              <a:rPr dirty="0" spc="180"/>
              <a:t>W</a:t>
            </a:r>
            <a:r>
              <a:rPr dirty="0" spc="-944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91411"/>
            <a:ext cx="7323455" cy="41325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345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3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b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ili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350">
                <a:solidFill>
                  <a:srgbClr val="444949"/>
                </a:solidFill>
                <a:latin typeface="Verdana"/>
                <a:cs typeface="Verdana"/>
              </a:rPr>
              <a:t>y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w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2000" spc="-27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409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295">
                <a:solidFill>
                  <a:srgbClr val="444949"/>
                </a:solidFill>
                <a:latin typeface="Verdana"/>
                <a:cs typeface="Verdana"/>
              </a:rPr>
              <a:t>z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9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315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u</a:t>
            </a: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x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75">
                <a:solidFill>
                  <a:srgbClr val="444949"/>
                </a:solidFill>
                <a:latin typeface="Verdana"/>
                <a:cs typeface="Verdana"/>
              </a:rPr>
              <a:t>2</a:t>
            </a:r>
            <a:r>
              <a:rPr dirty="0" sz="2000" spc="-27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25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2000" spc="-43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50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44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85">
                <a:solidFill>
                  <a:srgbClr val="444949"/>
                </a:solidFill>
                <a:latin typeface="Verdana"/>
                <a:cs typeface="Verdana"/>
              </a:rPr>
              <a:t>V</a:t>
            </a:r>
            <a:r>
              <a:rPr dirty="0" sz="2000" spc="-125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0">
                <a:solidFill>
                  <a:srgbClr val="444949"/>
                </a:solidFill>
                <a:latin typeface="Verdana"/>
                <a:cs typeface="Verdana"/>
              </a:rPr>
              <a:t>(</a:t>
            </a:r>
            <a:r>
              <a:rPr dirty="0" sz="2000" spc="-380">
                <a:solidFill>
                  <a:srgbClr val="444949"/>
                </a:solidFill>
                <a:latin typeface="Verdana"/>
                <a:cs typeface="Verdana"/>
              </a:rPr>
              <a:t>.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33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f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409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245">
                <a:solidFill>
                  <a:srgbClr val="444949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lvl="1" marL="698500" indent="-228600">
              <a:lnSpc>
                <a:spcPts val="198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700" spc="-9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1700" spc="-12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700" spc="7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1700" spc="-22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700" spc="-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700" spc="-17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1700" spc="-11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24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1700" spc="-9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1700" spc="-12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700" spc="-7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1700" spc="-14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1700" spc="-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13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700" spc="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700" spc="-114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1700" spc="-22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-6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1700" spc="-24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1700" spc="-6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700" spc="-40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17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1700" spc="7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700" spc="3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700" spc="-22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-1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1700" spc="-6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1700" spc="-13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700" spc="-2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9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1700" spc="-12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700" spc="-5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r>
              <a:rPr dirty="0" sz="1700" spc="-17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1700" spc="-11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9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700" spc="-6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-1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17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700" spc="-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700" spc="-254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700" spc="-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700" spc="-6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1700" spc="4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7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75">
                <a:solidFill>
                  <a:srgbClr val="444949"/>
                </a:solidFill>
                <a:latin typeface="Microsoft Sans Serif"/>
                <a:cs typeface="Microsoft Sans Serif"/>
              </a:rPr>
              <a:t>Hy</a:t>
            </a:r>
            <a:r>
              <a:rPr dirty="0" sz="1700" spc="-8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17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700" spc="-14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700" spc="-30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1700" spc="-12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endParaRPr sz="17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360"/>
              </a:lnSpc>
              <a:spcBef>
                <a:spcPts val="2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V</a:t>
            </a:r>
            <a:r>
              <a:rPr dirty="0" sz="2000" spc="-170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434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409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3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185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50">
                <a:solidFill>
                  <a:srgbClr val="444949"/>
                </a:solidFill>
                <a:latin typeface="Verdana"/>
                <a:cs typeface="Verdana"/>
              </a:rPr>
              <a:t>/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90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x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3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185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  <a:p>
            <a:pPr lvl="1" marL="698500" indent="-228600">
              <a:lnSpc>
                <a:spcPts val="192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700" spc="-100">
                <a:solidFill>
                  <a:srgbClr val="444949"/>
                </a:solidFill>
                <a:latin typeface="Microsoft Sans Serif"/>
                <a:cs typeface="Microsoft Sans Serif"/>
              </a:rPr>
              <a:t>Migrate</a:t>
            </a:r>
            <a:r>
              <a:rPr dirty="0" sz="17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10">
                <a:solidFill>
                  <a:srgbClr val="444949"/>
                </a:solidFill>
                <a:latin typeface="Microsoft Sans Serif"/>
                <a:cs typeface="Microsoft Sans Serif"/>
              </a:rPr>
              <a:t>existing</a:t>
            </a:r>
            <a:r>
              <a:rPr dirty="0" sz="17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10">
                <a:solidFill>
                  <a:srgbClr val="444949"/>
                </a:solidFill>
                <a:latin typeface="Microsoft Sans Serif"/>
                <a:cs typeface="Microsoft Sans Serif"/>
              </a:rPr>
              <a:t>applications</a:t>
            </a:r>
            <a:r>
              <a:rPr dirty="0" sz="17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45">
                <a:solidFill>
                  <a:srgbClr val="444949"/>
                </a:solidFill>
                <a:latin typeface="Microsoft Sans Serif"/>
                <a:cs typeface="Microsoft Sans Serif"/>
              </a:rPr>
              <a:t>into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60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endParaRPr sz="17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189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700" spc="-45">
                <a:solidFill>
                  <a:srgbClr val="444949"/>
                </a:solidFill>
                <a:latin typeface="Microsoft Sans Serif"/>
                <a:cs typeface="Microsoft Sans Serif"/>
              </a:rPr>
              <a:t>Cr</a:t>
            </a:r>
            <a:r>
              <a:rPr dirty="0" sz="17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700" spc="-10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1700" spc="-1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7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22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1700" spc="-25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7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7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700" spc="-8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1700" spc="-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700" spc="-254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700" spc="-6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70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700" spc="1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700" spc="11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700" spc="-14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254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700" spc="1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700" spc="5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700" spc="-110">
                <a:solidFill>
                  <a:srgbClr val="444949"/>
                </a:solidFill>
                <a:latin typeface="Microsoft Sans Serif"/>
                <a:cs typeface="Microsoft Sans Serif"/>
              </a:rPr>
              <a:t>ate</a:t>
            </a:r>
            <a:r>
              <a:rPr dirty="0" sz="1700" spc="-20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1700" spc="-17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8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1700" spc="-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7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7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7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1700" spc="-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700" spc="-114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17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7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700" spc="-11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700" spc="-30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1700" spc="-45">
                <a:solidFill>
                  <a:srgbClr val="444949"/>
                </a:solidFill>
                <a:latin typeface="Microsoft Sans Serif"/>
                <a:cs typeface="Microsoft Sans Serif"/>
              </a:rPr>
              <a:t>pr</a:t>
            </a:r>
            <a:r>
              <a:rPr dirty="0" sz="17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700" spc="-11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700" spc="-6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-254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700" spc="-13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700" spc="-2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2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1700" spc="-9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700" spc="-25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197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700" spc="-8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1700" spc="-22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-11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700" spc="-45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1700" spc="-8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1700" spc="-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700" spc="13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700" spc="4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7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8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1700" spc="-22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-1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1700" spc="-12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17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700" spc="-114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1700" spc="-13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700" spc="-2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2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1700" spc="-9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700" spc="-25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7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6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17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700" spc="-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700" spc="-11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0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700" spc="-8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1700" spc="-100">
                <a:solidFill>
                  <a:srgbClr val="444949"/>
                </a:solidFill>
                <a:latin typeface="Microsoft Sans Serif"/>
                <a:cs typeface="Microsoft Sans Serif"/>
              </a:rPr>
              <a:t>2</a:t>
            </a:r>
            <a:r>
              <a:rPr dirty="0" sz="17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700" spc="-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700" spc="-11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700" spc="-30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1700" spc="-45">
                <a:solidFill>
                  <a:srgbClr val="444949"/>
                </a:solidFill>
                <a:latin typeface="Microsoft Sans Serif"/>
                <a:cs typeface="Microsoft Sans Serif"/>
              </a:rPr>
              <a:t>pr</a:t>
            </a:r>
            <a:r>
              <a:rPr dirty="0" sz="17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700" spc="-11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700" spc="-6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-254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700" spc="-13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17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360"/>
              </a:lnSpc>
              <a:spcBef>
                <a:spcPts val="2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80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30">
                <a:solidFill>
                  <a:srgbClr val="444949"/>
                </a:solidFill>
                <a:latin typeface="Verdana"/>
                <a:cs typeface="Verdana"/>
              </a:rPr>
              <a:t>W</a:t>
            </a:r>
            <a:r>
              <a:rPr dirty="0" sz="2000" spc="-43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27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pp</a:t>
            </a:r>
            <a:r>
              <a:rPr dirty="0" sz="2000" spc="-175">
                <a:solidFill>
                  <a:srgbClr val="444949"/>
                </a:solidFill>
                <a:latin typeface="Verdana"/>
                <a:cs typeface="Verdana"/>
              </a:rPr>
              <a:t>li</a:t>
            </a: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175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9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2000" spc="-175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2000" spc="-17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370">
                <a:solidFill>
                  <a:srgbClr val="444949"/>
                </a:solidFill>
                <a:latin typeface="Verdana"/>
                <a:cs typeface="Verdana"/>
              </a:rPr>
              <a:t>v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5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350">
                <a:solidFill>
                  <a:srgbClr val="444949"/>
                </a:solidFill>
                <a:latin typeface="Verdana"/>
                <a:cs typeface="Verdana"/>
              </a:rPr>
              <a:t>y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434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5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340">
                <a:solidFill>
                  <a:srgbClr val="444949"/>
                </a:solidFill>
                <a:latin typeface="Verdana"/>
                <a:cs typeface="Verdana"/>
              </a:rPr>
              <a:t>v</a:t>
            </a:r>
            <a:r>
              <a:rPr dirty="0" sz="2000" spc="-175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  <a:p>
            <a:pPr lvl="1" marL="698500" indent="-228600">
              <a:lnSpc>
                <a:spcPts val="197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700" spc="-90">
                <a:solidFill>
                  <a:srgbClr val="444949"/>
                </a:solidFill>
                <a:latin typeface="Microsoft Sans Serif"/>
                <a:cs typeface="Microsoft Sans Serif"/>
              </a:rPr>
              <a:t>Gather</a:t>
            </a:r>
            <a:r>
              <a:rPr dirty="0" sz="17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70">
                <a:solidFill>
                  <a:srgbClr val="444949"/>
                </a:solidFill>
                <a:latin typeface="Microsoft Sans Serif"/>
                <a:cs typeface="Microsoft Sans Serif"/>
              </a:rPr>
              <a:t>information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85">
                <a:solidFill>
                  <a:srgbClr val="444949"/>
                </a:solidFill>
                <a:latin typeface="Microsoft Sans Serif"/>
                <a:cs typeface="Microsoft Sans Serif"/>
              </a:rPr>
              <a:t>about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80">
                <a:solidFill>
                  <a:srgbClr val="444949"/>
                </a:solidFill>
                <a:latin typeface="Microsoft Sans Serif"/>
                <a:cs typeface="Microsoft Sans Serif"/>
              </a:rPr>
              <a:t>your</a:t>
            </a:r>
            <a:r>
              <a:rPr dirty="0" sz="17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95">
                <a:solidFill>
                  <a:srgbClr val="444949"/>
                </a:solidFill>
                <a:latin typeface="Microsoft Sans Serif"/>
                <a:cs typeface="Microsoft Sans Serif"/>
              </a:rPr>
              <a:t>on-premise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10">
                <a:solidFill>
                  <a:srgbClr val="444949"/>
                </a:solidFill>
                <a:latin typeface="Microsoft Sans Serif"/>
                <a:cs typeface="Microsoft Sans Serif"/>
              </a:rPr>
              <a:t>servers</a:t>
            </a:r>
            <a:r>
              <a:rPr dirty="0" sz="17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17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25">
                <a:solidFill>
                  <a:srgbClr val="444949"/>
                </a:solidFill>
                <a:latin typeface="Microsoft Sans Serif"/>
                <a:cs typeface="Microsoft Sans Serif"/>
              </a:rPr>
              <a:t>plan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22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-20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85">
                <a:solidFill>
                  <a:srgbClr val="444949"/>
                </a:solidFill>
                <a:latin typeface="Microsoft Sans Serif"/>
                <a:cs typeface="Microsoft Sans Serif"/>
              </a:rPr>
              <a:t>migration</a:t>
            </a:r>
            <a:endParaRPr sz="17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194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700" spc="-110">
                <a:solidFill>
                  <a:srgbClr val="444949"/>
                </a:solidFill>
                <a:latin typeface="Microsoft Sans Serif"/>
                <a:cs typeface="Microsoft Sans Serif"/>
              </a:rPr>
              <a:t>Server</a:t>
            </a:r>
            <a:r>
              <a:rPr dirty="0" sz="17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80">
                <a:solidFill>
                  <a:srgbClr val="444949"/>
                </a:solidFill>
                <a:latin typeface="Microsoft Sans Serif"/>
                <a:cs typeface="Microsoft Sans Serif"/>
              </a:rPr>
              <a:t>utilization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40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17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20">
                <a:solidFill>
                  <a:srgbClr val="444949"/>
                </a:solidFill>
                <a:latin typeface="Microsoft Sans Serif"/>
                <a:cs typeface="Microsoft Sans Serif"/>
              </a:rPr>
              <a:t>dependency</a:t>
            </a:r>
            <a:r>
              <a:rPr dirty="0" sz="17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45">
                <a:solidFill>
                  <a:srgbClr val="444949"/>
                </a:solidFill>
                <a:latin typeface="Microsoft Sans Serif"/>
                <a:cs typeface="Microsoft Sans Serif"/>
              </a:rPr>
              <a:t>mappings</a:t>
            </a:r>
            <a:endParaRPr sz="17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197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700" spc="-21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700" spc="1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700" spc="-22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-1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1700" spc="-12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17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1700" spc="-6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700" spc="-114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1700" spc="-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1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1700" spc="-34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9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700" spc="-6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-22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1700" spc="3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700" spc="-22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700" spc="-6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-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700" spc="-11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1700" spc="-114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1700" spc="-8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endParaRPr sz="17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345"/>
              </a:lnSpc>
              <a:spcBef>
                <a:spcPts val="2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80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30">
                <a:solidFill>
                  <a:srgbClr val="444949"/>
                </a:solidFill>
                <a:latin typeface="Verdana"/>
                <a:cs typeface="Verdana"/>
              </a:rPr>
              <a:t>W</a:t>
            </a:r>
            <a:r>
              <a:rPr dirty="0" sz="2000" spc="-43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b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2000" spc="-175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400">
                <a:solidFill>
                  <a:srgbClr val="444949"/>
                </a:solidFill>
                <a:latin typeface="Verdana"/>
                <a:cs typeface="Verdana"/>
              </a:rPr>
              <a:t>g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175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9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434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5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340">
                <a:solidFill>
                  <a:srgbClr val="444949"/>
                </a:solidFill>
                <a:latin typeface="Verdana"/>
                <a:cs typeface="Verdana"/>
              </a:rPr>
              <a:t>v</a:t>
            </a:r>
            <a:r>
              <a:rPr dirty="0" sz="2000" spc="-175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0">
                <a:solidFill>
                  <a:srgbClr val="444949"/>
                </a:solidFill>
                <a:latin typeface="Verdana"/>
                <a:cs typeface="Verdana"/>
              </a:rPr>
              <a:t>(</a:t>
            </a:r>
            <a:r>
              <a:rPr dirty="0" sz="2000" spc="-70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2000" spc="-125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2000" spc="-434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245">
                <a:solidFill>
                  <a:srgbClr val="444949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lvl="1" marL="698500" indent="-228600">
              <a:lnSpc>
                <a:spcPts val="1914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700" spc="-95">
                <a:solidFill>
                  <a:srgbClr val="444949"/>
                </a:solidFill>
                <a:latin typeface="Microsoft Sans Serif"/>
                <a:cs typeface="Microsoft Sans Serif"/>
              </a:rPr>
              <a:t>replicate</a:t>
            </a:r>
            <a:r>
              <a:rPr dirty="0" sz="17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85">
                <a:solidFill>
                  <a:srgbClr val="444949"/>
                </a:solidFill>
                <a:latin typeface="Microsoft Sans Serif"/>
                <a:cs typeface="Microsoft Sans Serif"/>
              </a:rPr>
              <a:t>On-premise</a:t>
            </a:r>
            <a:r>
              <a:rPr dirty="0" sz="17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25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dirty="0" sz="1700" spc="-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9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7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1700" spc="-2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9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25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dirty="0" sz="1700" spc="-8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14">
                <a:solidFill>
                  <a:srgbClr val="444949"/>
                </a:solidFill>
                <a:latin typeface="Microsoft Sans Serif"/>
                <a:cs typeface="Microsoft Sans Serif"/>
              </a:rPr>
              <a:t>AWS,</a:t>
            </a:r>
            <a:r>
              <a:rPr dirty="0" sz="1700" spc="-2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9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25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dirty="0" sz="17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85">
                <a:solidFill>
                  <a:srgbClr val="444949"/>
                </a:solidFill>
                <a:latin typeface="Microsoft Sans Serif"/>
                <a:cs typeface="Microsoft Sans Serif"/>
              </a:rPr>
              <a:t>On-premise</a:t>
            </a:r>
            <a:endParaRPr sz="17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197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700" spc="-65">
                <a:solidFill>
                  <a:srgbClr val="444949"/>
                </a:solidFill>
                <a:latin typeface="Microsoft Sans Serif"/>
                <a:cs typeface="Microsoft Sans Serif"/>
              </a:rPr>
              <a:t>Works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45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17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10">
                <a:solidFill>
                  <a:srgbClr val="444949"/>
                </a:solidFill>
                <a:latin typeface="Microsoft Sans Serif"/>
                <a:cs typeface="Microsoft Sans Serif"/>
              </a:rPr>
              <a:t>various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50">
                <a:solidFill>
                  <a:srgbClr val="444949"/>
                </a:solidFill>
                <a:latin typeface="Microsoft Sans Serif"/>
                <a:cs typeface="Microsoft Sans Serif"/>
              </a:rPr>
              <a:t>database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05">
                <a:solidFill>
                  <a:srgbClr val="444949"/>
                </a:solidFill>
                <a:latin typeface="Microsoft Sans Serif"/>
                <a:cs typeface="Microsoft Sans Serif"/>
              </a:rPr>
              <a:t>technologies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75">
                <a:solidFill>
                  <a:srgbClr val="444949"/>
                </a:solidFill>
                <a:latin typeface="Microsoft Sans Serif"/>
                <a:cs typeface="Microsoft Sans Serif"/>
              </a:rPr>
              <a:t>(Oracle,</a:t>
            </a:r>
            <a:r>
              <a:rPr dirty="0" sz="1700" spc="-1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40">
                <a:solidFill>
                  <a:srgbClr val="444949"/>
                </a:solidFill>
                <a:latin typeface="Microsoft Sans Serif"/>
                <a:cs typeface="Microsoft Sans Serif"/>
              </a:rPr>
              <a:t>MySQL,</a:t>
            </a:r>
            <a:r>
              <a:rPr dirty="0" sz="1700" spc="-11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05">
                <a:solidFill>
                  <a:srgbClr val="444949"/>
                </a:solidFill>
                <a:latin typeface="Microsoft Sans Serif"/>
                <a:cs typeface="Microsoft Sans Serif"/>
              </a:rPr>
              <a:t>DynamoDB,</a:t>
            </a:r>
            <a:r>
              <a:rPr dirty="0" sz="1700" spc="-1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95">
                <a:solidFill>
                  <a:srgbClr val="444949"/>
                </a:solidFill>
                <a:latin typeface="Microsoft Sans Serif"/>
                <a:cs typeface="Microsoft Sans Serif"/>
              </a:rPr>
              <a:t>etc..)</a:t>
            </a:r>
            <a:endParaRPr sz="17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360"/>
              </a:lnSpc>
              <a:spcBef>
                <a:spcPts val="2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80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30">
                <a:solidFill>
                  <a:srgbClr val="444949"/>
                </a:solidFill>
                <a:latin typeface="Verdana"/>
                <a:cs typeface="Verdana"/>
              </a:rPr>
              <a:t>W</a:t>
            </a:r>
            <a:r>
              <a:rPr dirty="0" sz="2000" spc="-43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434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5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370">
                <a:solidFill>
                  <a:srgbClr val="444949"/>
                </a:solidFill>
                <a:latin typeface="Verdana"/>
                <a:cs typeface="Verdana"/>
              </a:rPr>
              <a:t>v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2000" spc="-175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400">
                <a:solidFill>
                  <a:srgbClr val="444949"/>
                </a:solidFill>
                <a:latin typeface="Verdana"/>
                <a:cs typeface="Verdana"/>
              </a:rPr>
              <a:t>g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175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9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434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5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340">
                <a:solidFill>
                  <a:srgbClr val="444949"/>
                </a:solidFill>
                <a:latin typeface="Verdana"/>
                <a:cs typeface="Verdana"/>
              </a:rPr>
              <a:t>v</a:t>
            </a:r>
            <a:r>
              <a:rPr dirty="0" sz="2000" spc="-175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0">
                <a:solidFill>
                  <a:srgbClr val="444949"/>
                </a:solidFill>
                <a:latin typeface="Verdana"/>
                <a:cs typeface="Verdana"/>
              </a:rPr>
              <a:t>(</a:t>
            </a:r>
            <a:r>
              <a:rPr dirty="0" sz="2000" spc="-434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25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2000" spc="-434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245">
                <a:solidFill>
                  <a:srgbClr val="444949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lvl="1" marL="698500" indent="-228600">
              <a:lnSpc>
                <a:spcPts val="2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700" spc="-105">
                <a:solidFill>
                  <a:srgbClr val="444949"/>
                </a:solidFill>
                <a:latin typeface="Microsoft Sans Serif"/>
                <a:cs typeface="Microsoft Sans Serif"/>
              </a:rPr>
              <a:t>Incremental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85">
                <a:solidFill>
                  <a:srgbClr val="444949"/>
                </a:solidFill>
                <a:latin typeface="Microsoft Sans Serif"/>
                <a:cs typeface="Microsoft Sans Serif"/>
              </a:rPr>
              <a:t>replication</a:t>
            </a:r>
            <a:r>
              <a:rPr dirty="0" sz="17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4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17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95">
                <a:solidFill>
                  <a:srgbClr val="444949"/>
                </a:solidFill>
                <a:latin typeface="Microsoft Sans Serif"/>
                <a:cs typeface="Microsoft Sans Serif"/>
              </a:rPr>
              <a:t>on-premise</a:t>
            </a:r>
            <a:r>
              <a:rPr dirty="0" sz="17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05">
                <a:solidFill>
                  <a:srgbClr val="444949"/>
                </a:solidFill>
                <a:latin typeface="Microsoft Sans Serif"/>
                <a:cs typeface="Microsoft Sans Serif"/>
              </a:rPr>
              <a:t>live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10">
                <a:solidFill>
                  <a:srgbClr val="444949"/>
                </a:solidFill>
                <a:latin typeface="Microsoft Sans Serif"/>
                <a:cs typeface="Microsoft Sans Serif"/>
              </a:rPr>
              <a:t>servers</a:t>
            </a:r>
            <a:r>
              <a:rPr dirty="0" sz="17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1700" spc="-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9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3878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155"/>
              <a:t>O</a:t>
            </a:r>
            <a:r>
              <a:rPr dirty="0" spc="-310"/>
              <a:t>r</a:t>
            </a:r>
            <a:r>
              <a:rPr dirty="0" spc="-869"/>
              <a:t>g</a:t>
            </a:r>
            <a:r>
              <a:rPr dirty="0" spc="-770"/>
              <a:t>a</a:t>
            </a:r>
            <a:r>
              <a:rPr dirty="0" spc="-625"/>
              <a:t>n</a:t>
            </a:r>
            <a:r>
              <a:rPr dirty="0" spc="-390"/>
              <a:t>i</a:t>
            </a:r>
            <a:r>
              <a:rPr dirty="0" spc="-580"/>
              <a:t>z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290"/>
              <a:t>o</a:t>
            </a:r>
            <a:r>
              <a:rPr dirty="0" spc="-625"/>
              <a:t>n</a:t>
            </a:r>
            <a:r>
              <a:rPr dirty="0" spc="-735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2483"/>
            <a:ext cx="10241915" cy="411607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Global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service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Al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2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cco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cco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cco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75">
                <a:solidFill>
                  <a:srgbClr val="444949"/>
                </a:solidFill>
                <a:latin typeface="Microsoft Sans Serif"/>
                <a:cs typeface="Microsoft Sans Serif"/>
              </a:rPr>
              <a:t>–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1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cco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cco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Member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accounts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only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part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one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organization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Consolidated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Billing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across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all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accounts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single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payment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method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Pricing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benefits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from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aggregated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10">
                <a:solidFill>
                  <a:srgbClr val="444949"/>
                </a:solidFill>
                <a:latin typeface="Microsoft Sans Serif"/>
                <a:cs typeface="Microsoft Sans Serif"/>
              </a:rPr>
              <a:t>usage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(volume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discount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EC2,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25">
                <a:solidFill>
                  <a:srgbClr val="444949"/>
                </a:solidFill>
                <a:latin typeface="Microsoft Sans Serif"/>
                <a:cs typeface="Microsoft Sans Serif"/>
              </a:rPr>
              <a:t>S3…)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API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available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automate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account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creation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4016" y="353568"/>
            <a:ext cx="1319783" cy="1319783"/>
          </a:xfrm>
          <a:prstGeom prst="rect">
            <a:avLst/>
          </a:prstGeom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3651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15"/>
              <a:t>M</a:t>
            </a:r>
            <a:r>
              <a:rPr dirty="0" spc="-385"/>
              <a:t>u</a:t>
            </a:r>
            <a:r>
              <a:rPr dirty="0" spc="-390"/>
              <a:t>l</a:t>
            </a:r>
            <a:r>
              <a:rPr dirty="0" spc="-415"/>
              <a:t>t</a:t>
            </a:r>
            <a:r>
              <a:rPr dirty="0" spc="-385"/>
              <a:t>i</a:t>
            </a:r>
            <a:r>
              <a:rPr dirty="0" spc="-595"/>
              <a:t> </a:t>
            </a:r>
            <a:r>
              <a:rPr dirty="0" spc="-375"/>
              <a:t>Acco</a:t>
            </a:r>
            <a:r>
              <a:rPr dirty="0" spc="-405"/>
              <a:t>u</a:t>
            </a:r>
            <a:r>
              <a:rPr dirty="0" spc="-630"/>
              <a:t>n</a:t>
            </a:r>
            <a:r>
              <a:rPr dirty="0" spc="-409"/>
              <a:t>t</a:t>
            </a:r>
            <a:r>
              <a:rPr dirty="0" spc="-330"/>
              <a:t> </a:t>
            </a:r>
            <a:r>
              <a:rPr dirty="0" spc="-680"/>
              <a:t>St</a:t>
            </a:r>
            <a:r>
              <a:rPr dirty="0" spc="-310"/>
              <a:t>r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509"/>
              <a:t>e</a:t>
            </a:r>
            <a:r>
              <a:rPr dirty="0" spc="-869"/>
              <a:t>g</a:t>
            </a:r>
            <a:r>
              <a:rPr dirty="0" spc="-390"/>
              <a:t>i</a:t>
            </a:r>
            <a:r>
              <a:rPr dirty="0" spc="-509"/>
              <a:t>e</a:t>
            </a:r>
            <a:r>
              <a:rPr dirty="0" spc="-735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78203"/>
            <a:ext cx="9395460" cy="428688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241300" marR="5080" indent="-228600">
              <a:lnSpc>
                <a:spcPct val="802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Cr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9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84">
                <a:solidFill>
                  <a:srgbClr val="444949"/>
                </a:solidFill>
                <a:latin typeface="Microsoft Sans Serif"/>
                <a:cs typeface="Microsoft Sans Serif"/>
              </a:rPr>
              <a:t>dep</a:t>
            </a:r>
            <a:r>
              <a:rPr dirty="0" baseline="1010" sz="4125" spc="-27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010" sz="4125" spc="359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010" sz="4125" spc="127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010" sz="4125" spc="-202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baseline="1010" sz="4125" spc="-27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010" sz="4125" spc="-262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010" sz="4125" spc="1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300">
                <a:solidFill>
                  <a:srgbClr val="444949"/>
                </a:solidFill>
                <a:latin typeface="Microsoft Sans Serif"/>
                <a:cs typeface="Microsoft Sans Serif"/>
              </a:rPr>
              <a:t>co</a:t>
            </a:r>
            <a:r>
              <a:rPr dirty="0" baseline="1010" sz="4125" spc="-30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baseline="1010" sz="4125" spc="1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010" sz="41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77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baseline="1010" sz="4125" spc="-322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010" sz="4125" spc="-24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010" sz="4125" spc="127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010" sz="4125" spc="-292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010" sz="4125" spc="-352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010" sz="4125" spc="-40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baseline="1010" sz="41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pe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54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dirty="0" baseline="1010" sz="4125" spc="-22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baseline="1010" sz="41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30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baseline="1010" sz="41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127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010" sz="4125" spc="-300">
                <a:solidFill>
                  <a:srgbClr val="444949"/>
                </a:solidFill>
                <a:latin typeface="Microsoft Sans Serif"/>
                <a:cs typeface="Microsoft Sans Serif"/>
              </a:rPr>
              <a:t>es</a:t>
            </a:r>
            <a:r>
              <a:rPr dirty="0" baseline="1010" sz="4125" spc="-157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010" sz="41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30">
                <a:solidFill>
                  <a:srgbClr val="444949"/>
                </a:solidFill>
                <a:latin typeface="Microsoft Sans Serif"/>
                <a:cs typeface="Microsoft Sans Serif"/>
              </a:rPr>
              <a:t>/  </a:t>
            </a:r>
            <a:r>
              <a:rPr dirty="0" baseline="1010" sz="4125" spc="-150">
                <a:solidFill>
                  <a:srgbClr val="444949"/>
                </a:solidFill>
                <a:latin typeface="Microsoft Sans Serif"/>
                <a:cs typeface="Microsoft Sans Serif"/>
              </a:rPr>
              <a:t>prod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based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57">
                <a:solidFill>
                  <a:srgbClr val="444949"/>
                </a:solidFill>
                <a:latin typeface="Microsoft Sans Serif"/>
                <a:cs typeface="Microsoft Sans Serif"/>
              </a:rPr>
              <a:t>regulatory</a:t>
            </a:r>
            <a:r>
              <a:rPr dirty="0" baseline="1010" sz="4125" spc="8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57">
                <a:solidFill>
                  <a:srgbClr val="444949"/>
                </a:solidFill>
                <a:latin typeface="Microsoft Sans Serif"/>
                <a:cs typeface="Microsoft Sans Serif"/>
              </a:rPr>
              <a:t>restrictions</a:t>
            </a:r>
            <a:r>
              <a:rPr dirty="0" baseline="1010" sz="4125" spc="3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(using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SCP),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82">
                <a:solidFill>
                  <a:srgbClr val="444949"/>
                </a:solidFill>
                <a:latin typeface="Microsoft Sans Serif"/>
                <a:cs typeface="Microsoft Sans Serif"/>
              </a:rPr>
              <a:t>better </a:t>
            </a:r>
            <a:r>
              <a:rPr dirty="0" baseline="1010" sz="4125" spc="-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09">
                <a:solidFill>
                  <a:srgbClr val="444949"/>
                </a:solidFill>
                <a:latin typeface="Microsoft Sans Serif"/>
                <a:cs typeface="Microsoft Sans Serif"/>
              </a:rPr>
              <a:t>resource</a:t>
            </a:r>
            <a:r>
              <a:rPr dirty="0" baseline="1010" sz="41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87">
                <a:solidFill>
                  <a:srgbClr val="444949"/>
                </a:solidFill>
                <a:latin typeface="Microsoft Sans Serif"/>
                <a:cs typeface="Microsoft Sans Serif"/>
              </a:rPr>
              <a:t>isolation</a:t>
            </a:r>
            <a:r>
              <a:rPr dirty="0" baseline="1010" sz="41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(ex:VPC),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have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62">
                <a:solidFill>
                  <a:srgbClr val="444949"/>
                </a:solidFill>
                <a:latin typeface="Microsoft Sans Serif"/>
                <a:cs typeface="Microsoft Sans Serif"/>
              </a:rPr>
              <a:t>separate</a:t>
            </a:r>
            <a:r>
              <a:rPr dirty="0" baseline="1010" sz="41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09">
                <a:solidFill>
                  <a:srgbClr val="444949"/>
                </a:solidFill>
                <a:latin typeface="Microsoft Sans Serif"/>
                <a:cs typeface="Microsoft Sans Serif"/>
              </a:rPr>
              <a:t>per-account</a:t>
            </a:r>
            <a:r>
              <a:rPr dirty="0" baseline="1010" sz="41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25">
                <a:solidFill>
                  <a:srgbClr val="444949"/>
                </a:solidFill>
                <a:latin typeface="Microsoft Sans Serif"/>
                <a:cs typeface="Microsoft Sans Serif"/>
              </a:rPr>
              <a:t>service </a:t>
            </a:r>
            <a:r>
              <a:rPr dirty="0" baseline="1010" sz="4125" spc="-107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97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baseline="1010" sz="4125" spc="-33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baseline="1010" sz="4125" spc="-22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010" sz="4125" spc="-22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010" sz="4125" spc="-58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cc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6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baseline="1010" sz="4125" spc="-112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010" sz="4125" spc="-502">
                <a:solidFill>
                  <a:srgbClr val="444949"/>
                </a:solidFill>
                <a:latin typeface="Microsoft Sans Serif"/>
                <a:cs typeface="Microsoft Sans Serif"/>
              </a:rPr>
              <a:t>gg</a:t>
            </a:r>
            <a:r>
              <a:rPr dirty="0" baseline="1010" sz="4125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010" sz="4125" spc="-277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010" sz="4125" spc="-502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endParaRPr baseline="1010" sz="4125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44949"/>
              </a:buClr>
              <a:buFont typeface="Arial MT"/>
              <a:buChar char="•"/>
            </a:pPr>
            <a:endParaRPr sz="35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Mu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cc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cc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Mu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30">
                <a:solidFill>
                  <a:srgbClr val="444949"/>
                </a:solidFill>
                <a:latin typeface="Microsoft Sans Serif"/>
                <a:cs typeface="Microsoft Sans Serif"/>
              </a:rPr>
              <a:t>VP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Us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agg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illi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oses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Enable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CloudTrail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all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accounts,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send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logs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central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S3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account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9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12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gg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cc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9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cc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unt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3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84169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5"/>
              <a:t>O</a:t>
            </a:r>
            <a:r>
              <a:rPr dirty="0" spc="10"/>
              <a:t>r</a:t>
            </a:r>
            <a:r>
              <a:rPr dirty="0" spc="-869"/>
              <a:t>g</a:t>
            </a:r>
            <a:r>
              <a:rPr dirty="0" spc="-770"/>
              <a:t>a</a:t>
            </a:r>
            <a:r>
              <a:rPr dirty="0" spc="-625"/>
              <a:t>n</a:t>
            </a:r>
            <a:r>
              <a:rPr dirty="0" spc="-390"/>
              <a:t>i</a:t>
            </a:r>
            <a:r>
              <a:rPr dirty="0" spc="-575"/>
              <a:t>z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450"/>
              <a:t>o</a:t>
            </a:r>
            <a:r>
              <a:rPr dirty="0" spc="-465"/>
              <a:t>n</a:t>
            </a:r>
            <a:r>
              <a:rPr dirty="0" spc="-770"/>
              <a:t>a</a:t>
            </a:r>
            <a:r>
              <a:rPr dirty="0" spc="-385"/>
              <a:t>l</a:t>
            </a:r>
            <a:r>
              <a:rPr dirty="0" spc="-325"/>
              <a:t> </a:t>
            </a:r>
            <a:r>
              <a:rPr dirty="0" spc="-420"/>
              <a:t>U</a:t>
            </a:r>
            <a:r>
              <a:rPr dirty="0" spc="-355"/>
              <a:t>n</a:t>
            </a:r>
            <a:r>
              <a:rPr dirty="0" spc="-390"/>
              <a:t>i</a:t>
            </a:r>
            <a:r>
              <a:rPr dirty="0" spc="-415"/>
              <a:t>t</a:t>
            </a:r>
            <a:r>
              <a:rPr dirty="0" spc="-735"/>
              <a:t>s</a:t>
            </a:r>
            <a:r>
              <a:rPr dirty="0" spc="-325"/>
              <a:t> </a:t>
            </a:r>
            <a:r>
              <a:rPr dirty="0" spc="-540"/>
              <a:t>(</a:t>
            </a:r>
            <a:r>
              <a:rPr dirty="0" spc="-175"/>
              <a:t>OU)</a:t>
            </a:r>
            <a:r>
              <a:rPr dirty="0" spc="-325"/>
              <a:t> </a:t>
            </a:r>
            <a:r>
              <a:rPr dirty="0" spc="-625"/>
              <a:t>-</a:t>
            </a:r>
            <a:r>
              <a:rPr dirty="0" spc="-325"/>
              <a:t> </a:t>
            </a:r>
            <a:r>
              <a:rPr dirty="0" spc="-630"/>
              <a:t>Ex</a:t>
            </a:r>
            <a:r>
              <a:rPr dirty="0" spc="-630"/>
              <a:t>a</a:t>
            </a:r>
            <a:r>
              <a:rPr dirty="0" spc="-900"/>
              <a:t>m</a:t>
            </a:r>
            <a:r>
              <a:rPr dirty="0" spc="-509"/>
              <a:t>p</a:t>
            </a:r>
            <a:r>
              <a:rPr dirty="0" spc="-390"/>
              <a:t>l</a:t>
            </a:r>
            <a:r>
              <a:rPr dirty="0" spc="-620"/>
              <a:t>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757" y="2262586"/>
            <a:ext cx="3421565" cy="23207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0556" y="2172459"/>
            <a:ext cx="3523061" cy="2392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05852" y="2227340"/>
            <a:ext cx="3549836" cy="23727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2214" y="1672844"/>
            <a:ext cx="1298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Business</a:t>
            </a:r>
            <a:r>
              <a:rPr dirty="0" sz="1800" spc="-5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27347" y="1669796"/>
            <a:ext cx="2262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444949"/>
                </a:solidFill>
                <a:latin typeface="Calibri"/>
                <a:cs typeface="Calibri"/>
              </a:rPr>
              <a:t>Environmental</a:t>
            </a:r>
            <a:r>
              <a:rPr dirty="0" sz="1800" spc="-4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Lifecycle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39643" y="1669796"/>
            <a:ext cx="1322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44949"/>
                </a:solidFill>
                <a:latin typeface="Calibri"/>
                <a:cs typeface="Calibri"/>
              </a:rPr>
              <a:t>P</a:t>
            </a:r>
            <a:r>
              <a:rPr dirty="0" sz="1800" spc="-25" b="1">
                <a:solidFill>
                  <a:srgbClr val="444949"/>
                </a:solidFill>
                <a:latin typeface="Calibri"/>
                <a:cs typeface="Calibri"/>
              </a:rPr>
              <a:t>r</a:t>
            </a: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dirty="0" sz="1800" b="1">
                <a:solidFill>
                  <a:srgbClr val="444949"/>
                </a:solidFill>
                <a:latin typeface="Calibri"/>
                <a:cs typeface="Calibri"/>
              </a:rPr>
              <a:t>j</a:t>
            </a: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c</a:t>
            </a:r>
            <a:r>
              <a:rPr dirty="0" sz="1800" spc="-45" b="1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-ba</a:t>
            </a: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se</a:t>
            </a:r>
            <a:r>
              <a:rPr dirty="0" sz="1800" b="1">
                <a:solidFill>
                  <a:srgbClr val="444949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2724" y="5095747"/>
            <a:ext cx="5811520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 u="sng" sz="1800" spc="-1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</a:t>
            </a:r>
            <a:r>
              <a:rPr dirty="0" u="sng" sz="1800" spc="-3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t</a:t>
            </a:r>
            <a:r>
              <a:rPr dirty="0" u="sng" sz="18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tps</a:t>
            </a:r>
            <a:r>
              <a:rPr dirty="0" u="sng" sz="18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:</a:t>
            </a:r>
            <a:r>
              <a:rPr dirty="0" u="sng" sz="1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/</a:t>
            </a:r>
            <a:r>
              <a:rPr dirty="0" u="sng" sz="1800" spc="-3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/</a:t>
            </a:r>
            <a:r>
              <a:rPr dirty="0" u="sng" sz="1800" spc="-1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a</a:t>
            </a:r>
            <a:r>
              <a:rPr dirty="0" u="sng" sz="18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w</a:t>
            </a:r>
            <a:r>
              <a:rPr dirty="0" u="sng" sz="18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s</a:t>
            </a:r>
            <a:r>
              <a:rPr dirty="0" u="sng" sz="18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.</a:t>
            </a:r>
            <a:r>
              <a:rPr dirty="0" u="sng" sz="1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a</a:t>
            </a:r>
            <a:r>
              <a:rPr dirty="0" u="sng" sz="18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m</a:t>
            </a:r>
            <a:r>
              <a:rPr dirty="0" u="sng" sz="1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a</a:t>
            </a:r>
            <a:r>
              <a:rPr dirty="0" u="sng" sz="1800" spc="-4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z</a:t>
            </a:r>
            <a:r>
              <a:rPr dirty="0" u="sng" sz="1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on</a:t>
            </a:r>
            <a:r>
              <a:rPr dirty="0" u="sng" sz="18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.</a:t>
            </a:r>
            <a:r>
              <a:rPr dirty="0" u="sng" sz="1800" spc="-1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c</a:t>
            </a:r>
            <a:r>
              <a:rPr dirty="0" u="sng" sz="1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o</a:t>
            </a:r>
            <a:r>
              <a:rPr dirty="0" u="sng" sz="18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m</a:t>
            </a:r>
            <a:r>
              <a:rPr dirty="0" u="sng" sz="1800" spc="-3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/</a:t>
            </a:r>
            <a:r>
              <a:rPr dirty="0" u="sng" sz="1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an</a:t>
            </a:r>
            <a:r>
              <a:rPr dirty="0" u="sng" sz="1800" spc="-1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sw</a:t>
            </a:r>
            <a:r>
              <a:rPr dirty="0" u="sng" sz="1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e</a:t>
            </a:r>
            <a:r>
              <a:rPr dirty="0" u="sng" sz="1800" spc="-3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r</a:t>
            </a:r>
            <a:r>
              <a:rPr dirty="0" u="sng" sz="18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s</a:t>
            </a:r>
            <a:r>
              <a:rPr dirty="0" u="sng" sz="1800" spc="-3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/</a:t>
            </a:r>
            <a:r>
              <a:rPr dirty="0" u="sng" sz="1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ac</a:t>
            </a:r>
            <a:r>
              <a:rPr dirty="0" u="sng" sz="1800" spc="-1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c</a:t>
            </a:r>
            <a:r>
              <a:rPr dirty="0" u="sng" sz="1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ou</a:t>
            </a:r>
            <a:r>
              <a:rPr dirty="0" u="sng" sz="1800" spc="-1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n</a:t>
            </a:r>
            <a:r>
              <a:rPr dirty="0" u="sng" sz="1800" spc="-5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t</a:t>
            </a:r>
            <a:r>
              <a:rPr dirty="0" u="sng" sz="18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-m</a:t>
            </a:r>
            <a:r>
              <a:rPr dirty="0" u="sng" sz="1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ana</a:t>
            </a:r>
            <a:r>
              <a:rPr dirty="0" u="sng" sz="1800" spc="-1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g</a:t>
            </a:r>
            <a:r>
              <a:rPr dirty="0" u="sng" sz="1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e</a:t>
            </a:r>
            <a:r>
              <a:rPr dirty="0" u="sng" sz="18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m</a:t>
            </a:r>
            <a:r>
              <a:rPr dirty="0" u="sng" sz="1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e</a:t>
            </a:r>
            <a:r>
              <a:rPr dirty="0" u="sng" sz="1800" spc="-1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n</a:t>
            </a:r>
            <a:r>
              <a:rPr dirty="0" u="sng" sz="18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t</a:t>
            </a:r>
            <a:r>
              <a:rPr dirty="0" u="sng" sz="1800" spc="-3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/</a:t>
            </a:r>
            <a:r>
              <a:rPr dirty="0" u="sng" sz="1800" spc="-1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aw</a:t>
            </a:r>
            <a:r>
              <a:rPr dirty="0" u="sng" sz="18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s</a:t>
            </a:r>
            <a:r>
              <a:rPr dirty="0" u="sng" sz="1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- </a:t>
            </a:r>
            <a:r>
              <a:rPr dirty="0" sz="180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dirty="0" u="sng" sz="18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multi-account-billing-strategy/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1890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155"/>
              <a:t>O</a:t>
            </a:r>
            <a:r>
              <a:rPr dirty="0" spc="-310"/>
              <a:t>r</a:t>
            </a:r>
            <a:r>
              <a:rPr dirty="0" spc="-869"/>
              <a:t>g</a:t>
            </a:r>
            <a:r>
              <a:rPr dirty="0" spc="-770"/>
              <a:t>a</a:t>
            </a:r>
            <a:r>
              <a:rPr dirty="0" spc="-625"/>
              <a:t>n</a:t>
            </a:r>
            <a:r>
              <a:rPr dirty="0" spc="-390"/>
              <a:t>i</a:t>
            </a:r>
            <a:r>
              <a:rPr dirty="0" spc="-580"/>
              <a:t>z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290"/>
              <a:t>o</a:t>
            </a:r>
            <a:r>
              <a:rPr dirty="0" spc="-630"/>
              <a:t>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20311" y="2151888"/>
            <a:ext cx="472439" cy="4724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43000" y="3120644"/>
            <a:ext cx="826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Prod</a:t>
            </a:r>
            <a:r>
              <a:rPr dirty="0" sz="1800" spc="-7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OU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16930" y="1613819"/>
            <a:ext cx="7444105" cy="4336415"/>
            <a:chOff x="2516930" y="1613819"/>
            <a:chExt cx="7444105" cy="4336415"/>
          </a:xfrm>
        </p:grpSpPr>
        <p:sp>
          <p:nvSpPr>
            <p:cNvPr id="7" name="object 7"/>
            <p:cNvSpPr/>
            <p:nvPr/>
          </p:nvSpPr>
          <p:spPr>
            <a:xfrm>
              <a:off x="2523280" y="1620169"/>
              <a:ext cx="7431405" cy="4323715"/>
            </a:xfrm>
            <a:custGeom>
              <a:avLst/>
              <a:gdLst/>
              <a:ahLst/>
              <a:cxnLst/>
              <a:rect l="l" t="t" r="r" b="b"/>
              <a:pathLst>
                <a:path w="7431405" h="4323715">
                  <a:moveTo>
                    <a:pt x="0" y="0"/>
                  </a:moveTo>
                  <a:lnTo>
                    <a:pt x="7430947" y="0"/>
                  </a:lnTo>
                  <a:lnTo>
                    <a:pt x="7430947" y="4323627"/>
                  </a:lnTo>
                  <a:lnTo>
                    <a:pt x="0" y="432362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93867" y="3464189"/>
              <a:ext cx="4464050" cy="2172335"/>
            </a:xfrm>
            <a:custGeom>
              <a:avLst/>
              <a:gdLst/>
              <a:ahLst/>
              <a:cxnLst/>
              <a:rect l="l" t="t" r="r" b="b"/>
              <a:pathLst>
                <a:path w="4464050" h="2172335">
                  <a:moveTo>
                    <a:pt x="0" y="0"/>
                  </a:moveTo>
                  <a:lnTo>
                    <a:pt x="4463590" y="0"/>
                  </a:lnTo>
                  <a:lnTo>
                    <a:pt x="4463590" y="2171743"/>
                  </a:lnTo>
                  <a:lnTo>
                    <a:pt x="0" y="217174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9383" y="3666744"/>
              <a:ext cx="472439" cy="4724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0320" y="3666744"/>
              <a:ext cx="472440" cy="47244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606043" y="4260595"/>
            <a:ext cx="1108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Finance</a:t>
            </a:r>
            <a:r>
              <a:rPr dirty="0" sz="1800" spc="-7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OU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76088" y="3063239"/>
            <a:ext cx="2318385" cy="2437765"/>
            <a:chOff x="5276088" y="3063239"/>
            <a:chExt cx="2318385" cy="2437765"/>
          </a:xfrm>
        </p:grpSpPr>
        <p:sp>
          <p:nvSpPr>
            <p:cNvPr id="13" name="object 13"/>
            <p:cNvSpPr/>
            <p:nvPr/>
          </p:nvSpPr>
          <p:spPr>
            <a:xfrm>
              <a:off x="6060240" y="4608737"/>
              <a:ext cx="1527810" cy="885825"/>
            </a:xfrm>
            <a:custGeom>
              <a:avLst/>
              <a:gdLst/>
              <a:ahLst/>
              <a:cxnLst/>
              <a:rect l="l" t="t" r="r" b="b"/>
              <a:pathLst>
                <a:path w="1527809" h="885825">
                  <a:moveTo>
                    <a:pt x="0" y="0"/>
                  </a:moveTo>
                  <a:lnTo>
                    <a:pt x="1527722" y="0"/>
                  </a:lnTo>
                  <a:lnTo>
                    <a:pt x="1527722" y="885305"/>
                  </a:lnTo>
                  <a:lnTo>
                    <a:pt x="0" y="8853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9088" y="4858511"/>
              <a:ext cx="472439" cy="4724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6976" y="4858511"/>
              <a:ext cx="472440" cy="4724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76088" y="3063239"/>
              <a:ext cx="472439" cy="4724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6376" y="4187951"/>
              <a:ext cx="472440" cy="47244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248706" y="3138932"/>
            <a:ext cx="746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Dev</a:t>
            </a:r>
            <a:r>
              <a:rPr dirty="0" sz="1800" spc="-7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OU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40151" y="1261872"/>
            <a:ext cx="6793865" cy="4238625"/>
            <a:chOff x="2740151" y="1261872"/>
            <a:chExt cx="6793865" cy="4238625"/>
          </a:xfrm>
        </p:grpSpPr>
        <p:sp>
          <p:nvSpPr>
            <p:cNvPr id="20" name="object 20"/>
            <p:cNvSpPr/>
            <p:nvPr/>
          </p:nvSpPr>
          <p:spPr>
            <a:xfrm>
              <a:off x="2770640" y="3479957"/>
              <a:ext cx="2051685" cy="990600"/>
            </a:xfrm>
            <a:custGeom>
              <a:avLst/>
              <a:gdLst/>
              <a:ahLst/>
              <a:cxnLst/>
              <a:rect l="l" t="t" r="r" b="b"/>
              <a:pathLst>
                <a:path w="2051685" h="990600">
                  <a:moveTo>
                    <a:pt x="0" y="0"/>
                  </a:moveTo>
                  <a:lnTo>
                    <a:pt x="2051616" y="0"/>
                  </a:lnTo>
                  <a:lnTo>
                    <a:pt x="2051616" y="990045"/>
                  </a:lnTo>
                  <a:lnTo>
                    <a:pt x="0" y="99004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15639" y="3681983"/>
              <a:ext cx="472439" cy="47548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46575" y="3681983"/>
              <a:ext cx="472439" cy="47548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0151" y="3078479"/>
              <a:ext cx="472439" cy="4724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31335" y="1261872"/>
              <a:ext cx="713232" cy="71627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999329" y="4608737"/>
              <a:ext cx="1527810" cy="885825"/>
            </a:xfrm>
            <a:custGeom>
              <a:avLst/>
              <a:gdLst/>
              <a:ahLst/>
              <a:cxnLst/>
              <a:rect l="l" t="t" r="r" b="b"/>
              <a:pathLst>
                <a:path w="1527809" h="885825">
                  <a:moveTo>
                    <a:pt x="0" y="0"/>
                  </a:moveTo>
                  <a:lnTo>
                    <a:pt x="1527722" y="0"/>
                  </a:lnTo>
                  <a:lnTo>
                    <a:pt x="1527722" y="885305"/>
                  </a:lnTo>
                  <a:lnTo>
                    <a:pt x="0" y="8853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57616" y="4858512"/>
              <a:ext cx="472440" cy="47244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85504" y="4858512"/>
              <a:ext cx="472440" cy="47244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94904" y="4187951"/>
              <a:ext cx="472440" cy="47244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655728" y="1282700"/>
            <a:ext cx="1558290" cy="1189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Root</a:t>
            </a:r>
            <a:r>
              <a:rPr dirty="0" sz="1800" spc="-4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OU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48260">
              <a:lnSpc>
                <a:spcPct val="100000"/>
              </a:lnSpc>
            </a:pPr>
            <a:r>
              <a:rPr dirty="0" sz="1800" spc="-15" b="1">
                <a:solidFill>
                  <a:srgbClr val="444949"/>
                </a:solidFill>
                <a:latin typeface="Calibri"/>
                <a:cs typeface="Calibri"/>
              </a:rPr>
              <a:t>Master</a:t>
            </a:r>
            <a:r>
              <a:rPr dirty="0" sz="1800" spc="-5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Account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45131" y="4260595"/>
            <a:ext cx="654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44949"/>
                </a:solidFill>
                <a:latin typeface="Calibri"/>
                <a:cs typeface="Calibri"/>
              </a:rPr>
              <a:t>HR</a:t>
            </a:r>
            <a:r>
              <a:rPr dirty="0" sz="1800" spc="-7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OU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6802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85"/>
              <a:t>S</a:t>
            </a:r>
            <a:r>
              <a:rPr dirty="0" spc="-680"/>
              <a:t>e</a:t>
            </a:r>
            <a:r>
              <a:rPr dirty="0" spc="-114"/>
              <a:t>r</a:t>
            </a:r>
            <a:r>
              <a:rPr dirty="0" spc="-735"/>
              <a:t>v</a:t>
            </a:r>
            <a:r>
              <a:rPr dirty="0" spc="-295"/>
              <a:t>i</a:t>
            </a:r>
            <a:r>
              <a:rPr dirty="0" spc="-550"/>
              <a:t>c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100"/>
              <a:t>C</a:t>
            </a:r>
            <a:r>
              <a:rPr dirty="0" spc="-290"/>
              <a:t>o</a:t>
            </a:r>
            <a:r>
              <a:rPr dirty="0" spc="-625"/>
              <a:t>n</a:t>
            </a:r>
            <a:r>
              <a:rPr dirty="0" spc="-415"/>
              <a:t>t</a:t>
            </a:r>
            <a:r>
              <a:rPr dirty="0" spc="-295"/>
              <a:t>r</a:t>
            </a:r>
            <a:r>
              <a:rPr dirty="0" spc="-409"/>
              <a:t>o</a:t>
            </a:r>
            <a:r>
              <a:rPr dirty="0" spc="-385"/>
              <a:t>l</a:t>
            </a:r>
            <a:r>
              <a:rPr dirty="0" spc="-325"/>
              <a:t> </a:t>
            </a:r>
            <a:r>
              <a:rPr dirty="0" spc="-640"/>
              <a:t>P</a:t>
            </a:r>
            <a:r>
              <a:rPr dirty="0" spc="-290"/>
              <a:t>o</a:t>
            </a:r>
            <a:r>
              <a:rPr dirty="0" spc="-320"/>
              <a:t>li</a:t>
            </a:r>
            <a:r>
              <a:rPr dirty="0" spc="-595"/>
              <a:t>c</a:t>
            </a:r>
            <a:r>
              <a:rPr dirty="0" spc="-290"/>
              <a:t>i</a:t>
            </a:r>
            <a:r>
              <a:rPr dirty="0" spc="-615"/>
              <a:t>e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495"/>
              <a:t>(S</a:t>
            </a:r>
            <a:r>
              <a:rPr dirty="0" spc="-610"/>
              <a:t>C</a:t>
            </a:r>
            <a:r>
              <a:rPr dirty="0" spc="-420"/>
              <a:t>P</a:t>
            </a:r>
            <a:r>
              <a:rPr dirty="0" spc="-535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42643"/>
            <a:ext cx="10196195" cy="43954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Whitelist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">
                <a:solidFill>
                  <a:srgbClr val="444949"/>
                </a:solidFill>
                <a:latin typeface="Microsoft Sans Serif"/>
                <a:cs typeface="Microsoft Sans Serif"/>
              </a:rPr>
              <a:t>or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blacklist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IAM</a:t>
            </a:r>
            <a:r>
              <a:rPr dirty="0" sz="26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actions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Applied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89">
                <a:solidFill>
                  <a:srgbClr val="444949"/>
                </a:solidFill>
                <a:latin typeface="Microsoft Sans Serif"/>
                <a:cs typeface="Microsoft Sans Serif"/>
              </a:rPr>
              <a:t>OU</a:t>
            </a:r>
            <a:r>
              <a:rPr dirty="0" baseline="1089" sz="38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">
                <a:solidFill>
                  <a:srgbClr val="444949"/>
                </a:solidFill>
                <a:latin typeface="Microsoft Sans Serif"/>
                <a:cs typeface="Microsoft Sans Serif"/>
              </a:rPr>
              <a:t>or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127">
                <a:solidFill>
                  <a:srgbClr val="444949"/>
                </a:solidFill>
                <a:latin typeface="Microsoft Sans Serif"/>
                <a:cs typeface="Microsoft Sans Serif"/>
              </a:rPr>
              <a:t>Account</a:t>
            </a:r>
            <a:r>
              <a:rPr dirty="0" baseline="1089" sz="38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level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5">
                <a:solidFill>
                  <a:srgbClr val="444949"/>
                </a:solidFill>
                <a:latin typeface="Microsoft Sans Serif"/>
                <a:cs typeface="Microsoft Sans Serif"/>
              </a:rPr>
              <a:t>Do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no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pp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he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cc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95">
                <a:solidFill>
                  <a:srgbClr val="444949"/>
                </a:solidFill>
                <a:latin typeface="Microsoft Sans Serif"/>
                <a:cs typeface="Microsoft Sans Serif"/>
              </a:rPr>
              <a:t>unt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350">
                <a:solidFill>
                  <a:srgbClr val="444949"/>
                </a:solidFill>
                <a:latin typeface="Microsoft Sans Serif"/>
                <a:cs typeface="Microsoft Sans Serif"/>
              </a:rPr>
              <a:t>SCP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applied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all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240">
                <a:solidFill>
                  <a:srgbClr val="444949"/>
                </a:solidFill>
                <a:latin typeface="Microsoft Sans Serif"/>
                <a:cs typeface="Microsoft Sans Serif"/>
              </a:rPr>
              <a:t>Users</a:t>
            </a:r>
            <a:r>
              <a:rPr dirty="0" baseline="1089" sz="3825" spc="8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277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baseline="1089" sz="38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300">
                <a:solidFill>
                  <a:srgbClr val="444949"/>
                </a:solidFill>
                <a:latin typeface="Microsoft Sans Serif"/>
                <a:cs typeface="Microsoft Sans Serif"/>
              </a:rPr>
              <a:t>Roles</a:t>
            </a:r>
            <a:r>
              <a:rPr dirty="0" baseline="1089" sz="3825" spc="8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Account,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including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Root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user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115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409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1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2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60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2600" spc="-95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600" spc="-21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600">
              <a:latin typeface="Microsoft Sans Serif"/>
              <a:cs typeface="Microsoft Sans Serif"/>
            </a:endParaRPr>
          </a:p>
          <a:p>
            <a:pPr lvl="1" marL="698500" marR="155575" indent="-228600">
              <a:lnSpc>
                <a:spcPct val="79100"/>
              </a:lnSpc>
              <a:spcBef>
                <a:spcPts val="5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Service-linked</a:t>
            </a:r>
            <a:r>
              <a:rPr dirty="0" sz="22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roles 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enable</a:t>
            </a:r>
            <a:r>
              <a:rPr dirty="0" sz="2200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5">
                <a:solidFill>
                  <a:srgbClr val="444949"/>
                </a:solidFill>
                <a:latin typeface="Microsoft Sans Serif"/>
                <a:cs typeface="Microsoft Sans Serif"/>
              </a:rPr>
              <a:t>other 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AWS </a:t>
            </a:r>
            <a:r>
              <a:rPr dirty="0" sz="2200" spc="-165">
                <a:solidFill>
                  <a:srgbClr val="444949"/>
                </a:solidFill>
                <a:latin typeface="Microsoft Sans Serif"/>
                <a:cs typeface="Microsoft Sans Serif"/>
              </a:rPr>
              <a:t>services</a:t>
            </a:r>
            <a:r>
              <a:rPr dirty="0" sz="2200" spc="-1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to 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integrate </a:t>
            </a:r>
            <a:r>
              <a:rPr dirty="0" sz="2200" spc="-55">
                <a:solidFill>
                  <a:srgbClr val="444949"/>
                </a:solidFill>
                <a:latin typeface="Microsoft Sans Serif"/>
                <a:cs typeface="Microsoft Sans Serif"/>
              </a:rPr>
              <a:t>with 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AWS </a:t>
            </a:r>
            <a:r>
              <a:rPr dirty="0" sz="2200" spc="-135">
                <a:solidFill>
                  <a:srgbClr val="444949"/>
                </a:solidFill>
                <a:latin typeface="Microsoft Sans Serif"/>
                <a:cs typeface="Microsoft Sans Serif"/>
              </a:rPr>
              <a:t>Organizations </a:t>
            </a:r>
            <a:r>
              <a:rPr dirty="0" sz="2200" spc="-5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can't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restricted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60">
                <a:solidFill>
                  <a:srgbClr val="444949"/>
                </a:solidFill>
                <a:latin typeface="Microsoft Sans Serif"/>
                <a:cs typeface="Microsoft Sans Serif"/>
              </a:rPr>
              <a:t>by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SCPs.</a:t>
            </a:r>
            <a:endParaRPr sz="22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350">
                <a:solidFill>
                  <a:srgbClr val="444949"/>
                </a:solidFill>
                <a:latin typeface="Microsoft Sans Serif"/>
                <a:cs typeface="Microsoft Sans Serif"/>
              </a:rPr>
              <a:t>SCP</a:t>
            </a:r>
            <a:r>
              <a:rPr dirty="0" sz="2600" spc="-3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must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54">
                <a:solidFill>
                  <a:srgbClr val="444949"/>
                </a:solidFill>
                <a:latin typeface="Microsoft Sans Serif"/>
                <a:cs typeface="Microsoft Sans Serif"/>
              </a:rPr>
              <a:t>have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54">
                <a:solidFill>
                  <a:srgbClr val="444949"/>
                </a:solidFill>
                <a:latin typeface="Microsoft Sans Serif"/>
                <a:cs typeface="Microsoft Sans Serif"/>
              </a:rPr>
              <a:t>an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explicit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Allow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(does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not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allow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anything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by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default)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105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27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6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20">
                <a:solidFill>
                  <a:srgbClr val="444949"/>
                </a:solidFill>
                <a:latin typeface="Microsoft Sans Serif"/>
                <a:cs typeface="Microsoft Sans Serif"/>
              </a:rPr>
              <a:t>Restrict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50">
                <a:solidFill>
                  <a:srgbClr val="444949"/>
                </a:solidFill>
                <a:latin typeface="Microsoft Sans Serif"/>
                <a:cs typeface="Microsoft Sans Serif"/>
              </a:rPr>
              <a:t>access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certain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65">
                <a:solidFill>
                  <a:srgbClr val="444949"/>
                </a:solidFill>
                <a:latin typeface="Microsoft Sans Serif"/>
                <a:cs typeface="Microsoft Sans Serif"/>
              </a:rPr>
              <a:t>services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(for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5">
                <a:solidFill>
                  <a:srgbClr val="444949"/>
                </a:solidFill>
                <a:latin typeface="Microsoft Sans Serif"/>
                <a:cs typeface="Microsoft Sans Serif"/>
              </a:rPr>
              <a:t>example: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can’t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20">
                <a:solidFill>
                  <a:srgbClr val="444949"/>
                </a:solidFill>
                <a:latin typeface="Microsoft Sans Serif"/>
                <a:cs typeface="Microsoft Sans Serif"/>
              </a:rPr>
              <a:t>use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5">
                <a:solidFill>
                  <a:srgbClr val="444949"/>
                </a:solidFill>
                <a:latin typeface="Microsoft Sans Serif"/>
                <a:cs typeface="Microsoft Sans Serif"/>
              </a:rPr>
              <a:t>EMR)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1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55">
                <a:solidFill>
                  <a:srgbClr val="444949"/>
                </a:solidFill>
                <a:latin typeface="Microsoft Sans Serif"/>
                <a:cs typeface="Microsoft Sans Serif"/>
              </a:rPr>
              <a:t>Enforce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04">
                <a:solidFill>
                  <a:srgbClr val="444949"/>
                </a:solidFill>
                <a:latin typeface="Microsoft Sans Serif"/>
                <a:cs typeface="Microsoft Sans Serif"/>
              </a:rPr>
              <a:t>PCI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compliance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60">
                <a:solidFill>
                  <a:srgbClr val="444949"/>
                </a:solidFill>
                <a:latin typeface="Microsoft Sans Serif"/>
                <a:cs typeface="Microsoft Sans Serif"/>
              </a:rPr>
              <a:t>by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explicitly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disabling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65">
                <a:solidFill>
                  <a:srgbClr val="444949"/>
                </a:solidFill>
                <a:latin typeface="Microsoft Sans Serif"/>
                <a:cs typeface="Microsoft Sans Serif"/>
              </a:rPr>
              <a:t>services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32365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20"/>
              <a:t>S</a:t>
            </a:r>
            <a:r>
              <a:rPr dirty="0" spc="-535"/>
              <a:t>C</a:t>
            </a:r>
            <a:r>
              <a:rPr dirty="0" spc="-415"/>
              <a:t>P</a:t>
            </a:r>
            <a:r>
              <a:rPr dirty="0" spc="-325"/>
              <a:t> </a:t>
            </a:r>
            <a:r>
              <a:rPr dirty="0" spc="-335"/>
              <a:t>Hi</a:t>
            </a:r>
            <a:r>
              <a:rPr dirty="0" spc="-385"/>
              <a:t>e</a:t>
            </a:r>
            <a:r>
              <a:rPr dirty="0" spc="-310"/>
              <a:t>r</a:t>
            </a:r>
            <a:r>
              <a:rPr dirty="0" spc="-770"/>
              <a:t>a</a:t>
            </a:r>
            <a:r>
              <a:rPr dirty="0" spc="-400"/>
              <a:t>r</a:t>
            </a:r>
            <a:r>
              <a:rPr dirty="0" spc="-480"/>
              <a:t>c</a:t>
            </a:r>
            <a:r>
              <a:rPr dirty="0" spc="-690"/>
              <a:t>h</a:t>
            </a:r>
            <a:r>
              <a:rPr dirty="0" spc="-770"/>
              <a:t>y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4271" y="2749295"/>
            <a:ext cx="472439" cy="4724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778582" y="2779267"/>
            <a:ext cx="1496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Calibri"/>
                <a:cs typeface="Calibri"/>
              </a:rPr>
              <a:t>Master</a:t>
            </a:r>
            <a:r>
              <a:rPr dirty="0" u="sng" sz="1800" spc="-7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-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Calibri"/>
                <a:cs typeface="Calibri"/>
              </a:rPr>
              <a:t>Account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0156" y="3440683"/>
            <a:ext cx="826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Prod</a:t>
            </a:r>
            <a:r>
              <a:rPr dirty="0" sz="1800" spc="-7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OU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89963" y="2051954"/>
            <a:ext cx="4430395" cy="4100829"/>
            <a:chOff x="3689963" y="2051954"/>
            <a:chExt cx="4430395" cy="4100829"/>
          </a:xfrm>
        </p:grpSpPr>
        <p:sp>
          <p:nvSpPr>
            <p:cNvPr id="9" name="object 9"/>
            <p:cNvSpPr/>
            <p:nvPr/>
          </p:nvSpPr>
          <p:spPr>
            <a:xfrm>
              <a:off x="3696313" y="2058304"/>
              <a:ext cx="4417695" cy="4088129"/>
            </a:xfrm>
            <a:custGeom>
              <a:avLst/>
              <a:gdLst/>
              <a:ahLst/>
              <a:cxnLst/>
              <a:rect l="l" t="t" r="r" b="b"/>
              <a:pathLst>
                <a:path w="4417695" h="4088129">
                  <a:moveTo>
                    <a:pt x="0" y="0"/>
                  </a:moveTo>
                  <a:lnTo>
                    <a:pt x="4417539" y="0"/>
                  </a:lnTo>
                  <a:lnTo>
                    <a:pt x="4417539" y="4087854"/>
                  </a:lnTo>
                  <a:lnTo>
                    <a:pt x="0" y="408785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51022" y="3784541"/>
              <a:ext cx="4031615" cy="2172335"/>
            </a:xfrm>
            <a:custGeom>
              <a:avLst/>
              <a:gdLst/>
              <a:ahLst/>
              <a:cxnLst/>
              <a:rect l="l" t="t" r="r" b="b"/>
              <a:pathLst>
                <a:path w="4031615" h="2172335">
                  <a:moveTo>
                    <a:pt x="0" y="0"/>
                  </a:moveTo>
                  <a:lnTo>
                    <a:pt x="4031335" y="0"/>
                  </a:lnTo>
                  <a:lnTo>
                    <a:pt x="4031335" y="2171743"/>
                  </a:lnTo>
                  <a:lnTo>
                    <a:pt x="0" y="217174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27320" y="3947160"/>
              <a:ext cx="472439" cy="47243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587278" y="4580635"/>
            <a:ext cx="654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44949"/>
                </a:solidFill>
                <a:latin typeface="Calibri"/>
                <a:cs typeface="Calibri"/>
              </a:rPr>
              <a:t>HR</a:t>
            </a:r>
            <a:r>
              <a:rPr dirty="0" sz="1800" spc="-7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OU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13344" y="1734311"/>
            <a:ext cx="4902835" cy="4100829"/>
            <a:chOff x="2813344" y="1734311"/>
            <a:chExt cx="4902835" cy="4100829"/>
          </a:xfrm>
        </p:grpSpPr>
        <p:sp>
          <p:nvSpPr>
            <p:cNvPr id="14" name="object 14"/>
            <p:cNvSpPr/>
            <p:nvPr/>
          </p:nvSpPr>
          <p:spPr>
            <a:xfrm>
              <a:off x="4041475" y="4927740"/>
              <a:ext cx="1636395" cy="885825"/>
            </a:xfrm>
            <a:custGeom>
              <a:avLst/>
              <a:gdLst/>
              <a:ahLst/>
              <a:cxnLst/>
              <a:rect l="l" t="t" r="r" b="b"/>
              <a:pathLst>
                <a:path w="1636395" h="885825">
                  <a:moveTo>
                    <a:pt x="0" y="0"/>
                  </a:moveTo>
                  <a:lnTo>
                    <a:pt x="1636252" y="0"/>
                  </a:lnTo>
                  <a:lnTo>
                    <a:pt x="1636252" y="885305"/>
                  </a:lnTo>
                  <a:lnTo>
                    <a:pt x="0" y="8853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2231" y="5178551"/>
              <a:ext cx="472439" cy="4724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4383" y="3383279"/>
              <a:ext cx="472439" cy="47244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38599" y="4507991"/>
              <a:ext cx="472439" cy="47244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49623" y="1734311"/>
              <a:ext cx="713231" cy="71627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961889" y="4943153"/>
              <a:ext cx="1747520" cy="885825"/>
            </a:xfrm>
            <a:custGeom>
              <a:avLst/>
              <a:gdLst/>
              <a:ahLst/>
              <a:cxnLst/>
              <a:rect l="l" t="t" r="r" b="b"/>
              <a:pathLst>
                <a:path w="1747520" h="885825">
                  <a:moveTo>
                    <a:pt x="0" y="0"/>
                  </a:moveTo>
                  <a:lnTo>
                    <a:pt x="1747318" y="0"/>
                  </a:lnTo>
                  <a:lnTo>
                    <a:pt x="1747318" y="885305"/>
                  </a:lnTo>
                  <a:lnTo>
                    <a:pt x="0" y="8853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6000" y="5132831"/>
              <a:ext cx="472440" cy="4754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58839" y="4523232"/>
              <a:ext cx="475488" cy="47243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813342" y="1860435"/>
              <a:ext cx="2415540" cy="2934335"/>
            </a:xfrm>
            <a:custGeom>
              <a:avLst/>
              <a:gdLst/>
              <a:ahLst/>
              <a:cxnLst/>
              <a:rect l="l" t="t" r="r" b="b"/>
              <a:pathLst>
                <a:path w="2415540" h="2934335">
                  <a:moveTo>
                    <a:pt x="999909" y="1783740"/>
                  </a:moveTo>
                  <a:lnTo>
                    <a:pt x="942365" y="1783740"/>
                  </a:lnTo>
                  <a:lnTo>
                    <a:pt x="923315" y="1783740"/>
                  </a:lnTo>
                  <a:lnTo>
                    <a:pt x="923175" y="1821764"/>
                  </a:lnTo>
                  <a:lnTo>
                    <a:pt x="999909" y="1783740"/>
                  </a:lnTo>
                  <a:close/>
                </a:path>
                <a:path w="2415540" h="2934335">
                  <a:moveTo>
                    <a:pt x="1037678" y="1765020"/>
                  </a:moveTo>
                  <a:lnTo>
                    <a:pt x="923582" y="1707476"/>
                  </a:lnTo>
                  <a:lnTo>
                    <a:pt x="923442" y="1745576"/>
                  </a:lnTo>
                  <a:lnTo>
                    <a:pt x="11760" y="1742363"/>
                  </a:lnTo>
                  <a:lnTo>
                    <a:pt x="11620" y="1780463"/>
                  </a:lnTo>
                  <a:lnTo>
                    <a:pt x="923315" y="1783676"/>
                  </a:lnTo>
                  <a:lnTo>
                    <a:pt x="942365" y="1783740"/>
                  </a:lnTo>
                  <a:lnTo>
                    <a:pt x="1000048" y="1783676"/>
                  </a:lnTo>
                  <a:lnTo>
                    <a:pt x="1037678" y="1765020"/>
                  </a:lnTo>
                  <a:close/>
                </a:path>
                <a:path w="2415540" h="2934335">
                  <a:moveTo>
                    <a:pt x="1037678" y="57150"/>
                  </a:moveTo>
                  <a:lnTo>
                    <a:pt x="923378" y="0"/>
                  </a:lnTo>
                  <a:lnTo>
                    <a:pt x="923378" y="38100"/>
                  </a:lnTo>
                  <a:lnTo>
                    <a:pt x="50" y="38100"/>
                  </a:lnTo>
                  <a:lnTo>
                    <a:pt x="50" y="76200"/>
                  </a:lnTo>
                  <a:lnTo>
                    <a:pt x="923378" y="76200"/>
                  </a:lnTo>
                  <a:lnTo>
                    <a:pt x="923378" y="114300"/>
                  </a:lnTo>
                  <a:lnTo>
                    <a:pt x="999578" y="76200"/>
                  </a:lnTo>
                  <a:lnTo>
                    <a:pt x="1037678" y="57150"/>
                  </a:lnTo>
                  <a:close/>
                </a:path>
                <a:path w="2415540" h="2934335">
                  <a:moveTo>
                    <a:pt x="1251585" y="2877261"/>
                  </a:moveTo>
                  <a:lnTo>
                    <a:pt x="1137373" y="2819933"/>
                  </a:lnTo>
                  <a:lnTo>
                    <a:pt x="1137310" y="2858033"/>
                  </a:lnTo>
                  <a:lnTo>
                    <a:pt x="11722" y="2856306"/>
                  </a:lnTo>
                  <a:lnTo>
                    <a:pt x="11658" y="2894406"/>
                  </a:lnTo>
                  <a:lnTo>
                    <a:pt x="1137259" y="2896133"/>
                  </a:lnTo>
                  <a:lnTo>
                    <a:pt x="1137196" y="2934233"/>
                  </a:lnTo>
                  <a:lnTo>
                    <a:pt x="1213637" y="2896171"/>
                  </a:lnTo>
                  <a:lnTo>
                    <a:pt x="1251585" y="2877261"/>
                  </a:lnTo>
                  <a:close/>
                </a:path>
                <a:path w="2415540" h="2934335">
                  <a:moveTo>
                    <a:pt x="2411603" y="1123950"/>
                  </a:moveTo>
                  <a:lnTo>
                    <a:pt x="2373617" y="1105014"/>
                  </a:lnTo>
                  <a:lnTo>
                    <a:pt x="2297239" y="1066939"/>
                  </a:lnTo>
                  <a:lnTo>
                    <a:pt x="2297277" y="1105039"/>
                  </a:lnTo>
                  <a:lnTo>
                    <a:pt x="3302" y="1107706"/>
                  </a:lnTo>
                  <a:lnTo>
                    <a:pt x="3352" y="1145806"/>
                  </a:lnTo>
                  <a:lnTo>
                    <a:pt x="2297328" y="1143139"/>
                  </a:lnTo>
                  <a:lnTo>
                    <a:pt x="2297366" y="1181239"/>
                  </a:lnTo>
                  <a:lnTo>
                    <a:pt x="2411603" y="1123950"/>
                  </a:lnTo>
                  <a:close/>
                </a:path>
                <a:path w="2415540" h="2934335">
                  <a:moveTo>
                    <a:pt x="2415248" y="2322703"/>
                  </a:moveTo>
                  <a:lnTo>
                    <a:pt x="2301113" y="2265197"/>
                  </a:lnTo>
                  <a:lnTo>
                    <a:pt x="2300998" y="2303297"/>
                  </a:lnTo>
                  <a:lnTo>
                    <a:pt x="114" y="2296312"/>
                  </a:lnTo>
                  <a:lnTo>
                    <a:pt x="0" y="2334412"/>
                  </a:lnTo>
                  <a:lnTo>
                    <a:pt x="2300884" y="2341397"/>
                  </a:lnTo>
                  <a:lnTo>
                    <a:pt x="2300770" y="2379497"/>
                  </a:lnTo>
                  <a:lnTo>
                    <a:pt x="2377440" y="2341461"/>
                  </a:lnTo>
                  <a:lnTo>
                    <a:pt x="2415248" y="2322703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657967" y="1752091"/>
            <a:ext cx="82994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444949"/>
                </a:solidFill>
                <a:latin typeface="Calibri"/>
                <a:cs typeface="Calibri"/>
              </a:rPr>
              <a:t>Root</a:t>
            </a:r>
            <a:r>
              <a:rPr dirty="0" sz="1800" spc="-6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OU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10032" y="4595876"/>
            <a:ext cx="1108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Finance</a:t>
            </a:r>
            <a:r>
              <a:rPr dirty="0" sz="1800" spc="-7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OU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6939" y="1752091"/>
            <a:ext cx="1831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444949"/>
                </a:solidFill>
                <a:latin typeface="Calibri"/>
                <a:cs typeface="Calibri"/>
              </a:rPr>
              <a:t>FullAWSAccess</a:t>
            </a:r>
            <a:r>
              <a:rPr dirty="0" sz="1800" spc="-5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SCP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190" y="2791459"/>
            <a:ext cx="22193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444949"/>
                </a:solidFill>
                <a:latin typeface="Calibri"/>
                <a:cs typeface="Calibri"/>
              </a:rPr>
              <a:t>DenyAccessAthena</a:t>
            </a:r>
            <a:r>
              <a:rPr dirty="0" sz="1800" spc="-2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SCP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20668" y="3428492"/>
            <a:ext cx="1696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DenyRedshift</a:t>
            </a:r>
            <a:r>
              <a:rPr dirty="0" sz="1800" spc="-6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SCP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9971" y="4010659"/>
            <a:ext cx="2132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AuthorizeRedshift</a:t>
            </a:r>
            <a:r>
              <a:rPr dirty="0" sz="1800" spc="-5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SCP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2668" y="4580635"/>
            <a:ext cx="2109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444949"/>
                </a:solidFill>
                <a:latin typeface="Calibri"/>
                <a:cs typeface="Calibri"/>
              </a:rPr>
              <a:t>DenyAWSLambda</a:t>
            </a:r>
            <a:r>
              <a:rPr dirty="0" sz="1800" spc="-5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SCP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77231" y="4062476"/>
            <a:ext cx="96964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Calibri"/>
                <a:cs typeface="Calibri"/>
              </a:rPr>
              <a:t>Account</a:t>
            </a:r>
            <a:r>
              <a:rPr dirty="0" u="sng" sz="1800" spc="-8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40963" y="5232908"/>
            <a:ext cx="962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Calibri"/>
                <a:cs typeface="Calibri"/>
              </a:rPr>
              <a:t>Account</a:t>
            </a:r>
            <a:r>
              <a:rPr dirty="0" u="sng" sz="1800" spc="-8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84401" y="5214620"/>
            <a:ext cx="959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Calibri"/>
                <a:cs typeface="Calibri"/>
              </a:rPr>
              <a:t>Account</a:t>
            </a:r>
            <a:r>
              <a:rPr dirty="0" u="sng" sz="1800" spc="-8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54638" y="1979078"/>
            <a:ext cx="1933575" cy="74485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5"/>
              </a:spcBef>
              <a:buSzPct val="102857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50" spc="-180">
                <a:solidFill>
                  <a:srgbClr val="444949"/>
                </a:solidFill>
                <a:latin typeface="Microsoft Sans Serif"/>
                <a:cs typeface="Microsoft Sans Serif"/>
              </a:rPr>
              <a:t>Ma</a:t>
            </a:r>
            <a:r>
              <a:rPr dirty="0" sz="1750" spc="-14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750" spc="-1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750" spc="-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750" spc="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750" spc="-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2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750" spc="-130">
                <a:solidFill>
                  <a:srgbClr val="444949"/>
                </a:solidFill>
                <a:latin typeface="Microsoft Sans Serif"/>
                <a:cs typeface="Microsoft Sans Serif"/>
              </a:rPr>
              <a:t>cc</a:t>
            </a:r>
            <a:r>
              <a:rPr dirty="0" sz="1750" spc="-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750" spc="-95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dirty="0" sz="175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endParaRPr sz="175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1750"/>
              </a:lnSpc>
              <a:spcBef>
                <a:spcPts val="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500" spc="-135">
                <a:solidFill>
                  <a:srgbClr val="444949"/>
                </a:solidFill>
                <a:latin typeface="Microsoft Sans Serif"/>
                <a:cs typeface="Microsoft Sans Serif"/>
              </a:rPr>
              <a:t>Ca</a:t>
            </a:r>
            <a:r>
              <a:rPr dirty="0" sz="1500" spc="-11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5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15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5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5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17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-12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1500" spc="-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4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1500" spc="-6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500" spc="-10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-19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endParaRPr sz="15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175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500" spc="-50">
                <a:solidFill>
                  <a:srgbClr val="444949"/>
                </a:solidFill>
                <a:latin typeface="Microsoft Sans Serif"/>
                <a:cs typeface="Microsoft Sans Serif"/>
              </a:rPr>
              <a:t>(n</a:t>
            </a:r>
            <a:r>
              <a:rPr dirty="0" sz="1500" spc="-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5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500" spc="-7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-24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15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75">
                <a:solidFill>
                  <a:srgbClr val="444949"/>
                </a:solidFill>
                <a:latin typeface="Microsoft Sans Serif"/>
                <a:cs typeface="Microsoft Sans Serif"/>
              </a:rPr>
              <a:t>pp</a:t>
            </a:r>
            <a:r>
              <a:rPr dirty="0" sz="1500" spc="-7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1500" spc="-13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15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54638" y="2753270"/>
            <a:ext cx="121856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5"/>
              </a:spcBef>
              <a:buSzPct val="102857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50" spc="-70">
                <a:solidFill>
                  <a:srgbClr val="444949"/>
                </a:solidFill>
                <a:latin typeface="Microsoft Sans Serif"/>
                <a:cs typeface="Microsoft Sans Serif"/>
              </a:rPr>
              <a:t>Acco</a:t>
            </a:r>
            <a:r>
              <a:rPr dirty="0" sz="1750" spc="-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1750" spc="-9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75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750" spc="-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3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11838" y="3015488"/>
            <a:ext cx="211518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175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500" spc="-135">
                <a:solidFill>
                  <a:srgbClr val="444949"/>
                </a:solidFill>
                <a:latin typeface="Microsoft Sans Serif"/>
                <a:cs typeface="Microsoft Sans Serif"/>
              </a:rPr>
              <a:t>Ca</a:t>
            </a:r>
            <a:r>
              <a:rPr dirty="0" sz="1500" spc="-11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5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15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5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5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17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-12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1500" spc="-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4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1500" spc="-6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500" spc="-10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-19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endParaRPr sz="15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72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500" spc="-1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114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1500" spc="-7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-25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26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1500" spc="-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130">
                <a:solidFill>
                  <a:srgbClr val="444949"/>
                </a:solidFill>
                <a:latin typeface="Microsoft Sans Serif"/>
                <a:cs typeface="Microsoft Sans Serif"/>
              </a:rPr>
              <a:t>cc</a:t>
            </a:r>
            <a:r>
              <a:rPr dirty="0" sz="1500" spc="-1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22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500" spc="-2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500" spc="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500" spc="-16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7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1500" spc="-22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500" spc="-114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1500" spc="-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500" spc="-10">
                <a:solidFill>
                  <a:srgbClr val="444949"/>
                </a:solidFill>
                <a:latin typeface="Microsoft Sans Serif"/>
                <a:cs typeface="Microsoft Sans Serif"/>
              </a:rPr>
              <a:t>ft  </a:t>
            </a:r>
            <a:r>
              <a:rPr dirty="0" sz="1500" spc="-60">
                <a:solidFill>
                  <a:srgbClr val="444949"/>
                </a:solidFill>
                <a:latin typeface="Microsoft Sans Serif"/>
                <a:cs typeface="Microsoft Sans Serif"/>
              </a:rPr>
              <a:t>(explicit</a:t>
            </a:r>
            <a:r>
              <a:rPr dirty="0" sz="1500" spc="-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90">
                <a:solidFill>
                  <a:srgbClr val="444949"/>
                </a:solidFill>
                <a:latin typeface="Microsoft Sans Serif"/>
                <a:cs typeface="Microsoft Sans Serif"/>
              </a:rPr>
              <a:t>Deny</a:t>
            </a:r>
            <a:r>
              <a:rPr dirty="0" sz="1500" spc="-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45">
                <a:solidFill>
                  <a:srgbClr val="444949"/>
                </a:solidFill>
                <a:latin typeface="Microsoft Sans Serif"/>
                <a:cs typeface="Microsoft Sans Serif"/>
              </a:rPr>
              <a:t>from</a:t>
            </a:r>
            <a:r>
              <a:rPr dirty="0" sz="1500" spc="10">
                <a:solidFill>
                  <a:srgbClr val="444949"/>
                </a:solidFill>
                <a:latin typeface="Microsoft Sans Serif"/>
                <a:cs typeface="Microsoft Sans Serif"/>
              </a:rPr>
              <a:t> OU)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454638" y="3679862"/>
            <a:ext cx="120078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5"/>
              </a:spcBef>
              <a:buSzPct val="102857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50" spc="-55">
                <a:solidFill>
                  <a:srgbClr val="444949"/>
                </a:solidFill>
                <a:latin typeface="Microsoft Sans Serif"/>
                <a:cs typeface="Microsoft Sans Serif"/>
              </a:rPr>
              <a:t>Account</a:t>
            </a:r>
            <a:r>
              <a:rPr dirty="0" sz="1750" spc="-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21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11838" y="3942079"/>
            <a:ext cx="2527935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175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500" spc="-135">
                <a:solidFill>
                  <a:srgbClr val="444949"/>
                </a:solidFill>
                <a:latin typeface="Microsoft Sans Serif"/>
                <a:cs typeface="Microsoft Sans Serif"/>
              </a:rPr>
              <a:t>Ca</a:t>
            </a:r>
            <a:r>
              <a:rPr dirty="0" sz="1500" spc="-11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5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15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5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5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17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-12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1500" spc="-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4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1500" spc="-6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500" spc="-10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-19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endParaRPr sz="15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72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500" spc="-1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114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1500" spc="-7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-25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26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1500" spc="-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130">
                <a:solidFill>
                  <a:srgbClr val="444949"/>
                </a:solidFill>
                <a:latin typeface="Microsoft Sans Serif"/>
                <a:cs typeface="Microsoft Sans Serif"/>
              </a:rPr>
              <a:t>cc</a:t>
            </a:r>
            <a:r>
              <a:rPr dirty="0" sz="1500" spc="-1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22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500" spc="-2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500" spc="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500" spc="-16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7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1500" spc="-22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500" spc="-114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1500" spc="-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500" spc="-10">
                <a:solidFill>
                  <a:srgbClr val="444949"/>
                </a:solidFill>
                <a:latin typeface="Microsoft Sans Serif"/>
                <a:cs typeface="Microsoft Sans Serif"/>
              </a:rPr>
              <a:t>ft  </a:t>
            </a:r>
            <a:r>
              <a:rPr dirty="0" sz="1500" spc="-60">
                <a:solidFill>
                  <a:srgbClr val="444949"/>
                </a:solidFill>
                <a:latin typeface="Microsoft Sans Serif"/>
                <a:cs typeface="Microsoft Sans Serif"/>
              </a:rPr>
              <a:t>(explicit</a:t>
            </a:r>
            <a:r>
              <a:rPr dirty="0" sz="15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90">
                <a:solidFill>
                  <a:srgbClr val="444949"/>
                </a:solidFill>
                <a:latin typeface="Microsoft Sans Serif"/>
                <a:cs typeface="Microsoft Sans Serif"/>
              </a:rPr>
              <a:t>Deny</a:t>
            </a:r>
            <a:r>
              <a:rPr dirty="0" sz="15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45">
                <a:solidFill>
                  <a:srgbClr val="444949"/>
                </a:solidFill>
                <a:latin typeface="Microsoft Sans Serif"/>
                <a:cs typeface="Microsoft Sans Serif"/>
              </a:rPr>
              <a:t>from</a:t>
            </a:r>
            <a:r>
              <a:rPr dirty="0" sz="15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85">
                <a:solidFill>
                  <a:srgbClr val="444949"/>
                </a:solidFill>
                <a:latin typeface="Microsoft Sans Serif"/>
                <a:cs typeface="Microsoft Sans Serif"/>
              </a:rPr>
              <a:t>Prod</a:t>
            </a:r>
            <a:r>
              <a:rPr dirty="0" sz="15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10">
                <a:solidFill>
                  <a:srgbClr val="444949"/>
                </a:solidFill>
                <a:latin typeface="Microsoft Sans Serif"/>
                <a:cs typeface="Microsoft Sans Serif"/>
              </a:rPr>
              <a:t>OU)</a:t>
            </a:r>
            <a:endParaRPr sz="1500">
              <a:latin typeface="Microsoft Sans Serif"/>
              <a:cs typeface="Microsoft Sans Serif"/>
            </a:endParaRPr>
          </a:p>
          <a:p>
            <a:pPr marL="241300" marR="118745" indent="-228600">
              <a:lnSpc>
                <a:spcPct val="667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500" spc="-1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114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1500" spc="-7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-25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26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1500" spc="-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130">
                <a:solidFill>
                  <a:srgbClr val="444949"/>
                </a:solidFill>
                <a:latin typeface="Microsoft Sans Serif"/>
                <a:cs typeface="Microsoft Sans Serif"/>
              </a:rPr>
              <a:t>cc</a:t>
            </a:r>
            <a:r>
              <a:rPr dirty="0" sz="1500" spc="-1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22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500" spc="-2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500" spc="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4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1500" spc="-2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9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500" spc="-75">
                <a:solidFill>
                  <a:srgbClr val="444949"/>
                </a:solidFill>
                <a:latin typeface="Microsoft Sans Serif"/>
                <a:cs typeface="Microsoft Sans Serif"/>
              </a:rPr>
              <a:t>bd</a:t>
            </a:r>
            <a:r>
              <a:rPr dirty="0" sz="1500" spc="-130">
                <a:solidFill>
                  <a:srgbClr val="444949"/>
                </a:solidFill>
                <a:latin typeface="Microsoft Sans Serif"/>
                <a:cs typeface="Microsoft Sans Serif"/>
              </a:rPr>
              <a:t>a  </a:t>
            </a:r>
            <a:r>
              <a:rPr dirty="0" sz="1500" spc="-4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1500" spc="-8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45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1500" spc="-7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1500" spc="-6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1500" spc="-13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-6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500" spc="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1500" spc="-1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12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-12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15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6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1500" spc="-1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500" spc="-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500" spc="-9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5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1500" spc="-22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5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6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500" spc="-4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15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54638" y="4987454"/>
            <a:ext cx="123444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5"/>
              </a:spcBef>
              <a:buSzPct val="102857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50" spc="-55">
                <a:solidFill>
                  <a:srgbClr val="444949"/>
                </a:solidFill>
                <a:latin typeface="Microsoft Sans Serif"/>
                <a:cs typeface="Microsoft Sans Serif"/>
              </a:rPr>
              <a:t>Account</a:t>
            </a:r>
            <a:r>
              <a:rPr dirty="0" sz="1750" spc="-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5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911838" y="5249671"/>
            <a:ext cx="252793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500" spc="-135">
                <a:solidFill>
                  <a:srgbClr val="444949"/>
                </a:solidFill>
                <a:latin typeface="Microsoft Sans Serif"/>
                <a:cs typeface="Microsoft Sans Serif"/>
              </a:rPr>
              <a:t>Ca</a:t>
            </a:r>
            <a:r>
              <a:rPr dirty="0" sz="1500" spc="-11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5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15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5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5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17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-12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1500" spc="-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-4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1500" spc="-6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500" spc="-10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500" spc="-19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endParaRPr sz="15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667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500" spc="-1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114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1500" spc="-7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1500" spc="-25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26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1500" spc="-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5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-130">
                <a:solidFill>
                  <a:srgbClr val="444949"/>
                </a:solidFill>
                <a:latin typeface="Microsoft Sans Serif"/>
                <a:cs typeface="Microsoft Sans Serif"/>
              </a:rPr>
              <a:t>cc</a:t>
            </a:r>
            <a:r>
              <a:rPr dirty="0" sz="1500" spc="-1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22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500" spc="-2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500" spc="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500" spc="-16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500" spc="-7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1500" spc="-22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500" spc="-114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1500" spc="-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500" spc="-10">
                <a:solidFill>
                  <a:srgbClr val="444949"/>
                </a:solidFill>
                <a:latin typeface="Microsoft Sans Serif"/>
                <a:cs typeface="Microsoft Sans Serif"/>
              </a:rPr>
              <a:t>ft  </a:t>
            </a:r>
            <a:r>
              <a:rPr dirty="0" sz="1500" spc="-60">
                <a:solidFill>
                  <a:srgbClr val="444949"/>
                </a:solidFill>
                <a:latin typeface="Microsoft Sans Serif"/>
                <a:cs typeface="Microsoft Sans Serif"/>
              </a:rPr>
              <a:t>(explicit</a:t>
            </a:r>
            <a:r>
              <a:rPr dirty="0" sz="15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90">
                <a:solidFill>
                  <a:srgbClr val="444949"/>
                </a:solidFill>
                <a:latin typeface="Microsoft Sans Serif"/>
                <a:cs typeface="Microsoft Sans Serif"/>
              </a:rPr>
              <a:t>Deny</a:t>
            </a:r>
            <a:r>
              <a:rPr dirty="0" sz="15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45">
                <a:solidFill>
                  <a:srgbClr val="444949"/>
                </a:solidFill>
                <a:latin typeface="Microsoft Sans Serif"/>
                <a:cs typeface="Microsoft Sans Serif"/>
              </a:rPr>
              <a:t>from</a:t>
            </a:r>
            <a:r>
              <a:rPr dirty="0" sz="15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85">
                <a:solidFill>
                  <a:srgbClr val="444949"/>
                </a:solidFill>
                <a:latin typeface="Microsoft Sans Serif"/>
                <a:cs typeface="Microsoft Sans Serif"/>
              </a:rPr>
              <a:t>Prod</a:t>
            </a:r>
            <a:r>
              <a:rPr dirty="0" sz="15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10">
                <a:solidFill>
                  <a:srgbClr val="444949"/>
                </a:solidFill>
                <a:latin typeface="Microsoft Sans Serif"/>
                <a:cs typeface="Microsoft Sans Serif"/>
              </a:rPr>
              <a:t>OU)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6938009" cy="1305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040"/>
              </a:lnSpc>
              <a:spcBef>
                <a:spcPts val="100"/>
              </a:spcBef>
            </a:pPr>
            <a:r>
              <a:rPr dirty="0" spc="-520"/>
              <a:t>S</a:t>
            </a:r>
            <a:r>
              <a:rPr dirty="0" spc="-535"/>
              <a:t>C</a:t>
            </a:r>
            <a:r>
              <a:rPr dirty="0" spc="-415"/>
              <a:t>P</a:t>
            </a:r>
            <a:r>
              <a:rPr dirty="0" spc="-325"/>
              <a:t> </a:t>
            </a:r>
            <a:r>
              <a:rPr dirty="0" spc="-625"/>
              <a:t>E</a:t>
            </a:r>
            <a:r>
              <a:rPr dirty="0" spc="-500"/>
              <a:t>x</a:t>
            </a:r>
            <a:r>
              <a:rPr dirty="0" spc="-770"/>
              <a:t>a</a:t>
            </a:r>
            <a:r>
              <a:rPr dirty="0" spc="-900"/>
              <a:t>m</a:t>
            </a:r>
            <a:r>
              <a:rPr dirty="0" spc="-505"/>
              <a:t>p</a:t>
            </a:r>
            <a:r>
              <a:rPr dirty="0" spc="-290"/>
              <a:t>l</a:t>
            </a:r>
            <a:r>
              <a:rPr dirty="0" spc="-615"/>
              <a:t>e</a:t>
            </a:r>
            <a:r>
              <a:rPr dirty="0" spc="-735"/>
              <a:t>s</a:t>
            </a:r>
          </a:p>
          <a:p>
            <a:pPr marL="12700">
              <a:lnSpc>
                <a:spcPts val="5040"/>
              </a:lnSpc>
            </a:pPr>
            <a:r>
              <a:rPr dirty="0" spc="-760"/>
              <a:t>B</a:t>
            </a:r>
            <a:r>
              <a:rPr dirty="0" spc="-310"/>
              <a:t>l</a:t>
            </a:r>
            <a:r>
              <a:rPr dirty="0" spc="-770"/>
              <a:t>a</a:t>
            </a:r>
            <a:r>
              <a:rPr dirty="0" spc="-555"/>
              <a:t>c</a:t>
            </a:r>
            <a:r>
              <a:rPr dirty="0" spc="-635"/>
              <a:t>k</a:t>
            </a:r>
            <a:r>
              <a:rPr dirty="0" spc="-390"/>
              <a:t>li</a:t>
            </a:r>
            <a:r>
              <a:rPr dirty="0" spc="-730"/>
              <a:t>s</a:t>
            </a:r>
            <a:r>
              <a:rPr dirty="0" spc="-409"/>
              <a:t>t</a:t>
            </a:r>
            <a:r>
              <a:rPr dirty="0" spc="-330"/>
              <a:t> </a:t>
            </a:r>
            <a:r>
              <a:rPr dirty="0" spc="-770"/>
              <a:t>a</a:t>
            </a:r>
            <a:r>
              <a:rPr dirty="0" spc="-630"/>
              <a:t>n</a:t>
            </a:r>
            <a:r>
              <a:rPr dirty="0" spc="-500"/>
              <a:t>d</a:t>
            </a:r>
            <a:r>
              <a:rPr dirty="0" spc="-770"/>
              <a:t> </a:t>
            </a:r>
            <a:r>
              <a:rPr dirty="0" spc="-270"/>
              <a:t>W</a:t>
            </a:r>
            <a:r>
              <a:rPr dirty="0" spc="-170"/>
              <a:t>h</a:t>
            </a:r>
            <a:r>
              <a:rPr dirty="0" spc="-390"/>
              <a:t>i</a:t>
            </a:r>
            <a:r>
              <a:rPr dirty="0" spc="-415"/>
              <a:t>t</a:t>
            </a:r>
            <a:r>
              <a:rPr dirty="0" spc="-509"/>
              <a:t>e</a:t>
            </a:r>
            <a:r>
              <a:rPr dirty="0" spc="-390"/>
              <a:t>li</a:t>
            </a:r>
            <a:r>
              <a:rPr dirty="0" spc="-730"/>
              <a:t>s</a:t>
            </a:r>
            <a:r>
              <a:rPr dirty="0" spc="-409"/>
              <a:t>t</a:t>
            </a:r>
            <a:r>
              <a:rPr dirty="0" spc="-330"/>
              <a:t> </a:t>
            </a:r>
            <a:r>
              <a:rPr dirty="0" spc="-730"/>
              <a:t>s</a:t>
            </a:r>
            <a:r>
              <a:rPr dirty="0" spc="-415"/>
              <a:t>t</a:t>
            </a:r>
            <a:r>
              <a:rPr dirty="0" spc="-310"/>
              <a:t>r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509"/>
              <a:t>e</a:t>
            </a:r>
            <a:r>
              <a:rPr dirty="0" spc="-869"/>
              <a:t>g</a:t>
            </a:r>
            <a:r>
              <a:rPr dirty="0" spc="-390"/>
              <a:t>i</a:t>
            </a:r>
            <a:r>
              <a:rPr dirty="0" spc="-509"/>
              <a:t>e</a:t>
            </a:r>
            <a:r>
              <a:rPr dirty="0" spc="-735"/>
              <a:t>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8437" y="1523947"/>
            <a:ext cx="3904806" cy="41965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8270" y="1523947"/>
            <a:ext cx="4375122" cy="41965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23149" y="5894832"/>
            <a:ext cx="69234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444949"/>
                </a:solidFill>
                <a:latin typeface="Calibri"/>
                <a:cs typeface="Calibri"/>
              </a:rPr>
              <a:t>More</a:t>
            </a:r>
            <a:r>
              <a:rPr dirty="0" sz="11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44949"/>
                </a:solidFill>
                <a:latin typeface="Calibri"/>
                <a:cs typeface="Calibri"/>
              </a:rPr>
              <a:t>examples:</a:t>
            </a:r>
            <a:r>
              <a:rPr dirty="0" sz="1100" spc="-1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u="sng" sz="11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https://docs.aws.amazon.com/organizations/latest/userguide/orgs_manage_policies_example-scps.htm</a:t>
            </a:r>
            <a:r>
              <a:rPr dirty="0" sz="1100" spc="-5">
                <a:solidFill>
                  <a:srgbClr val="0563C1"/>
                </a:solidFill>
                <a:latin typeface="Calibri"/>
                <a:cs typeface="Calibri"/>
              </a:rPr>
              <a:t>l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29514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30"/>
              <a:t>CodePipeline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4239" y="1335531"/>
            <a:ext cx="9474835" cy="43834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54000" algn="l"/>
              </a:tabLst>
            </a:pP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Continuous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delivery</a:t>
            </a:r>
            <a:endParaRPr sz="2800">
              <a:latin typeface="Microsoft Sans Serif"/>
              <a:cs typeface="Microsoft Sans Serif"/>
            </a:endParaRPr>
          </a:p>
          <a:p>
            <a:pPr marL="2540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54000" algn="l"/>
              </a:tabLst>
            </a:pP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Vis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endParaRPr sz="2800">
              <a:latin typeface="Microsoft Sans Serif"/>
              <a:cs typeface="Microsoft Sans Serif"/>
            </a:endParaRPr>
          </a:p>
          <a:p>
            <a:pPr marL="2540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54000" algn="l"/>
              </a:tabLst>
            </a:pPr>
            <a:r>
              <a:rPr dirty="0" sz="28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8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Gi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mm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z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S3</a:t>
            </a:r>
            <a:endParaRPr sz="2800">
              <a:latin typeface="Microsoft Sans Serif"/>
              <a:cs typeface="Microsoft Sans Serif"/>
            </a:endParaRPr>
          </a:p>
          <a:p>
            <a:pPr marL="254000" indent="-2286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54000" algn="l"/>
              </a:tabLst>
            </a:pP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Bu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il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Bu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il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15">
                <a:solidFill>
                  <a:srgbClr val="444949"/>
                </a:solidFill>
                <a:latin typeface="Microsoft Sans Serif"/>
                <a:cs typeface="Microsoft Sans Serif"/>
              </a:rPr>
              <a:t>J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1215">
                <a:solidFill>
                  <a:srgbClr val="444949"/>
                </a:solidFill>
                <a:latin typeface="Microsoft Sans Serif"/>
                <a:cs typeface="Microsoft Sans Serif"/>
              </a:rPr>
              <a:t>…</a:t>
            </a:r>
            <a:endParaRPr sz="2800">
              <a:latin typeface="Microsoft Sans Serif"/>
              <a:cs typeface="Microsoft Sans Serif"/>
            </a:endParaRPr>
          </a:p>
          <a:p>
            <a:pPr marL="254000" indent="-22860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254000" algn="l"/>
              </a:tabLst>
            </a:pP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8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3</a:t>
            </a:r>
            <a:r>
              <a:rPr dirty="0" baseline="23391" sz="2850" spc="-67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23391" sz="2850" spc="-89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baseline="23391" sz="2850" spc="3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22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oo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  <a:p>
            <a:pPr marL="2540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54000" algn="l"/>
              </a:tabLst>
            </a:pP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Deploy: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CodeDeploy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Beanstalk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CloudFormation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ECS…</a:t>
            </a:r>
            <a:endParaRPr sz="2800">
              <a:latin typeface="Microsoft Sans Serif"/>
              <a:cs typeface="Microsoft Sans Serif"/>
            </a:endParaRPr>
          </a:p>
          <a:p>
            <a:pPr marL="254000" indent="-228600">
              <a:lnSpc>
                <a:spcPts val="3329"/>
              </a:lnSpc>
              <a:spcBef>
                <a:spcPts val="240"/>
              </a:spcBef>
              <a:buFont typeface="Arial MT"/>
              <a:buChar char="•"/>
              <a:tabLst>
                <a:tab pos="254000" algn="l"/>
              </a:tabLst>
            </a:pP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Ma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lvl="1" marL="711200" indent="-228600">
              <a:lnSpc>
                <a:spcPts val="2805"/>
              </a:lnSpc>
              <a:buFont typeface="Arial MT"/>
              <a:buChar char="•"/>
              <a:tabLst>
                <a:tab pos="711200" algn="l"/>
              </a:tabLst>
            </a:pPr>
            <a:r>
              <a:rPr dirty="0" sz="2400" spc="-40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3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27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3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q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ion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ll</a:t>
            </a:r>
            <a:r>
              <a:rPr dirty="0" sz="2400" spc="-2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ions</a:t>
            </a:r>
            <a:endParaRPr sz="2400">
              <a:latin typeface="Microsoft Sans Serif"/>
              <a:cs typeface="Microsoft Sans Serif"/>
            </a:endParaRPr>
          </a:p>
          <a:p>
            <a:pPr lvl="1" marL="711200" indent="-228600">
              <a:lnSpc>
                <a:spcPts val="2830"/>
              </a:lnSpc>
              <a:buFont typeface="Arial MT"/>
              <a:buChar char="•"/>
              <a:tabLst>
                <a:tab pos="711200" algn="l"/>
              </a:tabLst>
            </a:pPr>
            <a:r>
              <a:rPr dirty="0" sz="2400" spc="-270">
                <a:solidFill>
                  <a:srgbClr val="444949"/>
                </a:solidFill>
                <a:latin typeface="Microsoft Sans Serif"/>
                <a:cs typeface="Microsoft Sans Serif"/>
              </a:rPr>
              <a:t>Stages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examples: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 Build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-3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Test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Deploy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Load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Test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75">
                <a:solidFill>
                  <a:srgbClr val="444949"/>
                </a:solidFill>
                <a:latin typeface="Microsoft Sans Serif"/>
                <a:cs typeface="Microsoft Sans Serif"/>
              </a:rPr>
              <a:t>etc…</a:t>
            </a:r>
            <a:endParaRPr sz="2400">
              <a:latin typeface="Microsoft Sans Serif"/>
              <a:cs typeface="Microsoft Sans Serif"/>
            </a:endParaRPr>
          </a:p>
          <a:p>
            <a:pPr lvl="1" marL="711200" indent="-2286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711200" algn="l"/>
              </a:tabLst>
            </a:pP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Ma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al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appr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val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an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ed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stage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1451" y="374495"/>
            <a:ext cx="1382346" cy="1654282"/>
          </a:xfrm>
          <a:prstGeom prst="rect">
            <a:avLst/>
          </a:prstGeom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85439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155"/>
              <a:t>O</a:t>
            </a:r>
            <a:r>
              <a:rPr dirty="0" spc="-310"/>
              <a:t>r</a:t>
            </a:r>
            <a:r>
              <a:rPr dirty="0" spc="-869"/>
              <a:t>g</a:t>
            </a:r>
            <a:r>
              <a:rPr dirty="0" spc="-770"/>
              <a:t>a</a:t>
            </a:r>
            <a:r>
              <a:rPr dirty="0" spc="-625"/>
              <a:t>n</a:t>
            </a:r>
            <a:r>
              <a:rPr dirty="0" spc="-390"/>
              <a:t>i</a:t>
            </a:r>
            <a:r>
              <a:rPr dirty="0" spc="-580"/>
              <a:t>z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290"/>
              <a:t>o</a:t>
            </a:r>
            <a:r>
              <a:rPr dirty="0" spc="-630"/>
              <a:t>n</a:t>
            </a:r>
            <a:r>
              <a:rPr dirty="0" spc="-320"/>
              <a:t> </a:t>
            </a:r>
            <a:r>
              <a:rPr dirty="0" spc="-600"/>
              <a:t>–</a:t>
            </a:r>
            <a:r>
              <a:rPr dirty="0" spc="-325"/>
              <a:t> </a:t>
            </a:r>
            <a:r>
              <a:rPr dirty="0" spc="-325"/>
              <a:t>M</a:t>
            </a:r>
            <a:r>
              <a:rPr dirty="0" spc="-325"/>
              <a:t>o</a:t>
            </a:r>
            <a:r>
              <a:rPr dirty="0" spc="-735"/>
              <a:t>v</a:t>
            </a:r>
            <a:r>
              <a:rPr dirty="0" spc="-390"/>
              <a:t>i</a:t>
            </a:r>
            <a:r>
              <a:rPr dirty="0" spc="-630"/>
              <a:t>n</a:t>
            </a:r>
            <a:r>
              <a:rPr dirty="0" spc="-865"/>
              <a:t>g</a:t>
            </a:r>
            <a:r>
              <a:rPr dirty="0" spc="-590"/>
              <a:t> </a:t>
            </a:r>
            <a:r>
              <a:rPr dirty="0" spc="-375"/>
              <a:t>Acco</a:t>
            </a:r>
            <a:r>
              <a:rPr dirty="0" spc="-405"/>
              <a:t>u</a:t>
            </a:r>
            <a:r>
              <a:rPr dirty="0" spc="-630"/>
              <a:t>n</a:t>
            </a:r>
            <a:r>
              <a:rPr dirty="0" spc="-415"/>
              <a:t>t</a:t>
            </a:r>
            <a:r>
              <a:rPr dirty="0" spc="-735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709420"/>
            <a:ext cx="5187315" cy="350012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527050" marR="767715" indent="-514350">
              <a:lnSpc>
                <a:spcPct val="73300"/>
              </a:lnSpc>
              <a:spcBef>
                <a:spcPts val="67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1800" spc="-22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800" spc="-18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-12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800" spc="-7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7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1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12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1800" spc="-1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2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-12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800" spc="-9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1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155">
                <a:solidFill>
                  <a:srgbClr val="444949"/>
                </a:solidFill>
                <a:latin typeface="Microsoft Sans Serif"/>
                <a:cs typeface="Microsoft Sans Serif"/>
              </a:rPr>
              <a:t>cc</a:t>
            </a:r>
            <a:r>
              <a:rPr dirty="0" sz="18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75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dirty="0" sz="1800" spc="-4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1800" spc="-4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8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14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12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1800" spc="-1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8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1800" spc="-55">
                <a:solidFill>
                  <a:srgbClr val="444949"/>
                </a:solidFill>
                <a:latin typeface="Microsoft Sans Serif"/>
                <a:cs typeface="Microsoft Sans Serif"/>
              </a:rPr>
              <a:t>d  </a:t>
            </a:r>
            <a:r>
              <a:rPr dirty="0" sz="1800" spc="-110">
                <a:solidFill>
                  <a:srgbClr val="444949"/>
                </a:solidFill>
                <a:latin typeface="Microsoft Sans Serif"/>
                <a:cs typeface="Microsoft Sans Serif"/>
              </a:rPr>
              <a:t>organization</a:t>
            </a:r>
            <a:endParaRPr sz="1800">
              <a:latin typeface="Microsoft Sans Serif"/>
              <a:cs typeface="Microsoft Sans Serif"/>
            </a:endParaRPr>
          </a:p>
          <a:p>
            <a:pPr marL="527050" indent="-51435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1800" spc="-26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-10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800" spc="-10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1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12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8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800" spc="-14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800" spc="-14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1800" spc="-8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800" spc="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12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1800" spc="-1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2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800" spc="-13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-3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4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800" spc="-245">
                <a:solidFill>
                  <a:srgbClr val="444949"/>
                </a:solidFill>
                <a:latin typeface="Microsoft Sans Serif"/>
                <a:cs typeface="Microsoft Sans Serif"/>
              </a:rPr>
              <a:t>ga</a:t>
            </a:r>
            <a:r>
              <a:rPr dirty="0" sz="1800" spc="-13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800" spc="-6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800" spc="-190">
                <a:solidFill>
                  <a:srgbClr val="444949"/>
                </a:solidFill>
                <a:latin typeface="Microsoft Sans Serif"/>
                <a:cs typeface="Microsoft Sans Serif"/>
              </a:rPr>
              <a:t>z</a:t>
            </a:r>
            <a:r>
              <a:rPr dirty="0" sz="1800" spc="-2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8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8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2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endParaRPr sz="1800">
              <a:latin typeface="Microsoft Sans Serif"/>
              <a:cs typeface="Microsoft Sans Serif"/>
            </a:endParaRPr>
          </a:p>
          <a:p>
            <a:pPr marL="527050" marR="67945" indent="-514350">
              <a:lnSpc>
                <a:spcPct val="68900"/>
              </a:lnSpc>
              <a:spcBef>
                <a:spcPts val="103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1800" spc="-85">
                <a:solidFill>
                  <a:srgbClr val="444949"/>
                </a:solidFill>
                <a:latin typeface="Microsoft Sans Serif"/>
                <a:cs typeface="Microsoft Sans Serif"/>
              </a:rPr>
              <a:t>Accept</a:t>
            </a:r>
            <a:r>
              <a:rPr dirty="0" sz="18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95">
                <a:solidFill>
                  <a:srgbClr val="444949"/>
                </a:solidFill>
                <a:latin typeface="Microsoft Sans Serif"/>
                <a:cs typeface="Microsoft Sans Serif"/>
              </a:rPr>
              <a:t>invite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95">
                <a:solidFill>
                  <a:srgbClr val="444949"/>
                </a:solidFill>
                <a:latin typeface="Microsoft Sans Serif"/>
                <a:cs typeface="Microsoft Sans Serif"/>
              </a:rPr>
              <a:t>new</a:t>
            </a:r>
            <a:r>
              <a:rPr dirty="0" sz="1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10">
                <a:solidFill>
                  <a:srgbClr val="444949"/>
                </a:solidFill>
                <a:latin typeface="Microsoft Sans Serif"/>
                <a:cs typeface="Microsoft Sans Serif"/>
              </a:rPr>
              <a:t>organization</a:t>
            </a:r>
            <a:r>
              <a:rPr dirty="0" sz="1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5">
                <a:solidFill>
                  <a:srgbClr val="444949"/>
                </a:solidFill>
                <a:latin typeface="Microsoft Sans Serif"/>
                <a:cs typeface="Microsoft Sans Serif"/>
              </a:rPr>
              <a:t>from</a:t>
            </a:r>
            <a:r>
              <a:rPr dirty="0" sz="1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75">
                <a:solidFill>
                  <a:srgbClr val="444949"/>
                </a:solidFill>
                <a:latin typeface="Microsoft Sans Serif"/>
                <a:cs typeface="Microsoft Sans Serif"/>
              </a:rPr>
              <a:t>the </a:t>
            </a:r>
            <a:r>
              <a:rPr dirty="0" sz="1800" spc="-459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5">
                <a:solidFill>
                  <a:srgbClr val="444949"/>
                </a:solidFill>
                <a:latin typeface="Microsoft Sans Serif"/>
                <a:cs typeface="Microsoft Sans Serif"/>
              </a:rPr>
              <a:t>member</a:t>
            </a:r>
            <a:r>
              <a:rPr dirty="0" sz="1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14">
                <a:solidFill>
                  <a:srgbClr val="444949"/>
                </a:solidFill>
                <a:latin typeface="Microsoft Sans Serif"/>
                <a:cs typeface="Microsoft Sans Serif"/>
              </a:rPr>
              <a:t>account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ct val="72000"/>
              </a:lnSpc>
              <a:spcBef>
                <a:spcPts val="1180"/>
              </a:spcBef>
            </a:pPr>
            <a:r>
              <a:rPr dirty="0" sz="1750" spc="-85">
                <a:solidFill>
                  <a:srgbClr val="444949"/>
                </a:solidFill>
                <a:latin typeface="Microsoft Sans Serif"/>
                <a:cs typeface="Microsoft Sans Serif"/>
              </a:rPr>
              <a:t>If</a:t>
            </a:r>
            <a:r>
              <a:rPr dirty="0" sz="175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9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175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55">
                <a:solidFill>
                  <a:srgbClr val="444949"/>
                </a:solidFill>
                <a:latin typeface="Microsoft Sans Serif"/>
                <a:cs typeface="Microsoft Sans Serif"/>
              </a:rPr>
              <a:t>want</a:t>
            </a:r>
            <a:r>
              <a:rPr dirty="0" sz="175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4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175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95">
                <a:solidFill>
                  <a:srgbClr val="444949"/>
                </a:solidFill>
                <a:latin typeface="Microsoft Sans Serif"/>
                <a:cs typeface="Microsoft Sans Serif"/>
              </a:rPr>
              <a:t>master</a:t>
            </a:r>
            <a:r>
              <a:rPr dirty="0" sz="175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85">
                <a:solidFill>
                  <a:srgbClr val="444949"/>
                </a:solidFill>
                <a:latin typeface="Microsoft Sans Serif"/>
                <a:cs typeface="Microsoft Sans Serif"/>
              </a:rPr>
              <a:t>account</a:t>
            </a:r>
            <a:r>
              <a:rPr dirty="0" sz="175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3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175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4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175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45">
                <a:solidFill>
                  <a:srgbClr val="444949"/>
                </a:solidFill>
                <a:latin typeface="Microsoft Sans Serif"/>
                <a:cs typeface="Microsoft Sans Serif"/>
              </a:rPr>
              <a:t>old</a:t>
            </a:r>
            <a:r>
              <a:rPr dirty="0" sz="175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80">
                <a:solidFill>
                  <a:srgbClr val="444949"/>
                </a:solidFill>
                <a:latin typeface="Microsoft Sans Serif"/>
                <a:cs typeface="Microsoft Sans Serif"/>
              </a:rPr>
              <a:t>organization</a:t>
            </a:r>
            <a:r>
              <a:rPr dirty="0" sz="1750" spc="30">
                <a:solidFill>
                  <a:srgbClr val="444949"/>
                </a:solidFill>
                <a:latin typeface="Microsoft Sans Serif"/>
                <a:cs typeface="Microsoft Sans Serif"/>
              </a:rPr>
              <a:t> to </a:t>
            </a:r>
            <a:r>
              <a:rPr dirty="0" sz="1750" spc="-4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1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750" spc="-8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1750" spc="-24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7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75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70">
                <a:solidFill>
                  <a:srgbClr val="444949"/>
                </a:solidFill>
                <a:latin typeface="Microsoft Sans Serif"/>
                <a:cs typeface="Microsoft Sans Serif"/>
              </a:rPr>
              <a:t>j</a:t>
            </a:r>
            <a:r>
              <a:rPr dirty="0" sz="1750" spc="-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750" spc="-7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750" spc="-9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75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15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1750" spc="-11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75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9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750" spc="-11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750" spc="1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175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75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750" spc="-165">
                <a:solidFill>
                  <a:srgbClr val="444949"/>
                </a:solidFill>
                <a:latin typeface="Microsoft Sans Serif"/>
                <a:cs typeface="Microsoft Sans Serif"/>
              </a:rPr>
              <a:t>gan</a:t>
            </a:r>
            <a:r>
              <a:rPr dirty="0" sz="1750" spc="-7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750" spc="-170">
                <a:solidFill>
                  <a:srgbClr val="444949"/>
                </a:solidFill>
                <a:latin typeface="Microsoft Sans Serif"/>
                <a:cs typeface="Microsoft Sans Serif"/>
              </a:rPr>
              <a:t>z</a:t>
            </a:r>
            <a:r>
              <a:rPr dirty="0" sz="1750" spc="-8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1750" spc="-5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750" spc="-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750" spc="-9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750" spc="-170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1750" spc="-10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7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17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75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15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1750" spc="-11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75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7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1750" spc="-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750" spc="-70">
                <a:solidFill>
                  <a:srgbClr val="444949"/>
                </a:solidFill>
                <a:latin typeface="Microsoft Sans Serif"/>
                <a:cs typeface="Microsoft Sans Serif"/>
              </a:rPr>
              <a:t>ll</a:t>
            </a:r>
            <a:r>
              <a:rPr dirty="0" sz="175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750" spc="1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1750" spc="-7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750" spc="-9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750" spc="-185">
                <a:solidFill>
                  <a:srgbClr val="444949"/>
                </a:solidFill>
                <a:latin typeface="Microsoft Sans Serif"/>
                <a:cs typeface="Microsoft Sans Serif"/>
              </a:rPr>
              <a:t>g:</a:t>
            </a:r>
            <a:endParaRPr sz="1750">
              <a:latin typeface="Microsoft Sans Serif"/>
              <a:cs typeface="Microsoft Sans Serif"/>
            </a:endParaRPr>
          </a:p>
          <a:p>
            <a:pPr marL="527050" marR="1032510" indent="-514350">
              <a:lnSpc>
                <a:spcPct val="74400"/>
              </a:lnSpc>
              <a:spcBef>
                <a:spcPts val="92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1800" spc="-22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800" spc="-18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-12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800" spc="-7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7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1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12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1800" spc="-1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2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-12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800" spc="-9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1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155">
                <a:solidFill>
                  <a:srgbClr val="444949"/>
                </a:solidFill>
                <a:latin typeface="Microsoft Sans Serif"/>
                <a:cs typeface="Microsoft Sans Serif"/>
              </a:rPr>
              <a:t>cc</a:t>
            </a:r>
            <a:r>
              <a:rPr dirty="0" sz="18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75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dirty="0" sz="1800" spc="-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26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1800" spc="-4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8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14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95">
                <a:solidFill>
                  <a:srgbClr val="444949"/>
                </a:solidFill>
                <a:latin typeface="Microsoft Sans Serif"/>
                <a:cs typeface="Microsoft Sans Serif"/>
              </a:rPr>
              <a:t>he  </a:t>
            </a:r>
            <a:r>
              <a:rPr dirty="0" sz="1800" spc="-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3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800" spc="-245">
                <a:solidFill>
                  <a:srgbClr val="444949"/>
                </a:solidFill>
                <a:latin typeface="Microsoft Sans Serif"/>
                <a:cs typeface="Microsoft Sans Serif"/>
              </a:rPr>
              <a:t>ga</a:t>
            </a:r>
            <a:r>
              <a:rPr dirty="0" sz="1800" spc="-12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800" spc="-145">
                <a:solidFill>
                  <a:srgbClr val="444949"/>
                </a:solidFill>
                <a:latin typeface="Microsoft Sans Serif"/>
                <a:cs typeface="Microsoft Sans Serif"/>
              </a:rPr>
              <a:t>iz</a:t>
            </a:r>
            <a:r>
              <a:rPr dirty="0" sz="1800" spc="-22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70">
                <a:solidFill>
                  <a:srgbClr val="444949"/>
                </a:solidFill>
                <a:latin typeface="Microsoft Sans Serif"/>
                <a:cs typeface="Microsoft Sans Serif"/>
              </a:rPr>
              <a:t>io</a:t>
            </a:r>
            <a:r>
              <a:rPr dirty="0" sz="1800" spc="-9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800" spc="-26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2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1800" spc="-26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800" spc="-6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800" spc="-14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800" spc="-23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1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9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1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800" spc="-110">
                <a:solidFill>
                  <a:srgbClr val="444949"/>
                </a:solidFill>
                <a:latin typeface="Microsoft Sans Serif"/>
                <a:cs typeface="Microsoft Sans Serif"/>
              </a:rPr>
              <a:t>oc</a:t>
            </a:r>
            <a:r>
              <a:rPr dirty="0" sz="1800" spc="-1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-9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1800" spc="-12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1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9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1800" spc="-7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7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1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1800">
              <a:latin typeface="Microsoft Sans Serif"/>
              <a:cs typeface="Microsoft Sans Serif"/>
            </a:endParaRPr>
          </a:p>
          <a:p>
            <a:pPr marL="527050" indent="-51435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1800" spc="-75">
                <a:solidFill>
                  <a:srgbClr val="444949"/>
                </a:solidFill>
                <a:latin typeface="Microsoft Sans Serif"/>
                <a:cs typeface="Microsoft Sans Serif"/>
              </a:rPr>
              <a:t>Delete</a:t>
            </a:r>
            <a:r>
              <a:rPr dirty="0" sz="1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65">
                <a:solidFill>
                  <a:srgbClr val="444949"/>
                </a:solidFill>
                <a:latin typeface="Microsoft Sans Serif"/>
                <a:cs typeface="Microsoft Sans Serif"/>
              </a:rPr>
              <a:t>old</a:t>
            </a:r>
            <a:r>
              <a:rPr dirty="0" sz="18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10">
                <a:solidFill>
                  <a:srgbClr val="444949"/>
                </a:solidFill>
                <a:latin typeface="Microsoft Sans Serif"/>
                <a:cs typeface="Microsoft Sans Serif"/>
              </a:rPr>
              <a:t>organization</a:t>
            </a:r>
            <a:endParaRPr sz="1800">
              <a:latin typeface="Microsoft Sans Serif"/>
              <a:cs typeface="Microsoft Sans Serif"/>
            </a:endParaRPr>
          </a:p>
          <a:p>
            <a:pPr marL="527050" marR="162560" indent="-514350">
              <a:lnSpc>
                <a:spcPct val="70000"/>
              </a:lnSpc>
              <a:spcBef>
                <a:spcPts val="98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1800" spc="-22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800" spc="-18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-9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1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-2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4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12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1800" spc="-1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9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1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18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5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1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-265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9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1800" spc="-7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17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1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8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800" spc="-14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1800" spc="-14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1800" spc="-8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1800" spc="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12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1800" spc="-1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8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1800" spc="-8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1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2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1800" spc="-2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26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1800" spc="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1800">
                <a:solidFill>
                  <a:srgbClr val="444949"/>
                </a:solidFill>
                <a:latin typeface="Microsoft Sans Serif"/>
                <a:cs typeface="Microsoft Sans Serif"/>
              </a:rPr>
              <a:t>r  </a:t>
            </a:r>
            <a:r>
              <a:rPr dirty="0" sz="1800" spc="-110">
                <a:solidFill>
                  <a:srgbClr val="444949"/>
                </a:solidFill>
                <a:latin typeface="Microsoft Sans Serif"/>
                <a:cs typeface="Microsoft Sans Serif"/>
              </a:rPr>
              <a:t>account</a:t>
            </a:r>
            <a:r>
              <a:rPr dirty="0" sz="18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95">
                <a:solidFill>
                  <a:srgbClr val="444949"/>
                </a:solidFill>
                <a:latin typeface="Microsoft Sans Serif"/>
                <a:cs typeface="Microsoft Sans Serif"/>
              </a:rPr>
              <a:t>new</a:t>
            </a:r>
            <a:r>
              <a:rPr dirty="0" sz="1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75">
                <a:solidFill>
                  <a:srgbClr val="444949"/>
                </a:solidFill>
                <a:latin typeface="Microsoft Sans Serif"/>
                <a:cs typeface="Microsoft Sans Serif"/>
              </a:rPr>
              <a:t>org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103897" y="1566672"/>
            <a:ext cx="4256405" cy="4636135"/>
            <a:chOff x="7103897" y="1566672"/>
            <a:chExt cx="4256405" cy="46361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42248" y="5394960"/>
              <a:ext cx="807720" cy="8077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6951" y="2694432"/>
              <a:ext cx="807720" cy="8077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10247" y="1924654"/>
              <a:ext cx="1734820" cy="3073400"/>
            </a:xfrm>
            <a:custGeom>
              <a:avLst/>
              <a:gdLst/>
              <a:ahLst/>
              <a:cxnLst/>
              <a:rect l="l" t="t" r="r" b="b"/>
              <a:pathLst>
                <a:path w="1734820" h="3073400">
                  <a:moveTo>
                    <a:pt x="0" y="0"/>
                  </a:moveTo>
                  <a:lnTo>
                    <a:pt x="1734207" y="0"/>
                  </a:lnTo>
                  <a:lnTo>
                    <a:pt x="1734207" y="3073014"/>
                  </a:lnTo>
                  <a:lnTo>
                    <a:pt x="0" y="30730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6951" y="1566672"/>
              <a:ext cx="716279" cy="7162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71231" y="3895344"/>
              <a:ext cx="807720" cy="80771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971555" y="4702157"/>
              <a:ext cx="873125" cy="1134110"/>
            </a:xfrm>
            <a:custGeom>
              <a:avLst/>
              <a:gdLst/>
              <a:ahLst/>
              <a:cxnLst/>
              <a:rect l="l" t="t" r="r" b="b"/>
              <a:pathLst>
                <a:path w="873125" h="1134110">
                  <a:moveTo>
                    <a:pt x="796698" y="1057632"/>
                  </a:moveTo>
                  <a:lnTo>
                    <a:pt x="796698" y="1133832"/>
                  </a:lnTo>
                  <a:lnTo>
                    <a:pt x="866548" y="1098907"/>
                  </a:lnTo>
                  <a:lnTo>
                    <a:pt x="809398" y="1098907"/>
                  </a:lnTo>
                  <a:lnTo>
                    <a:pt x="809398" y="1092557"/>
                  </a:lnTo>
                  <a:lnTo>
                    <a:pt x="866548" y="1092557"/>
                  </a:lnTo>
                  <a:lnTo>
                    <a:pt x="796698" y="1057632"/>
                  </a:lnTo>
                  <a:close/>
                </a:path>
                <a:path w="873125" h="1134110">
                  <a:moveTo>
                    <a:pt x="6350" y="0"/>
                  </a:moveTo>
                  <a:lnTo>
                    <a:pt x="0" y="0"/>
                  </a:lnTo>
                  <a:lnTo>
                    <a:pt x="0" y="1098907"/>
                  </a:lnTo>
                  <a:lnTo>
                    <a:pt x="796698" y="1098907"/>
                  </a:lnTo>
                  <a:lnTo>
                    <a:pt x="796698" y="1095732"/>
                  </a:lnTo>
                  <a:lnTo>
                    <a:pt x="6350" y="1095732"/>
                  </a:lnTo>
                  <a:lnTo>
                    <a:pt x="3175" y="1092557"/>
                  </a:lnTo>
                  <a:lnTo>
                    <a:pt x="6350" y="1092557"/>
                  </a:lnTo>
                  <a:lnTo>
                    <a:pt x="6350" y="0"/>
                  </a:lnTo>
                  <a:close/>
                </a:path>
                <a:path w="873125" h="1134110">
                  <a:moveTo>
                    <a:pt x="866548" y="1092557"/>
                  </a:moveTo>
                  <a:lnTo>
                    <a:pt x="809398" y="1092557"/>
                  </a:lnTo>
                  <a:lnTo>
                    <a:pt x="809398" y="1098907"/>
                  </a:lnTo>
                  <a:lnTo>
                    <a:pt x="866548" y="1098907"/>
                  </a:lnTo>
                  <a:lnTo>
                    <a:pt x="872898" y="1095732"/>
                  </a:lnTo>
                  <a:lnTo>
                    <a:pt x="866548" y="1092557"/>
                  </a:lnTo>
                  <a:close/>
                </a:path>
                <a:path w="873125" h="1134110">
                  <a:moveTo>
                    <a:pt x="6350" y="1092557"/>
                  </a:moveTo>
                  <a:lnTo>
                    <a:pt x="3175" y="1092557"/>
                  </a:lnTo>
                  <a:lnTo>
                    <a:pt x="6350" y="1095732"/>
                  </a:lnTo>
                  <a:lnTo>
                    <a:pt x="6350" y="1092557"/>
                  </a:lnTo>
                  <a:close/>
                </a:path>
                <a:path w="873125" h="1134110">
                  <a:moveTo>
                    <a:pt x="796698" y="1092557"/>
                  </a:moveTo>
                  <a:lnTo>
                    <a:pt x="6350" y="1092557"/>
                  </a:lnTo>
                  <a:lnTo>
                    <a:pt x="6350" y="1095732"/>
                  </a:lnTo>
                  <a:lnTo>
                    <a:pt x="796698" y="1095732"/>
                  </a:lnTo>
                  <a:lnTo>
                    <a:pt x="796698" y="1092557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360" y="2694432"/>
              <a:ext cx="807720" cy="8077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619592" y="1924654"/>
              <a:ext cx="1734820" cy="3073400"/>
            </a:xfrm>
            <a:custGeom>
              <a:avLst/>
              <a:gdLst/>
              <a:ahLst/>
              <a:cxnLst/>
              <a:rect l="l" t="t" r="r" b="b"/>
              <a:pathLst>
                <a:path w="1734820" h="3073400">
                  <a:moveTo>
                    <a:pt x="0" y="0"/>
                  </a:moveTo>
                  <a:lnTo>
                    <a:pt x="1734207" y="0"/>
                  </a:lnTo>
                  <a:lnTo>
                    <a:pt x="1734207" y="3073014"/>
                  </a:lnTo>
                  <a:lnTo>
                    <a:pt x="0" y="30730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65079" y="1566672"/>
              <a:ext cx="716279" cy="7162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82783" y="3843527"/>
              <a:ext cx="807720" cy="8107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649492" y="4651324"/>
              <a:ext cx="875665" cy="1149985"/>
            </a:xfrm>
            <a:custGeom>
              <a:avLst/>
              <a:gdLst/>
              <a:ahLst/>
              <a:cxnLst/>
              <a:rect l="l" t="t" r="r" b="b"/>
              <a:pathLst>
                <a:path w="875665" h="1149985">
                  <a:moveTo>
                    <a:pt x="834028" y="1143390"/>
                  </a:moveTo>
                  <a:lnTo>
                    <a:pt x="0" y="1143390"/>
                  </a:lnTo>
                  <a:lnTo>
                    <a:pt x="0" y="1149740"/>
                  </a:lnTo>
                  <a:lnTo>
                    <a:pt x="840378" y="1149740"/>
                  </a:lnTo>
                  <a:lnTo>
                    <a:pt x="840378" y="1146565"/>
                  </a:lnTo>
                  <a:lnTo>
                    <a:pt x="834028" y="1146565"/>
                  </a:lnTo>
                  <a:lnTo>
                    <a:pt x="834028" y="1143390"/>
                  </a:lnTo>
                  <a:close/>
                </a:path>
                <a:path w="875665" h="1149985">
                  <a:moveTo>
                    <a:pt x="840378" y="63501"/>
                  </a:moveTo>
                  <a:lnTo>
                    <a:pt x="834028" y="63501"/>
                  </a:lnTo>
                  <a:lnTo>
                    <a:pt x="834028" y="1146565"/>
                  </a:lnTo>
                  <a:lnTo>
                    <a:pt x="837203" y="1143390"/>
                  </a:lnTo>
                  <a:lnTo>
                    <a:pt x="840378" y="1143390"/>
                  </a:lnTo>
                  <a:lnTo>
                    <a:pt x="840378" y="63501"/>
                  </a:lnTo>
                  <a:close/>
                </a:path>
                <a:path w="875665" h="1149985">
                  <a:moveTo>
                    <a:pt x="840378" y="1143390"/>
                  </a:moveTo>
                  <a:lnTo>
                    <a:pt x="837203" y="1143390"/>
                  </a:lnTo>
                  <a:lnTo>
                    <a:pt x="834028" y="1146565"/>
                  </a:lnTo>
                  <a:lnTo>
                    <a:pt x="840378" y="1146565"/>
                  </a:lnTo>
                  <a:lnTo>
                    <a:pt x="840378" y="1143390"/>
                  </a:lnTo>
                  <a:close/>
                </a:path>
                <a:path w="875665" h="1149985">
                  <a:moveTo>
                    <a:pt x="837203" y="0"/>
                  </a:moveTo>
                  <a:lnTo>
                    <a:pt x="799103" y="76200"/>
                  </a:lnTo>
                  <a:lnTo>
                    <a:pt x="834028" y="76200"/>
                  </a:lnTo>
                  <a:lnTo>
                    <a:pt x="834028" y="63501"/>
                  </a:lnTo>
                  <a:lnTo>
                    <a:pt x="868953" y="63501"/>
                  </a:lnTo>
                  <a:lnTo>
                    <a:pt x="837203" y="0"/>
                  </a:lnTo>
                  <a:close/>
                </a:path>
                <a:path w="875665" h="1149985">
                  <a:moveTo>
                    <a:pt x="868953" y="63501"/>
                  </a:moveTo>
                  <a:lnTo>
                    <a:pt x="840378" y="63501"/>
                  </a:lnTo>
                  <a:lnTo>
                    <a:pt x="840378" y="76200"/>
                  </a:lnTo>
                  <a:lnTo>
                    <a:pt x="875303" y="76200"/>
                  </a:lnTo>
                  <a:lnTo>
                    <a:pt x="868953" y="63501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916939" y="1172971"/>
            <a:ext cx="7333615" cy="512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9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Org</a:t>
            </a:r>
            <a:r>
              <a:rPr dirty="0" sz="1800" spc="-4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85"/>
              </a:lnSpc>
            </a:pPr>
            <a:r>
              <a:rPr dirty="0" sz="1750" spc="-14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175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80">
                <a:solidFill>
                  <a:srgbClr val="444949"/>
                </a:solidFill>
                <a:latin typeface="Microsoft Sans Serif"/>
                <a:cs typeface="Microsoft Sans Serif"/>
              </a:rPr>
              <a:t>migrate</a:t>
            </a:r>
            <a:r>
              <a:rPr dirty="0" sz="175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105">
                <a:solidFill>
                  <a:srgbClr val="444949"/>
                </a:solidFill>
                <a:latin typeface="Microsoft Sans Serif"/>
                <a:cs typeface="Microsoft Sans Serif"/>
              </a:rPr>
              <a:t>accounts</a:t>
            </a:r>
            <a:r>
              <a:rPr dirty="0" sz="175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30">
                <a:solidFill>
                  <a:srgbClr val="444949"/>
                </a:solidFill>
                <a:latin typeface="Microsoft Sans Serif"/>
                <a:cs typeface="Microsoft Sans Serif"/>
              </a:rPr>
              <a:t>from</a:t>
            </a:r>
            <a:r>
              <a:rPr dirty="0" sz="175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70">
                <a:solidFill>
                  <a:srgbClr val="444949"/>
                </a:solidFill>
                <a:latin typeface="Microsoft Sans Serif"/>
                <a:cs typeface="Microsoft Sans Serif"/>
              </a:rPr>
              <a:t>one</a:t>
            </a:r>
            <a:r>
              <a:rPr dirty="0" sz="175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80">
                <a:solidFill>
                  <a:srgbClr val="444949"/>
                </a:solidFill>
                <a:latin typeface="Microsoft Sans Serif"/>
                <a:cs typeface="Microsoft Sans Serif"/>
              </a:rPr>
              <a:t>organization</a:t>
            </a:r>
            <a:r>
              <a:rPr dirty="0" sz="175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3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175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60">
                <a:solidFill>
                  <a:srgbClr val="444949"/>
                </a:solidFill>
                <a:latin typeface="Microsoft Sans Serif"/>
                <a:cs typeface="Microsoft Sans Serif"/>
              </a:rPr>
              <a:t>another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05144" y="1185164"/>
            <a:ext cx="546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Org</a:t>
            </a:r>
            <a:r>
              <a:rPr dirty="0" sz="1800" spc="-8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44949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4997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15"/>
              <a:t>M</a:t>
            </a:r>
            <a:r>
              <a:rPr dirty="0" spc="-385"/>
              <a:t>u</a:t>
            </a:r>
            <a:r>
              <a:rPr dirty="0" spc="-390"/>
              <a:t>l</a:t>
            </a:r>
            <a:r>
              <a:rPr dirty="0" spc="-415"/>
              <a:t>t</a:t>
            </a:r>
            <a:r>
              <a:rPr dirty="0" spc="-385"/>
              <a:t>i</a:t>
            </a:r>
            <a:r>
              <a:rPr dirty="0" spc="-595"/>
              <a:t> </a:t>
            </a:r>
            <a:r>
              <a:rPr dirty="0" spc="-375"/>
              <a:t>Acco</a:t>
            </a:r>
            <a:r>
              <a:rPr dirty="0" spc="-405"/>
              <a:t>u</a:t>
            </a:r>
            <a:r>
              <a:rPr dirty="0" spc="-630"/>
              <a:t>n</a:t>
            </a:r>
            <a:r>
              <a:rPr dirty="0" spc="-409"/>
              <a:t>t</a:t>
            </a:r>
            <a:r>
              <a:rPr dirty="0" spc="-330"/>
              <a:t> </a:t>
            </a:r>
            <a:r>
              <a:rPr dirty="0" spc="-495"/>
              <a:t>w</a:t>
            </a:r>
            <a:r>
              <a:rPr dirty="0" spc="-390"/>
              <a:t>i</a:t>
            </a:r>
            <a:r>
              <a:rPr dirty="0" spc="-415"/>
              <a:t>t</a:t>
            </a:r>
            <a:r>
              <a:rPr dirty="0" spc="-630"/>
              <a:t>h</a:t>
            </a:r>
            <a:r>
              <a:rPr dirty="0" spc="-585"/>
              <a:t> </a:t>
            </a:r>
            <a:r>
              <a:rPr dirty="0" spc="-290"/>
              <a:t>A</a:t>
            </a:r>
            <a:r>
              <a:rPr dirty="0" spc="-380"/>
              <a:t>WS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2483"/>
            <a:ext cx="9958705" cy="3875404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os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cco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q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75">
                <a:solidFill>
                  <a:srgbClr val="444949"/>
                </a:solidFill>
                <a:latin typeface="Microsoft Sans Serif"/>
                <a:cs typeface="Microsoft Sans Serif"/>
              </a:rPr>
              <a:t>“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175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IAM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roles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assumed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cross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account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54">
                <a:solidFill>
                  <a:srgbClr val="444949"/>
                </a:solidFill>
                <a:latin typeface="Microsoft Sans Serif"/>
                <a:cs typeface="Microsoft Sans Serif"/>
              </a:rPr>
              <a:t>Use</a:t>
            </a:r>
            <a:r>
              <a:rPr dirty="0" sz="2400" spc="-21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 A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WS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9">
                <a:solidFill>
                  <a:srgbClr val="444949"/>
                </a:solidFill>
                <a:latin typeface="Microsoft Sans Serif"/>
                <a:cs typeface="Microsoft Sans Serif"/>
              </a:rPr>
              <a:t>Secu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it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34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65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vice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(STS)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5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75">
                <a:solidFill>
                  <a:srgbClr val="444949"/>
                </a:solidFill>
                <a:latin typeface="Microsoft Sans Serif"/>
                <a:cs typeface="Microsoft Sans Serif"/>
              </a:rPr>
              <a:t>–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os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cco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oc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od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5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Config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75">
                <a:solidFill>
                  <a:srgbClr val="444949"/>
                </a:solidFill>
                <a:latin typeface="Microsoft Sans Serif"/>
                <a:cs typeface="Microsoft Sans Serif"/>
              </a:rPr>
              <a:t>–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aggregators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CloudWatch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Events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75">
                <a:solidFill>
                  <a:srgbClr val="444949"/>
                </a:solidFill>
                <a:latin typeface="Microsoft Sans Serif"/>
                <a:cs typeface="Microsoft Sans Serif"/>
              </a:rPr>
              <a:t>–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Event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25">
                <a:solidFill>
                  <a:srgbClr val="444949"/>
                </a:solidFill>
                <a:latin typeface="Microsoft Sans Serif"/>
                <a:cs typeface="Microsoft Sans Serif"/>
              </a:rPr>
              <a:t>Bus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10">
                <a:solidFill>
                  <a:srgbClr val="444949"/>
                </a:solidFill>
                <a:latin typeface="Microsoft Sans Serif"/>
                <a:cs typeface="Microsoft Sans Serif"/>
              </a:rPr>
              <a:t>=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multi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accounts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events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CloudFormation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75">
                <a:solidFill>
                  <a:srgbClr val="444949"/>
                </a:solidFill>
                <a:latin typeface="Microsoft Sans Serif"/>
                <a:cs typeface="Microsoft Sans Serif"/>
              </a:rPr>
              <a:t>–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StackSets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0563C1"/>
                </a:solid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07201" y="1837049"/>
            <a:ext cx="9340215" cy="4782185"/>
            <a:chOff x="2707201" y="1837049"/>
            <a:chExt cx="9340215" cy="4782185"/>
          </a:xfrm>
        </p:grpSpPr>
        <p:sp>
          <p:nvSpPr>
            <p:cNvPr id="5" name="object 5"/>
            <p:cNvSpPr/>
            <p:nvPr/>
          </p:nvSpPr>
          <p:spPr>
            <a:xfrm>
              <a:off x="11892280" y="4384039"/>
              <a:ext cx="12700" cy="2235200"/>
            </a:xfrm>
            <a:custGeom>
              <a:avLst/>
              <a:gdLst/>
              <a:ahLst/>
              <a:cxnLst/>
              <a:rect l="l" t="t" r="r" b="b"/>
              <a:pathLst>
                <a:path w="12700" h="2235200">
                  <a:moveTo>
                    <a:pt x="12700" y="0"/>
                  </a:moveTo>
                  <a:lnTo>
                    <a:pt x="0" y="0"/>
                  </a:lnTo>
                  <a:lnTo>
                    <a:pt x="0" y="2235200"/>
                  </a:lnTo>
                  <a:lnTo>
                    <a:pt x="12700" y="223520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7201" y="1837049"/>
              <a:ext cx="6868368" cy="35905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79820" y="5772498"/>
              <a:ext cx="5867400" cy="12700"/>
            </a:xfrm>
            <a:custGeom>
              <a:avLst/>
              <a:gdLst/>
              <a:ahLst/>
              <a:cxnLst/>
              <a:rect l="l" t="t" r="r" b="b"/>
              <a:pathLst>
                <a:path w="5867400" h="12700">
                  <a:moveTo>
                    <a:pt x="58674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5867400" y="12700"/>
                  </a:lnTo>
                  <a:lnTo>
                    <a:pt x="5867400" y="0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7578725" cy="1305560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660"/>
              </a:spcBef>
            </a:pPr>
            <a:r>
              <a:rPr dirty="0" spc="-240"/>
              <a:t>Cl</a:t>
            </a:r>
            <a:r>
              <a:rPr dirty="0" spc="-290"/>
              <a:t>o</a:t>
            </a:r>
            <a:r>
              <a:rPr dirty="0" spc="-630"/>
              <a:t>u</a:t>
            </a:r>
            <a:r>
              <a:rPr dirty="0" spc="-509"/>
              <a:t>d</a:t>
            </a:r>
            <a:r>
              <a:rPr dirty="0" spc="5"/>
              <a:t>W</a:t>
            </a:r>
            <a:r>
              <a:rPr dirty="0" spc="-540"/>
              <a:t>at</a:t>
            </a:r>
            <a:r>
              <a:rPr dirty="0" spc="-555"/>
              <a:t>c</a:t>
            </a:r>
            <a:r>
              <a:rPr dirty="0" spc="-630"/>
              <a:t>h</a:t>
            </a:r>
            <a:r>
              <a:rPr dirty="0" spc="-320"/>
              <a:t> </a:t>
            </a:r>
            <a:r>
              <a:rPr dirty="0" spc="-390"/>
              <a:t>L</a:t>
            </a:r>
            <a:r>
              <a:rPr dirty="0" spc="-290"/>
              <a:t>o</a:t>
            </a:r>
            <a:r>
              <a:rPr dirty="0" spc="-880"/>
              <a:t>g</a:t>
            </a:r>
            <a:r>
              <a:rPr dirty="0" spc="-725"/>
              <a:t>s</a:t>
            </a:r>
            <a:r>
              <a:rPr dirty="0" spc="-1225"/>
              <a:t>:</a:t>
            </a:r>
            <a:r>
              <a:rPr dirty="0" spc="-680"/>
              <a:t> </a:t>
            </a:r>
            <a:r>
              <a:rPr dirty="0" spc="-335"/>
              <a:t>C</a:t>
            </a:r>
            <a:r>
              <a:rPr dirty="0" spc="-275"/>
              <a:t>e</a:t>
            </a:r>
            <a:r>
              <a:rPr dirty="0" spc="-630"/>
              <a:t>n</a:t>
            </a:r>
            <a:r>
              <a:rPr dirty="0" spc="-400"/>
              <a:t>t</a:t>
            </a:r>
            <a:r>
              <a:rPr dirty="0" spc="-325"/>
              <a:t>r</a:t>
            </a:r>
            <a:r>
              <a:rPr dirty="0" spc="-484"/>
              <a:t>ali</a:t>
            </a:r>
            <a:r>
              <a:rPr dirty="0" spc="-730"/>
              <a:t>z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390"/>
              <a:t>L</a:t>
            </a:r>
            <a:r>
              <a:rPr dirty="0" spc="-290"/>
              <a:t>o</a:t>
            </a:r>
            <a:r>
              <a:rPr dirty="0" spc="-655"/>
              <a:t>gs  </a:t>
            </a:r>
            <a:r>
              <a:rPr dirty="0" spc="-515"/>
              <a:t>M</a:t>
            </a:r>
            <a:r>
              <a:rPr dirty="0" spc="-385"/>
              <a:t>u</a:t>
            </a:r>
            <a:r>
              <a:rPr dirty="0" spc="-390"/>
              <a:t>l</a:t>
            </a:r>
            <a:r>
              <a:rPr dirty="0" spc="-415"/>
              <a:t>t</a:t>
            </a:r>
            <a:r>
              <a:rPr dirty="0" spc="-385"/>
              <a:t>i</a:t>
            </a:r>
            <a:r>
              <a:rPr dirty="0" spc="-595"/>
              <a:t> </a:t>
            </a:r>
            <a:r>
              <a:rPr dirty="0" spc="-375"/>
              <a:t>Acco</a:t>
            </a:r>
            <a:r>
              <a:rPr dirty="0" spc="-405"/>
              <a:t>u</a:t>
            </a:r>
            <a:r>
              <a:rPr dirty="0" spc="-630"/>
              <a:t>n</a:t>
            </a:r>
            <a:r>
              <a:rPr dirty="0" spc="-409"/>
              <a:t>t</a:t>
            </a:r>
            <a:r>
              <a:rPr dirty="0" spc="-330"/>
              <a:t> </a:t>
            </a:r>
            <a:r>
              <a:rPr dirty="0" spc="-490"/>
              <a:t>&amp;</a:t>
            </a:r>
            <a:r>
              <a:rPr dirty="0" spc="-320"/>
              <a:t> </a:t>
            </a:r>
            <a:r>
              <a:rPr dirty="0" spc="-515"/>
              <a:t>M</a:t>
            </a:r>
            <a:r>
              <a:rPr dirty="0" spc="-385"/>
              <a:t>u</a:t>
            </a:r>
            <a:r>
              <a:rPr dirty="0" spc="-390"/>
              <a:t>l</a:t>
            </a:r>
            <a:r>
              <a:rPr dirty="0" spc="-415"/>
              <a:t>t</a:t>
            </a:r>
            <a:r>
              <a:rPr dirty="0" spc="-385"/>
              <a:t>i</a:t>
            </a:r>
            <a:r>
              <a:rPr dirty="0" spc="-330"/>
              <a:t> </a:t>
            </a:r>
            <a:r>
              <a:rPr dirty="0" spc="-540"/>
              <a:t>R</a:t>
            </a:r>
            <a:r>
              <a:rPr dirty="0" spc="-509"/>
              <a:t>e</a:t>
            </a:r>
            <a:r>
              <a:rPr dirty="0" spc="-869"/>
              <a:t>g</a:t>
            </a:r>
            <a:r>
              <a:rPr dirty="0" spc="-390"/>
              <a:t>i</a:t>
            </a:r>
            <a:r>
              <a:rPr dirty="0" spc="-459"/>
              <a:t>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67120" y="5558028"/>
            <a:ext cx="58953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0563C1"/>
                </a:solidFill>
                <a:latin typeface="Calibri"/>
                <a:cs typeface="Calibri"/>
              </a:rPr>
              <a:t>https://aws.amazon.com/blogs/architecture/stream-amazon-cloudwatch-logs-to- </a:t>
            </a:r>
            <a:r>
              <a:rPr dirty="0" sz="1400" spc="-5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dirty="0" u="sng" sz="14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a-centralized-account-for-audit-and-analysis/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24326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35"/>
              <a:t>N</a:t>
            </a:r>
            <a:r>
              <a:rPr dirty="0" spc="-185"/>
              <a:t>e</a:t>
            </a:r>
            <a:r>
              <a:rPr dirty="0" spc="-500"/>
              <a:t>x</a:t>
            </a:r>
            <a:r>
              <a:rPr dirty="0" spc="-409"/>
              <a:t>t</a:t>
            </a:r>
            <a:r>
              <a:rPr dirty="0" spc="-325"/>
              <a:t> </a:t>
            </a:r>
            <a:r>
              <a:rPr dirty="0" spc="-735"/>
              <a:t>s</a:t>
            </a:r>
            <a:r>
              <a:rPr dirty="0" spc="-375"/>
              <a:t>t</a:t>
            </a:r>
            <a:r>
              <a:rPr dirty="0" spc="-550"/>
              <a:t>e</a:t>
            </a:r>
            <a:r>
              <a:rPr dirty="0" spc="-625"/>
              <a:t>ps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5531"/>
            <a:ext cx="9793605" cy="43815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43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80">
                <a:solidFill>
                  <a:srgbClr val="444949"/>
                </a:solidFill>
                <a:latin typeface="Microsoft Sans Serif"/>
                <a:cs typeface="Microsoft Sans Serif"/>
              </a:rPr>
              <a:t>ma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!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Make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sure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revisit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lectures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practice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90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dirty="0" sz="2800" spc="-3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much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90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dirty="0" sz="2800" spc="-3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possible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44949"/>
              </a:buClr>
              <a:buFont typeface="Arial MT"/>
              <a:buChar char="•"/>
            </a:pPr>
            <a:endParaRPr sz="355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329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good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extra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resource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do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Exam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0">
                <a:solidFill>
                  <a:srgbClr val="444949"/>
                </a:solidFill>
                <a:latin typeface="Microsoft Sans Serif"/>
                <a:cs typeface="Microsoft Sans Serif"/>
              </a:rPr>
              <a:t>Readiness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course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at: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50"/>
              </a:lnSpc>
              <a:buClr>
                <a:srgbClr val="444949"/>
              </a:buClr>
              <a:buFont typeface="Arial MT"/>
              <a:buChar char="•"/>
              <a:tabLst>
                <a:tab pos="698500" algn="l"/>
              </a:tabLst>
            </a:pPr>
            <a:r>
              <a:rPr dirty="0" u="sng" sz="2400" spc="-14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https://</a:t>
            </a:r>
            <a:r>
              <a:rPr dirty="0" u="sng" sz="2400" spc="-14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  <a:hlinkClick r:id="rId3"/>
              </a:rPr>
              <a:t>www.aws.training/Details/eLearning?id=34146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329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Another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good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resource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read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DevOps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blog: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50"/>
              </a:lnSpc>
              <a:buClr>
                <a:srgbClr val="444949"/>
              </a:buClr>
              <a:buFont typeface="Arial MT"/>
              <a:buChar char="•"/>
              <a:tabLst>
                <a:tab pos="698500" algn="l"/>
              </a:tabLst>
            </a:pPr>
            <a:r>
              <a:rPr dirty="0" u="sng" sz="2400" spc="-15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https://aws.amazon.com/blogs/devops/</a:t>
            </a:r>
            <a:endParaRPr sz="2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444949"/>
              </a:buClr>
              <a:buFont typeface="Arial MT"/>
              <a:buChar char="•"/>
            </a:pPr>
            <a:endParaRPr sz="27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DevOps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exam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hard,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tests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experience…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e!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0185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30"/>
              <a:t>T</a:t>
            </a:r>
            <a:r>
              <a:rPr dirty="0" spc="-350"/>
              <a:t>e</a:t>
            </a:r>
            <a:r>
              <a:rPr dirty="0" spc="-459"/>
              <a:t>c</a:t>
            </a:r>
            <a:r>
              <a:rPr dirty="0" spc="-625"/>
              <a:t>hn</a:t>
            </a:r>
            <a:r>
              <a:rPr dirty="0" spc="-290"/>
              <a:t>o</a:t>
            </a:r>
            <a:r>
              <a:rPr dirty="0" spc="-385"/>
              <a:t>l</a:t>
            </a:r>
            <a:r>
              <a:rPr dirty="0" spc="-290"/>
              <a:t>o</a:t>
            </a:r>
            <a:r>
              <a:rPr dirty="0" spc="-869"/>
              <a:t>g</a:t>
            </a:r>
            <a:r>
              <a:rPr dirty="0" spc="-770"/>
              <a:t>y</a:t>
            </a:r>
            <a:r>
              <a:rPr dirty="0" spc="-320"/>
              <a:t> </a:t>
            </a:r>
            <a:r>
              <a:rPr dirty="0" spc="-950"/>
              <a:t>S</a:t>
            </a:r>
            <a:r>
              <a:rPr dirty="0" spc="-415"/>
              <a:t>t</a:t>
            </a:r>
            <a:r>
              <a:rPr dirty="0" spc="-770"/>
              <a:t>a</a:t>
            </a:r>
            <a:r>
              <a:rPr dirty="0" spc="-459"/>
              <a:t>c</a:t>
            </a:r>
            <a:r>
              <a:rPr dirty="0" spc="-730"/>
              <a:t>k</a:t>
            </a:r>
            <a:r>
              <a:rPr dirty="0" spc="-330"/>
              <a:t> </a:t>
            </a:r>
            <a:r>
              <a:rPr dirty="0" spc="-530"/>
              <a:t>f</a:t>
            </a:r>
            <a:r>
              <a:rPr dirty="0" spc="-290"/>
              <a:t>o</a:t>
            </a:r>
            <a:r>
              <a:rPr dirty="0" spc="-415"/>
              <a:t>r</a:t>
            </a:r>
            <a:r>
              <a:rPr dirty="0" spc="-330"/>
              <a:t> </a:t>
            </a:r>
            <a:r>
              <a:rPr dirty="0" spc="-100"/>
              <a:t>C</a:t>
            </a:r>
            <a:r>
              <a:rPr dirty="0" spc="-944"/>
              <a:t>I</a:t>
            </a:r>
            <a:r>
              <a:rPr dirty="0" spc="-100"/>
              <a:t>C</a:t>
            </a:r>
            <a:r>
              <a:rPr dirty="0" spc="-135"/>
              <a:t>D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95450" y="1440202"/>
            <a:ext cx="1672589" cy="683260"/>
            <a:chOff x="1695450" y="1440202"/>
            <a:chExt cx="1672589" cy="683260"/>
          </a:xfrm>
        </p:grpSpPr>
        <p:sp>
          <p:nvSpPr>
            <p:cNvPr id="6" name="object 6"/>
            <p:cNvSpPr/>
            <p:nvPr/>
          </p:nvSpPr>
          <p:spPr>
            <a:xfrm>
              <a:off x="1701800" y="1446552"/>
              <a:ext cx="1659889" cy="670560"/>
            </a:xfrm>
            <a:custGeom>
              <a:avLst/>
              <a:gdLst/>
              <a:ahLst/>
              <a:cxnLst/>
              <a:rect l="l" t="t" r="r" b="b"/>
              <a:pathLst>
                <a:path w="1659889" h="670560">
                  <a:moveTo>
                    <a:pt x="1324409" y="0"/>
                  </a:moveTo>
                  <a:lnTo>
                    <a:pt x="0" y="0"/>
                  </a:lnTo>
                  <a:lnTo>
                    <a:pt x="0" y="670115"/>
                  </a:lnTo>
                  <a:lnTo>
                    <a:pt x="1324409" y="670115"/>
                  </a:lnTo>
                  <a:lnTo>
                    <a:pt x="1659465" y="335059"/>
                  </a:lnTo>
                  <a:lnTo>
                    <a:pt x="1324409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01800" y="1446552"/>
              <a:ext cx="1659889" cy="670560"/>
            </a:xfrm>
            <a:custGeom>
              <a:avLst/>
              <a:gdLst/>
              <a:ahLst/>
              <a:cxnLst/>
              <a:rect l="l" t="t" r="r" b="b"/>
              <a:pathLst>
                <a:path w="1659889" h="670560">
                  <a:moveTo>
                    <a:pt x="0" y="0"/>
                  </a:moveTo>
                  <a:lnTo>
                    <a:pt x="1324410" y="0"/>
                  </a:lnTo>
                  <a:lnTo>
                    <a:pt x="1659466" y="335058"/>
                  </a:lnTo>
                  <a:lnTo>
                    <a:pt x="1324410" y="670115"/>
                  </a:lnTo>
                  <a:lnTo>
                    <a:pt x="0" y="6701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196150" y="1617979"/>
            <a:ext cx="502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24250" y="1440201"/>
            <a:ext cx="1672589" cy="683260"/>
            <a:chOff x="3524250" y="1440201"/>
            <a:chExt cx="1672589" cy="683260"/>
          </a:xfrm>
        </p:grpSpPr>
        <p:sp>
          <p:nvSpPr>
            <p:cNvPr id="10" name="object 10"/>
            <p:cNvSpPr/>
            <p:nvPr/>
          </p:nvSpPr>
          <p:spPr>
            <a:xfrm>
              <a:off x="3530600" y="1446551"/>
              <a:ext cx="1659889" cy="670560"/>
            </a:xfrm>
            <a:custGeom>
              <a:avLst/>
              <a:gdLst/>
              <a:ahLst/>
              <a:cxnLst/>
              <a:rect l="l" t="t" r="r" b="b"/>
              <a:pathLst>
                <a:path w="1659889" h="670560">
                  <a:moveTo>
                    <a:pt x="1324409" y="0"/>
                  </a:moveTo>
                  <a:lnTo>
                    <a:pt x="0" y="0"/>
                  </a:lnTo>
                  <a:lnTo>
                    <a:pt x="0" y="670115"/>
                  </a:lnTo>
                  <a:lnTo>
                    <a:pt x="1324409" y="670115"/>
                  </a:lnTo>
                  <a:lnTo>
                    <a:pt x="1659465" y="335059"/>
                  </a:lnTo>
                  <a:lnTo>
                    <a:pt x="1324409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30600" y="1446551"/>
              <a:ext cx="1659889" cy="670560"/>
            </a:xfrm>
            <a:custGeom>
              <a:avLst/>
              <a:gdLst/>
              <a:ahLst/>
              <a:cxnLst/>
              <a:rect l="l" t="t" r="r" b="b"/>
              <a:pathLst>
                <a:path w="1659889" h="670560">
                  <a:moveTo>
                    <a:pt x="0" y="0"/>
                  </a:moveTo>
                  <a:lnTo>
                    <a:pt x="1324410" y="0"/>
                  </a:lnTo>
                  <a:lnTo>
                    <a:pt x="1659466" y="335058"/>
                  </a:lnTo>
                  <a:lnTo>
                    <a:pt x="1324410" y="670115"/>
                  </a:lnTo>
                  <a:lnTo>
                    <a:pt x="0" y="6701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028918" y="1617979"/>
            <a:ext cx="495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ild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53050" y="1440201"/>
            <a:ext cx="1672589" cy="683260"/>
            <a:chOff x="5353050" y="1440201"/>
            <a:chExt cx="1672589" cy="683260"/>
          </a:xfrm>
        </p:grpSpPr>
        <p:sp>
          <p:nvSpPr>
            <p:cNvPr id="14" name="object 14"/>
            <p:cNvSpPr/>
            <p:nvPr/>
          </p:nvSpPr>
          <p:spPr>
            <a:xfrm>
              <a:off x="5359400" y="1446551"/>
              <a:ext cx="1659889" cy="670560"/>
            </a:xfrm>
            <a:custGeom>
              <a:avLst/>
              <a:gdLst/>
              <a:ahLst/>
              <a:cxnLst/>
              <a:rect l="l" t="t" r="r" b="b"/>
              <a:pathLst>
                <a:path w="1659890" h="670560">
                  <a:moveTo>
                    <a:pt x="1324409" y="0"/>
                  </a:moveTo>
                  <a:lnTo>
                    <a:pt x="0" y="0"/>
                  </a:lnTo>
                  <a:lnTo>
                    <a:pt x="0" y="670115"/>
                  </a:lnTo>
                  <a:lnTo>
                    <a:pt x="1324409" y="670115"/>
                  </a:lnTo>
                  <a:lnTo>
                    <a:pt x="1659465" y="335059"/>
                  </a:lnTo>
                  <a:lnTo>
                    <a:pt x="1324409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359400" y="1446551"/>
              <a:ext cx="1659889" cy="670560"/>
            </a:xfrm>
            <a:custGeom>
              <a:avLst/>
              <a:gdLst/>
              <a:ahLst/>
              <a:cxnLst/>
              <a:rect l="l" t="t" r="r" b="b"/>
              <a:pathLst>
                <a:path w="1659890" h="670560">
                  <a:moveTo>
                    <a:pt x="0" y="0"/>
                  </a:moveTo>
                  <a:lnTo>
                    <a:pt x="1324410" y="0"/>
                  </a:lnTo>
                  <a:lnTo>
                    <a:pt x="1659466" y="335058"/>
                  </a:lnTo>
                  <a:lnTo>
                    <a:pt x="1324410" y="670115"/>
                  </a:lnTo>
                  <a:lnTo>
                    <a:pt x="0" y="6701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908835" y="1617979"/>
            <a:ext cx="393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81850" y="1454204"/>
            <a:ext cx="1672589" cy="683260"/>
            <a:chOff x="7181850" y="1454204"/>
            <a:chExt cx="1672589" cy="683260"/>
          </a:xfrm>
        </p:grpSpPr>
        <p:sp>
          <p:nvSpPr>
            <p:cNvPr id="18" name="object 18"/>
            <p:cNvSpPr/>
            <p:nvPr/>
          </p:nvSpPr>
          <p:spPr>
            <a:xfrm>
              <a:off x="7188200" y="1460554"/>
              <a:ext cx="1659889" cy="670560"/>
            </a:xfrm>
            <a:custGeom>
              <a:avLst/>
              <a:gdLst/>
              <a:ahLst/>
              <a:cxnLst/>
              <a:rect l="l" t="t" r="r" b="b"/>
              <a:pathLst>
                <a:path w="1659890" h="670560">
                  <a:moveTo>
                    <a:pt x="1324409" y="0"/>
                  </a:moveTo>
                  <a:lnTo>
                    <a:pt x="0" y="0"/>
                  </a:lnTo>
                  <a:lnTo>
                    <a:pt x="0" y="670114"/>
                  </a:lnTo>
                  <a:lnTo>
                    <a:pt x="1324409" y="670114"/>
                  </a:lnTo>
                  <a:lnTo>
                    <a:pt x="1659465" y="335057"/>
                  </a:lnTo>
                  <a:lnTo>
                    <a:pt x="1324409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188200" y="1460554"/>
              <a:ext cx="1659889" cy="670560"/>
            </a:xfrm>
            <a:custGeom>
              <a:avLst/>
              <a:gdLst/>
              <a:ahLst/>
              <a:cxnLst/>
              <a:rect l="l" t="t" r="r" b="b"/>
              <a:pathLst>
                <a:path w="1659890" h="670560">
                  <a:moveTo>
                    <a:pt x="0" y="0"/>
                  </a:moveTo>
                  <a:lnTo>
                    <a:pt x="1324410" y="0"/>
                  </a:lnTo>
                  <a:lnTo>
                    <a:pt x="1659466" y="335058"/>
                  </a:lnTo>
                  <a:lnTo>
                    <a:pt x="1324410" y="670115"/>
                  </a:lnTo>
                  <a:lnTo>
                    <a:pt x="0" y="6701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595839" y="1633220"/>
            <a:ext cx="676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ep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010650" y="1454204"/>
            <a:ext cx="1672589" cy="683260"/>
            <a:chOff x="9010650" y="1454204"/>
            <a:chExt cx="1672589" cy="683260"/>
          </a:xfrm>
        </p:grpSpPr>
        <p:sp>
          <p:nvSpPr>
            <p:cNvPr id="22" name="object 22"/>
            <p:cNvSpPr/>
            <p:nvPr/>
          </p:nvSpPr>
          <p:spPr>
            <a:xfrm>
              <a:off x="9017000" y="1460554"/>
              <a:ext cx="1659889" cy="670560"/>
            </a:xfrm>
            <a:custGeom>
              <a:avLst/>
              <a:gdLst/>
              <a:ahLst/>
              <a:cxnLst/>
              <a:rect l="l" t="t" r="r" b="b"/>
              <a:pathLst>
                <a:path w="1659890" h="670560">
                  <a:moveTo>
                    <a:pt x="1324409" y="0"/>
                  </a:moveTo>
                  <a:lnTo>
                    <a:pt x="0" y="0"/>
                  </a:lnTo>
                  <a:lnTo>
                    <a:pt x="0" y="670114"/>
                  </a:lnTo>
                  <a:lnTo>
                    <a:pt x="1324409" y="670114"/>
                  </a:lnTo>
                  <a:lnTo>
                    <a:pt x="1659465" y="335057"/>
                  </a:lnTo>
                  <a:lnTo>
                    <a:pt x="1324409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017000" y="1460554"/>
              <a:ext cx="1659889" cy="670560"/>
            </a:xfrm>
            <a:custGeom>
              <a:avLst/>
              <a:gdLst/>
              <a:ahLst/>
              <a:cxnLst/>
              <a:rect l="l" t="t" r="r" b="b"/>
              <a:pathLst>
                <a:path w="1659890" h="670560">
                  <a:moveTo>
                    <a:pt x="0" y="0"/>
                  </a:moveTo>
                  <a:lnTo>
                    <a:pt x="1324410" y="0"/>
                  </a:lnTo>
                  <a:lnTo>
                    <a:pt x="1659466" y="335058"/>
                  </a:lnTo>
                  <a:lnTo>
                    <a:pt x="1324410" y="670115"/>
                  </a:lnTo>
                  <a:lnTo>
                    <a:pt x="0" y="6701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324785" y="1633220"/>
            <a:ext cx="876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Provision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01800" y="2590801"/>
            <a:ext cx="1659889" cy="1236345"/>
          </a:xfrm>
          <a:custGeom>
            <a:avLst/>
            <a:gdLst/>
            <a:ahLst/>
            <a:cxnLst/>
            <a:rect l="l" t="t" r="r" b="b"/>
            <a:pathLst>
              <a:path w="1659889" h="1236345">
                <a:moveTo>
                  <a:pt x="0" y="0"/>
                </a:moveTo>
                <a:lnTo>
                  <a:pt x="1659466" y="0"/>
                </a:lnTo>
                <a:lnTo>
                  <a:pt x="1659466" y="1236133"/>
                </a:lnTo>
                <a:lnTo>
                  <a:pt x="0" y="12361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56E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08150" y="2597151"/>
            <a:ext cx="1647189" cy="1223645"/>
          </a:xfrm>
          <a:prstGeom prst="rect">
            <a:avLst/>
          </a:prstGeom>
          <a:solidFill>
            <a:srgbClr val="F69802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ts val="2125"/>
              </a:lnSpc>
            </a:pP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25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CodeCommit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01800" y="3826933"/>
            <a:ext cx="1659889" cy="1236345"/>
          </a:xfrm>
          <a:prstGeom prst="rect">
            <a:avLst/>
          </a:prstGeom>
          <a:solidFill>
            <a:srgbClr val="A5A5A5"/>
          </a:solidFill>
          <a:ln w="12700">
            <a:solidFill>
              <a:srgbClr val="787878"/>
            </a:solidFill>
          </a:ln>
        </p:spPr>
        <p:txBody>
          <a:bodyPr wrap="square" lIns="0" tIns="207645" rIns="0" bIns="0" rtlCol="0" vert="horz">
            <a:spAutoFit/>
          </a:bodyPr>
          <a:lstStyle/>
          <a:p>
            <a:pPr marL="294640" marR="287020" indent="205740">
              <a:lnSpc>
                <a:spcPts val="2110"/>
              </a:lnSpc>
              <a:spcBef>
                <a:spcPts val="163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GitHub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baseline="23148" sz="1800" spc="-15">
                <a:solidFill>
                  <a:srgbClr val="FFFFFF"/>
                </a:solidFill>
                <a:latin typeface="Calibri"/>
                <a:cs typeface="Calibri"/>
              </a:rPr>
              <a:t>rd</a:t>
            </a:r>
            <a:r>
              <a:rPr dirty="0" baseline="23148" sz="1800" spc="14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party</a:t>
            </a:r>
            <a:endParaRPr sz="1800">
              <a:latin typeface="Calibri"/>
              <a:cs typeface="Calibri"/>
            </a:endParaRPr>
          </a:p>
          <a:p>
            <a:pPr marL="102235">
              <a:lnSpc>
                <a:spcPts val="2125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repository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30600" y="2590801"/>
            <a:ext cx="3488690" cy="1236345"/>
          </a:xfrm>
          <a:custGeom>
            <a:avLst/>
            <a:gdLst/>
            <a:ahLst/>
            <a:cxnLst/>
            <a:rect l="l" t="t" r="r" b="b"/>
            <a:pathLst>
              <a:path w="3488690" h="1236345">
                <a:moveTo>
                  <a:pt x="0" y="0"/>
                </a:moveTo>
                <a:lnTo>
                  <a:pt x="3488266" y="0"/>
                </a:lnTo>
                <a:lnTo>
                  <a:pt x="3488266" y="1236133"/>
                </a:lnTo>
                <a:lnTo>
                  <a:pt x="0" y="12361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56E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536950" y="2597151"/>
            <a:ext cx="3475990" cy="1231265"/>
          </a:xfrm>
          <a:prstGeom prst="rect">
            <a:avLst/>
          </a:prstGeom>
          <a:solidFill>
            <a:srgbClr val="F69802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Times New Roman"/>
              <a:cs typeface="Times New Roman"/>
            </a:endParaRPr>
          </a:p>
          <a:p>
            <a:pPr marL="1022350">
              <a:lnSpc>
                <a:spcPct val="100000"/>
              </a:lnSpc>
            </a:pP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CodeBuild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30600" y="3842184"/>
            <a:ext cx="3488690" cy="1236345"/>
          </a:xfrm>
          <a:custGeom>
            <a:avLst/>
            <a:gdLst/>
            <a:ahLst/>
            <a:cxnLst/>
            <a:rect l="l" t="t" r="r" b="b"/>
            <a:pathLst>
              <a:path w="3488690" h="1236345">
                <a:moveTo>
                  <a:pt x="0" y="0"/>
                </a:moveTo>
                <a:lnTo>
                  <a:pt x="3488266" y="0"/>
                </a:lnTo>
                <a:lnTo>
                  <a:pt x="3488266" y="1236133"/>
                </a:lnTo>
                <a:lnTo>
                  <a:pt x="0" y="12361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536950" y="3840909"/>
            <a:ext cx="3475990" cy="1231265"/>
          </a:xfrm>
          <a:prstGeom prst="rect">
            <a:avLst/>
          </a:prstGeom>
          <a:solidFill>
            <a:srgbClr val="A5A5A5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ts val="2135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Jenkins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CI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baseline="23148" sz="1800" spc="-15">
                <a:solidFill>
                  <a:srgbClr val="FFFFFF"/>
                </a:solidFill>
                <a:latin typeface="Calibri"/>
                <a:cs typeface="Calibri"/>
              </a:rPr>
              <a:t>rd</a:t>
            </a:r>
            <a:r>
              <a:rPr dirty="0" baseline="23148" sz="1800" spc="17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party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CI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servers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7181850" y="2584450"/>
          <a:ext cx="3676650" cy="2485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</a:tblGrid>
              <a:tr h="123613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822325">
                        <a:lnSpc>
                          <a:spcPct val="100000"/>
                        </a:lnSpc>
                      </a:pPr>
                      <a:r>
                        <a:rPr dirty="0" sz="18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Elastic Beanstalk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T w="19050">
                      <a:solidFill>
                        <a:srgbClr val="B56E01"/>
                      </a:solidFill>
                      <a:prstDash val="solid"/>
                    </a:lnT>
                    <a:lnB w="19050">
                      <a:solidFill>
                        <a:srgbClr val="B56E01"/>
                      </a:solidFill>
                      <a:prstDash val="solid"/>
                    </a:lnB>
                    <a:solidFill>
                      <a:srgbClr val="F6980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361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dirty="0" sz="18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800" spc="-4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CodeDeploy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T w="19050">
                      <a:solidFill>
                        <a:srgbClr val="B56E01"/>
                      </a:solidFill>
                      <a:prstDash val="solid"/>
                    </a:lnT>
                    <a:lnB w="19050">
                      <a:solidFill>
                        <a:srgbClr val="B56E01"/>
                      </a:solidFill>
                      <a:prstDash val="solid"/>
                    </a:lnB>
                    <a:solidFill>
                      <a:srgbClr val="F6980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0" marR="87630" indent="-635">
                        <a:lnSpc>
                          <a:spcPct val="100400"/>
                        </a:lnSpc>
                        <a:spcBef>
                          <a:spcPts val="434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 Managed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EC2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Instances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Fleet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(Cloud</a:t>
                      </a:r>
                      <a:r>
                        <a:rPr dirty="0" sz="18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rm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C8C00"/>
                      </a:solidFill>
                      <a:prstDash val="solid"/>
                    </a:lnR>
                    <a:lnT w="19050">
                      <a:solidFill>
                        <a:srgbClr val="BC8C00"/>
                      </a:solidFill>
                      <a:prstDash val="solid"/>
                    </a:lnT>
                    <a:lnB w="19050">
                      <a:solidFill>
                        <a:srgbClr val="BC8C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3361265" y="5552206"/>
            <a:ext cx="5867400" cy="376555"/>
          </a:xfrm>
          <a:prstGeom prst="rect">
            <a:avLst/>
          </a:prstGeom>
          <a:solidFill>
            <a:srgbClr val="F69802"/>
          </a:solidFill>
          <a:ln w="12700">
            <a:solidFill>
              <a:srgbClr val="B56E01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Orchestrate: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CodePipeline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53734" y="5177977"/>
            <a:ext cx="9640570" cy="259715"/>
          </a:xfrm>
          <a:custGeom>
            <a:avLst/>
            <a:gdLst/>
            <a:ahLst/>
            <a:cxnLst/>
            <a:rect l="l" t="t" r="r" b="b"/>
            <a:pathLst>
              <a:path w="9640570" h="259714">
                <a:moveTo>
                  <a:pt x="9640134" y="10"/>
                </a:moveTo>
                <a:lnTo>
                  <a:pt x="9638435" y="50477"/>
                </a:lnTo>
                <a:lnTo>
                  <a:pt x="9633804" y="91688"/>
                </a:lnTo>
                <a:lnTo>
                  <a:pt x="9626934" y="119474"/>
                </a:lnTo>
                <a:lnTo>
                  <a:pt x="9618522" y="129663"/>
                </a:lnTo>
                <a:lnTo>
                  <a:pt x="4841679" y="129652"/>
                </a:lnTo>
                <a:lnTo>
                  <a:pt x="4833266" y="139841"/>
                </a:lnTo>
                <a:lnTo>
                  <a:pt x="4826397" y="167627"/>
                </a:lnTo>
                <a:lnTo>
                  <a:pt x="4821765" y="208838"/>
                </a:lnTo>
                <a:lnTo>
                  <a:pt x="4820067" y="259305"/>
                </a:lnTo>
                <a:lnTo>
                  <a:pt x="4818368" y="208838"/>
                </a:lnTo>
                <a:lnTo>
                  <a:pt x="4813737" y="167627"/>
                </a:lnTo>
                <a:lnTo>
                  <a:pt x="4806867" y="139841"/>
                </a:lnTo>
                <a:lnTo>
                  <a:pt x="4798455" y="129652"/>
                </a:lnTo>
                <a:lnTo>
                  <a:pt x="21612" y="129652"/>
                </a:lnTo>
                <a:lnTo>
                  <a:pt x="13199" y="119463"/>
                </a:lnTo>
                <a:lnTo>
                  <a:pt x="6330" y="91678"/>
                </a:lnTo>
                <a:lnTo>
                  <a:pt x="1698" y="50466"/>
                </a:lnTo>
                <a:lnTo>
                  <a:pt x="0" y="0"/>
                </a:lnTo>
              </a:path>
            </a:pathLst>
          </a:custGeom>
          <a:ln w="381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2636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100"/>
              <a:t>C</a:t>
            </a:r>
            <a:r>
              <a:rPr dirty="0" spc="-290"/>
              <a:t>o</a:t>
            </a:r>
            <a:r>
              <a:rPr dirty="0" spc="-505"/>
              <a:t>d</a:t>
            </a:r>
            <a:r>
              <a:rPr dirty="0" spc="-515"/>
              <a:t>e</a:t>
            </a:r>
            <a:r>
              <a:rPr dirty="0" spc="-420"/>
              <a:t>P</a:t>
            </a:r>
            <a:r>
              <a:rPr dirty="0" spc="-390"/>
              <a:t>i</a:t>
            </a:r>
            <a:r>
              <a:rPr dirty="0" spc="-505"/>
              <a:t>p</a:t>
            </a:r>
            <a:r>
              <a:rPr dirty="0" spc="-515"/>
              <a:t>e</a:t>
            </a:r>
            <a:r>
              <a:rPr dirty="0" spc="-390"/>
              <a:t>li</a:t>
            </a:r>
            <a:r>
              <a:rPr dirty="0" spc="-625"/>
              <a:t>n</a:t>
            </a:r>
            <a:r>
              <a:rPr dirty="0" spc="-515"/>
              <a:t>e</a:t>
            </a:r>
            <a:r>
              <a:rPr dirty="0" spc="-590"/>
              <a:t> </a:t>
            </a:r>
            <a:r>
              <a:rPr dirty="0" spc="-75"/>
              <a:t>A</a:t>
            </a:r>
            <a:r>
              <a:rPr dirty="0" spc="-65"/>
              <a:t>r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484"/>
              <a:t>f</a:t>
            </a:r>
            <a:r>
              <a:rPr dirty="0" spc="-770"/>
              <a:t>a</a:t>
            </a:r>
            <a:r>
              <a:rPr dirty="0" spc="-459"/>
              <a:t>c</a:t>
            </a:r>
            <a:r>
              <a:rPr dirty="0" spc="-415"/>
              <a:t>t</a:t>
            </a:r>
            <a:r>
              <a:rPr dirty="0" spc="-735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2483"/>
            <a:ext cx="9799955" cy="143700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7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ne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22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3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175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100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Artifacts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0">
                <a:solidFill>
                  <a:srgbClr val="444949"/>
                </a:solidFill>
                <a:latin typeface="Microsoft Sans Serif"/>
                <a:cs typeface="Microsoft Sans Serif"/>
              </a:rPr>
              <a:t>passed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stored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Amazon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S3</a:t>
            </a:r>
            <a:r>
              <a:rPr dirty="0" sz="2800" spc="-3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0">
                <a:solidFill>
                  <a:srgbClr val="444949"/>
                </a:solidFill>
                <a:latin typeface="Microsoft Sans Serif"/>
                <a:cs typeface="Microsoft Sans Serif"/>
              </a:rPr>
              <a:t>passed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next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stage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7686" y="3118694"/>
            <a:ext cx="1787525" cy="113093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216535" marR="209550" indent="360045">
              <a:lnSpc>
                <a:spcPts val="2110"/>
              </a:lnSpc>
              <a:spcBef>
                <a:spcPts val="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Source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(CodeCo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mm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8225" y="3118693"/>
            <a:ext cx="1787525" cy="113093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349885" marR="342265" indent="308610">
              <a:lnSpc>
                <a:spcPts val="2110"/>
              </a:lnSpc>
              <a:spcBef>
                <a:spcPts val="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Build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(Code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uild)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18764" y="3118693"/>
            <a:ext cx="1787525" cy="113093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259079" marR="252095" indent="308610">
              <a:lnSpc>
                <a:spcPts val="2110"/>
              </a:lnSpc>
              <a:spcBef>
                <a:spcPts val="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Deploy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(Code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epl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7675" y="4844526"/>
            <a:ext cx="468335" cy="4856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277686" y="4619466"/>
            <a:ext cx="7628890" cy="1230630"/>
          </a:xfrm>
          <a:prstGeom prst="rect">
            <a:avLst/>
          </a:prstGeom>
          <a:ln w="12700">
            <a:solidFill>
              <a:srgbClr val="44494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algn="ctr" marL="3525520" marR="3547110">
              <a:lnSpc>
                <a:spcPts val="890"/>
              </a:lnSpc>
              <a:spcBef>
                <a:spcPts val="550"/>
              </a:spcBef>
            </a:pPr>
            <a:r>
              <a:rPr dirty="0" sz="800" spc="-10" b="1">
                <a:solidFill>
                  <a:srgbClr val="444949"/>
                </a:solidFill>
                <a:latin typeface="Arial"/>
                <a:cs typeface="Arial"/>
              </a:rPr>
              <a:t>Am</a:t>
            </a:r>
            <a:r>
              <a:rPr dirty="0" sz="800" spc="10" b="1">
                <a:solidFill>
                  <a:srgbClr val="444949"/>
                </a:solidFill>
                <a:latin typeface="Arial"/>
                <a:cs typeface="Arial"/>
              </a:rPr>
              <a:t>a</a:t>
            </a:r>
            <a:r>
              <a:rPr dirty="0" sz="800" spc="10" b="1">
                <a:solidFill>
                  <a:srgbClr val="444949"/>
                </a:solidFill>
                <a:latin typeface="Arial"/>
                <a:cs typeface="Arial"/>
              </a:rPr>
              <a:t>z</a:t>
            </a:r>
            <a:r>
              <a:rPr dirty="0" sz="800" spc="-5" b="1">
                <a:solidFill>
                  <a:srgbClr val="444949"/>
                </a:solidFill>
                <a:latin typeface="Arial"/>
                <a:cs typeface="Arial"/>
              </a:rPr>
              <a:t>o</a:t>
            </a:r>
            <a:r>
              <a:rPr dirty="0" sz="800" spc="-15" b="1">
                <a:solidFill>
                  <a:srgbClr val="444949"/>
                </a:solidFill>
                <a:latin typeface="Arial"/>
                <a:cs typeface="Arial"/>
              </a:rPr>
              <a:t>n</a:t>
            </a:r>
            <a:r>
              <a:rPr dirty="0" sz="800" b="1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dirty="0" sz="800" spc="-10" b="1">
                <a:solidFill>
                  <a:srgbClr val="444949"/>
                </a:solidFill>
                <a:latin typeface="Arial"/>
                <a:cs typeface="Arial"/>
              </a:rPr>
              <a:t>S</a:t>
            </a:r>
            <a:r>
              <a:rPr dirty="0" sz="800" spc="-5" b="1">
                <a:solidFill>
                  <a:srgbClr val="444949"/>
                </a:solidFill>
                <a:latin typeface="Arial"/>
                <a:cs typeface="Arial"/>
              </a:rPr>
              <a:t>3  </a:t>
            </a:r>
            <a:r>
              <a:rPr dirty="0" sz="800" spc="5" b="1">
                <a:solidFill>
                  <a:srgbClr val="444949"/>
                </a:solidFill>
                <a:latin typeface="Arial"/>
                <a:cs typeface="Arial"/>
              </a:rPr>
              <a:t>bucket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98352" y="3394975"/>
            <a:ext cx="1069975" cy="578485"/>
            <a:chOff x="898352" y="3394975"/>
            <a:chExt cx="1069975" cy="578485"/>
          </a:xfrm>
        </p:grpSpPr>
        <p:sp>
          <p:nvSpPr>
            <p:cNvPr id="12" name="object 12"/>
            <p:cNvSpPr/>
            <p:nvPr/>
          </p:nvSpPr>
          <p:spPr>
            <a:xfrm>
              <a:off x="904702" y="3401325"/>
              <a:ext cx="1057275" cy="565785"/>
            </a:xfrm>
            <a:custGeom>
              <a:avLst/>
              <a:gdLst/>
              <a:ahLst/>
              <a:cxnLst/>
              <a:rect l="l" t="t" r="r" b="b"/>
              <a:pathLst>
                <a:path w="1057275" h="565785">
                  <a:moveTo>
                    <a:pt x="774470" y="0"/>
                  </a:moveTo>
                  <a:lnTo>
                    <a:pt x="774470" y="141315"/>
                  </a:lnTo>
                  <a:lnTo>
                    <a:pt x="0" y="141315"/>
                  </a:lnTo>
                  <a:lnTo>
                    <a:pt x="0" y="423948"/>
                  </a:lnTo>
                  <a:lnTo>
                    <a:pt x="774470" y="423948"/>
                  </a:lnTo>
                  <a:lnTo>
                    <a:pt x="774470" y="565264"/>
                  </a:lnTo>
                  <a:lnTo>
                    <a:pt x="1057102" y="282632"/>
                  </a:lnTo>
                  <a:lnTo>
                    <a:pt x="774470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04702" y="3401325"/>
              <a:ext cx="1057275" cy="565785"/>
            </a:xfrm>
            <a:custGeom>
              <a:avLst/>
              <a:gdLst/>
              <a:ahLst/>
              <a:cxnLst/>
              <a:rect l="l" t="t" r="r" b="b"/>
              <a:pathLst>
                <a:path w="1057275" h="565785">
                  <a:moveTo>
                    <a:pt x="0" y="141316"/>
                  </a:moveTo>
                  <a:lnTo>
                    <a:pt x="774470" y="141316"/>
                  </a:lnTo>
                  <a:lnTo>
                    <a:pt x="774470" y="0"/>
                  </a:lnTo>
                  <a:lnTo>
                    <a:pt x="1057102" y="282633"/>
                  </a:lnTo>
                  <a:lnTo>
                    <a:pt x="774470" y="565265"/>
                  </a:lnTo>
                  <a:lnTo>
                    <a:pt x="774470" y="423949"/>
                  </a:lnTo>
                  <a:lnTo>
                    <a:pt x="0" y="423949"/>
                  </a:lnTo>
                  <a:lnTo>
                    <a:pt x="0" y="141316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41031" y="3519932"/>
            <a:ext cx="643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trigger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64923" y="3680786"/>
            <a:ext cx="187960" cy="939165"/>
          </a:xfrm>
          <a:custGeom>
            <a:avLst/>
            <a:gdLst/>
            <a:ahLst/>
            <a:cxnLst/>
            <a:rect l="l" t="t" r="r" b="b"/>
            <a:pathLst>
              <a:path w="187960" h="939164">
                <a:moveTo>
                  <a:pt x="146453" y="862481"/>
                </a:moveTo>
                <a:lnTo>
                  <a:pt x="111528" y="862481"/>
                </a:lnTo>
                <a:lnTo>
                  <a:pt x="149628" y="938681"/>
                </a:lnTo>
                <a:lnTo>
                  <a:pt x="181378" y="875181"/>
                </a:lnTo>
                <a:lnTo>
                  <a:pt x="146453" y="875181"/>
                </a:lnTo>
                <a:lnTo>
                  <a:pt x="146453" y="862481"/>
                </a:lnTo>
                <a:close/>
              </a:path>
              <a:path w="187960" h="939164">
                <a:moveTo>
                  <a:pt x="146453" y="3175"/>
                </a:moveTo>
                <a:lnTo>
                  <a:pt x="146453" y="875181"/>
                </a:lnTo>
                <a:lnTo>
                  <a:pt x="152803" y="875181"/>
                </a:lnTo>
                <a:lnTo>
                  <a:pt x="152803" y="6350"/>
                </a:lnTo>
                <a:lnTo>
                  <a:pt x="149628" y="6350"/>
                </a:lnTo>
                <a:lnTo>
                  <a:pt x="146453" y="3175"/>
                </a:lnTo>
                <a:close/>
              </a:path>
              <a:path w="187960" h="939164">
                <a:moveTo>
                  <a:pt x="187728" y="862481"/>
                </a:moveTo>
                <a:lnTo>
                  <a:pt x="152803" y="862481"/>
                </a:lnTo>
                <a:lnTo>
                  <a:pt x="152803" y="875181"/>
                </a:lnTo>
                <a:lnTo>
                  <a:pt x="181378" y="875181"/>
                </a:lnTo>
                <a:lnTo>
                  <a:pt x="187728" y="862481"/>
                </a:lnTo>
                <a:close/>
              </a:path>
              <a:path w="187960" h="939164">
                <a:moveTo>
                  <a:pt x="152803" y="0"/>
                </a:moveTo>
                <a:lnTo>
                  <a:pt x="0" y="0"/>
                </a:lnTo>
                <a:lnTo>
                  <a:pt x="0" y="6350"/>
                </a:lnTo>
                <a:lnTo>
                  <a:pt x="146453" y="6350"/>
                </a:lnTo>
                <a:lnTo>
                  <a:pt x="146453" y="3175"/>
                </a:lnTo>
                <a:lnTo>
                  <a:pt x="152803" y="3175"/>
                </a:lnTo>
                <a:lnTo>
                  <a:pt x="152803" y="0"/>
                </a:lnTo>
                <a:close/>
              </a:path>
              <a:path w="187960" h="939164">
                <a:moveTo>
                  <a:pt x="152803" y="3175"/>
                </a:moveTo>
                <a:lnTo>
                  <a:pt x="146453" y="3175"/>
                </a:lnTo>
                <a:lnTo>
                  <a:pt x="149628" y="6350"/>
                </a:lnTo>
                <a:lnTo>
                  <a:pt x="152803" y="6350"/>
                </a:lnTo>
                <a:lnTo>
                  <a:pt x="152803" y="3175"/>
                </a:lnTo>
                <a:close/>
              </a:path>
            </a:pathLst>
          </a:custGeom>
          <a:solidFill>
            <a:srgbClr val="5091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71157" y="3705859"/>
            <a:ext cx="180975" cy="845185"/>
          </a:xfrm>
          <a:prstGeom prst="rect">
            <a:avLst/>
          </a:prstGeom>
        </p:spPr>
        <p:txBody>
          <a:bodyPr wrap="square" lIns="0" tIns="635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000" spc="-5">
                <a:solidFill>
                  <a:srgbClr val="444949"/>
                </a:solidFill>
                <a:latin typeface="Calibri"/>
                <a:cs typeface="Calibri"/>
              </a:rPr>
              <a:t>Output</a:t>
            </a:r>
            <a:r>
              <a:rPr dirty="0" sz="1000" spc="-4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444949"/>
                </a:solidFill>
                <a:latin typeface="Calibri"/>
                <a:cs typeface="Calibri"/>
              </a:rPr>
              <a:t>artifacts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70222" y="3670434"/>
            <a:ext cx="187960" cy="939165"/>
          </a:xfrm>
          <a:custGeom>
            <a:avLst/>
            <a:gdLst/>
            <a:ahLst/>
            <a:cxnLst/>
            <a:rect l="l" t="t" r="r" b="b"/>
            <a:pathLst>
              <a:path w="187959" h="939164">
                <a:moveTo>
                  <a:pt x="146455" y="862481"/>
                </a:moveTo>
                <a:lnTo>
                  <a:pt x="111530" y="862481"/>
                </a:lnTo>
                <a:lnTo>
                  <a:pt x="149630" y="938681"/>
                </a:lnTo>
                <a:lnTo>
                  <a:pt x="181380" y="875181"/>
                </a:lnTo>
                <a:lnTo>
                  <a:pt x="146455" y="875181"/>
                </a:lnTo>
                <a:lnTo>
                  <a:pt x="146455" y="862481"/>
                </a:lnTo>
                <a:close/>
              </a:path>
              <a:path w="187959" h="939164">
                <a:moveTo>
                  <a:pt x="146455" y="3175"/>
                </a:moveTo>
                <a:lnTo>
                  <a:pt x="146455" y="875181"/>
                </a:lnTo>
                <a:lnTo>
                  <a:pt x="152805" y="875181"/>
                </a:lnTo>
                <a:lnTo>
                  <a:pt x="152805" y="6350"/>
                </a:lnTo>
                <a:lnTo>
                  <a:pt x="149630" y="6350"/>
                </a:lnTo>
                <a:lnTo>
                  <a:pt x="146455" y="3175"/>
                </a:lnTo>
                <a:close/>
              </a:path>
              <a:path w="187959" h="939164">
                <a:moveTo>
                  <a:pt x="187730" y="862481"/>
                </a:moveTo>
                <a:lnTo>
                  <a:pt x="152805" y="862481"/>
                </a:lnTo>
                <a:lnTo>
                  <a:pt x="152805" y="875181"/>
                </a:lnTo>
                <a:lnTo>
                  <a:pt x="181380" y="875181"/>
                </a:lnTo>
                <a:lnTo>
                  <a:pt x="187730" y="862481"/>
                </a:lnTo>
                <a:close/>
              </a:path>
              <a:path w="187959" h="939164">
                <a:moveTo>
                  <a:pt x="152805" y="0"/>
                </a:moveTo>
                <a:lnTo>
                  <a:pt x="0" y="0"/>
                </a:lnTo>
                <a:lnTo>
                  <a:pt x="0" y="6350"/>
                </a:lnTo>
                <a:lnTo>
                  <a:pt x="146455" y="6350"/>
                </a:lnTo>
                <a:lnTo>
                  <a:pt x="146455" y="3175"/>
                </a:lnTo>
                <a:lnTo>
                  <a:pt x="152805" y="3175"/>
                </a:lnTo>
                <a:lnTo>
                  <a:pt x="152805" y="0"/>
                </a:lnTo>
                <a:close/>
              </a:path>
              <a:path w="187959" h="939164">
                <a:moveTo>
                  <a:pt x="152805" y="3175"/>
                </a:moveTo>
                <a:lnTo>
                  <a:pt x="146455" y="3175"/>
                </a:lnTo>
                <a:lnTo>
                  <a:pt x="149630" y="6350"/>
                </a:lnTo>
                <a:lnTo>
                  <a:pt x="152805" y="6350"/>
                </a:lnTo>
                <a:lnTo>
                  <a:pt x="152805" y="3175"/>
                </a:lnTo>
                <a:close/>
              </a:path>
            </a:pathLst>
          </a:custGeom>
          <a:solidFill>
            <a:srgbClr val="5091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176457" y="3696715"/>
            <a:ext cx="180975" cy="845185"/>
          </a:xfrm>
          <a:prstGeom prst="rect">
            <a:avLst/>
          </a:prstGeom>
        </p:spPr>
        <p:txBody>
          <a:bodyPr wrap="square" lIns="0" tIns="635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000" spc="-5">
                <a:solidFill>
                  <a:srgbClr val="444949"/>
                </a:solidFill>
                <a:latin typeface="Calibri"/>
                <a:cs typeface="Calibri"/>
              </a:rPr>
              <a:t>Output</a:t>
            </a:r>
            <a:r>
              <a:rPr dirty="0" sz="1000" spc="-4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444949"/>
                </a:solidFill>
                <a:latin typeface="Calibri"/>
                <a:cs typeface="Calibri"/>
              </a:rPr>
              <a:t>artifacts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106580" y="3394975"/>
            <a:ext cx="1069975" cy="578485"/>
            <a:chOff x="10106580" y="3394975"/>
            <a:chExt cx="1069975" cy="578485"/>
          </a:xfrm>
        </p:grpSpPr>
        <p:sp>
          <p:nvSpPr>
            <p:cNvPr id="20" name="object 20"/>
            <p:cNvSpPr/>
            <p:nvPr/>
          </p:nvSpPr>
          <p:spPr>
            <a:xfrm>
              <a:off x="10112930" y="3401325"/>
              <a:ext cx="1057275" cy="565785"/>
            </a:xfrm>
            <a:custGeom>
              <a:avLst/>
              <a:gdLst/>
              <a:ahLst/>
              <a:cxnLst/>
              <a:rect l="l" t="t" r="r" b="b"/>
              <a:pathLst>
                <a:path w="1057275" h="565785">
                  <a:moveTo>
                    <a:pt x="774470" y="0"/>
                  </a:moveTo>
                  <a:lnTo>
                    <a:pt x="774470" y="141315"/>
                  </a:lnTo>
                  <a:lnTo>
                    <a:pt x="0" y="141315"/>
                  </a:lnTo>
                  <a:lnTo>
                    <a:pt x="0" y="423948"/>
                  </a:lnTo>
                  <a:lnTo>
                    <a:pt x="774470" y="423948"/>
                  </a:lnTo>
                  <a:lnTo>
                    <a:pt x="774470" y="565264"/>
                  </a:lnTo>
                  <a:lnTo>
                    <a:pt x="1057102" y="282632"/>
                  </a:lnTo>
                  <a:lnTo>
                    <a:pt x="774470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112930" y="3401325"/>
              <a:ext cx="1057275" cy="565785"/>
            </a:xfrm>
            <a:custGeom>
              <a:avLst/>
              <a:gdLst/>
              <a:ahLst/>
              <a:cxnLst/>
              <a:rect l="l" t="t" r="r" b="b"/>
              <a:pathLst>
                <a:path w="1057275" h="565785">
                  <a:moveTo>
                    <a:pt x="0" y="141316"/>
                  </a:moveTo>
                  <a:lnTo>
                    <a:pt x="774470" y="141316"/>
                  </a:lnTo>
                  <a:lnTo>
                    <a:pt x="774470" y="0"/>
                  </a:lnTo>
                  <a:lnTo>
                    <a:pt x="1057102" y="282633"/>
                  </a:lnTo>
                  <a:lnTo>
                    <a:pt x="774470" y="565265"/>
                  </a:lnTo>
                  <a:lnTo>
                    <a:pt x="774470" y="423949"/>
                  </a:lnTo>
                  <a:lnTo>
                    <a:pt x="0" y="423949"/>
                  </a:lnTo>
                  <a:lnTo>
                    <a:pt x="0" y="141316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0242812" y="3519932"/>
            <a:ext cx="656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dep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55951" y="3645860"/>
            <a:ext cx="242570" cy="994410"/>
          </a:xfrm>
          <a:custGeom>
            <a:avLst/>
            <a:gdLst/>
            <a:ahLst/>
            <a:cxnLst/>
            <a:rect l="l" t="t" r="r" b="b"/>
            <a:pathLst>
              <a:path w="242570" h="994410">
                <a:moveTo>
                  <a:pt x="166074" y="34925"/>
                </a:moveTo>
                <a:lnTo>
                  <a:pt x="0" y="34925"/>
                </a:lnTo>
                <a:lnTo>
                  <a:pt x="0" y="994062"/>
                </a:lnTo>
                <a:lnTo>
                  <a:pt x="6350" y="994062"/>
                </a:lnTo>
                <a:lnTo>
                  <a:pt x="6350" y="41275"/>
                </a:lnTo>
                <a:lnTo>
                  <a:pt x="3175" y="41275"/>
                </a:lnTo>
                <a:lnTo>
                  <a:pt x="6350" y="38100"/>
                </a:lnTo>
                <a:lnTo>
                  <a:pt x="166074" y="38100"/>
                </a:lnTo>
                <a:lnTo>
                  <a:pt x="166074" y="34925"/>
                </a:lnTo>
                <a:close/>
              </a:path>
              <a:path w="242570" h="994410">
                <a:moveTo>
                  <a:pt x="166074" y="0"/>
                </a:moveTo>
                <a:lnTo>
                  <a:pt x="166074" y="76200"/>
                </a:lnTo>
                <a:lnTo>
                  <a:pt x="235924" y="41275"/>
                </a:lnTo>
                <a:lnTo>
                  <a:pt x="178774" y="41275"/>
                </a:lnTo>
                <a:lnTo>
                  <a:pt x="178774" y="34925"/>
                </a:lnTo>
                <a:lnTo>
                  <a:pt x="235924" y="34925"/>
                </a:lnTo>
                <a:lnTo>
                  <a:pt x="166074" y="0"/>
                </a:lnTo>
                <a:close/>
              </a:path>
              <a:path w="242570" h="994410">
                <a:moveTo>
                  <a:pt x="6350" y="38100"/>
                </a:moveTo>
                <a:lnTo>
                  <a:pt x="3175" y="41275"/>
                </a:lnTo>
                <a:lnTo>
                  <a:pt x="6350" y="41275"/>
                </a:lnTo>
                <a:lnTo>
                  <a:pt x="6350" y="38100"/>
                </a:lnTo>
                <a:close/>
              </a:path>
              <a:path w="242570" h="994410">
                <a:moveTo>
                  <a:pt x="166074" y="38100"/>
                </a:moveTo>
                <a:lnTo>
                  <a:pt x="6350" y="38100"/>
                </a:lnTo>
                <a:lnTo>
                  <a:pt x="6350" y="41275"/>
                </a:lnTo>
                <a:lnTo>
                  <a:pt x="166074" y="41275"/>
                </a:lnTo>
                <a:lnTo>
                  <a:pt x="166074" y="38100"/>
                </a:lnTo>
                <a:close/>
              </a:path>
              <a:path w="242570" h="994410">
                <a:moveTo>
                  <a:pt x="235924" y="34925"/>
                </a:moveTo>
                <a:lnTo>
                  <a:pt x="178774" y="34925"/>
                </a:lnTo>
                <a:lnTo>
                  <a:pt x="178774" y="41275"/>
                </a:lnTo>
                <a:lnTo>
                  <a:pt x="235924" y="41275"/>
                </a:lnTo>
                <a:lnTo>
                  <a:pt x="242274" y="38100"/>
                </a:lnTo>
                <a:lnTo>
                  <a:pt x="235924" y="34925"/>
                </a:lnTo>
                <a:close/>
              </a:path>
            </a:pathLst>
          </a:custGeom>
          <a:solidFill>
            <a:srgbClr val="5091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744184" y="3766820"/>
            <a:ext cx="180975" cy="749935"/>
          </a:xfrm>
          <a:prstGeom prst="rect">
            <a:avLst/>
          </a:prstGeom>
        </p:spPr>
        <p:txBody>
          <a:bodyPr wrap="square" lIns="0" tIns="635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000" spc="-5">
                <a:solidFill>
                  <a:srgbClr val="444949"/>
                </a:solidFill>
                <a:latin typeface="Calibri"/>
                <a:cs typeface="Calibri"/>
              </a:rPr>
              <a:t>Input</a:t>
            </a:r>
            <a:r>
              <a:rPr dirty="0" sz="1000" spc="-5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444949"/>
                </a:solidFill>
                <a:latin typeface="Calibri"/>
                <a:cs typeface="Calibri"/>
              </a:rPr>
              <a:t>artifacts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868666" y="3645860"/>
            <a:ext cx="242570" cy="994410"/>
          </a:xfrm>
          <a:custGeom>
            <a:avLst/>
            <a:gdLst/>
            <a:ahLst/>
            <a:cxnLst/>
            <a:rect l="l" t="t" r="r" b="b"/>
            <a:pathLst>
              <a:path w="242570" h="994410">
                <a:moveTo>
                  <a:pt x="166074" y="34925"/>
                </a:moveTo>
                <a:lnTo>
                  <a:pt x="0" y="34925"/>
                </a:lnTo>
                <a:lnTo>
                  <a:pt x="0" y="994062"/>
                </a:lnTo>
                <a:lnTo>
                  <a:pt x="6350" y="994062"/>
                </a:lnTo>
                <a:lnTo>
                  <a:pt x="6350" y="41275"/>
                </a:lnTo>
                <a:lnTo>
                  <a:pt x="3175" y="41275"/>
                </a:lnTo>
                <a:lnTo>
                  <a:pt x="6350" y="38100"/>
                </a:lnTo>
                <a:lnTo>
                  <a:pt x="166074" y="38100"/>
                </a:lnTo>
                <a:lnTo>
                  <a:pt x="166074" y="34925"/>
                </a:lnTo>
                <a:close/>
              </a:path>
              <a:path w="242570" h="994410">
                <a:moveTo>
                  <a:pt x="166074" y="0"/>
                </a:moveTo>
                <a:lnTo>
                  <a:pt x="166074" y="76200"/>
                </a:lnTo>
                <a:lnTo>
                  <a:pt x="235924" y="41275"/>
                </a:lnTo>
                <a:lnTo>
                  <a:pt x="178774" y="41275"/>
                </a:lnTo>
                <a:lnTo>
                  <a:pt x="178774" y="34925"/>
                </a:lnTo>
                <a:lnTo>
                  <a:pt x="235924" y="34925"/>
                </a:lnTo>
                <a:lnTo>
                  <a:pt x="166074" y="0"/>
                </a:lnTo>
                <a:close/>
              </a:path>
              <a:path w="242570" h="994410">
                <a:moveTo>
                  <a:pt x="6350" y="38100"/>
                </a:moveTo>
                <a:lnTo>
                  <a:pt x="3175" y="41275"/>
                </a:lnTo>
                <a:lnTo>
                  <a:pt x="6350" y="41275"/>
                </a:lnTo>
                <a:lnTo>
                  <a:pt x="6350" y="38100"/>
                </a:lnTo>
                <a:close/>
              </a:path>
              <a:path w="242570" h="994410">
                <a:moveTo>
                  <a:pt x="166074" y="38100"/>
                </a:moveTo>
                <a:lnTo>
                  <a:pt x="6350" y="38100"/>
                </a:lnTo>
                <a:lnTo>
                  <a:pt x="6350" y="41275"/>
                </a:lnTo>
                <a:lnTo>
                  <a:pt x="166074" y="41275"/>
                </a:lnTo>
                <a:lnTo>
                  <a:pt x="166074" y="38100"/>
                </a:lnTo>
                <a:close/>
              </a:path>
              <a:path w="242570" h="994410">
                <a:moveTo>
                  <a:pt x="235924" y="34925"/>
                </a:moveTo>
                <a:lnTo>
                  <a:pt x="178774" y="34925"/>
                </a:lnTo>
                <a:lnTo>
                  <a:pt x="178774" y="41275"/>
                </a:lnTo>
                <a:lnTo>
                  <a:pt x="235924" y="41275"/>
                </a:lnTo>
                <a:lnTo>
                  <a:pt x="242274" y="38100"/>
                </a:lnTo>
                <a:lnTo>
                  <a:pt x="235924" y="34925"/>
                </a:lnTo>
                <a:close/>
              </a:path>
            </a:pathLst>
          </a:custGeom>
          <a:solidFill>
            <a:srgbClr val="5091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656899" y="3766820"/>
            <a:ext cx="180975" cy="749935"/>
          </a:xfrm>
          <a:prstGeom prst="rect">
            <a:avLst/>
          </a:prstGeom>
        </p:spPr>
        <p:txBody>
          <a:bodyPr wrap="square" lIns="0" tIns="635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000" spc="-5">
                <a:solidFill>
                  <a:srgbClr val="444949"/>
                </a:solidFill>
                <a:latin typeface="Calibri"/>
                <a:cs typeface="Calibri"/>
              </a:rPr>
              <a:t>Input</a:t>
            </a:r>
            <a:r>
              <a:rPr dirty="0" sz="1000" spc="-5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444949"/>
                </a:solidFill>
                <a:latin typeface="Calibri"/>
                <a:cs typeface="Calibri"/>
              </a:rPr>
              <a:t>artifacts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15584" y="4627994"/>
            <a:ext cx="743585" cy="227329"/>
          </a:xfrm>
          <a:custGeom>
            <a:avLst/>
            <a:gdLst/>
            <a:ahLst/>
            <a:cxnLst/>
            <a:rect l="l" t="t" r="r" b="b"/>
            <a:pathLst>
              <a:path w="743585" h="227329">
                <a:moveTo>
                  <a:pt x="0" y="16918"/>
                </a:moveTo>
                <a:lnTo>
                  <a:pt x="27676" y="87778"/>
                </a:lnTo>
                <a:lnTo>
                  <a:pt x="54160" y="119309"/>
                </a:lnTo>
                <a:lnTo>
                  <a:pt x="87979" y="147665"/>
                </a:lnTo>
                <a:lnTo>
                  <a:pt x="128311" y="172414"/>
                </a:lnTo>
                <a:lnTo>
                  <a:pt x="174337" y="193123"/>
                </a:lnTo>
                <a:lnTo>
                  <a:pt x="225234" y="209359"/>
                </a:lnTo>
                <a:lnTo>
                  <a:pt x="280180" y="220691"/>
                </a:lnTo>
                <a:lnTo>
                  <a:pt x="338355" y="226686"/>
                </a:lnTo>
                <a:lnTo>
                  <a:pt x="398937" y="226912"/>
                </a:lnTo>
                <a:lnTo>
                  <a:pt x="455808" y="221622"/>
                </a:lnTo>
                <a:lnTo>
                  <a:pt x="509398" y="211346"/>
                </a:lnTo>
                <a:lnTo>
                  <a:pt x="559071" y="196504"/>
                </a:lnTo>
                <a:lnTo>
                  <a:pt x="604188" y="177515"/>
                </a:lnTo>
                <a:lnTo>
                  <a:pt x="644113" y="154799"/>
                </a:lnTo>
                <a:lnTo>
                  <a:pt x="678208" y="128775"/>
                </a:lnTo>
                <a:lnTo>
                  <a:pt x="705836" y="99864"/>
                </a:lnTo>
                <a:lnTo>
                  <a:pt x="739140" y="35056"/>
                </a:lnTo>
                <a:lnTo>
                  <a:pt x="743542" y="0"/>
                </a:lnTo>
              </a:path>
            </a:pathLst>
          </a:custGeom>
          <a:ln w="6350">
            <a:solidFill>
              <a:srgbClr val="5091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119150" y="4627994"/>
            <a:ext cx="743585" cy="227329"/>
          </a:xfrm>
          <a:custGeom>
            <a:avLst/>
            <a:gdLst/>
            <a:ahLst/>
            <a:cxnLst/>
            <a:rect l="l" t="t" r="r" b="b"/>
            <a:pathLst>
              <a:path w="743584" h="227329">
                <a:moveTo>
                  <a:pt x="0" y="16918"/>
                </a:moveTo>
                <a:lnTo>
                  <a:pt x="27676" y="87778"/>
                </a:lnTo>
                <a:lnTo>
                  <a:pt x="54160" y="119309"/>
                </a:lnTo>
                <a:lnTo>
                  <a:pt x="87979" y="147665"/>
                </a:lnTo>
                <a:lnTo>
                  <a:pt x="128311" y="172414"/>
                </a:lnTo>
                <a:lnTo>
                  <a:pt x="174337" y="193123"/>
                </a:lnTo>
                <a:lnTo>
                  <a:pt x="225234" y="209359"/>
                </a:lnTo>
                <a:lnTo>
                  <a:pt x="280180" y="220691"/>
                </a:lnTo>
                <a:lnTo>
                  <a:pt x="338355" y="226686"/>
                </a:lnTo>
                <a:lnTo>
                  <a:pt x="398937" y="226912"/>
                </a:lnTo>
                <a:lnTo>
                  <a:pt x="455808" y="221622"/>
                </a:lnTo>
                <a:lnTo>
                  <a:pt x="509398" y="211346"/>
                </a:lnTo>
                <a:lnTo>
                  <a:pt x="559071" y="196504"/>
                </a:lnTo>
                <a:lnTo>
                  <a:pt x="604188" y="177515"/>
                </a:lnTo>
                <a:lnTo>
                  <a:pt x="644113" y="154799"/>
                </a:lnTo>
                <a:lnTo>
                  <a:pt x="678208" y="128775"/>
                </a:lnTo>
                <a:lnTo>
                  <a:pt x="705836" y="99864"/>
                </a:lnTo>
                <a:lnTo>
                  <a:pt x="739140" y="35056"/>
                </a:lnTo>
                <a:lnTo>
                  <a:pt x="743542" y="0"/>
                </a:lnTo>
              </a:path>
            </a:pathLst>
          </a:custGeom>
          <a:ln w="6350">
            <a:solidFill>
              <a:srgbClr val="5091D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9750425" cy="1297305"/>
          </a:xfrm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 spc="-375"/>
              <a:t>D</a:t>
            </a:r>
            <a:r>
              <a:rPr dirty="0" spc="-140"/>
              <a:t>i</a:t>
            </a:r>
            <a:r>
              <a:rPr dirty="0" spc="-595"/>
              <a:t>s</a:t>
            </a:r>
            <a:r>
              <a:rPr dirty="0" spc="-600"/>
              <a:t>c</a:t>
            </a:r>
            <a:r>
              <a:rPr dirty="0" spc="-390"/>
              <a:t>l</a:t>
            </a:r>
            <a:r>
              <a:rPr dirty="0" spc="-770"/>
              <a:t>a</a:t>
            </a:r>
            <a:r>
              <a:rPr dirty="0" spc="-390"/>
              <a:t>i</a:t>
            </a:r>
            <a:r>
              <a:rPr dirty="0" spc="-900"/>
              <a:t>m</a:t>
            </a:r>
            <a:r>
              <a:rPr dirty="0" spc="-535"/>
              <a:t>e</a:t>
            </a:r>
            <a:r>
              <a:rPr dirty="0" spc="-20"/>
              <a:t>r</a:t>
            </a:r>
            <a:r>
              <a:rPr dirty="0" spc="-1225"/>
              <a:t>:</a:t>
            </a:r>
            <a:r>
              <a:rPr dirty="0" spc="-680"/>
              <a:t> </a:t>
            </a:r>
            <a:r>
              <a:rPr dirty="0" sz="4300" spc="-345"/>
              <a:t>T</a:t>
            </a:r>
            <a:r>
              <a:rPr dirty="0" sz="4300" spc="-350"/>
              <a:t>h</a:t>
            </a:r>
            <a:r>
              <a:rPr dirty="0" sz="4300" spc="-535"/>
              <a:t>ese</a:t>
            </a:r>
            <a:r>
              <a:rPr dirty="0" sz="4300" spc="-285"/>
              <a:t> </a:t>
            </a:r>
            <a:r>
              <a:rPr dirty="0" sz="4300" spc="-680"/>
              <a:t>s</a:t>
            </a:r>
            <a:r>
              <a:rPr dirty="0" sz="4300" spc="-365"/>
              <a:t>l</a:t>
            </a:r>
            <a:r>
              <a:rPr dirty="0" sz="4300" spc="-360"/>
              <a:t>i</a:t>
            </a:r>
            <a:r>
              <a:rPr dirty="0" sz="4300" spc="-550"/>
              <a:t>de</a:t>
            </a:r>
            <a:r>
              <a:rPr dirty="0" sz="4300" spc="-475"/>
              <a:t>s</a:t>
            </a:r>
            <a:r>
              <a:rPr dirty="0" sz="4300" spc="-285"/>
              <a:t> </a:t>
            </a:r>
            <a:r>
              <a:rPr dirty="0" sz="4300" spc="-710"/>
              <a:t>a</a:t>
            </a:r>
            <a:r>
              <a:rPr dirty="0" sz="4300" spc="-375"/>
              <a:t>r</a:t>
            </a:r>
            <a:r>
              <a:rPr dirty="0" sz="4300" spc="-455"/>
              <a:t>e</a:t>
            </a:r>
            <a:r>
              <a:rPr dirty="0" sz="4300" spc="-285"/>
              <a:t> </a:t>
            </a:r>
            <a:r>
              <a:rPr dirty="0" sz="4300" spc="-345"/>
              <a:t>co</a:t>
            </a:r>
            <a:r>
              <a:rPr dirty="0" sz="4300" spc="-465"/>
              <a:t>p</a:t>
            </a:r>
            <a:r>
              <a:rPr dirty="0" sz="4300" spc="-630"/>
              <a:t>y</a:t>
            </a:r>
            <a:r>
              <a:rPr dirty="0" sz="4300" spc="-350"/>
              <a:t>r</a:t>
            </a:r>
            <a:r>
              <a:rPr dirty="0" sz="4300" spc="-585"/>
              <a:t>ig</a:t>
            </a:r>
            <a:r>
              <a:rPr dirty="0" sz="4300" spc="-560"/>
              <a:t>h</a:t>
            </a:r>
            <a:r>
              <a:rPr dirty="0" sz="4300" spc="-375"/>
              <a:t>t</a:t>
            </a:r>
            <a:r>
              <a:rPr dirty="0" sz="4300" spc="-445"/>
              <a:t>ed</a:t>
            </a:r>
            <a:r>
              <a:rPr dirty="0" sz="4300" spc="-285"/>
              <a:t> </a:t>
            </a:r>
            <a:r>
              <a:rPr dirty="0" sz="4300" spc="-710"/>
              <a:t>a</a:t>
            </a:r>
            <a:r>
              <a:rPr dirty="0" sz="4300" spc="-560"/>
              <a:t>n</a:t>
            </a:r>
            <a:r>
              <a:rPr dirty="0" sz="4300" spc="-310"/>
              <a:t>d  </a:t>
            </a:r>
            <a:r>
              <a:rPr dirty="0" sz="4300" spc="-600"/>
              <a:t>s</a:t>
            </a:r>
            <a:r>
              <a:rPr dirty="0" sz="4300" spc="-459"/>
              <a:t>t</a:t>
            </a:r>
            <a:r>
              <a:rPr dirty="0" sz="4300" spc="-265"/>
              <a:t>r</a:t>
            </a:r>
            <a:r>
              <a:rPr dirty="0" sz="4300" spc="-360"/>
              <a:t>i</a:t>
            </a:r>
            <a:r>
              <a:rPr dirty="0" sz="4300" spc="-409"/>
              <a:t>c</a:t>
            </a:r>
            <a:r>
              <a:rPr dirty="0" sz="4300" spc="-375"/>
              <a:t>t</a:t>
            </a:r>
            <a:r>
              <a:rPr dirty="0" sz="4300" spc="-400"/>
              <a:t>l</a:t>
            </a:r>
            <a:r>
              <a:rPr dirty="0" sz="4300" spc="-710"/>
              <a:t>y</a:t>
            </a:r>
            <a:r>
              <a:rPr dirty="0" sz="4300" spc="-290"/>
              <a:t> </a:t>
            </a:r>
            <a:r>
              <a:rPr dirty="0" sz="4300" spc="-495"/>
              <a:t>f</a:t>
            </a:r>
            <a:r>
              <a:rPr dirty="0" sz="4300" spc="-225"/>
              <a:t>o</a:t>
            </a:r>
            <a:r>
              <a:rPr dirty="0" sz="4300" spc="-370"/>
              <a:t>r</a:t>
            </a:r>
            <a:r>
              <a:rPr dirty="0" sz="4300" spc="-295"/>
              <a:t> </a:t>
            </a:r>
            <a:r>
              <a:rPr dirty="0" sz="4300" spc="-465"/>
              <a:t>pe</a:t>
            </a:r>
            <a:r>
              <a:rPr dirty="0" sz="4300" spc="-160"/>
              <a:t>r</a:t>
            </a:r>
            <a:r>
              <a:rPr dirty="0" sz="4300" spc="-455"/>
              <a:t>so</a:t>
            </a:r>
            <a:r>
              <a:rPr dirty="0" sz="4300" spc="-655"/>
              <a:t>n</a:t>
            </a:r>
            <a:r>
              <a:rPr dirty="0" sz="4300" spc="-625"/>
              <a:t>a</a:t>
            </a:r>
            <a:r>
              <a:rPr dirty="0" sz="4300" spc="-355"/>
              <a:t>l</a:t>
            </a:r>
            <a:r>
              <a:rPr dirty="0" sz="4300" spc="-295"/>
              <a:t> </a:t>
            </a:r>
            <a:r>
              <a:rPr dirty="0" sz="4300" spc="-570"/>
              <a:t>use</a:t>
            </a:r>
            <a:r>
              <a:rPr dirty="0" sz="4300" spc="-290"/>
              <a:t> </a:t>
            </a:r>
            <a:r>
              <a:rPr dirty="0" sz="4300" spc="-225"/>
              <a:t>o</a:t>
            </a:r>
            <a:r>
              <a:rPr dirty="0" sz="4300" spc="-640"/>
              <a:t>n</a:t>
            </a:r>
            <a:r>
              <a:rPr dirty="0" sz="4300" spc="-325"/>
              <a:t>l</a:t>
            </a:r>
            <a:r>
              <a:rPr dirty="0" sz="4300" spc="-710"/>
              <a:t>y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916939" y="1757172"/>
            <a:ext cx="10114915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65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33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33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1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ll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9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600">
              <a:latin typeface="Microsoft Sans Serif"/>
              <a:cs typeface="Microsoft Sans Serif"/>
            </a:endParaRPr>
          </a:p>
          <a:p>
            <a:pPr marL="241300">
              <a:lnSpc>
                <a:spcPts val="2650"/>
              </a:lnSpc>
            </a:pPr>
            <a:r>
              <a:rPr dirty="0" u="sng" sz="2600" spc="-14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AWS</a:t>
            </a:r>
            <a:r>
              <a:rPr dirty="0" u="sng" sz="2600" spc="4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600" spc="-8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Certified</a:t>
            </a:r>
            <a:r>
              <a:rPr dirty="0" u="sng" sz="2600" spc="4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600" spc="-12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DevOps</a:t>
            </a:r>
            <a:r>
              <a:rPr dirty="0" u="sng" sz="2600" spc="4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600" spc="-2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Engineer</a:t>
            </a:r>
            <a:r>
              <a:rPr dirty="0" u="sng" sz="2600" spc="3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600" spc="-19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Professional</a:t>
            </a:r>
            <a:r>
              <a:rPr dirty="0" u="sng" sz="2600" spc="3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600" spc="-15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course</a:t>
            </a:r>
            <a:r>
              <a:rPr dirty="0" u="sng" sz="2600" spc="4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600" spc="-19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by</a:t>
            </a:r>
            <a:r>
              <a:rPr dirty="0" u="sng" sz="2600" spc="4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600" spc="-2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Stephane</a:t>
            </a:r>
            <a:r>
              <a:rPr dirty="0" u="sng" sz="2600" spc="4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600" spc="-21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Maarek</a:t>
            </a:r>
            <a:r>
              <a:rPr dirty="0" sz="2600" spc="-215">
                <a:solidFill>
                  <a:srgbClr val="0563C1"/>
                </a:solidFill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70800"/>
              </a:lnSpc>
              <a:buSzPct val="101960"/>
              <a:buFont typeface="Arial MT"/>
              <a:buChar char="•"/>
              <a:tabLst>
                <a:tab pos="241300" algn="l"/>
              </a:tabLst>
            </a:pPr>
            <a:r>
              <a:rPr dirty="0" baseline="1089" sz="3825" spc="-375">
                <a:solidFill>
                  <a:srgbClr val="444949"/>
                </a:solidFill>
                <a:latin typeface="Microsoft Sans Serif"/>
                <a:cs typeface="Microsoft Sans Serif"/>
              </a:rPr>
              <a:t>Please</a:t>
            </a:r>
            <a:r>
              <a:rPr dirty="0" baseline="1089" sz="3825" spc="-3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82">
                <a:solidFill>
                  <a:srgbClr val="444949"/>
                </a:solidFill>
                <a:latin typeface="Microsoft Sans Serif"/>
                <a:cs typeface="Microsoft Sans Serif"/>
              </a:rPr>
              <a:t>do </a:t>
            </a:r>
            <a:r>
              <a:rPr dirty="0" baseline="1089" sz="3825" spc="-44">
                <a:solidFill>
                  <a:srgbClr val="444949"/>
                </a:solidFill>
                <a:latin typeface="Microsoft Sans Serif"/>
                <a:cs typeface="Microsoft Sans Serif"/>
              </a:rPr>
              <a:t>not </a:t>
            </a:r>
            <a:r>
              <a:rPr dirty="0" baseline="1089" sz="3825" spc="-292">
                <a:solidFill>
                  <a:srgbClr val="444949"/>
                </a:solidFill>
                <a:latin typeface="Microsoft Sans Serif"/>
                <a:cs typeface="Microsoft Sans Serif"/>
              </a:rPr>
              <a:t>share</a:t>
            </a:r>
            <a:r>
              <a:rPr dirty="0" baseline="1089" sz="3825" spc="-28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195">
                <a:solidFill>
                  <a:srgbClr val="444949"/>
                </a:solidFill>
                <a:latin typeface="Microsoft Sans Serif"/>
                <a:cs typeface="Microsoft Sans Serif"/>
              </a:rPr>
              <a:t>this </a:t>
            </a:r>
            <a:r>
              <a:rPr dirty="0" baseline="1089" sz="3825" spc="-179">
                <a:solidFill>
                  <a:srgbClr val="444949"/>
                </a:solidFill>
                <a:latin typeface="Microsoft Sans Serif"/>
                <a:cs typeface="Microsoft Sans Serif"/>
              </a:rPr>
              <a:t>document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, </a:t>
            </a:r>
            <a:r>
              <a:rPr dirty="0" sz="2600" spc="-25">
                <a:solidFill>
                  <a:srgbClr val="444949"/>
                </a:solidFill>
                <a:latin typeface="Microsoft Sans Serif"/>
                <a:cs typeface="Microsoft Sans Serif"/>
              </a:rPr>
              <a:t>it </a:t>
            </a:r>
            <a:r>
              <a:rPr dirty="0" sz="2600" spc="-24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600" spc="-2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intended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 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personal </a:t>
            </a:r>
            <a:r>
              <a:rPr dirty="0" sz="2600" spc="-254">
                <a:solidFill>
                  <a:srgbClr val="444949"/>
                </a:solidFill>
                <a:latin typeface="Microsoft Sans Serif"/>
                <a:cs typeface="Microsoft Sans Serif"/>
              </a:rPr>
              <a:t>use</a:t>
            </a:r>
            <a:r>
              <a:rPr dirty="0" sz="2600" spc="-2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0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exam </a:t>
            </a:r>
            <a:r>
              <a:rPr dirty="0" sz="2600" spc="-68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preparation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5">
                <a:solidFill>
                  <a:srgbClr val="444949"/>
                </a:solidFill>
                <a:latin typeface="Microsoft Sans Serif"/>
                <a:cs typeface="Microsoft Sans Serif"/>
              </a:rPr>
              <a:t>only,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thank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you.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44949"/>
              </a:buClr>
              <a:buFont typeface="Arial MT"/>
              <a:buChar char="•"/>
            </a:pPr>
            <a:endParaRPr sz="3600">
              <a:latin typeface="Microsoft Sans Serif"/>
              <a:cs typeface="Microsoft Sans Serif"/>
            </a:endParaRPr>
          </a:p>
          <a:p>
            <a:pPr marL="241300" marR="145415" indent="-228600">
              <a:lnSpc>
                <a:spcPct val="708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If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you’ve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obtained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these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slides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free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0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website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0">
                <a:solidFill>
                  <a:srgbClr val="444949"/>
                </a:solidFill>
                <a:latin typeface="Microsoft Sans Serif"/>
                <a:cs typeface="Microsoft Sans Serif"/>
              </a:rPr>
              <a:t>not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course’s </a:t>
            </a:r>
            <a:r>
              <a:rPr dirty="0" sz="2600" spc="-68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5">
                <a:solidFill>
                  <a:srgbClr val="444949"/>
                </a:solidFill>
                <a:latin typeface="Microsoft Sans Serif"/>
                <a:cs typeface="Microsoft Sans Serif"/>
              </a:rPr>
              <a:t>website,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9">
                <a:solidFill>
                  <a:srgbClr val="444949"/>
                </a:solidFill>
                <a:latin typeface="Microsoft Sans Serif"/>
                <a:cs typeface="Microsoft Sans Serif"/>
              </a:rPr>
              <a:t>please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reach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0">
                <a:solidFill>
                  <a:srgbClr val="444949"/>
                </a:solidFill>
                <a:latin typeface="Microsoft Sans Serif"/>
                <a:cs typeface="Microsoft Sans Serif"/>
              </a:rPr>
              <a:t>out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600" spc="50">
                <a:solidFill>
                  <a:srgbClr val="0563C1"/>
                </a:solidFill>
                <a:latin typeface="Microsoft Sans Serif"/>
                <a:cs typeface="Microsoft Sans Serif"/>
              </a:rPr>
              <a:t> </a:t>
            </a:r>
            <a:r>
              <a:rPr dirty="0" u="sng" sz="2600" spc="-204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  <a:hlinkClick r:id="rId3"/>
              </a:rPr>
              <a:t>piracy@datacumulus.com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  <a:hlinkClick r:id="rId3"/>
              </a:rPr>
              <a:t>.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Thanks!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44949"/>
              </a:buClr>
              <a:buFont typeface="Arial MT"/>
              <a:buChar char="•"/>
            </a:pPr>
            <a:endParaRPr sz="29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SzPct val="101960"/>
              <a:buFont typeface="Arial MT"/>
              <a:buChar char="•"/>
              <a:tabLst>
                <a:tab pos="241300" algn="l"/>
              </a:tabLst>
            </a:pPr>
            <a:r>
              <a:rPr dirty="0" baseline="1089" sz="3825" spc="-292">
                <a:solidFill>
                  <a:srgbClr val="444949"/>
                </a:solidFill>
                <a:latin typeface="Microsoft Sans Serif"/>
                <a:cs typeface="Microsoft Sans Serif"/>
              </a:rPr>
              <a:t>Best</a:t>
            </a:r>
            <a:r>
              <a:rPr dirty="0" baseline="1089" sz="38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7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baseline="1089" sz="38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225">
                <a:solidFill>
                  <a:srgbClr val="444949"/>
                </a:solidFill>
                <a:latin typeface="Microsoft Sans Serif"/>
                <a:cs typeface="Microsoft Sans Serif"/>
              </a:rPr>
              <a:t>luck</a:t>
            </a:r>
            <a:r>
              <a:rPr dirty="0" baseline="1089" sz="38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52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baseline="1089" sz="38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12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baseline="1089" sz="38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240">
                <a:solidFill>
                  <a:srgbClr val="444949"/>
                </a:solidFill>
                <a:latin typeface="Microsoft Sans Serif"/>
                <a:cs typeface="Microsoft Sans Serif"/>
              </a:rPr>
              <a:t>exam</a:t>
            </a:r>
            <a:r>
              <a:rPr dirty="0" baseline="1089" sz="38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277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baseline="1089" sz="38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270">
                <a:solidFill>
                  <a:srgbClr val="444949"/>
                </a:solidFill>
                <a:latin typeface="Microsoft Sans Serif"/>
                <a:cs typeface="Microsoft Sans Serif"/>
              </a:rPr>
              <a:t>happy</a:t>
            </a:r>
            <a:r>
              <a:rPr dirty="0" baseline="1089" sz="3825" spc="8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247">
                <a:solidFill>
                  <a:srgbClr val="444949"/>
                </a:solidFill>
                <a:latin typeface="Microsoft Sans Serif"/>
                <a:cs typeface="Microsoft Sans Serif"/>
              </a:rPr>
              <a:t>learning!</a:t>
            </a:r>
            <a:endParaRPr baseline="1089" sz="3825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35401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0"/>
              <a:t>J</a:t>
            </a:r>
            <a:r>
              <a:rPr dirty="0" spc="-905"/>
              <a:t>e</a:t>
            </a:r>
            <a:r>
              <a:rPr dirty="0" spc="-625"/>
              <a:t>n</a:t>
            </a:r>
            <a:r>
              <a:rPr dirty="0" spc="-509"/>
              <a:t>ki</a:t>
            </a:r>
            <a:r>
              <a:rPr dirty="0" spc="-730"/>
              <a:t>n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290"/>
              <a:t>o</a:t>
            </a:r>
            <a:r>
              <a:rPr dirty="0" spc="-630"/>
              <a:t>n</a:t>
            </a:r>
            <a:r>
              <a:rPr dirty="0" spc="-585"/>
              <a:t> </a:t>
            </a:r>
            <a:r>
              <a:rPr dirty="0" spc="-295"/>
              <a:t>A</a:t>
            </a:r>
            <a:r>
              <a:rPr dirty="0" spc="180"/>
              <a:t>W</a:t>
            </a:r>
            <a:r>
              <a:rPr dirty="0" spc="-944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2483"/>
            <a:ext cx="9694545" cy="399097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5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ool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Ca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3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9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il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5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&amp;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5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Must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deployed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Master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15">
                <a:solidFill>
                  <a:srgbClr val="444949"/>
                </a:solidFill>
                <a:latin typeface="Microsoft Sans Serif"/>
                <a:cs typeface="Microsoft Sans Serif"/>
              </a:rPr>
              <a:t>Slave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configuration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Mu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2800" spc="-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0">
                <a:solidFill>
                  <a:srgbClr val="444949"/>
                </a:solidFill>
                <a:latin typeface="Microsoft Sans Serif"/>
                <a:cs typeface="Microsoft Sans Serif"/>
              </a:rPr>
              <a:t>Z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2,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80">
                <a:solidFill>
                  <a:srgbClr val="444949"/>
                </a:solidFill>
                <a:latin typeface="Microsoft Sans Serif"/>
                <a:cs typeface="Microsoft Sans Serif"/>
              </a:rPr>
              <a:t>..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All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projects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must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have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“Jenkinsfile”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(similar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buildspec.yml)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tell </a:t>
            </a:r>
            <a:r>
              <a:rPr dirty="0" sz="2800" spc="-7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84">
                <a:solidFill>
                  <a:srgbClr val="444949"/>
                </a:solidFill>
                <a:latin typeface="Microsoft Sans Serif"/>
                <a:cs typeface="Microsoft Sans Serif"/>
              </a:rPr>
              <a:t>J</a:t>
            </a:r>
            <a:r>
              <a:rPr dirty="0" sz="2800" spc="-55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44949"/>
              </a:buClr>
              <a:buFont typeface="Arial MT"/>
              <a:buChar char="•"/>
            </a:pPr>
            <a:endParaRPr sz="4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-305">
                <a:solidFill>
                  <a:srgbClr val="444949"/>
                </a:solidFill>
                <a:latin typeface="Microsoft Sans Serif"/>
                <a:cs typeface="Microsoft Sans Serif"/>
              </a:rPr>
              <a:t>Jenkins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extended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thanks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many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plugins!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744283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0"/>
              <a:t>J</a:t>
            </a:r>
            <a:r>
              <a:rPr dirty="0" spc="-905"/>
              <a:t>e</a:t>
            </a:r>
            <a:r>
              <a:rPr dirty="0" spc="-625"/>
              <a:t>n</a:t>
            </a:r>
            <a:r>
              <a:rPr dirty="0" spc="-509"/>
              <a:t>ki</a:t>
            </a:r>
            <a:r>
              <a:rPr dirty="0" spc="-730"/>
              <a:t>n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275"/>
              <a:t>M</a:t>
            </a:r>
            <a:r>
              <a:rPr dirty="0" spc="-810"/>
              <a:t>a</a:t>
            </a:r>
            <a:r>
              <a:rPr dirty="0" spc="-695"/>
              <a:t>s</a:t>
            </a:r>
            <a:r>
              <a:rPr dirty="0" spc="-375"/>
              <a:t>t</a:t>
            </a:r>
            <a:r>
              <a:rPr dirty="0" spc="-550"/>
              <a:t>e</a:t>
            </a:r>
            <a:r>
              <a:rPr dirty="0" spc="-415"/>
              <a:t>r</a:t>
            </a:r>
            <a:r>
              <a:rPr dirty="0" spc="-325"/>
              <a:t> </a:t>
            </a:r>
            <a:r>
              <a:rPr dirty="0" spc="-765"/>
              <a:t>/</a:t>
            </a:r>
            <a:r>
              <a:rPr dirty="0" spc="-320"/>
              <a:t> </a:t>
            </a:r>
            <a:r>
              <a:rPr dirty="0" spc="-670"/>
              <a:t>Sl</a:t>
            </a:r>
            <a:r>
              <a:rPr dirty="0" spc="-880"/>
              <a:t>a</a:t>
            </a:r>
            <a:r>
              <a:rPr dirty="0" spc="-800"/>
              <a:t>v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440"/>
              <a:t>(</a:t>
            </a:r>
            <a:r>
              <a:rPr dirty="0" spc="-655"/>
              <a:t>b</a:t>
            </a:r>
            <a:r>
              <a:rPr dirty="0" spc="-625"/>
              <a:t>u</a:t>
            </a:r>
            <a:r>
              <a:rPr dirty="0" spc="-300"/>
              <a:t>il</a:t>
            </a:r>
            <a:r>
              <a:rPr dirty="0" spc="-670"/>
              <a:t>d</a:t>
            </a:r>
            <a:r>
              <a:rPr dirty="0" spc="-330"/>
              <a:t> </a:t>
            </a:r>
            <a:r>
              <a:rPr dirty="0" spc="-484"/>
              <a:t>f</a:t>
            </a:r>
            <a:r>
              <a:rPr dirty="0" spc="-695"/>
              <a:t>a</a:t>
            </a:r>
            <a:r>
              <a:rPr dirty="0" spc="-385"/>
              <a:t>r</a:t>
            </a:r>
            <a:r>
              <a:rPr dirty="0" spc="-900"/>
              <a:t>m</a:t>
            </a:r>
            <a:r>
              <a:rPr dirty="0" spc="-535"/>
              <a:t>)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2684" y="2066471"/>
            <a:ext cx="6368961" cy="31115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70107" y="5592571"/>
            <a:ext cx="543496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From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whitepaper:</a:t>
            </a:r>
            <a:r>
              <a:rPr dirty="0" sz="1800" spc="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Jenkins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on</a:t>
            </a:r>
            <a:r>
              <a:rPr dirty="0" sz="1800" spc="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AWS 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u="sng" sz="18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https://d1.awsstatic.com/whitepapers/jenkins-on-aws.pdf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35401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0"/>
              <a:t>J</a:t>
            </a:r>
            <a:r>
              <a:rPr dirty="0" spc="-905"/>
              <a:t>e</a:t>
            </a:r>
            <a:r>
              <a:rPr dirty="0" spc="-625"/>
              <a:t>n</a:t>
            </a:r>
            <a:r>
              <a:rPr dirty="0" spc="-509"/>
              <a:t>ki</a:t>
            </a:r>
            <a:r>
              <a:rPr dirty="0" spc="-730"/>
              <a:t>n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290"/>
              <a:t>o</a:t>
            </a:r>
            <a:r>
              <a:rPr dirty="0" spc="-630"/>
              <a:t>n</a:t>
            </a:r>
            <a:r>
              <a:rPr dirty="0" spc="-585"/>
              <a:t> </a:t>
            </a:r>
            <a:r>
              <a:rPr dirty="0" spc="-295"/>
              <a:t>A</a:t>
            </a:r>
            <a:r>
              <a:rPr dirty="0" spc="180"/>
              <a:t>W</a:t>
            </a:r>
            <a:r>
              <a:rPr dirty="0" spc="-944"/>
              <a:t>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3599" y="1725777"/>
            <a:ext cx="7077134" cy="341796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84089" y="5620003"/>
            <a:ext cx="412051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u="sng" sz="18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Source: </a:t>
            </a:r>
            <a:r>
              <a:rPr dirty="0" u="sng" sz="18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https://aws.amazon.com/getting- </a:t>
            </a:r>
            <a:r>
              <a:rPr dirty="0" sz="1800" spc="-5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dirty="0" u="sng" sz="18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started/projects/setup-jenkins-build-server/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7097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0"/>
              <a:t>J</a:t>
            </a:r>
            <a:r>
              <a:rPr dirty="0" spc="-905"/>
              <a:t>e</a:t>
            </a:r>
            <a:r>
              <a:rPr dirty="0" spc="-625"/>
              <a:t>n</a:t>
            </a:r>
            <a:r>
              <a:rPr dirty="0" spc="-509"/>
              <a:t>ki</a:t>
            </a:r>
            <a:r>
              <a:rPr dirty="0" spc="-730"/>
              <a:t>n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275"/>
              <a:t>M</a:t>
            </a:r>
            <a:r>
              <a:rPr dirty="0" spc="-810"/>
              <a:t>a</a:t>
            </a:r>
            <a:r>
              <a:rPr dirty="0" spc="-695"/>
              <a:t>s</a:t>
            </a:r>
            <a:r>
              <a:rPr dirty="0" spc="-375"/>
              <a:t>t</a:t>
            </a:r>
            <a:r>
              <a:rPr dirty="0" spc="-550"/>
              <a:t>e</a:t>
            </a:r>
            <a:r>
              <a:rPr dirty="0" spc="-415"/>
              <a:t>r</a:t>
            </a:r>
            <a:r>
              <a:rPr dirty="0" spc="-325"/>
              <a:t> </a:t>
            </a:r>
            <a:r>
              <a:rPr dirty="0" spc="-765"/>
              <a:t>/</a:t>
            </a:r>
            <a:r>
              <a:rPr dirty="0" spc="-320"/>
              <a:t> </a:t>
            </a:r>
            <a:r>
              <a:rPr dirty="0" spc="-670"/>
              <a:t>Sl</a:t>
            </a:r>
            <a:r>
              <a:rPr dirty="0" spc="-880"/>
              <a:t>a</a:t>
            </a:r>
            <a:r>
              <a:rPr dirty="0" spc="-800"/>
              <a:t>v</a:t>
            </a:r>
            <a:r>
              <a:rPr dirty="0" spc="-515"/>
              <a:t>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9479" y="2256876"/>
            <a:ext cx="7562682" cy="292761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70107" y="5592571"/>
            <a:ext cx="543496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From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whitepaper:</a:t>
            </a:r>
            <a:r>
              <a:rPr dirty="0" sz="1800" spc="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Jenkins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on</a:t>
            </a:r>
            <a:r>
              <a:rPr dirty="0" sz="1800" spc="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AWS 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u="sng" sz="18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https://d1.awsstatic.com/whitepapers/jenkins-on-aws.pdf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6819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0"/>
              <a:t>J</a:t>
            </a:r>
            <a:r>
              <a:rPr dirty="0" spc="-905"/>
              <a:t>e</a:t>
            </a:r>
            <a:r>
              <a:rPr dirty="0" spc="-625"/>
              <a:t>n</a:t>
            </a:r>
            <a:r>
              <a:rPr dirty="0" spc="-509"/>
              <a:t>ki</a:t>
            </a:r>
            <a:r>
              <a:rPr dirty="0" spc="-730"/>
              <a:t>n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450"/>
              <a:t>wit</a:t>
            </a:r>
            <a:r>
              <a:rPr dirty="0" spc="-570"/>
              <a:t>h</a:t>
            </a:r>
            <a:r>
              <a:rPr dirty="0" spc="-320"/>
              <a:t> </a:t>
            </a:r>
            <a:r>
              <a:rPr dirty="0" spc="-210"/>
              <a:t>C</a:t>
            </a:r>
            <a:r>
              <a:rPr dirty="0" spc="-180"/>
              <a:t>o</a:t>
            </a:r>
            <a:r>
              <a:rPr dirty="0" spc="-509"/>
              <a:t>d</a:t>
            </a:r>
            <a:r>
              <a:rPr dirty="0" spc="-509"/>
              <a:t>e</a:t>
            </a:r>
            <a:r>
              <a:rPr dirty="0" spc="-425"/>
              <a:t>P</a:t>
            </a:r>
            <a:r>
              <a:rPr dirty="0" spc="-275"/>
              <a:t>i</a:t>
            </a:r>
            <a:r>
              <a:rPr dirty="0" spc="-620"/>
              <a:t>p</a:t>
            </a:r>
            <a:r>
              <a:rPr dirty="0" spc="-509"/>
              <a:t>e</a:t>
            </a:r>
            <a:r>
              <a:rPr dirty="0" spc="-330"/>
              <a:t>li</a:t>
            </a:r>
            <a:r>
              <a:rPr dirty="0" spc="-740"/>
              <a:t>n</a:t>
            </a:r>
            <a:r>
              <a:rPr dirty="0" spc="-515"/>
              <a:t>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8950" y="1446552"/>
            <a:ext cx="7786884" cy="35453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70107" y="5592571"/>
            <a:ext cx="543496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From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whitepaper:</a:t>
            </a:r>
            <a:r>
              <a:rPr dirty="0" sz="1800" spc="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Jenkins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on</a:t>
            </a:r>
            <a:r>
              <a:rPr dirty="0" sz="1800" spc="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AWS 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u="sng" sz="18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https://d1.awsstatic.com/whitepapers/jenkins-on-aws.pdf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36696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0"/>
              <a:t>J</a:t>
            </a:r>
            <a:r>
              <a:rPr dirty="0" spc="-905"/>
              <a:t>e</a:t>
            </a:r>
            <a:r>
              <a:rPr dirty="0" spc="-625"/>
              <a:t>n</a:t>
            </a:r>
            <a:r>
              <a:rPr dirty="0" spc="-509"/>
              <a:t>ki</a:t>
            </a:r>
            <a:r>
              <a:rPr dirty="0" spc="-730"/>
              <a:t>n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450"/>
              <a:t>wit</a:t>
            </a:r>
            <a:r>
              <a:rPr dirty="0" spc="-570"/>
              <a:t>h</a:t>
            </a:r>
            <a:r>
              <a:rPr dirty="0" spc="-320"/>
              <a:t> </a:t>
            </a:r>
            <a:r>
              <a:rPr dirty="0" spc="-625"/>
              <a:t>E</a:t>
            </a:r>
            <a:r>
              <a:rPr dirty="0" spc="-525"/>
              <a:t>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0107" y="5592571"/>
            <a:ext cx="543496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From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whitepaper:</a:t>
            </a:r>
            <a:r>
              <a:rPr dirty="0" sz="1800" spc="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Jenkins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on</a:t>
            </a:r>
            <a:r>
              <a:rPr dirty="0" sz="1800" spc="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AWS 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u="sng" sz="18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https://d1.awsstatic.com/whitepapers/jenkins-on-aws.pdf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6345" y="1650253"/>
            <a:ext cx="6156340" cy="359946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5518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0"/>
              <a:t>J</a:t>
            </a:r>
            <a:r>
              <a:rPr dirty="0" spc="-905"/>
              <a:t>e</a:t>
            </a:r>
            <a:r>
              <a:rPr dirty="0" spc="-625"/>
              <a:t>n</a:t>
            </a:r>
            <a:r>
              <a:rPr dirty="0" spc="-509"/>
              <a:t>ki</a:t>
            </a:r>
            <a:r>
              <a:rPr dirty="0" spc="-730"/>
              <a:t>n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450"/>
              <a:t>wit</a:t>
            </a:r>
            <a:r>
              <a:rPr dirty="0" spc="-570"/>
              <a:t>h</a:t>
            </a:r>
            <a:r>
              <a:rPr dirty="0" spc="-320"/>
              <a:t> </a:t>
            </a:r>
            <a:r>
              <a:rPr dirty="0" spc="-130"/>
              <a:t>D</a:t>
            </a:r>
            <a:r>
              <a:rPr dirty="0" spc="-509"/>
              <a:t>e</a:t>
            </a:r>
            <a:r>
              <a:rPr dirty="0" spc="-495"/>
              <a:t>vi</a:t>
            </a:r>
            <a:r>
              <a:rPr dirty="0" spc="-590"/>
              <a:t>c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660"/>
              <a:t>Fa</a:t>
            </a:r>
            <a:r>
              <a:rPr dirty="0" spc="-370"/>
              <a:t>r</a:t>
            </a:r>
            <a:r>
              <a:rPr dirty="0" spc="-890"/>
              <a:t>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0107" y="5592571"/>
            <a:ext cx="543496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From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whitepaper:</a:t>
            </a:r>
            <a:r>
              <a:rPr dirty="0" sz="1800" spc="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Jenkins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on</a:t>
            </a:r>
            <a:r>
              <a:rPr dirty="0" sz="1800" spc="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AWS 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u="sng" sz="18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https://d1.awsstatic.com/whitepapers/jenkins-on-aws.pdf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7900" y="2202351"/>
            <a:ext cx="6821659" cy="264721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7962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0"/>
              <a:t>J</a:t>
            </a:r>
            <a:r>
              <a:rPr dirty="0" spc="-905"/>
              <a:t>e</a:t>
            </a:r>
            <a:r>
              <a:rPr dirty="0" spc="-625"/>
              <a:t>n</a:t>
            </a:r>
            <a:r>
              <a:rPr dirty="0" spc="-509"/>
              <a:t>ki</a:t>
            </a:r>
            <a:r>
              <a:rPr dirty="0" spc="-730"/>
              <a:t>n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450"/>
              <a:t>wit</a:t>
            </a:r>
            <a:r>
              <a:rPr dirty="0" spc="-570"/>
              <a:t>h</a:t>
            </a:r>
            <a:r>
              <a:rPr dirty="0" spc="-580"/>
              <a:t> </a:t>
            </a:r>
            <a:r>
              <a:rPr dirty="0" spc="-295"/>
              <a:t>A</a:t>
            </a:r>
            <a:r>
              <a:rPr dirty="0" spc="180"/>
              <a:t>W</a:t>
            </a:r>
            <a:r>
              <a:rPr dirty="0" spc="-944"/>
              <a:t>S</a:t>
            </a:r>
            <a:r>
              <a:rPr dirty="0" spc="-330"/>
              <a:t> </a:t>
            </a:r>
            <a:r>
              <a:rPr dirty="0" spc="-560"/>
              <a:t>La</a:t>
            </a:r>
            <a:r>
              <a:rPr dirty="0" spc="-944"/>
              <a:t>m</a:t>
            </a:r>
            <a:r>
              <a:rPr dirty="0" spc="-509"/>
              <a:t>bd</a:t>
            </a:r>
            <a:r>
              <a:rPr dirty="0" spc="-765"/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0107" y="5592571"/>
            <a:ext cx="543496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From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whitepaper:</a:t>
            </a:r>
            <a:r>
              <a:rPr dirty="0" sz="1800" spc="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Jenkins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on</a:t>
            </a:r>
            <a:r>
              <a:rPr dirty="0" sz="1800" spc="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AWS 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u="sng" sz="18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https://d1.awsstatic.com/whitepapers/jenkins-on-aws.pdf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4652" y="1824675"/>
            <a:ext cx="6341250" cy="299122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3658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0"/>
              <a:t>J</a:t>
            </a:r>
            <a:r>
              <a:rPr dirty="0" spc="-905"/>
              <a:t>e</a:t>
            </a:r>
            <a:r>
              <a:rPr dirty="0" spc="-625"/>
              <a:t>n</a:t>
            </a:r>
            <a:r>
              <a:rPr dirty="0" spc="-509"/>
              <a:t>ki</a:t>
            </a:r>
            <a:r>
              <a:rPr dirty="0" spc="-730"/>
              <a:t>n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450"/>
              <a:t>wit</a:t>
            </a:r>
            <a:r>
              <a:rPr dirty="0" spc="-570"/>
              <a:t>h</a:t>
            </a:r>
            <a:r>
              <a:rPr dirty="0" spc="-320"/>
              <a:t> </a:t>
            </a:r>
            <a:r>
              <a:rPr dirty="0" spc="-240"/>
              <a:t>Cl</a:t>
            </a:r>
            <a:r>
              <a:rPr dirty="0" spc="-295"/>
              <a:t>o</a:t>
            </a:r>
            <a:r>
              <a:rPr dirty="0" spc="-625"/>
              <a:t>u</a:t>
            </a:r>
            <a:r>
              <a:rPr dirty="0" spc="-509"/>
              <a:t>d</a:t>
            </a:r>
            <a:r>
              <a:rPr dirty="0" spc="-440"/>
              <a:t>F</a:t>
            </a:r>
            <a:r>
              <a:rPr dirty="0" spc="-459"/>
              <a:t>o</a:t>
            </a:r>
            <a:r>
              <a:rPr dirty="0" spc="-310"/>
              <a:t>r</a:t>
            </a:r>
            <a:r>
              <a:rPr dirty="0" spc="-900"/>
              <a:t>m</a:t>
            </a:r>
            <a:r>
              <a:rPr dirty="0" spc="-420"/>
              <a:t>ati</a:t>
            </a:r>
            <a:r>
              <a:rPr dirty="0" spc="-595"/>
              <a:t>o</a:t>
            </a:r>
            <a:r>
              <a:rPr dirty="0" spc="-63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0107" y="5592571"/>
            <a:ext cx="543496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From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whitepaper:</a:t>
            </a:r>
            <a:r>
              <a:rPr dirty="0" sz="1800" spc="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Jenkins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on</a:t>
            </a:r>
            <a:r>
              <a:rPr dirty="0" sz="1800" spc="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AWS 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u="sng" sz="18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https://d1.awsstatic.com/whitepapers/jenkins-on-aws.pdf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4734" y="1603516"/>
            <a:ext cx="5829467" cy="353693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9510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30"/>
              <a:t>I</a:t>
            </a:r>
            <a:r>
              <a:rPr dirty="0" spc="-935"/>
              <a:t>n</a:t>
            </a:r>
            <a:r>
              <a:rPr dirty="0" spc="-484"/>
              <a:t>f</a:t>
            </a:r>
            <a:r>
              <a:rPr dirty="0" spc="-310"/>
              <a:t>r</a:t>
            </a:r>
            <a:r>
              <a:rPr dirty="0" spc="-810"/>
              <a:t>a</a:t>
            </a:r>
            <a:r>
              <a:rPr dirty="0" spc="-695"/>
              <a:t>s</a:t>
            </a:r>
            <a:r>
              <a:rPr dirty="0" spc="-400"/>
              <a:t>t</a:t>
            </a:r>
            <a:r>
              <a:rPr dirty="0" spc="-260"/>
              <a:t>r</a:t>
            </a:r>
            <a:r>
              <a:rPr dirty="0" spc="-625"/>
              <a:t>u</a:t>
            </a:r>
            <a:r>
              <a:rPr dirty="0" spc="-459"/>
              <a:t>c</a:t>
            </a:r>
            <a:r>
              <a:rPr dirty="0" spc="-405"/>
              <a:t>t</a:t>
            </a:r>
            <a:r>
              <a:rPr dirty="0" spc="-635"/>
              <a:t>u</a:t>
            </a:r>
            <a:r>
              <a:rPr dirty="0" spc="-395"/>
              <a:t>r</a:t>
            </a:r>
            <a:r>
              <a:rPr dirty="0" spc="-540"/>
              <a:t>e</a:t>
            </a:r>
            <a:r>
              <a:rPr dirty="0" spc="-320"/>
              <a:t> </a:t>
            </a:r>
            <a:r>
              <a:rPr dirty="0" spc="-810"/>
              <a:t>a</a:t>
            </a:r>
            <a:r>
              <a:rPr dirty="0" spc="-700"/>
              <a:t>s</a:t>
            </a:r>
            <a:r>
              <a:rPr dirty="0" spc="-315"/>
              <a:t> </a:t>
            </a:r>
            <a:r>
              <a:rPr dirty="0" spc="-210"/>
              <a:t>C</a:t>
            </a:r>
            <a:r>
              <a:rPr dirty="0" spc="-180"/>
              <a:t>o</a:t>
            </a:r>
            <a:r>
              <a:rPr dirty="0" spc="-509"/>
              <a:t>d</a:t>
            </a:r>
            <a:r>
              <a:rPr dirty="0" spc="-515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2483"/>
            <a:ext cx="9044305" cy="414337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5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43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ma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All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this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manual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5">
                <a:solidFill>
                  <a:srgbClr val="444949"/>
                </a:solidFill>
                <a:latin typeface="Microsoft Sans Serif"/>
                <a:cs typeface="Microsoft Sans Serif"/>
              </a:rPr>
              <a:t>work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will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very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tough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reproduce: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er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reg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60">
                <a:solidFill>
                  <a:srgbClr val="444949"/>
                </a:solidFill>
                <a:latin typeface="Microsoft Sans Serif"/>
                <a:cs typeface="Microsoft Sans Serif"/>
              </a:rPr>
              <a:t>no</a:t>
            </a:r>
            <a:r>
              <a:rPr dirty="0" sz="2400" spc="-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204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4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ccount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45">
                <a:solidFill>
                  <a:srgbClr val="444949"/>
                </a:solidFill>
                <a:latin typeface="Microsoft Sans Serif"/>
                <a:cs typeface="Microsoft Sans Serif"/>
              </a:rPr>
              <a:t>Within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0">
                <a:solidFill>
                  <a:srgbClr val="444949"/>
                </a:solidFill>
                <a:latin typeface="Microsoft Sans Serif"/>
                <a:cs typeface="Microsoft Sans Serif"/>
              </a:rPr>
              <a:t>same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region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if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everything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was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deleted</a:t>
            </a:r>
            <a:endParaRPr sz="2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444949"/>
              </a:buClr>
              <a:buFont typeface="Arial MT"/>
              <a:buChar char="•"/>
            </a:pPr>
            <a:endParaRPr sz="27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6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Wouldn’t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it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great,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if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all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our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infrastructure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0">
                <a:solidFill>
                  <a:srgbClr val="444949"/>
                </a:solidFill>
                <a:latin typeface="Microsoft Sans Serif"/>
                <a:cs typeface="Microsoft Sans Serif"/>
              </a:rPr>
              <a:t>was…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code?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00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code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would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deployed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create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update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delete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our </a:t>
            </a:r>
            <a:r>
              <a:rPr dirty="0" sz="2800" spc="-7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infrastructure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1388" y="1678940"/>
            <a:ext cx="8773160" cy="2689860"/>
          </a:xfrm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algn="ctr" marL="12700" marR="5080" indent="-4445">
              <a:lnSpc>
                <a:spcPts val="6500"/>
              </a:lnSpc>
              <a:spcBef>
                <a:spcPts val="900"/>
              </a:spcBef>
            </a:pPr>
            <a:r>
              <a:rPr dirty="0" sz="6000" spc="-325">
                <a:latin typeface="Microsoft Sans Serif"/>
                <a:cs typeface="Microsoft Sans Serif"/>
              </a:rPr>
              <a:t>AWS</a:t>
            </a:r>
            <a:r>
              <a:rPr dirty="0" sz="6000" spc="50">
                <a:latin typeface="Microsoft Sans Serif"/>
                <a:cs typeface="Microsoft Sans Serif"/>
              </a:rPr>
              <a:t> </a:t>
            </a:r>
            <a:r>
              <a:rPr dirty="0" sz="6000" spc="-190">
                <a:latin typeface="Microsoft Sans Serif"/>
                <a:cs typeface="Microsoft Sans Serif"/>
              </a:rPr>
              <a:t>Certified</a:t>
            </a:r>
            <a:r>
              <a:rPr dirty="0" sz="6000" spc="65">
                <a:latin typeface="Microsoft Sans Serif"/>
                <a:cs typeface="Microsoft Sans Serif"/>
              </a:rPr>
              <a:t> </a:t>
            </a:r>
            <a:r>
              <a:rPr dirty="0" sz="6000" spc="-285">
                <a:latin typeface="Microsoft Sans Serif"/>
                <a:cs typeface="Microsoft Sans Serif"/>
              </a:rPr>
              <a:t>DevOps </a:t>
            </a:r>
            <a:r>
              <a:rPr dirty="0" sz="6000" spc="-280">
                <a:latin typeface="Microsoft Sans Serif"/>
                <a:cs typeface="Microsoft Sans Serif"/>
              </a:rPr>
              <a:t> </a:t>
            </a:r>
            <a:r>
              <a:rPr dirty="0" sz="6000" spc="-775">
                <a:latin typeface="Microsoft Sans Serif"/>
                <a:cs typeface="Microsoft Sans Serif"/>
              </a:rPr>
              <a:t>En</a:t>
            </a:r>
            <a:r>
              <a:rPr dirty="0" sz="6000" spc="-700">
                <a:latin typeface="Microsoft Sans Serif"/>
                <a:cs typeface="Microsoft Sans Serif"/>
              </a:rPr>
              <a:t>g</a:t>
            </a:r>
            <a:r>
              <a:rPr dirty="0" sz="6000" spc="-330">
                <a:latin typeface="Microsoft Sans Serif"/>
                <a:cs typeface="Microsoft Sans Serif"/>
              </a:rPr>
              <a:t>in</a:t>
            </a:r>
            <a:r>
              <a:rPr dirty="0" sz="6000" spc="-459">
                <a:latin typeface="Microsoft Sans Serif"/>
                <a:cs typeface="Microsoft Sans Serif"/>
              </a:rPr>
              <a:t>e</a:t>
            </a:r>
            <a:r>
              <a:rPr dirty="0" sz="6000" spc="-465">
                <a:latin typeface="Microsoft Sans Serif"/>
                <a:cs typeface="Microsoft Sans Serif"/>
              </a:rPr>
              <a:t>e</a:t>
            </a:r>
            <a:r>
              <a:rPr dirty="0" sz="6000">
                <a:latin typeface="Microsoft Sans Serif"/>
                <a:cs typeface="Microsoft Sans Serif"/>
              </a:rPr>
              <a:t>r</a:t>
            </a:r>
            <a:r>
              <a:rPr dirty="0" sz="6000" spc="65">
                <a:latin typeface="Microsoft Sans Serif"/>
                <a:cs typeface="Microsoft Sans Serif"/>
              </a:rPr>
              <a:t> </a:t>
            </a:r>
            <a:r>
              <a:rPr dirty="0" sz="6000" spc="-940">
                <a:latin typeface="Microsoft Sans Serif"/>
                <a:cs typeface="Microsoft Sans Serif"/>
              </a:rPr>
              <a:t>P</a:t>
            </a:r>
            <a:r>
              <a:rPr dirty="0" sz="6000">
                <a:latin typeface="Microsoft Sans Serif"/>
                <a:cs typeface="Microsoft Sans Serif"/>
              </a:rPr>
              <a:t>r</a:t>
            </a:r>
            <a:r>
              <a:rPr dirty="0" sz="6000" spc="-215">
                <a:latin typeface="Microsoft Sans Serif"/>
                <a:cs typeface="Microsoft Sans Serif"/>
              </a:rPr>
              <a:t>o</a:t>
            </a:r>
            <a:r>
              <a:rPr dirty="0" sz="6000" spc="-200">
                <a:latin typeface="Microsoft Sans Serif"/>
                <a:cs typeface="Microsoft Sans Serif"/>
              </a:rPr>
              <a:t>f</a:t>
            </a:r>
            <a:r>
              <a:rPr dirty="0" sz="6000" spc="-465">
                <a:latin typeface="Microsoft Sans Serif"/>
                <a:cs typeface="Microsoft Sans Serif"/>
              </a:rPr>
              <a:t>e</a:t>
            </a:r>
            <a:r>
              <a:rPr dirty="0" sz="6000" spc="-880">
                <a:latin typeface="Microsoft Sans Serif"/>
                <a:cs typeface="Microsoft Sans Serif"/>
              </a:rPr>
              <a:t>ss</a:t>
            </a:r>
            <a:r>
              <a:rPr dirty="0" sz="6000" spc="-360">
                <a:latin typeface="Microsoft Sans Serif"/>
                <a:cs typeface="Microsoft Sans Serif"/>
              </a:rPr>
              <a:t>ion</a:t>
            </a:r>
            <a:r>
              <a:rPr dirty="0" sz="6000" spc="-440">
                <a:latin typeface="Microsoft Sans Serif"/>
                <a:cs typeface="Microsoft Sans Serif"/>
              </a:rPr>
              <a:t>a</a:t>
            </a:r>
            <a:r>
              <a:rPr dirty="0" sz="6000" spc="-245">
                <a:latin typeface="Microsoft Sans Serif"/>
                <a:cs typeface="Microsoft Sans Serif"/>
              </a:rPr>
              <a:t>l</a:t>
            </a:r>
            <a:r>
              <a:rPr dirty="0" sz="6000" spc="60">
                <a:latin typeface="Microsoft Sans Serif"/>
                <a:cs typeface="Microsoft Sans Serif"/>
              </a:rPr>
              <a:t> </a:t>
            </a:r>
            <a:r>
              <a:rPr dirty="0" sz="6000" spc="-270">
                <a:latin typeface="Microsoft Sans Serif"/>
                <a:cs typeface="Microsoft Sans Serif"/>
              </a:rPr>
              <a:t>C</a:t>
            </a:r>
            <a:r>
              <a:rPr dirty="0" sz="6000" spc="-190">
                <a:latin typeface="Microsoft Sans Serif"/>
                <a:cs typeface="Microsoft Sans Serif"/>
              </a:rPr>
              <a:t>ou</a:t>
            </a:r>
            <a:r>
              <a:rPr dirty="0" sz="6000" spc="125">
                <a:latin typeface="Microsoft Sans Serif"/>
                <a:cs typeface="Microsoft Sans Serif"/>
              </a:rPr>
              <a:t>r</a:t>
            </a:r>
            <a:r>
              <a:rPr dirty="0" sz="6000" spc="-880">
                <a:latin typeface="Microsoft Sans Serif"/>
                <a:cs typeface="Microsoft Sans Serif"/>
              </a:rPr>
              <a:t>s</a:t>
            </a:r>
            <a:r>
              <a:rPr dirty="0" sz="6000" spc="-465">
                <a:latin typeface="Microsoft Sans Serif"/>
                <a:cs typeface="Microsoft Sans Serif"/>
              </a:rPr>
              <a:t>e</a:t>
            </a:r>
            <a:endParaRPr sz="60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dirty="0" sz="5400" spc="-215">
                <a:latin typeface="Microsoft Sans Serif"/>
                <a:cs typeface="Microsoft Sans Serif"/>
              </a:rPr>
              <a:t>DOP-C01</a:t>
            </a:r>
            <a:endParaRPr sz="5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5079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0"/>
              <a:t>W</a:t>
            </a:r>
            <a:r>
              <a:rPr dirty="0" spc="-170"/>
              <a:t>h</a:t>
            </a:r>
            <a:r>
              <a:rPr dirty="0" spc="-770"/>
              <a:t>a</a:t>
            </a:r>
            <a:r>
              <a:rPr dirty="0" spc="-409"/>
              <a:t>t</a:t>
            </a:r>
            <a:r>
              <a:rPr dirty="0" spc="-325"/>
              <a:t> </a:t>
            </a:r>
            <a:r>
              <a:rPr dirty="0" spc="-390"/>
              <a:t>i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100"/>
              <a:t>C</a:t>
            </a:r>
            <a:r>
              <a:rPr dirty="0" spc="-390"/>
              <a:t>l</a:t>
            </a:r>
            <a:r>
              <a:rPr dirty="0" spc="-450"/>
              <a:t>o</a:t>
            </a:r>
            <a:r>
              <a:rPr dirty="0" spc="-465"/>
              <a:t>u</a:t>
            </a:r>
            <a:r>
              <a:rPr dirty="0" spc="-509"/>
              <a:t>d</a:t>
            </a:r>
            <a:r>
              <a:rPr dirty="0" spc="-610"/>
              <a:t>F</a:t>
            </a:r>
            <a:r>
              <a:rPr dirty="0" spc="-409"/>
              <a:t>o</a:t>
            </a:r>
            <a:r>
              <a:rPr dirty="0" spc="-185"/>
              <a:t>r</a:t>
            </a:r>
            <a:r>
              <a:rPr dirty="0" spc="-894"/>
              <a:t>m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459"/>
              <a:t>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78203"/>
            <a:ext cx="10252710" cy="421068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marR="1180465" indent="-228600">
              <a:lnSpc>
                <a:spcPts val="269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49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mat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2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S 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0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7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15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6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1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ar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pp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2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).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32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Fo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lo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Fo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io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40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0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wa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ty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gr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10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2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79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38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2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79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3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4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wa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ad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ba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er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400" spc="-2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B)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ese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27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5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70">
                <a:solidFill>
                  <a:srgbClr val="444949"/>
                </a:solidFill>
                <a:latin typeface="Microsoft Sans Serif"/>
                <a:cs typeface="Microsoft Sans Serif"/>
              </a:rPr>
              <a:t>es</a:t>
            </a:r>
            <a:endParaRPr sz="2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444949"/>
              </a:buClr>
              <a:buFont typeface="Arial MT"/>
              <a:buChar char="•"/>
            </a:pPr>
            <a:endParaRPr sz="275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025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Then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CloudFormation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creates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those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you,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27">
                <a:solidFill>
                  <a:srgbClr val="444949"/>
                </a:solidFill>
                <a:latin typeface="Microsoft Sans Serif"/>
                <a:cs typeface="Microsoft Sans Serif"/>
              </a:rPr>
              <a:t>right</a:t>
            </a:r>
            <a:r>
              <a:rPr dirty="0" baseline="1010" sz="41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42">
                <a:solidFill>
                  <a:srgbClr val="444949"/>
                </a:solidFill>
                <a:latin typeface="Microsoft Sans Serif"/>
                <a:cs typeface="Microsoft Sans Serif"/>
              </a:rPr>
              <a:t>order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endParaRPr sz="2800">
              <a:latin typeface="Microsoft Sans Serif"/>
              <a:cs typeface="Microsoft Sans Serif"/>
            </a:endParaRPr>
          </a:p>
          <a:p>
            <a:pPr marL="241300">
              <a:lnSpc>
                <a:spcPts val="3025"/>
              </a:lnSpc>
            </a:pPr>
            <a:r>
              <a:rPr dirty="0" baseline="1010" sz="4125" spc="-209">
                <a:solidFill>
                  <a:srgbClr val="444949"/>
                </a:solidFill>
                <a:latin typeface="Microsoft Sans Serif"/>
                <a:cs typeface="Microsoft Sans Serif"/>
              </a:rPr>
              <a:t>exact</a:t>
            </a:r>
            <a:r>
              <a:rPr dirty="0" baseline="1010" sz="41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79">
                <a:solidFill>
                  <a:srgbClr val="444949"/>
                </a:solidFill>
                <a:latin typeface="Microsoft Sans Serif"/>
                <a:cs typeface="Microsoft Sans Serif"/>
              </a:rPr>
              <a:t>configuration</a:t>
            </a:r>
            <a:r>
              <a:rPr dirty="0" baseline="1010" sz="41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specify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6196" y="336378"/>
            <a:ext cx="1317603" cy="162762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86379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85"/>
              <a:t>B</a:t>
            </a:r>
            <a:r>
              <a:rPr dirty="0" spc="-515"/>
              <a:t>e</a:t>
            </a:r>
            <a:r>
              <a:rPr dirty="0" spc="-625"/>
              <a:t>n</a:t>
            </a:r>
            <a:r>
              <a:rPr dirty="0" spc="-515"/>
              <a:t>e</a:t>
            </a:r>
            <a:r>
              <a:rPr dirty="0" spc="-575"/>
              <a:t>f</a:t>
            </a:r>
            <a:r>
              <a:rPr dirty="0" spc="-390"/>
              <a:t>i</a:t>
            </a:r>
            <a:r>
              <a:rPr dirty="0" spc="-415"/>
              <a:t>t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290"/>
              <a:t>o</a:t>
            </a:r>
            <a:r>
              <a:rPr dirty="0" spc="-490"/>
              <a:t>f</a:t>
            </a:r>
            <a:r>
              <a:rPr dirty="0" spc="-585"/>
              <a:t> </a:t>
            </a:r>
            <a:r>
              <a:rPr dirty="0" spc="-295"/>
              <a:t>A</a:t>
            </a:r>
            <a:r>
              <a:rPr dirty="0" spc="18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100"/>
              <a:t>C</a:t>
            </a:r>
            <a:r>
              <a:rPr dirty="0" spc="-390"/>
              <a:t>l</a:t>
            </a:r>
            <a:r>
              <a:rPr dirty="0" spc="-290"/>
              <a:t>o</a:t>
            </a:r>
            <a:r>
              <a:rPr dirty="0" spc="-625"/>
              <a:t>u</a:t>
            </a:r>
            <a:r>
              <a:rPr dirty="0" spc="-509"/>
              <a:t>d</a:t>
            </a:r>
            <a:r>
              <a:rPr dirty="0" spc="-610"/>
              <a:t>F</a:t>
            </a:r>
            <a:r>
              <a:rPr dirty="0" spc="-290"/>
              <a:t>o</a:t>
            </a:r>
            <a:r>
              <a:rPr dirty="0" spc="-310"/>
              <a:t>r</a:t>
            </a:r>
            <a:r>
              <a:rPr dirty="0" spc="-894"/>
              <a:t>m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290"/>
              <a:t>o</a:t>
            </a:r>
            <a:r>
              <a:rPr dirty="0" spc="-630"/>
              <a:t>n</a:t>
            </a:r>
            <a:r>
              <a:rPr dirty="0" spc="-320"/>
              <a:t> </a:t>
            </a:r>
            <a:r>
              <a:rPr dirty="0" spc="-540"/>
              <a:t>(</a:t>
            </a:r>
            <a:r>
              <a:rPr dirty="0" spc="-680"/>
              <a:t>1/</a:t>
            </a:r>
            <a:r>
              <a:rPr dirty="0" spc="-565"/>
              <a:t>2)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76849"/>
            <a:ext cx="10922000" cy="453390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0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7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15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No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resources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manually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created,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which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9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excellent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control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code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9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version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controlled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example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using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git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29">
                <a:solidFill>
                  <a:srgbClr val="444949"/>
                </a:solidFill>
                <a:latin typeface="Microsoft Sans Serif"/>
                <a:cs typeface="Microsoft Sans Serif"/>
              </a:rPr>
              <a:t>Changes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infrastructure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reviewed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through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code</a:t>
            </a:r>
            <a:endParaRPr sz="2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444949"/>
              </a:buClr>
              <a:buFont typeface="Arial MT"/>
              <a:buChar char="•"/>
            </a:pPr>
            <a:endParaRPr sz="27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Cost</a:t>
            </a:r>
            <a:endParaRPr sz="2800">
              <a:latin typeface="Microsoft Sans Serif"/>
              <a:cs typeface="Microsoft Sans Serif"/>
            </a:endParaRPr>
          </a:p>
          <a:p>
            <a:pPr lvl="1" marL="698500" marR="5080" indent="-228600">
              <a:lnSpc>
                <a:spcPts val="2590"/>
              </a:lnSpc>
              <a:spcBef>
                <a:spcPts val="58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80">
                <a:solidFill>
                  <a:srgbClr val="444949"/>
                </a:solidFill>
                <a:latin typeface="Microsoft Sans Serif"/>
                <a:cs typeface="Microsoft Sans Serif"/>
              </a:rPr>
              <a:t>Each</a:t>
            </a:r>
            <a:r>
              <a:rPr dirty="0" sz="2400" spc="-2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resources 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within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 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stack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9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stagged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444949"/>
                </a:solidFill>
                <a:latin typeface="Microsoft Sans Serif"/>
                <a:cs typeface="Microsoft Sans Serif"/>
              </a:rPr>
              <a:t>with 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an</a:t>
            </a:r>
            <a:r>
              <a:rPr dirty="0" sz="2400" spc="-229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identifier 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so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you 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easily</a:t>
            </a:r>
            <a:r>
              <a:rPr dirty="0" sz="2400" spc="-2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see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how </a:t>
            </a:r>
            <a:r>
              <a:rPr dirty="0" sz="2400" spc="-6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estimate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costs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your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resources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using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CloudFormation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template</a:t>
            </a:r>
            <a:endParaRPr sz="2400">
              <a:latin typeface="Microsoft Sans Serif"/>
              <a:cs typeface="Microsoft Sans Serif"/>
            </a:endParaRPr>
          </a:p>
          <a:p>
            <a:pPr lvl="1" marL="698500" marR="561975" indent="-228600">
              <a:lnSpc>
                <a:spcPts val="262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80">
                <a:solidFill>
                  <a:srgbClr val="444949"/>
                </a:solidFill>
                <a:latin typeface="Microsoft Sans Serif"/>
                <a:cs typeface="Microsoft Sans Serif"/>
              </a:rPr>
              <a:t>Savings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strategy: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 In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Dev,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could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automation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deletion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templates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5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4">
                <a:solidFill>
                  <a:srgbClr val="444949"/>
                </a:solidFill>
                <a:latin typeface="Microsoft Sans Serif"/>
                <a:cs typeface="Microsoft Sans Serif"/>
              </a:rPr>
              <a:t>PM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and </a:t>
            </a:r>
            <a:r>
              <a:rPr dirty="0" sz="2400" spc="-6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recreated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8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AM,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safely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86379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85"/>
              <a:t>B</a:t>
            </a:r>
            <a:r>
              <a:rPr dirty="0" spc="-515"/>
              <a:t>e</a:t>
            </a:r>
            <a:r>
              <a:rPr dirty="0" spc="-625"/>
              <a:t>n</a:t>
            </a:r>
            <a:r>
              <a:rPr dirty="0" spc="-515"/>
              <a:t>e</a:t>
            </a:r>
            <a:r>
              <a:rPr dirty="0" spc="-575"/>
              <a:t>f</a:t>
            </a:r>
            <a:r>
              <a:rPr dirty="0" spc="-390"/>
              <a:t>i</a:t>
            </a:r>
            <a:r>
              <a:rPr dirty="0" spc="-415"/>
              <a:t>t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290"/>
              <a:t>o</a:t>
            </a:r>
            <a:r>
              <a:rPr dirty="0" spc="-490"/>
              <a:t>f</a:t>
            </a:r>
            <a:r>
              <a:rPr dirty="0" spc="-585"/>
              <a:t> </a:t>
            </a:r>
            <a:r>
              <a:rPr dirty="0" spc="-295"/>
              <a:t>A</a:t>
            </a:r>
            <a:r>
              <a:rPr dirty="0" spc="18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100"/>
              <a:t>C</a:t>
            </a:r>
            <a:r>
              <a:rPr dirty="0" spc="-390"/>
              <a:t>l</a:t>
            </a:r>
            <a:r>
              <a:rPr dirty="0" spc="-290"/>
              <a:t>o</a:t>
            </a:r>
            <a:r>
              <a:rPr dirty="0" spc="-625"/>
              <a:t>u</a:t>
            </a:r>
            <a:r>
              <a:rPr dirty="0" spc="-509"/>
              <a:t>d</a:t>
            </a:r>
            <a:r>
              <a:rPr dirty="0" spc="-610"/>
              <a:t>F</a:t>
            </a:r>
            <a:r>
              <a:rPr dirty="0" spc="-290"/>
              <a:t>o</a:t>
            </a:r>
            <a:r>
              <a:rPr dirty="0" spc="-310"/>
              <a:t>r</a:t>
            </a:r>
            <a:r>
              <a:rPr dirty="0" spc="-894"/>
              <a:t>m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290"/>
              <a:t>o</a:t>
            </a:r>
            <a:r>
              <a:rPr dirty="0" spc="-630"/>
              <a:t>n</a:t>
            </a:r>
            <a:r>
              <a:rPr dirty="0" spc="-320"/>
              <a:t> </a:t>
            </a:r>
            <a:r>
              <a:rPr dirty="0" spc="-540"/>
              <a:t>(</a:t>
            </a:r>
            <a:r>
              <a:rPr dirty="0" spc="-680"/>
              <a:t>2/</a:t>
            </a:r>
            <a:r>
              <a:rPr dirty="0" spc="-565"/>
              <a:t>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91412"/>
            <a:ext cx="10332085" cy="4627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3105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Productivity</a:t>
            </a:r>
            <a:endParaRPr sz="26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1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75">
                <a:solidFill>
                  <a:srgbClr val="444949"/>
                </a:solidFill>
                <a:latin typeface="Microsoft Sans Serif"/>
                <a:cs typeface="Microsoft Sans Serif"/>
              </a:rPr>
              <a:t>Ability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0">
                <a:solidFill>
                  <a:srgbClr val="444949"/>
                </a:solidFill>
                <a:latin typeface="Microsoft Sans Serif"/>
                <a:cs typeface="Microsoft Sans Serif"/>
              </a:rPr>
              <a:t>destroy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re-create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20">
                <a:solidFill>
                  <a:srgbClr val="444949"/>
                </a:solidFill>
                <a:latin typeface="Microsoft Sans Serif"/>
                <a:cs typeface="Microsoft Sans Serif"/>
              </a:rPr>
              <a:t>an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infrastructure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cloud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0">
                <a:solidFill>
                  <a:srgbClr val="444949"/>
                </a:solidFill>
                <a:latin typeface="Microsoft Sans Serif"/>
                <a:cs typeface="Microsoft Sans Serif"/>
              </a:rPr>
              <a:t>fly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Automated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generation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2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Diagram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50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your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templates!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1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Declarative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5">
                <a:solidFill>
                  <a:srgbClr val="444949"/>
                </a:solidFill>
                <a:latin typeface="Microsoft Sans Serif"/>
                <a:cs typeface="Microsoft Sans Serif"/>
              </a:rPr>
              <a:t>programming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0">
                <a:solidFill>
                  <a:srgbClr val="444949"/>
                </a:solidFill>
                <a:latin typeface="Microsoft Sans Serif"/>
                <a:cs typeface="Microsoft Sans Serif"/>
              </a:rPr>
              <a:t>(no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5">
                <a:solidFill>
                  <a:srgbClr val="444949"/>
                </a:solidFill>
                <a:latin typeface="Microsoft Sans Serif"/>
                <a:cs typeface="Microsoft Sans Serif"/>
              </a:rPr>
              <a:t>need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figure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50">
                <a:solidFill>
                  <a:srgbClr val="444949"/>
                </a:solidFill>
                <a:latin typeface="Microsoft Sans Serif"/>
                <a:cs typeface="Microsoft Sans Serif"/>
              </a:rPr>
              <a:t>out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ordering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orchestration)</a:t>
            </a:r>
            <a:endParaRPr sz="22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444949"/>
              </a:buClr>
              <a:buFont typeface="Arial MT"/>
              <a:buChar char="•"/>
            </a:pP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105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Separation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5">
                <a:solidFill>
                  <a:srgbClr val="444949"/>
                </a:solidFill>
                <a:latin typeface="Microsoft Sans Serif"/>
                <a:cs typeface="Microsoft Sans Serif"/>
              </a:rPr>
              <a:t>concern: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create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many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0">
                <a:solidFill>
                  <a:srgbClr val="444949"/>
                </a:solidFill>
                <a:latin typeface="Microsoft Sans Serif"/>
                <a:cs typeface="Microsoft Sans Serif"/>
              </a:rPr>
              <a:t>stacks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many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444949"/>
                </a:solidFill>
                <a:latin typeface="Microsoft Sans Serif"/>
                <a:cs typeface="Microsoft Sans Serif"/>
              </a:rPr>
              <a:t>apps,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many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5">
                <a:solidFill>
                  <a:srgbClr val="444949"/>
                </a:solidFill>
                <a:latin typeface="Microsoft Sans Serif"/>
                <a:cs typeface="Microsoft Sans Serif"/>
              </a:rPr>
              <a:t>layers.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60">
                <a:solidFill>
                  <a:srgbClr val="444949"/>
                </a:solidFill>
                <a:latin typeface="Microsoft Sans Serif"/>
                <a:cs typeface="Microsoft Sans Serif"/>
              </a:rPr>
              <a:t>Ex:</a:t>
            </a:r>
            <a:endParaRPr sz="26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1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25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200" spc="-25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19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200" spc="-3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30">
                <a:solidFill>
                  <a:srgbClr val="444949"/>
                </a:solidFill>
                <a:latin typeface="Microsoft Sans Serif"/>
                <a:cs typeface="Microsoft Sans Serif"/>
              </a:rPr>
              <a:t>Network</a:t>
            </a:r>
            <a:r>
              <a:rPr dirty="0" sz="2200" spc="-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0">
                <a:solidFill>
                  <a:srgbClr val="444949"/>
                </a:solidFill>
                <a:latin typeface="Microsoft Sans Serif"/>
                <a:cs typeface="Microsoft Sans Serif"/>
              </a:rPr>
              <a:t>stacks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1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70">
                <a:solidFill>
                  <a:srgbClr val="444949"/>
                </a:solidFill>
                <a:latin typeface="Microsoft Sans Serif"/>
                <a:cs typeface="Microsoft Sans Serif"/>
              </a:rPr>
              <a:t>App</a:t>
            </a:r>
            <a:r>
              <a:rPr dirty="0" sz="2200" spc="-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0">
                <a:solidFill>
                  <a:srgbClr val="444949"/>
                </a:solidFill>
                <a:latin typeface="Microsoft Sans Serif"/>
                <a:cs typeface="Microsoft Sans Serif"/>
              </a:rPr>
              <a:t>stacks</a:t>
            </a:r>
            <a:endParaRPr sz="22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444949"/>
              </a:buClr>
              <a:buFont typeface="Arial MT"/>
              <a:buChar char="•"/>
            </a:pPr>
            <a:endParaRPr sz="27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115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600" spc="-45">
                <a:solidFill>
                  <a:srgbClr val="444949"/>
                </a:solidFill>
                <a:latin typeface="Microsoft Sans Serif"/>
                <a:cs typeface="Microsoft Sans Serif"/>
              </a:rPr>
              <a:t>Don’t</a:t>
            </a:r>
            <a:r>
              <a:rPr dirty="0" sz="26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re-invent</a:t>
            </a:r>
            <a:r>
              <a:rPr dirty="0" sz="26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wheel</a:t>
            </a:r>
            <a:endParaRPr sz="26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1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80">
                <a:solidFill>
                  <a:srgbClr val="444949"/>
                </a:solidFill>
                <a:latin typeface="Microsoft Sans Serif"/>
                <a:cs typeface="Microsoft Sans Serif"/>
              </a:rPr>
              <a:t>Leverage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existing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5">
                <a:solidFill>
                  <a:srgbClr val="444949"/>
                </a:solidFill>
                <a:latin typeface="Microsoft Sans Serif"/>
                <a:cs typeface="Microsoft Sans Serif"/>
              </a:rPr>
              <a:t>templates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web!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1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8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204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19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4693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5"/>
              <a:t>H</a:t>
            </a:r>
            <a:r>
              <a:rPr dirty="0" spc="-260"/>
              <a:t>o</a:t>
            </a:r>
            <a:r>
              <a:rPr dirty="0" spc="-490"/>
              <a:t>w</a:t>
            </a:r>
            <a:r>
              <a:rPr dirty="0" spc="-325"/>
              <a:t> </a:t>
            </a:r>
            <a:r>
              <a:rPr dirty="0" spc="-100"/>
              <a:t>C</a:t>
            </a:r>
            <a:r>
              <a:rPr dirty="0" spc="-215"/>
              <a:t>l</a:t>
            </a:r>
            <a:r>
              <a:rPr dirty="0" spc="-459"/>
              <a:t>o</a:t>
            </a:r>
            <a:r>
              <a:rPr dirty="0" spc="-625"/>
              <a:t>u</a:t>
            </a:r>
            <a:r>
              <a:rPr dirty="0" spc="-505"/>
              <a:t>d</a:t>
            </a:r>
            <a:r>
              <a:rPr dirty="0" spc="-440"/>
              <a:t>F</a:t>
            </a:r>
            <a:r>
              <a:rPr dirty="0" spc="-459"/>
              <a:t>o</a:t>
            </a:r>
            <a:r>
              <a:rPr dirty="0" spc="-310"/>
              <a:t>r</a:t>
            </a:r>
            <a:r>
              <a:rPr dirty="0" spc="-900"/>
              <a:t>m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215"/>
              <a:t>i</a:t>
            </a:r>
            <a:r>
              <a:rPr dirty="0" spc="-459"/>
              <a:t>o</a:t>
            </a:r>
            <a:r>
              <a:rPr dirty="0" spc="-630"/>
              <a:t>n</a:t>
            </a:r>
            <a:r>
              <a:rPr dirty="0" spc="-755"/>
              <a:t> </a:t>
            </a:r>
            <a:r>
              <a:rPr dirty="0" spc="-125"/>
              <a:t>W</a:t>
            </a:r>
            <a:r>
              <a:rPr dirty="0" spc="-290"/>
              <a:t>o</a:t>
            </a:r>
            <a:r>
              <a:rPr dirty="0" spc="-245"/>
              <a:t>r</a:t>
            </a:r>
            <a:r>
              <a:rPr dirty="0" spc="-735"/>
              <a:t>k</a:t>
            </a:r>
            <a:r>
              <a:rPr dirty="0" spc="-735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4779"/>
            <a:ext cx="9453880" cy="31470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76771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Templates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have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uploaded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S3</a:t>
            </a:r>
            <a:r>
              <a:rPr dirty="0" sz="2800" spc="-3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then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referenced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CloudFormation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update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template,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we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can’t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edit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previous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ones.</a:t>
            </a:r>
            <a:r>
              <a:rPr dirty="0" sz="2800" spc="-4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We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have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re-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2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5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id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ie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800">
              <a:latin typeface="Microsoft Sans Serif"/>
              <a:cs typeface="Microsoft Sans Serif"/>
            </a:endParaRPr>
          </a:p>
          <a:p>
            <a:pPr marL="241300" marR="267335" indent="-228600">
              <a:lnSpc>
                <a:spcPts val="3100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Deleting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stack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deletes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every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single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artifact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was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created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by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CloudFormation.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82918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90"/>
              <a:t>De</a:t>
            </a:r>
            <a:r>
              <a:rPr dirty="0" spc="-370"/>
              <a:t>p</a:t>
            </a:r>
            <a:r>
              <a:rPr dirty="0" spc="-390"/>
              <a:t>l</a:t>
            </a:r>
            <a:r>
              <a:rPr dirty="0" spc="-380"/>
              <a:t>o</a:t>
            </a:r>
            <a:r>
              <a:rPr dirty="0" spc="-770"/>
              <a:t>y</a:t>
            </a:r>
            <a:r>
              <a:rPr dirty="0" spc="-390"/>
              <a:t>i</a:t>
            </a:r>
            <a:r>
              <a:rPr dirty="0" spc="-750"/>
              <a:t>n</a:t>
            </a:r>
            <a:r>
              <a:rPr dirty="0" spc="-740"/>
              <a:t>g</a:t>
            </a:r>
            <a:r>
              <a:rPr dirty="0" spc="-325"/>
              <a:t> </a:t>
            </a:r>
            <a:r>
              <a:rPr dirty="0" spc="-100"/>
              <a:t>C</a:t>
            </a:r>
            <a:r>
              <a:rPr dirty="0" spc="-390"/>
              <a:t>l</a:t>
            </a:r>
            <a:r>
              <a:rPr dirty="0" spc="-290"/>
              <a:t>o</a:t>
            </a:r>
            <a:r>
              <a:rPr dirty="0" spc="-565"/>
              <a:t>u</a:t>
            </a:r>
            <a:r>
              <a:rPr dirty="0" spc="-570"/>
              <a:t>d</a:t>
            </a:r>
            <a:r>
              <a:rPr dirty="0" spc="-610"/>
              <a:t>F</a:t>
            </a:r>
            <a:r>
              <a:rPr dirty="0" spc="-290"/>
              <a:t>o</a:t>
            </a:r>
            <a:r>
              <a:rPr dirty="0" spc="-310"/>
              <a:t>r</a:t>
            </a:r>
            <a:r>
              <a:rPr dirty="0" spc="-900"/>
              <a:t>m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290"/>
              <a:t>o</a:t>
            </a:r>
            <a:r>
              <a:rPr dirty="0" spc="-630"/>
              <a:t>n</a:t>
            </a:r>
            <a:r>
              <a:rPr dirty="0" spc="-320"/>
              <a:t> </a:t>
            </a:r>
            <a:r>
              <a:rPr dirty="0" spc="-415"/>
              <a:t>t</a:t>
            </a:r>
            <a:r>
              <a:rPr dirty="0" spc="-530"/>
              <a:t>e</a:t>
            </a:r>
            <a:r>
              <a:rPr dirty="0" spc="-880"/>
              <a:t>m</a:t>
            </a:r>
            <a:r>
              <a:rPr dirty="0" spc="-509"/>
              <a:t>p</a:t>
            </a:r>
            <a:r>
              <a:rPr dirty="0" spc="-390"/>
              <a:t>l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620"/>
              <a:t>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76849"/>
            <a:ext cx="9247505" cy="336359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Ma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40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Editing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templates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CloudFormation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Designer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Usin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consol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amete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9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etc</a:t>
            </a:r>
            <a:endParaRPr sz="2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444949"/>
              </a:buClr>
              <a:buFont typeface="Arial MT"/>
              <a:buChar char="•"/>
            </a:pPr>
            <a:endParaRPr sz="32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Automated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way: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3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2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3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4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2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ile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Using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CLI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(Command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Line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Interface)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deploy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templates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Recommen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whe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ful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wan</a:t>
            </a:r>
            <a:r>
              <a:rPr dirty="0" sz="2400" spc="-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automate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ou</a:t>
            </a:r>
            <a:r>
              <a:rPr dirty="0" sz="2400" spc="-4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444949"/>
                </a:solidFill>
                <a:latin typeface="Microsoft Sans Serif"/>
                <a:cs typeface="Microsoft Sans Serif"/>
              </a:rPr>
              <a:t>fl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70027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0"/>
              <a:t>Cl</a:t>
            </a:r>
            <a:r>
              <a:rPr dirty="0" spc="-290"/>
              <a:t>o</a:t>
            </a:r>
            <a:r>
              <a:rPr dirty="0" spc="-630"/>
              <a:t>u</a:t>
            </a:r>
            <a:r>
              <a:rPr dirty="0" spc="-509"/>
              <a:t>d</a:t>
            </a:r>
            <a:r>
              <a:rPr dirty="0" spc="-440"/>
              <a:t>F</a:t>
            </a:r>
            <a:r>
              <a:rPr dirty="0" spc="-459"/>
              <a:t>o</a:t>
            </a:r>
            <a:r>
              <a:rPr dirty="0" spc="-310"/>
              <a:t>r</a:t>
            </a:r>
            <a:r>
              <a:rPr dirty="0" spc="-545"/>
              <a:t>mati</a:t>
            </a:r>
            <a:r>
              <a:rPr dirty="0" spc="-585"/>
              <a:t>o</a:t>
            </a:r>
            <a:r>
              <a:rPr dirty="0" spc="-630"/>
              <a:t>n</a:t>
            </a:r>
            <a:r>
              <a:rPr dirty="0" spc="-320"/>
              <a:t> </a:t>
            </a:r>
            <a:r>
              <a:rPr dirty="0" spc="-685"/>
              <a:t>B</a:t>
            </a:r>
            <a:r>
              <a:rPr dirty="0" spc="-630"/>
              <a:t>u</a:t>
            </a:r>
            <a:r>
              <a:rPr dirty="0" spc="-300"/>
              <a:t>il</a:t>
            </a:r>
            <a:r>
              <a:rPr dirty="0" spc="-680"/>
              <a:t>d</a:t>
            </a:r>
            <a:r>
              <a:rPr dirty="0" spc="-310"/>
              <a:t>i</a:t>
            </a:r>
            <a:r>
              <a:rPr dirty="0" spc="-705"/>
              <a:t>n</a:t>
            </a:r>
            <a:r>
              <a:rPr dirty="0" spc="-865"/>
              <a:t>g</a:t>
            </a:r>
            <a:r>
              <a:rPr dirty="0" spc="-330"/>
              <a:t> </a:t>
            </a:r>
            <a:r>
              <a:rPr dirty="0" spc="-685"/>
              <a:t>B</a:t>
            </a:r>
            <a:r>
              <a:rPr dirty="0" spc="-215"/>
              <a:t>l</a:t>
            </a:r>
            <a:r>
              <a:rPr dirty="0" spc="-459"/>
              <a:t>o</a:t>
            </a:r>
            <a:r>
              <a:rPr dirty="0" spc="-459"/>
              <a:t>c</a:t>
            </a:r>
            <a:r>
              <a:rPr dirty="0" spc="-740"/>
              <a:t>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64996"/>
            <a:ext cx="9458960" cy="422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400" spc="-409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u="sng" sz="2400" spc="-19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400" spc="-15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dirty="0" u="sng" sz="2400" spc="-114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dirty="0" u="sng" sz="2400" spc="-10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dirty="0" u="sng" sz="2400" spc="-31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dirty="0" u="sng" sz="2400" spc="5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u="sng" sz="2400" spc="-19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400" spc="-35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dirty="0" u="sng" sz="2400" spc="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400" spc="-20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dirty="0" u="sng" sz="2400" spc="-3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dirty="0" u="sng" sz="2400" spc="-15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dirty="0" u="sng" sz="2400" spc="-114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dirty="0" u="sng" sz="2400" spc="-3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dirty="0" u="sng" sz="2400" spc="-16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dirty="0" u="sng" sz="2400" spc="-19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400" spc="-16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dirty="0" u="sng" sz="2400" spc="5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u="sng" sz="2400" spc="-35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dirty="0" u="sng" sz="2400" spc="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40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dirty="0" u="sng" sz="2400" spc="-3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dirty="0" u="sng" sz="2400" spc="-16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dirty="0" u="sng" sz="2400" spc="-19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400" spc="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400" spc="-20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dirty="0" u="sng" sz="2400" spc="-3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dirty="0" u="sng" sz="2400" spc="-16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dirty="0" u="sng" sz="2400" spc="9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dirty="0" u="sng" sz="2400" spc="-35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dirty="0" u="sng" sz="2400" spc="-19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400" spc="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400" spc="-35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dirty="0" u="sng" sz="2400" spc="-19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400" spc="-20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dirty="0" u="sng" sz="2400" spc="5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u="sng" sz="2400" spc="-10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dirty="0" u="sng" sz="2400" spc="-3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dirty="0" u="sng" sz="2400" spc="-16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dirty="0" u="sng" sz="2400" spc="2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400" spc="-12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dirty="0" u="sng" sz="2400" spc="-3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dirty="0" u="sng" sz="240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dirty="0" u="sng" sz="2400" spc="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400" spc="-19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400" spc="-31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dirty="0" u="sng" sz="2400" spc="-20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dirty="0" u="sng" sz="2400" spc="-16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h</a:t>
            </a:r>
            <a:r>
              <a:rPr dirty="0" u="sng" sz="240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)</a:t>
            </a:r>
            <a:r>
              <a:rPr dirty="0" u="sng" sz="2400" spc="-24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:</a:t>
            </a:r>
            <a:endParaRPr sz="2400">
              <a:latin typeface="Microsoft Sans Serif"/>
              <a:cs typeface="Microsoft Sans Serif"/>
            </a:endParaRPr>
          </a:p>
          <a:p>
            <a:pPr marL="527050" indent="-514350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350" spc="-190">
                <a:solidFill>
                  <a:srgbClr val="444949"/>
                </a:solidFill>
                <a:latin typeface="Microsoft Sans Serif"/>
                <a:cs typeface="Microsoft Sans Serif"/>
              </a:rPr>
              <a:t>Resources:</a:t>
            </a:r>
            <a:r>
              <a:rPr dirty="0" sz="2350" spc="-15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90">
                <a:solidFill>
                  <a:srgbClr val="444949"/>
                </a:solidFill>
                <a:latin typeface="Microsoft Sans Serif"/>
                <a:cs typeface="Microsoft Sans Serif"/>
              </a:rPr>
              <a:t>your</a:t>
            </a:r>
            <a:r>
              <a:rPr dirty="0" sz="2350" spc="-1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9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35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145">
                <a:solidFill>
                  <a:srgbClr val="444949"/>
                </a:solidFill>
                <a:latin typeface="Microsoft Sans Serif"/>
                <a:cs typeface="Microsoft Sans Serif"/>
              </a:rPr>
              <a:t>resources</a:t>
            </a:r>
            <a:r>
              <a:rPr dirty="0" sz="235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130">
                <a:solidFill>
                  <a:srgbClr val="444949"/>
                </a:solidFill>
                <a:latin typeface="Microsoft Sans Serif"/>
                <a:cs typeface="Microsoft Sans Serif"/>
              </a:rPr>
              <a:t>declared</a:t>
            </a:r>
            <a:r>
              <a:rPr dirty="0" sz="235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110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35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35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95">
                <a:solidFill>
                  <a:srgbClr val="444949"/>
                </a:solidFill>
                <a:latin typeface="Microsoft Sans Serif"/>
                <a:cs typeface="Microsoft Sans Serif"/>
              </a:rPr>
              <a:t>template</a:t>
            </a:r>
            <a:r>
              <a:rPr dirty="0" sz="235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75">
                <a:solidFill>
                  <a:srgbClr val="444949"/>
                </a:solidFill>
                <a:latin typeface="Microsoft Sans Serif"/>
                <a:cs typeface="Microsoft Sans Serif"/>
              </a:rPr>
              <a:t>(MANDATORY)</a:t>
            </a:r>
            <a:endParaRPr sz="2350">
              <a:latin typeface="Microsoft Sans Serif"/>
              <a:cs typeface="Microsoft Sans Serif"/>
            </a:endParaRPr>
          </a:p>
          <a:p>
            <a:pPr marL="527050" indent="-514350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Parameters: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dynamic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inputs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your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template</a:t>
            </a:r>
            <a:endParaRPr sz="2400">
              <a:latin typeface="Microsoft Sans Serif"/>
              <a:cs typeface="Microsoft Sans Serif"/>
            </a:endParaRPr>
          </a:p>
          <a:p>
            <a:pPr marL="527050" indent="-51435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Mappings: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static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variables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your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template</a:t>
            </a:r>
            <a:endParaRPr sz="2400">
              <a:latin typeface="Microsoft Sans Serif"/>
              <a:cs typeface="Microsoft Sans Serif"/>
            </a:endParaRPr>
          </a:p>
          <a:p>
            <a:pPr marL="527050" indent="-51435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Out</a:t>
            </a:r>
            <a:r>
              <a:rPr dirty="0" sz="2400" spc="-3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uts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65">
                <a:solidFill>
                  <a:srgbClr val="444949"/>
                </a:solidFill>
                <a:latin typeface="Microsoft Sans Serif"/>
                <a:cs typeface="Microsoft Sans Serif"/>
              </a:rPr>
              <a:t>Re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erence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wha</a:t>
            </a:r>
            <a:r>
              <a:rPr dirty="0" sz="2400" spc="-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0">
                <a:solidFill>
                  <a:srgbClr val="444949"/>
                </a:solidFill>
                <a:latin typeface="Microsoft Sans Serif"/>
                <a:cs typeface="Microsoft Sans Serif"/>
              </a:rPr>
              <a:t>ha</a:t>
            </a:r>
            <a:r>
              <a:rPr dirty="0" sz="2400" spc="-254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ee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created</a:t>
            </a:r>
            <a:endParaRPr sz="2400">
              <a:latin typeface="Microsoft Sans Serif"/>
              <a:cs typeface="Microsoft Sans Serif"/>
            </a:endParaRPr>
          </a:p>
          <a:p>
            <a:pPr marL="527050" indent="-51435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Conditionals: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List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conditions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perform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resource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creation</a:t>
            </a:r>
            <a:endParaRPr sz="2400">
              <a:latin typeface="Microsoft Sans Serif"/>
              <a:cs typeface="Microsoft Sans Serif"/>
            </a:endParaRPr>
          </a:p>
          <a:p>
            <a:pPr marL="527050" indent="-51435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Metadata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u="sng" sz="2400" spc="-409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u="sng" sz="2400" spc="-19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400" spc="-15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dirty="0" u="sng" sz="2400" spc="-114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dirty="0" u="sng" sz="2400" spc="-10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dirty="0" u="sng" sz="2400" spc="-31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dirty="0" u="sng" sz="2400" spc="5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u="sng" sz="2400" spc="-19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400" spc="-35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dirty="0" u="sng" sz="2400" spc="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400" spc="-16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h</a:t>
            </a:r>
            <a:r>
              <a:rPr dirty="0" u="sng" sz="2400" spc="-19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400" spc="-10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dirty="0" u="sng" sz="2400" spc="-114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dirty="0" u="sng" sz="2400" spc="-19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400" spc="9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dirty="0" u="sng" sz="2400" spc="-35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dirty="0" u="sng" sz="2400" spc="-24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:</a:t>
            </a:r>
            <a:endParaRPr sz="2400">
              <a:latin typeface="Microsoft Sans Serif"/>
              <a:cs typeface="Microsoft Sans Serif"/>
            </a:endParaRPr>
          </a:p>
          <a:p>
            <a:pPr marL="527050" indent="-514350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References</a:t>
            </a:r>
            <a:endParaRPr sz="2400">
              <a:latin typeface="Microsoft Sans Serif"/>
              <a:cs typeface="Microsoft Sans Serif"/>
            </a:endParaRPr>
          </a:p>
          <a:p>
            <a:pPr marL="527050" indent="-51435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Functions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040"/>
              </a:lnSpc>
              <a:spcBef>
                <a:spcPts val="100"/>
              </a:spcBef>
            </a:pPr>
            <a:r>
              <a:rPr dirty="0" spc="-470"/>
              <a:t>Note:</a:t>
            </a:r>
          </a:p>
          <a:p>
            <a:pPr marL="12700">
              <a:lnSpc>
                <a:spcPts val="5040"/>
              </a:lnSpc>
            </a:pPr>
            <a:r>
              <a:rPr dirty="0" spc="-484"/>
              <a:t>This</a:t>
            </a:r>
            <a:r>
              <a:rPr dirty="0" spc="-325"/>
              <a:t> </a:t>
            </a:r>
            <a:r>
              <a:rPr dirty="0" spc="-560"/>
              <a:t>is</a:t>
            </a:r>
            <a:r>
              <a:rPr dirty="0" spc="-325"/>
              <a:t> </a:t>
            </a:r>
            <a:r>
              <a:rPr dirty="0" spc="-700"/>
              <a:t>an</a:t>
            </a:r>
            <a:r>
              <a:rPr dirty="0" spc="-320"/>
              <a:t> </a:t>
            </a:r>
            <a:r>
              <a:rPr dirty="0" spc="-455"/>
              <a:t>introduction</a:t>
            </a:r>
            <a:r>
              <a:rPr dirty="0" spc="-320"/>
              <a:t> </a:t>
            </a:r>
            <a:r>
              <a:rPr dirty="0" spc="-350"/>
              <a:t>to</a:t>
            </a:r>
            <a:r>
              <a:rPr dirty="0" spc="-325"/>
              <a:t> </a:t>
            </a:r>
            <a:r>
              <a:rPr dirty="0" spc="-465"/>
              <a:t>CloudFormation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23339"/>
            <a:ext cx="10107295" cy="360680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It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take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over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3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hours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properly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learn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master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CloudFormation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sec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oo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1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We’ll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slightly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444949"/>
                </a:solidFill>
                <a:latin typeface="Microsoft Sans Serif"/>
                <a:cs typeface="Microsoft Sans Serif"/>
              </a:rPr>
              <a:t>less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hands-on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than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other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sections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44949"/>
              </a:buClr>
              <a:buFont typeface="Arial MT"/>
              <a:buChar char="•"/>
            </a:pPr>
            <a:endParaRPr sz="41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We’ll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learn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everything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we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need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answer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questions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exam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exam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does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5">
                <a:solidFill>
                  <a:srgbClr val="444949"/>
                </a:solidFill>
                <a:latin typeface="Microsoft Sans Serif"/>
                <a:cs typeface="Microsoft Sans Serif"/>
              </a:rPr>
              <a:t>not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require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actually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write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CloudFormation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exam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expects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understand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how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read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CloudFormation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8183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30"/>
              <a:t>I</a:t>
            </a:r>
            <a:r>
              <a:rPr dirty="0" spc="-935"/>
              <a:t>n</a:t>
            </a:r>
            <a:r>
              <a:rPr dirty="0" spc="-325"/>
              <a:t>tr</a:t>
            </a:r>
            <a:r>
              <a:rPr dirty="0" spc="-470"/>
              <a:t>o</a:t>
            </a:r>
            <a:r>
              <a:rPr dirty="0" spc="-509"/>
              <a:t>d</a:t>
            </a:r>
            <a:r>
              <a:rPr dirty="0" spc="-625"/>
              <a:t>u</a:t>
            </a:r>
            <a:r>
              <a:rPr dirty="0" spc="-459"/>
              <a:t>c</a:t>
            </a:r>
            <a:r>
              <a:rPr dirty="0" spc="-280"/>
              <a:t>t</a:t>
            </a:r>
            <a:r>
              <a:rPr dirty="0" spc="-420"/>
              <a:t>o</a:t>
            </a:r>
            <a:r>
              <a:rPr dirty="0" spc="-110"/>
              <a:t>r</a:t>
            </a:r>
            <a:r>
              <a:rPr dirty="0" spc="-770"/>
              <a:t>y</a:t>
            </a:r>
            <a:r>
              <a:rPr dirty="0" spc="-325"/>
              <a:t> </a:t>
            </a:r>
            <a:r>
              <a:rPr dirty="0" spc="-625"/>
              <a:t>E</a:t>
            </a:r>
            <a:r>
              <a:rPr dirty="0" spc="-495"/>
              <a:t>x</a:t>
            </a:r>
            <a:r>
              <a:rPr dirty="0" spc="-640"/>
              <a:t>a</a:t>
            </a:r>
            <a:r>
              <a:rPr dirty="0" spc="-1035"/>
              <a:t>m</a:t>
            </a:r>
            <a:r>
              <a:rPr dirty="0" spc="-509"/>
              <a:t>p</a:t>
            </a:r>
            <a:r>
              <a:rPr dirty="0" spc="-455"/>
              <a:t>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9595"/>
            <a:ext cx="6932930" cy="244284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225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5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2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Then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we’re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going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create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add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54">
                <a:solidFill>
                  <a:srgbClr val="444949"/>
                </a:solidFill>
                <a:latin typeface="Microsoft Sans Serif"/>
                <a:cs typeface="Microsoft Sans Serif"/>
              </a:rPr>
              <a:t>an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5">
                <a:solidFill>
                  <a:srgbClr val="444949"/>
                </a:solidFill>
                <a:latin typeface="Microsoft Sans Serif"/>
                <a:cs typeface="Microsoft Sans Serif"/>
              </a:rPr>
              <a:t>Elastic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00">
                <a:solidFill>
                  <a:srgbClr val="444949"/>
                </a:solidFill>
                <a:latin typeface="Microsoft Sans Serif"/>
                <a:cs typeface="Microsoft Sans Serif"/>
              </a:rPr>
              <a:t>IP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0">
                <a:solidFill>
                  <a:srgbClr val="444949"/>
                </a:solidFill>
                <a:latin typeface="Microsoft Sans Serif"/>
                <a:cs typeface="Microsoft Sans Serif"/>
              </a:rPr>
              <a:t>it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we’re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going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add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">
                <a:solidFill>
                  <a:srgbClr val="444949"/>
                </a:solidFill>
                <a:latin typeface="Microsoft Sans Serif"/>
                <a:cs typeface="Microsoft Sans Serif"/>
              </a:rPr>
              <a:t>two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security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groups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5">
                <a:solidFill>
                  <a:srgbClr val="444949"/>
                </a:solidFill>
                <a:latin typeface="Microsoft Sans Serif"/>
                <a:cs typeface="Microsoft Sans Serif"/>
              </a:rPr>
              <a:t>it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26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We’ll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95">
                <a:solidFill>
                  <a:srgbClr val="444949"/>
                </a:solidFill>
                <a:latin typeface="Microsoft Sans Serif"/>
                <a:cs typeface="Microsoft Sans Serif"/>
              </a:rPr>
              <a:t>look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structure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files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later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289804"/>
            <a:ext cx="998283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We’ll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60">
                <a:solidFill>
                  <a:srgbClr val="444949"/>
                </a:solidFill>
                <a:latin typeface="Microsoft Sans Serif"/>
                <a:cs typeface="Microsoft Sans Serif"/>
              </a:rPr>
              <a:t>see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how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no-time,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we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able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get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started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65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CloudFormation!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9333" y="1312167"/>
            <a:ext cx="1004964" cy="14399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5967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0"/>
              <a:t>Y</a:t>
            </a:r>
            <a:r>
              <a:rPr dirty="0" spc="-114"/>
              <a:t>A</a:t>
            </a:r>
            <a:r>
              <a:rPr dirty="0" spc="-275"/>
              <a:t>M</a:t>
            </a:r>
            <a:r>
              <a:rPr dirty="0" spc="-385"/>
              <a:t>L</a:t>
            </a:r>
            <a:r>
              <a:rPr dirty="0" spc="-325"/>
              <a:t> </a:t>
            </a:r>
            <a:r>
              <a:rPr dirty="0" spc="-100"/>
              <a:t>C</a:t>
            </a:r>
            <a:r>
              <a:rPr dirty="0" spc="-310"/>
              <a:t>r</a:t>
            </a:r>
            <a:r>
              <a:rPr dirty="0" spc="-770"/>
              <a:t>a</a:t>
            </a:r>
            <a:r>
              <a:rPr dirty="0" spc="-730"/>
              <a:t>s</a:t>
            </a:r>
            <a:r>
              <a:rPr dirty="0" spc="-630"/>
              <a:t>h</a:t>
            </a:r>
            <a:r>
              <a:rPr dirty="0" spc="-320"/>
              <a:t> </a:t>
            </a:r>
            <a:r>
              <a:rPr dirty="0" spc="-100"/>
              <a:t>C</a:t>
            </a:r>
            <a:r>
              <a:rPr dirty="0" spc="-290"/>
              <a:t>o</a:t>
            </a:r>
            <a:r>
              <a:rPr dirty="0" spc="-630"/>
              <a:t>u</a:t>
            </a:r>
            <a:r>
              <a:rPr dirty="0" spc="-245"/>
              <a:t>r</a:t>
            </a:r>
            <a:r>
              <a:rPr dirty="0" spc="-730"/>
              <a:t>s</a:t>
            </a:r>
            <a:r>
              <a:rPr dirty="0" spc="-515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88484" y="1391412"/>
            <a:ext cx="5882005" cy="472567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229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65">
                <a:solidFill>
                  <a:srgbClr val="444949"/>
                </a:solidFill>
                <a:latin typeface="Microsoft Sans Serif"/>
                <a:cs typeface="Microsoft Sans Serif"/>
              </a:rPr>
              <a:t>J</a:t>
            </a:r>
            <a:r>
              <a:rPr dirty="0" sz="2600" spc="-5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11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12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7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n  </a:t>
            </a:r>
            <a:r>
              <a:rPr dirty="0" sz="2600" spc="-280">
                <a:solidFill>
                  <a:srgbClr val="444949"/>
                </a:solidFill>
                <a:latin typeface="Microsoft Sans Serif"/>
                <a:cs typeface="Microsoft Sans Serif"/>
              </a:rPr>
              <a:t>us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5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4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n.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SzPct val="101960"/>
              <a:buFont typeface="Arial MT"/>
              <a:buChar char="•"/>
              <a:tabLst>
                <a:tab pos="241300" algn="l"/>
              </a:tabLst>
            </a:pPr>
            <a:r>
              <a:rPr dirty="0" u="sng" baseline="1089" sz="3825" spc="-794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J</a:t>
            </a:r>
            <a:r>
              <a:rPr dirty="0" u="sng" baseline="1089" sz="3825" spc="-10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dirty="0" u="sng" baseline="1089" sz="3825" spc="2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dirty="0" u="sng" baseline="1089" sz="3825" spc="2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dirty="0" u="sng" baseline="1089" sz="3825" spc="6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089" sz="3825" spc="-15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dirty="0" u="sng" baseline="1089" sz="3825" spc="-532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dirty="0" u="sng" baseline="1089" sz="3825" spc="7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089" sz="3825" spc="-217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h</a:t>
            </a:r>
            <a:r>
              <a:rPr dirty="0" u="sng" baseline="1089" sz="3825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dirty="0" u="sng" baseline="1089" sz="3825" spc="112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rr</a:t>
            </a:r>
            <a:r>
              <a:rPr dirty="0" u="sng" baseline="1089" sz="3825" spc="-15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dirty="0" u="sng" baseline="1089" sz="3825" spc="-202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b</a:t>
            </a:r>
            <a:r>
              <a:rPr dirty="0" u="sng" baseline="1089" sz="3825" spc="-15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dirty="0" u="sng" baseline="1089" sz="3825" spc="-262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baseline="1089" sz="3825" spc="7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089" sz="3825" spc="-16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dirty="0" u="sng" baseline="1089" sz="3825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dirty="0" u="sng" baseline="1089" sz="3825" spc="22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dirty="0" u="sng" baseline="1089" sz="3825" spc="6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089" sz="3825" spc="-127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dirty="0" u="sng" baseline="1089" sz="3825" spc="-6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F</a:t>
            </a:r>
            <a:endParaRPr baseline="1089" sz="3825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SzPct val="101960"/>
              <a:buFont typeface="Arial MT"/>
              <a:buChar char="•"/>
              <a:tabLst>
                <a:tab pos="241300" algn="l"/>
              </a:tabLst>
            </a:pPr>
            <a:r>
              <a:rPr dirty="0" u="sng" baseline="1089" sz="3825" spc="-675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Y</a:t>
            </a:r>
            <a:r>
              <a:rPr dirty="0" u="sng" baseline="1089" sz="3825" spc="44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dirty="0" u="sng" baseline="1089" sz="3825" spc="-135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dirty="0" u="sng" baseline="1089" sz="3825" spc="-300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dirty="0" u="sng" baseline="1089" sz="3825" spc="75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089" sz="3825" spc="-150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dirty="0" u="sng" baseline="1089" sz="3825" spc="-532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dirty="0" u="sng" baseline="1089" sz="3825" spc="75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089" sz="3825" spc="-465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g</a:t>
            </a:r>
            <a:r>
              <a:rPr dirty="0" u="sng" baseline="1089" sz="3825" spc="15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dirty="0" u="sng" baseline="1089" sz="3825" spc="-262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baseline="1089" sz="3825" spc="-465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dirty="0" u="sng" baseline="1089" sz="3825" spc="112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u="sng" baseline="1089" sz="3825" spc="67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089" sz="3825" spc="-150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dirty="0" u="sng" baseline="1089" sz="3825" spc="-217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dirty="0" u="sng" baseline="1089" sz="3825" spc="67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089" sz="3825" spc="-532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dirty="0" u="sng" baseline="1089" sz="3825" spc="-15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dirty="0" u="sng" baseline="1089" sz="3825" spc="75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089" sz="3825" spc="-187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dirty="0" u="sng" baseline="1089" sz="3825" spc="-465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dirty="0" u="sng" baseline="1089" sz="3825" spc="-277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dirty="0" u="sng" baseline="1089" sz="3825" spc="-292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y</a:t>
            </a:r>
            <a:r>
              <a:rPr dirty="0" u="sng" baseline="1089" sz="3825" spc="75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1089" sz="3825" spc="-7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w</a:t>
            </a:r>
            <a:r>
              <a:rPr dirty="0" u="sng" baseline="1089" sz="3825" spc="-525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dirty="0" u="sng" baseline="1089" sz="3825" spc="-292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y</a:t>
            </a:r>
            <a:r>
              <a:rPr dirty="0" u="sng" baseline="1089" sz="3825" spc="-532">
                <a:solidFill>
                  <a:srgbClr val="70AD47"/>
                </a:solidFill>
                <a:uFill>
                  <a:solidFill>
                    <a:srgbClr val="70AD47"/>
                  </a:solidFill>
                </a:uFill>
                <a:latin typeface="Microsoft Sans Serif"/>
                <a:cs typeface="Microsoft Sans Serif"/>
              </a:rPr>
              <a:t>s</a:t>
            </a:r>
            <a:endParaRPr baseline="1089" sz="3825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Le</a:t>
            </a:r>
            <a:r>
              <a:rPr dirty="0" sz="2600" spc="-7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25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27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!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har char="•"/>
            </a:pPr>
            <a:endParaRPr sz="33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600" spc="-31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600" spc="-25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6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1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Nested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objects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37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32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pp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20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rr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95">
                <a:solidFill>
                  <a:srgbClr val="444949"/>
                </a:solidFill>
                <a:latin typeface="Microsoft Sans Serif"/>
                <a:cs typeface="Microsoft Sans Serif"/>
              </a:rPr>
              <a:t>Multi</a:t>
            </a:r>
            <a:r>
              <a:rPr dirty="0" sz="2600" spc="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line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strings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210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co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!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1446551"/>
            <a:ext cx="3287867" cy="442084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5599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0"/>
              <a:t>W</a:t>
            </a:r>
            <a:r>
              <a:rPr dirty="0" spc="-170"/>
              <a:t>h</a:t>
            </a:r>
            <a:r>
              <a:rPr dirty="0" spc="-770"/>
              <a:t>a</a:t>
            </a:r>
            <a:r>
              <a:rPr dirty="0" spc="-409"/>
              <a:t>t</a:t>
            </a:r>
            <a:r>
              <a:rPr dirty="0" spc="-325"/>
              <a:t> </a:t>
            </a:r>
            <a:r>
              <a:rPr dirty="0" spc="-770"/>
              <a:t>a</a:t>
            </a:r>
            <a:r>
              <a:rPr dirty="0" spc="-420"/>
              <a:t>r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420"/>
              <a:t>r</a:t>
            </a:r>
            <a:r>
              <a:rPr dirty="0" spc="-509"/>
              <a:t>e</a:t>
            </a:r>
            <a:r>
              <a:rPr dirty="0" spc="-730"/>
              <a:t>s</a:t>
            </a:r>
            <a:r>
              <a:rPr dirty="0" spc="-450"/>
              <a:t>o</a:t>
            </a:r>
            <a:r>
              <a:rPr dirty="0" spc="-465"/>
              <a:t>u</a:t>
            </a:r>
            <a:r>
              <a:rPr dirty="0" spc="-420"/>
              <a:t>r</a:t>
            </a:r>
            <a:r>
              <a:rPr dirty="0" spc="-455"/>
              <a:t>c</a:t>
            </a:r>
            <a:r>
              <a:rPr dirty="0" spc="-515"/>
              <a:t>e</a:t>
            </a:r>
            <a:r>
              <a:rPr dirty="0" spc="-730"/>
              <a:t>s</a:t>
            </a:r>
            <a:r>
              <a:rPr dirty="0" spc="-1165"/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42643"/>
            <a:ext cx="10031095" cy="38874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6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7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26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5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5">
                <a:solidFill>
                  <a:srgbClr val="444949"/>
                </a:solidFill>
                <a:latin typeface="Microsoft Sans Serif"/>
                <a:cs typeface="Microsoft Sans Serif"/>
              </a:rPr>
              <a:t>(M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12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6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2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0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11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5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Y)</a:t>
            </a:r>
            <a:endParaRPr sz="2600">
              <a:latin typeface="Microsoft Sans Serif"/>
              <a:cs typeface="Microsoft Sans Serif"/>
            </a:endParaRPr>
          </a:p>
          <a:p>
            <a:pPr marL="241300" marR="393700" indent="-228600">
              <a:lnSpc>
                <a:spcPct val="8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They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represent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different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Components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95">
                <a:solidFill>
                  <a:srgbClr val="444949"/>
                </a:solidFill>
                <a:latin typeface="Microsoft Sans Serif"/>
                <a:cs typeface="Microsoft Sans Serif"/>
              </a:rPr>
              <a:t>will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created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5">
                <a:solidFill>
                  <a:srgbClr val="444949"/>
                </a:solidFill>
                <a:latin typeface="Microsoft Sans Serif"/>
                <a:cs typeface="Microsoft Sans Serif"/>
              </a:rPr>
              <a:t>and </a:t>
            </a:r>
            <a:r>
              <a:rPr dirty="0" sz="2600" spc="-6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5">
                <a:solidFill>
                  <a:srgbClr val="444949"/>
                </a:solidFill>
                <a:latin typeface="Microsoft Sans Serif"/>
                <a:cs typeface="Microsoft Sans Serif"/>
              </a:rPr>
              <a:t>configured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6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44949"/>
              </a:buClr>
              <a:buFont typeface="Arial MT"/>
              <a:buChar char="•"/>
            </a:pPr>
            <a:endParaRPr sz="3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figures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0">
                <a:solidFill>
                  <a:srgbClr val="444949"/>
                </a:solidFill>
                <a:latin typeface="Microsoft Sans Serif"/>
                <a:cs typeface="Microsoft Sans Serif"/>
              </a:rPr>
              <a:t>out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creation,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updates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0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deletes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resources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80">
                <a:solidFill>
                  <a:srgbClr val="444949"/>
                </a:solidFill>
                <a:latin typeface="Microsoft Sans Serif"/>
                <a:cs typeface="Microsoft Sans Serif"/>
              </a:rPr>
              <a:t>us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41300" algn="l"/>
                <a:tab pos="5429885" algn="l"/>
              </a:tabLst>
            </a:pP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There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over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224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types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resources	</a:t>
            </a:r>
            <a:r>
              <a:rPr dirty="0" sz="2600" spc="-90">
                <a:solidFill>
                  <a:srgbClr val="444949"/>
                </a:solidFill>
                <a:latin typeface="Microsoft Sans Serif"/>
                <a:cs typeface="Microsoft Sans Serif"/>
              </a:rPr>
              <a:t>(!)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Resource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types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identifiers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form:</a:t>
            </a:r>
            <a:endParaRPr sz="2600">
              <a:latin typeface="Microsoft Sans Serif"/>
              <a:cs typeface="Microsoft Sans Serif"/>
            </a:endParaRPr>
          </a:p>
          <a:p>
            <a:pPr algn="ctr" marL="325755">
              <a:lnSpc>
                <a:spcPct val="100000"/>
              </a:lnSpc>
              <a:spcBef>
                <a:spcPts val="385"/>
              </a:spcBef>
            </a:pPr>
            <a:r>
              <a:rPr dirty="0" sz="2600" b="1">
                <a:solidFill>
                  <a:srgbClr val="5091D0"/>
                </a:solidFill>
                <a:latin typeface="Courier New"/>
                <a:cs typeface="Courier New"/>
              </a:rPr>
              <a:t>AWS::aws-product-name::data-type-name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72016"/>
            <a:ext cx="6579234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80">
                <a:solidFill>
                  <a:srgbClr val="5091D0"/>
                </a:solidFill>
              </a:rPr>
              <a:t>P</a:t>
            </a:r>
            <a:r>
              <a:rPr dirty="0" sz="4300" spc="-225">
                <a:solidFill>
                  <a:srgbClr val="5091D0"/>
                </a:solidFill>
              </a:rPr>
              <a:t>l</a:t>
            </a:r>
            <a:r>
              <a:rPr dirty="0" sz="4300" spc="-575">
                <a:solidFill>
                  <a:srgbClr val="5091D0"/>
                </a:solidFill>
              </a:rPr>
              <a:t>e</a:t>
            </a:r>
            <a:r>
              <a:rPr dirty="0" sz="4300" spc="-590">
                <a:solidFill>
                  <a:srgbClr val="5091D0"/>
                </a:solidFill>
              </a:rPr>
              <a:t>a</a:t>
            </a:r>
            <a:r>
              <a:rPr dirty="0" sz="4300" spc="-530">
                <a:solidFill>
                  <a:srgbClr val="5091D0"/>
                </a:solidFill>
              </a:rPr>
              <a:t>s</a:t>
            </a:r>
            <a:r>
              <a:rPr dirty="0" sz="4300" spc="-610">
                <a:solidFill>
                  <a:srgbClr val="5091D0"/>
                </a:solidFill>
              </a:rPr>
              <a:t>e</a:t>
            </a:r>
            <a:r>
              <a:rPr dirty="0" sz="4300" spc="-285">
                <a:solidFill>
                  <a:srgbClr val="5091D0"/>
                </a:solidFill>
              </a:rPr>
              <a:t> </a:t>
            </a:r>
            <a:r>
              <a:rPr dirty="0" sz="4300" spc="-330">
                <a:solidFill>
                  <a:srgbClr val="5091D0"/>
                </a:solidFill>
              </a:rPr>
              <a:t>d</a:t>
            </a:r>
            <a:r>
              <a:rPr dirty="0" sz="4300" spc="-330">
                <a:solidFill>
                  <a:srgbClr val="5091D0"/>
                </a:solidFill>
              </a:rPr>
              <a:t>o</a:t>
            </a:r>
            <a:r>
              <a:rPr dirty="0" sz="4300" spc="-285">
                <a:solidFill>
                  <a:srgbClr val="5091D0"/>
                </a:solidFill>
              </a:rPr>
              <a:t> </a:t>
            </a:r>
            <a:r>
              <a:rPr dirty="0" sz="4300" spc="-400">
                <a:solidFill>
                  <a:srgbClr val="5091D0"/>
                </a:solidFill>
              </a:rPr>
              <a:t>n</a:t>
            </a:r>
            <a:r>
              <a:rPr dirty="0" sz="4300" spc="-390">
                <a:solidFill>
                  <a:srgbClr val="5091D0"/>
                </a:solidFill>
              </a:rPr>
              <a:t>o</a:t>
            </a:r>
            <a:r>
              <a:rPr dirty="0" sz="4300" spc="-370">
                <a:solidFill>
                  <a:srgbClr val="5091D0"/>
                </a:solidFill>
              </a:rPr>
              <a:t>t</a:t>
            </a:r>
            <a:r>
              <a:rPr dirty="0" sz="4300" spc="-290">
                <a:solidFill>
                  <a:srgbClr val="5091D0"/>
                </a:solidFill>
              </a:rPr>
              <a:t> </a:t>
            </a:r>
            <a:r>
              <a:rPr dirty="0" sz="4300" spc="-630">
                <a:solidFill>
                  <a:srgbClr val="5091D0"/>
                </a:solidFill>
              </a:rPr>
              <a:t>s</a:t>
            </a:r>
            <a:r>
              <a:rPr dirty="0" sz="4300" spc="-725">
                <a:solidFill>
                  <a:srgbClr val="5091D0"/>
                </a:solidFill>
              </a:rPr>
              <a:t>k</a:t>
            </a:r>
            <a:r>
              <a:rPr dirty="0" sz="4300" spc="-360">
                <a:solidFill>
                  <a:srgbClr val="5091D0"/>
                </a:solidFill>
              </a:rPr>
              <a:t>i</a:t>
            </a:r>
            <a:r>
              <a:rPr dirty="0" sz="4300" spc="-440">
                <a:solidFill>
                  <a:srgbClr val="5091D0"/>
                </a:solidFill>
              </a:rPr>
              <a:t>p</a:t>
            </a:r>
            <a:r>
              <a:rPr dirty="0" sz="4300" spc="-280">
                <a:solidFill>
                  <a:srgbClr val="5091D0"/>
                </a:solidFill>
              </a:rPr>
              <a:t> </a:t>
            </a:r>
            <a:r>
              <a:rPr dirty="0" sz="4300" spc="-375">
                <a:solidFill>
                  <a:srgbClr val="5091D0"/>
                </a:solidFill>
              </a:rPr>
              <a:t>t</a:t>
            </a:r>
            <a:r>
              <a:rPr dirty="0" sz="4300" spc="-635">
                <a:solidFill>
                  <a:srgbClr val="5091D0"/>
                </a:solidFill>
              </a:rPr>
              <a:t>h</a:t>
            </a:r>
            <a:r>
              <a:rPr dirty="0" sz="4300" spc="-285">
                <a:solidFill>
                  <a:srgbClr val="5091D0"/>
                </a:solidFill>
              </a:rPr>
              <a:t>i</a:t>
            </a:r>
            <a:r>
              <a:rPr dirty="0" sz="4300" spc="-685">
                <a:solidFill>
                  <a:srgbClr val="5091D0"/>
                </a:solidFill>
              </a:rPr>
              <a:t>s</a:t>
            </a:r>
            <a:r>
              <a:rPr dirty="0" sz="4300" spc="-285">
                <a:solidFill>
                  <a:srgbClr val="5091D0"/>
                </a:solidFill>
              </a:rPr>
              <a:t> </a:t>
            </a:r>
            <a:r>
              <a:rPr dirty="0" sz="4300" spc="-360">
                <a:solidFill>
                  <a:srgbClr val="5091D0"/>
                </a:solidFill>
              </a:rPr>
              <a:t>l</a:t>
            </a:r>
            <a:r>
              <a:rPr dirty="0" sz="4300" spc="-455">
                <a:solidFill>
                  <a:srgbClr val="5091D0"/>
                </a:solidFill>
              </a:rPr>
              <a:t>e</a:t>
            </a:r>
            <a:r>
              <a:rPr dirty="0" sz="4300" spc="-405">
                <a:solidFill>
                  <a:srgbClr val="5091D0"/>
                </a:solidFill>
              </a:rPr>
              <a:t>c</a:t>
            </a:r>
            <a:r>
              <a:rPr dirty="0" sz="4300" spc="-375">
                <a:solidFill>
                  <a:srgbClr val="5091D0"/>
                </a:solidFill>
              </a:rPr>
              <a:t>t</a:t>
            </a:r>
            <a:r>
              <a:rPr dirty="0" sz="4300" spc="-555">
                <a:solidFill>
                  <a:srgbClr val="5091D0"/>
                </a:solidFill>
              </a:rPr>
              <a:t>u</a:t>
            </a:r>
            <a:r>
              <a:rPr dirty="0" sz="4300" spc="-385">
                <a:solidFill>
                  <a:srgbClr val="5091D0"/>
                </a:solidFill>
              </a:rPr>
              <a:t>r</a:t>
            </a:r>
            <a:r>
              <a:rPr dirty="0" sz="4300" spc="-455">
                <a:solidFill>
                  <a:srgbClr val="5091D0"/>
                </a:solidFill>
              </a:rPr>
              <a:t>e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916939" y="1370972"/>
            <a:ext cx="9411970" cy="424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SzPct val="102127"/>
              <a:buFont typeface="Arial MT"/>
              <a:buChar char="•"/>
              <a:tabLst>
                <a:tab pos="241300" algn="l"/>
              </a:tabLst>
            </a:pPr>
            <a:r>
              <a:rPr dirty="0" baseline="1182" sz="3525" spc="67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-67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baseline="1182" sz="3525" spc="-442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baseline="1182" sz="3525" spc="-112">
                <a:solidFill>
                  <a:srgbClr val="444949"/>
                </a:solidFill>
                <a:latin typeface="Microsoft Sans Serif"/>
                <a:cs typeface="Microsoft Sans Serif"/>
              </a:rPr>
              <a:t>ANCE</a:t>
            </a:r>
            <a:r>
              <a:rPr dirty="0" baseline="1182" sz="3525" spc="-10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baseline="1182" sz="3525" spc="-34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baseline="1182" sz="3525" spc="-23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517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baseline="1182" sz="3525" spc="-547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182" sz="3525" spc="-472">
                <a:solidFill>
                  <a:srgbClr val="444949"/>
                </a:solidFill>
                <a:latin typeface="Microsoft Sans Serif"/>
                <a:cs typeface="Microsoft Sans Serif"/>
              </a:rPr>
              <a:t>OFESS</a:t>
            </a:r>
            <a:r>
              <a:rPr dirty="0" baseline="1182" sz="3525" spc="-1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ONA</a:t>
            </a:r>
            <a:r>
              <a:rPr dirty="0" baseline="1182" sz="3525" spc="4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baseline="1182" sz="3525" spc="-60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baseline="1182" sz="3525" spc="-405">
                <a:solidFill>
                  <a:srgbClr val="444949"/>
                </a:solidFill>
                <a:latin typeface="Microsoft Sans Serif"/>
                <a:cs typeface="Microsoft Sans Serif"/>
              </a:rPr>
              <a:t>LEVE</a:t>
            </a:r>
            <a:r>
              <a:rPr dirty="0" baseline="1182" sz="3525" spc="-3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284">
                <a:solidFill>
                  <a:srgbClr val="444949"/>
                </a:solidFill>
                <a:latin typeface="Microsoft Sans Serif"/>
                <a:cs typeface="Microsoft Sans Serif"/>
              </a:rPr>
              <a:t>COURSE</a:t>
            </a:r>
            <a:endParaRPr baseline="1182" sz="3525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22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105">
                <a:solidFill>
                  <a:srgbClr val="444949"/>
                </a:solidFill>
                <a:latin typeface="Verdana"/>
                <a:cs typeface="Verdana"/>
              </a:rPr>
              <a:t>Do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40">
                <a:solidFill>
                  <a:srgbClr val="444949"/>
                </a:solidFill>
                <a:latin typeface="Verdana"/>
                <a:cs typeface="Verdana"/>
              </a:rPr>
              <a:t>the</a:t>
            </a:r>
            <a:r>
              <a:rPr dirty="0" sz="2000" spc="-27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AWS 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Certified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04">
                <a:solidFill>
                  <a:srgbClr val="444949"/>
                </a:solidFill>
                <a:latin typeface="Verdana"/>
                <a:cs typeface="Verdana"/>
              </a:rPr>
              <a:t>Developer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0">
                <a:solidFill>
                  <a:srgbClr val="444949"/>
                </a:solidFill>
                <a:latin typeface="Verdana"/>
                <a:cs typeface="Verdana"/>
              </a:rPr>
              <a:t>course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&amp;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04">
                <a:solidFill>
                  <a:srgbClr val="444949"/>
                </a:solidFill>
                <a:latin typeface="Verdana"/>
                <a:cs typeface="Verdana"/>
              </a:rPr>
              <a:t>certification</a:t>
            </a:r>
            <a:r>
              <a:rPr dirty="0" sz="2000" spc="-16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70">
                <a:solidFill>
                  <a:srgbClr val="444949"/>
                </a:solidFill>
                <a:latin typeface="Verdana"/>
                <a:cs typeface="Verdana"/>
              </a:rPr>
              <a:t>at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50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pre-requisite</a:t>
            </a:r>
            <a:endParaRPr sz="2000">
              <a:latin typeface="Verdana"/>
              <a:cs typeface="Verdana"/>
            </a:endParaRPr>
          </a:p>
          <a:p>
            <a:pPr lvl="1" marL="698500" indent="-228600">
              <a:lnSpc>
                <a:spcPts val="23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It’ll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be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easier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04">
                <a:solidFill>
                  <a:srgbClr val="444949"/>
                </a:solidFill>
                <a:latin typeface="Verdana"/>
                <a:cs typeface="Verdana"/>
              </a:rPr>
              <a:t>if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70">
                <a:solidFill>
                  <a:srgbClr val="444949"/>
                </a:solidFill>
                <a:latin typeface="Verdana"/>
                <a:cs typeface="Verdana"/>
              </a:rPr>
              <a:t>you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do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40">
                <a:solidFill>
                  <a:srgbClr val="444949"/>
                </a:solidFill>
                <a:latin typeface="Verdana"/>
                <a:cs typeface="Verdana"/>
              </a:rPr>
              <a:t>the</a:t>
            </a:r>
            <a:r>
              <a:rPr dirty="0" sz="2000" spc="-26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AWS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Certified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70">
                <a:solidFill>
                  <a:srgbClr val="444949"/>
                </a:solidFill>
                <a:latin typeface="Verdana"/>
                <a:cs typeface="Verdana"/>
              </a:rPr>
              <a:t>SysOps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0">
                <a:solidFill>
                  <a:srgbClr val="444949"/>
                </a:solidFill>
                <a:latin typeface="Verdana"/>
                <a:cs typeface="Verdana"/>
              </a:rPr>
              <a:t>course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&amp;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04">
                <a:solidFill>
                  <a:srgbClr val="444949"/>
                </a:solidFill>
                <a:latin typeface="Verdana"/>
                <a:cs typeface="Verdana"/>
              </a:rPr>
              <a:t>certification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45">
                <a:solidFill>
                  <a:srgbClr val="444949"/>
                </a:solidFill>
                <a:latin typeface="Verdana"/>
                <a:cs typeface="Verdana"/>
              </a:rPr>
              <a:t>as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well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444949"/>
              </a:buClr>
              <a:buFont typeface="Arial MT"/>
              <a:buChar char="•"/>
            </a:pPr>
            <a:endParaRPr sz="2550">
              <a:latin typeface="Verdana"/>
              <a:cs typeface="Verdana"/>
            </a:endParaRPr>
          </a:p>
          <a:p>
            <a:pPr marL="241300" indent="-228600">
              <a:lnSpc>
                <a:spcPts val="2735"/>
              </a:lnSpc>
              <a:buSzPct val="102127"/>
              <a:buFont typeface="Arial MT"/>
              <a:buChar char="•"/>
              <a:tabLst>
                <a:tab pos="241300" algn="l"/>
              </a:tabLst>
            </a:pPr>
            <a:r>
              <a:rPr dirty="0" baseline="1182" sz="3525" spc="-172">
                <a:solidFill>
                  <a:srgbClr val="444949"/>
                </a:solidFill>
                <a:latin typeface="Microsoft Sans Serif"/>
                <a:cs typeface="Microsoft Sans Serif"/>
              </a:rPr>
              <a:t>ALL</a:t>
            </a:r>
            <a:r>
              <a:rPr dirty="0" baseline="1182" sz="3525" spc="-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15">
                <a:solidFill>
                  <a:srgbClr val="444949"/>
                </a:solidFill>
                <a:latin typeface="Microsoft Sans Serif"/>
                <a:cs typeface="Microsoft Sans Serif"/>
              </a:rPr>
              <a:t>HANDS-ON</a:t>
            </a:r>
            <a:endParaRPr baseline="1182" sz="3525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175"/>
              </a:lnSpc>
              <a:buFont typeface="Arial MT"/>
              <a:buChar char="•"/>
              <a:tabLst>
                <a:tab pos="697865" algn="l"/>
                <a:tab pos="698500" algn="l"/>
                <a:tab pos="8080375" algn="l"/>
              </a:tabLst>
            </a:pPr>
            <a:r>
              <a:rPr dirty="0" sz="2000" spc="-185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200">
                <a:solidFill>
                  <a:srgbClr val="444949"/>
                </a:solidFill>
                <a:latin typeface="Verdana"/>
                <a:cs typeface="Verdana"/>
              </a:rPr>
              <a:t>h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27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3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80">
                <a:solidFill>
                  <a:srgbClr val="444949"/>
                </a:solidFill>
                <a:latin typeface="Verdana"/>
                <a:cs typeface="Verdana"/>
              </a:rPr>
              <a:t>W</a:t>
            </a:r>
            <a:r>
              <a:rPr dirty="0" sz="2000" spc="-43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2000" spc="-28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290">
                <a:solidFill>
                  <a:srgbClr val="444949"/>
                </a:solidFill>
                <a:latin typeface="Verdana"/>
                <a:cs typeface="Verdana"/>
              </a:rPr>
              <a:t>v</a:t>
            </a:r>
            <a:r>
              <a:rPr dirty="0" sz="2000" spc="-9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65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70">
                <a:solidFill>
                  <a:srgbClr val="444949"/>
                </a:solidFill>
                <a:latin typeface="Verdana"/>
                <a:cs typeface="Verdana"/>
              </a:rPr>
              <a:t>ex</a:t>
            </a:r>
            <a:r>
              <a:rPr dirty="0" sz="2000" spc="-280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405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u="sng" sz="2000" spc="-33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Verdana"/>
                <a:cs typeface="Verdana"/>
              </a:rPr>
              <a:t>h</a:t>
            </a:r>
            <a:r>
              <a:rPr dirty="0" u="sng" sz="2000" spc="-31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Verdana"/>
                <a:cs typeface="Verdana"/>
              </a:rPr>
              <a:t>a</a:t>
            </a:r>
            <a:r>
              <a:rPr dirty="0" u="sng" sz="2000" spc="-19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Verdana"/>
                <a:cs typeface="Verdana"/>
              </a:rPr>
              <a:t>r</a:t>
            </a:r>
            <a:r>
              <a:rPr dirty="0" u="sng" sz="2000" spc="-229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Verdana"/>
                <a:cs typeface="Verdana"/>
              </a:rPr>
              <a:t>d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1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75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90">
                <a:solidFill>
                  <a:srgbClr val="444949"/>
                </a:solidFill>
                <a:latin typeface="Verdana"/>
                <a:cs typeface="Verdana"/>
              </a:rPr>
              <a:t>y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90">
                <a:solidFill>
                  <a:srgbClr val="444949"/>
                </a:solidFill>
                <a:latin typeface="Verdana"/>
                <a:cs typeface="Verdana"/>
              </a:rPr>
              <a:t>u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9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8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250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36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65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290">
                <a:solidFill>
                  <a:srgbClr val="444949"/>
                </a:solidFill>
                <a:latin typeface="Verdana"/>
                <a:cs typeface="Verdana"/>
              </a:rPr>
              <a:t>-</a:t>
            </a:r>
            <a:r>
              <a:rPr dirty="0" sz="2000" spc="-240">
                <a:solidFill>
                  <a:srgbClr val="444949"/>
                </a:solidFill>
                <a:latin typeface="Verdana"/>
                <a:cs typeface="Verdana"/>
              </a:rPr>
              <a:t>w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114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175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u="sng" sz="2000" spc="-23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Verdana"/>
                <a:cs typeface="Verdana"/>
              </a:rPr>
              <a:t>expe</a:t>
            </a:r>
            <a:r>
              <a:rPr dirty="0" u="sng" sz="2000" spc="-1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Verdana"/>
                <a:cs typeface="Verdana"/>
              </a:rPr>
              <a:t>r</a:t>
            </a:r>
            <a:r>
              <a:rPr dirty="0" u="sng" sz="2000" spc="-18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Verdana"/>
                <a:cs typeface="Verdana"/>
              </a:rPr>
              <a:t>i</a:t>
            </a:r>
            <a:r>
              <a:rPr dirty="0" u="sng" sz="2000" spc="-254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Verdana"/>
                <a:cs typeface="Verdana"/>
              </a:rPr>
              <a:t>e</a:t>
            </a:r>
            <a:r>
              <a:rPr dirty="0" u="sng" sz="2000" spc="-28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Verdana"/>
                <a:cs typeface="Verdana"/>
              </a:rPr>
              <a:t>n</a:t>
            </a:r>
            <a:r>
              <a:rPr dirty="0" u="sng" sz="2000" spc="-2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Verdana"/>
                <a:cs typeface="Verdana"/>
              </a:rPr>
              <a:t>ce</a:t>
            </a:r>
            <a:r>
              <a:rPr dirty="0" sz="2000">
                <a:solidFill>
                  <a:srgbClr val="444949"/>
                </a:solidFill>
                <a:latin typeface="Verdana"/>
                <a:cs typeface="Verdana"/>
              </a:rPr>
              <a:t>	</a:t>
            </a:r>
            <a:r>
              <a:rPr dirty="0" sz="2000" spc="-250">
                <a:solidFill>
                  <a:srgbClr val="444949"/>
                </a:solidFill>
                <a:latin typeface="Verdana"/>
                <a:cs typeface="Verdana"/>
              </a:rPr>
              <a:t>(</a:t>
            </a:r>
            <a:r>
              <a:rPr dirty="0" sz="2000" spc="-409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29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75">
                <a:solidFill>
                  <a:srgbClr val="444949"/>
                </a:solidFill>
                <a:latin typeface="Verdana"/>
                <a:cs typeface="Verdana"/>
              </a:rPr>
              <a:t>2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90">
                <a:solidFill>
                  <a:srgbClr val="444949"/>
                </a:solidFill>
                <a:latin typeface="Verdana"/>
                <a:cs typeface="Verdana"/>
              </a:rPr>
              <a:t>y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14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245">
                <a:solidFill>
                  <a:srgbClr val="444949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lvl="1" marL="698500" indent="-228600">
              <a:lnSpc>
                <a:spcPts val="225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This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0">
                <a:solidFill>
                  <a:srgbClr val="444949"/>
                </a:solidFill>
                <a:latin typeface="Verdana"/>
                <a:cs typeface="Verdana"/>
              </a:rPr>
              <a:t>course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40">
                <a:solidFill>
                  <a:srgbClr val="444949"/>
                </a:solidFill>
                <a:latin typeface="Verdana"/>
                <a:cs typeface="Verdana"/>
              </a:rPr>
              <a:t>provides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70">
                <a:solidFill>
                  <a:srgbClr val="444949"/>
                </a:solidFill>
                <a:latin typeface="Verdana"/>
                <a:cs typeface="Verdana"/>
              </a:rPr>
              <a:t>you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40">
                <a:solidFill>
                  <a:srgbClr val="444949"/>
                </a:solidFill>
                <a:latin typeface="Verdana"/>
                <a:cs typeface="Verdana"/>
              </a:rPr>
              <a:t>the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04">
                <a:solidFill>
                  <a:srgbClr val="444949"/>
                </a:solidFill>
                <a:latin typeface="Verdana"/>
                <a:cs typeface="Verdana"/>
              </a:rPr>
              <a:t>opportunity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to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0">
                <a:solidFill>
                  <a:srgbClr val="444949"/>
                </a:solidFill>
                <a:latin typeface="Verdana"/>
                <a:cs typeface="Verdana"/>
              </a:rPr>
              <a:t>practice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50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65">
                <a:solidFill>
                  <a:srgbClr val="444949"/>
                </a:solidFill>
                <a:latin typeface="Verdana"/>
                <a:cs typeface="Verdana"/>
              </a:rPr>
              <a:t>lot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444949"/>
              </a:buClr>
              <a:buFont typeface="Arial MT"/>
              <a:buChar char="•"/>
            </a:pP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ts val="2690"/>
              </a:lnSpc>
              <a:buSzPct val="102127"/>
              <a:buFont typeface="Arial MT"/>
              <a:buChar char="•"/>
              <a:tabLst>
                <a:tab pos="241300" algn="l"/>
              </a:tabLst>
            </a:pPr>
            <a:r>
              <a:rPr dirty="0" baseline="1182" sz="3525" spc="-39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182" sz="3525" spc="-3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-442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baseline="1182" sz="3525" spc="-592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182" sz="3525" spc="-48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562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baseline="1182" sz="3525" spc="209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182" sz="3525" spc="-44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baseline="1182" sz="3525" spc="-487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182" sz="3525" spc="-4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97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182" sz="3525" spc="-24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182" sz="3525" spc="-127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baseline="1182" sz="3525" spc="-592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baseline="1182" sz="3525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17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215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2000" spc="-110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440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u</a:t>
            </a: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2000" spc="-290">
                <a:solidFill>
                  <a:srgbClr val="444949"/>
                </a:solidFill>
                <a:latin typeface="Verdana"/>
                <a:cs typeface="Verdana"/>
              </a:rPr>
              <a:t>h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330">
                <a:solidFill>
                  <a:srgbClr val="444949"/>
                </a:solidFill>
                <a:latin typeface="Verdana"/>
                <a:cs typeface="Verdana"/>
              </a:rPr>
              <a:t>ss</a:t>
            </a:r>
            <a:r>
              <a:rPr dirty="0" sz="2000" spc="-185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b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85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60">
                <a:solidFill>
                  <a:srgbClr val="444949"/>
                </a:solidFill>
                <a:latin typeface="Verdana"/>
                <a:cs typeface="Verdana"/>
              </a:rPr>
              <a:t>w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114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k</a:t>
            </a:r>
            <a:endParaRPr sz="2000">
              <a:latin typeface="Verdana"/>
              <a:cs typeface="Verdana"/>
            </a:endParaRPr>
          </a:p>
          <a:p>
            <a:pPr lvl="1" marL="698500" indent="-228600">
              <a:lnSpc>
                <a:spcPts val="23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325">
                <a:solidFill>
                  <a:srgbClr val="444949"/>
                </a:solidFill>
                <a:latin typeface="Verdana"/>
                <a:cs typeface="Verdana"/>
              </a:rPr>
              <a:t>Take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40">
                <a:solidFill>
                  <a:srgbClr val="444949"/>
                </a:solidFill>
                <a:latin typeface="Verdana"/>
                <a:cs typeface="Verdana"/>
              </a:rPr>
              <a:t>notes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for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65">
                <a:solidFill>
                  <a:srgbClr val="444949"/>
                </a:solidFill>
                <a:latin typeface="Verdana"/>
                <a:cs typeface="Verdana"/>
              </a:rPr>
              <a:t>features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or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40">
                <a:solidFill>
                  <a:srgbClr val="444949"/>
                </a:solidFill>
                <a:latin typeface="Verdana"/>
                <a:cs typeface="Verdana"/>
              </a:rPr>
              <a:t>services</a:t>
            </a: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70">
                <a:solidFill>
                  <a:srgbClr val="444949"/>
                </a:solidFill>
                <a:latin typeface="Verdana"/>
                <a:cs typeface="Verdana"/>
              </a:rPr>
              <a:t>you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15">
                <a:solidFill>
                  <a:srgbClr val="444949"/>
                </a:solidFill>
                <a:latin typeface="Verdana"/>
                <a:cs typeface="Verdana"/>
              </a:rPr>
              <a:t>didn’t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know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40">
                <a:solidFill>
                  <a:srgbClr val="444949"/>
                </a:solidFill>
                <a:latin typeface="Verdana"/>
                <a:cs typeface="Verdana"/>
              </a:rPr>
              <a:t>about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444949"/>
              </a:buClr>
              <a:buFont typeface="Arial MT"/>
              <a:buChar char="•"/>
            </a:pPr>
            <a:endParaRPr sz="265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SzPct val="102127"/>
              <a:buFont typeface="Arial MT"/>
              <a:buChar char="•"/>
              <a:tabLst>
                <a:tab pos="241300" algn="l"/>
              </a:tabLst>
            </a:pPr>
            <a:r>
              <a:rPr dirty="0" baseline="1182" sz="3525" spc="-187">
                <a:solidFill>
                  <a:srgbClr val="444949"/>
                </a:solidFill>
                <a:latin typeface="Microsoft Sans Serif"/>
                <a:cs typeface="Microsoft Sans Serif"/>
              </a:rPr>
              <a:t>Ha</a:t>
            </a:r>
            <a:r>
              <a:rPr dirty="0" baseline="1182" sz="3525" spc="-157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baseline="1182" sz="3525" spc="-202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baseline="1182" sz="3525" spc="-262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baseline="1182" sz="3525" spc="-262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182" sz="3525" spc="-262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-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182" sz="3525" spc="-292">
                <a:solidFill>
                  <a:srgbClr val="444949"/>
                </a:solidFill>
                <a:latin typeface="Microsoft Sans Serif"/>
                <a:cs typeface="Microsoft Sans Serif"/>
              </a:rPr>
              <a:t>ning</a:t>
            </a:r>
            <a:r>
              <a:rPr dirty="0" baseline="1182" sz="3525" spc="-16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baseline="1182" sz="3525" spc="-2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262">
                <a:solidFill>
                  <a:srgbClr val="444949"/>
                </a:solidFill>
                <a:latin typeface="Microsoft Sans Serif"/>
                <a:cs typeface="Microsoft Sans Serif"/>
              </a:rPr>
              <a:t>an</a:t>
            </a:r>
            <a:r>
              <a:rPr dirty="0" baseline="1182" sz="3525" spc="-25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150">
                <a:solidFill>
                  <a:srgbClr val="444949"/>
                </a:solidFill>
                <a:latin typeface="Microsoft Sans Serif"/>
                <a:cs typeface="Microsoft Sans Serif"/>
              </a:rPr>
              <a:t>goo</a:t>
            </a:r>
            <a:r>
              <a:rPr dirty="0" baseline="1182" sz="3525" spc="-142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202">
                <a:solidFill>
                  <a:srgbClr val="444949"/>
                </a:solidFill>
                <a:latin typeface="Microsoft Sans Serif"/>
                <a:cs typeface="Microsoft Sans Serif"/>
              </a:rPr>
              <a:t>luc</a:t>
            </a:r>
            <a:r>
              <a:rPr dirty="0" baseline="1182" sz="3525" spc="-232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16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baseline="1182" sz="35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182" sz="352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337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baseline="1182" sz="3525" spc="-82">
                <a:solidFill>
                  <a:srgbClr val="444949"/>
                </a:solidFill>
                <a:latin typeface="Microsoft Sans Serif"/>
                <a:cs typeface="Microsoft Sans Serif"/>
              </a:rPr>
              <a:t>ou</a:t>
            </a:r>
            <a:r>
              <a:rPr dirty="0" baseline="1182" sz="3525" spc="-4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2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182" sz="3525" spc="-44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baseline="1182" sz="3525" spc="-322">
                <a:solidFill>
                  <a:srgbClr val="444949"/>
                </a:solidFill>
                <a:latin typeface="Microsoft Sans Serif"/>
                <a:cs typeface="Microsoft Sans Serif"/>
              </a:rPr>
              <a:t>am!</a:t>
            </a:r>
            <a:endParaRPr baseline="1182" sz="3525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5780405" cy="1305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040"/>
              </a:lnSpc>
              <a:spcBef>
                <a:spcPts val="100"/>
              </a:spcBef>
            </a:pPr>
            <a:r>
              <a:rPr dirty="0" spc="-245"/>
              <a:t>H</a:t>
            </a:r>
            <a:r>
              <a:rPr dirty="0" spc="-260"/>
              <a:t>o</a:t>
            </a:r>
            <a:r>
              <a:rPr dirty="0" spc="-490"/>
              <a:t>w</a:t>
            </a:r>
            <a:r>
              <a:rPr dirty="0" spc="-325"/>
              <a:t> </a:t>
            </a:r>
            <a:r>
              <a:rPr dirty="0" spc="-505"/>
              <a:t>d</a:t>
            </a:r>
            <a:r>
              <a:rPr dirty="0" spc="-290"/>
              <a:t>o</a:t>
            </a:r>
            <a:r>
              <a:rPr dirty="0" spc="-320"/>
              <a:t> </a:t>
            </a:r>
            <a:r>
              <a:rPr dirty="0" spc="-940"/>
              <a:t>I</a:t>
            </a:r>
            <a:r>
              <a:rPr dirty="0" spc="-325"/>
              <a:t> </a:t>
            </a:r>
            <a:r>
              <a:rPr dirty="0" spc="-575"/>
              <a:t>f</a:t>
            </a:r>
            <a:r>
              <a:rPr dirty="0" spc="-310"/>
              <a:t>i</a:t>
            </a:r>
            <a:r>
              <a:rPr dirty="0" spc="-700"/>
              <a:t>n</a:t>
            </a:r>
            <a:r>
              <a:rPr dirty="0" spc="-500"/>
              <a:t>d</a:t>
            </a:r>
          </a:p>
          <a:p>
            <a:pPr marL="12700">
              <a:lnSpc>
                <a:spcPts val="5040"/>
              </a:lnSpc>
            </a:pPr>
            <a:r>
              <a:rPr dirty="0" spc="-395"/>
              <a:t>r</a:t>
            </a:r>
            <a:r>
              <a:rPr dirty="0" spc="-535"/>
              <a:t>e</a:t>
            </a:r>
            <a:r>
              <a:rPr dirty="0" spc="-730"/>
              <a:t>s</a:t>
            </a:r>
            <a:r>
              <a:rPr dirty="0" spc="-290"/>
              <a:t>o</a:t>
            </a:r>
            <a:r>
              <a:rPr dirty="0" spc="-625"/>
              <a:t>u</a:t>
            </a:r>
            <a:r>
              <a:rPr dirty="0" spc="-400"/>
              <a:t>r</a:t>
            </a:r>
            <a:r>
              <a:rPr dirty="0" spc="-480"/>
              <a:t>c</a:t>
            </a:r>
            <a:r>
              <a:rPr dirty="0" spc="-509"/>
              <a:t>e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509"/>
              <a:t>d</a:t>
            </a:r>
            <a:r>
              <a:rPr dirty="0" spc="-290"/>
              <a:t>o</a:t>
            </a:r>
            <a:r>
              <a:rPr dirty="0" spc="-459"/>
              <a:t>c</a:t>
            </a:r>
            <a:r>
              <a:rPr dirty="0" spc="-625"/>
              <a:t>u</a:t>
            </a:r>
            <a:r>
              <a:rPr dirty="0" spc="-900"/>
              <a:t>m</a:t>
            </a:r>
            <a:r>
              <a:rPr dirty="0" spc="-509"/>
              <a:t>e</a:t>
            </a:r>
            <a:r>
              <a:rPr dirty="0" spc="-625"/>
              <a:t>n</a:t>
            </a:r>
            <a:r>
              <a:rPr dirty="0" spc="-420"/>
              <a:t>tati</a:t>
            </a:r>
            <a:r>
              <a:rPr dirty="0" spc="-600"/>
              <a:t>o</a:t>
            </a:r>
            <a:r>
              <a:rPr dirty="0" spc="-625"/>
              <a:t>n</a:t>
            </a:r>
            <a:r>
              <a:rPr dirty="0" spc="-1165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4779"/>
            <a:ext cx="10239375" cy="39090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42164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can’t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teach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all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224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resources,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but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teach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how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 </a:t>
            </a:r>
            <a:r>
              <a:rPr dirty="0" sz="2800" spc="-7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le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All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resources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found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here: </a:t>
            </a:r>
            <a:r>
              <a:rPr dirty="0" sz="2800" spc="-180">
                <a:solidFill>
                  <a:srgbClr val="0563C1"/>
                </a:solidFill>
                <a:latin typeface="Microsoft Sans Serif"/>
                <a:cs typeface="Microsoft Sans Serif"/>
              </a:rPr>
              <a:t> </a:t>
            </a:r>
            <a:r>
              <a:rPr dirty="0" u="sng" sz="2800" spc="-16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  <a:hlinkClick r:id="rId3"/>
              </a:rPr>
              <a:t>http://docs.aws.amazon.com/AWSCloudFormation/latest/UserGuide/aw </a:t>
            </a:r>
            <a:r>
              <a:rPr dirty="0" sz="2800" spc="-730">
                <a:solidFill>
                  <a:srgbClr val="0563C1"/>
                </a:solidFill>
                <a:latin typeface="Microsoft Sans Serif"/>
                <a:cs typeface="Microsoft Sans Serif"/>
              </a:rPr>
              <a:t> </a:t>
            </a:r>
            <a:r>
              <a:rPr dirty="0" u="sng" sz="2800" spc="-14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s-template-resource-type-ref.html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j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oc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444949"/>
                </a:solidFill>
                <a:latin typeface="Wingdings"/>
                <a:cs typeface="Wingdings"/>
              </a:rPr>
              <a:t></a:t>
            </a:r>
            <a:endParaRPr sz="2800">
              <a:latin typeface="Wingdings"/>
              <a:cs typeface="Wingdings"/>
            </a:endParaRPr>
          </a:p>
          <a:p>
            <a:pPr marL="241300" marR="5080" indent="-228600">
              <a:lnSpc>
                <a:spcPts val="30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2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:  </a:t>
            </a:r>
            <a:r>
              <a:rPr dirty="0" u="sng" sz="2800" spc="-16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  <a:hlinkClick r:id="rId3"/>
              </a:rPr>
              <a:t>http://docs.aws.amazon.com/AWSCloudFormation/latest/UserGuide/aw </a:t>
            </a:r>
            <a:r>
              <a:rPr dirty="0" sz="2800" spc="-730">
                <a:solidFill>
                  <a:srgbClr val="0563C1"/>
                </a:solidFill>
                <a:latin typeface="Microsoft Sans Serif"/>
                <a:cs typeface="Microsoft Sans Serif"/>
              </a:rPr>
              <a:t> </a:t>
            </a:r>
            <a:r>
              <a:rPr dirty="0" u="sng" sz="2800" spc="-15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s-properties-ec2-instance.html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81934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A</a:t>
            </a:r>
            <a:r>
              <a:rPr dirty="0" spc="-335"/>
              <a:t>n</a:t>
            </a:r>
            <a:r>
              <a:rPr dirty="0" spc="-775"/>
              <a:t>a</a:t>
            </a:r>
            <a:r>
              <a:rPr dirty="0" spc="-434"/>
              <a:t>l</a:t>
            </a:r>
            <a:r>
              <a:rPr dirty="0" spc="-800"/>
              <a:t>y</a:t>
            </a:r>
            <a:r>
              <a:rPr dirty="0" spc="-700"/>
              <a:t>s</a:t>
            </a:r>
            <a:r>
              <a:rPr dirty="0" spc="-390"/>
              <a:t>i</a:t>
            </a:r>
            <a:r>
              <a:rPr dirty="0" spc="-735"/>
              <a:t>s</a:t>
            </a:r>
            <a:r>
              <a:rPr dirty="0" spc="-315"/>
              <a:t> </a:t>
            </a:r>
            <a:r>
              <a:rPr dirty="0" spc="-390"/>
              <a:t>of</a:t>
            </a:r>
            <a:r>
              <a:rPr dirty="0" spc="-315"/>
              <a:t> </a:t>
            </a:r>
            <a:r>
              <a:rPr dirty="0" spc="-105"/>
              <a:t>C</a:t>
            </a:r>
            <a:r>
              <a:rPr dirty="0" spc="-390"/>
              <a:t>l</a:t>
            </a:r>
            <a:r>
              <a:rPr dirty="0" spc="-450"/>
              <a:t>o</a:t>
            </a:r>
            <a:r>
              <a:rPr dirty="0" spc="-465"/>
              <a:t>u</a:t>
            </a:r>
            <a:r>
              <a:rPr dirty="0" spc="-509"/>
              <a:t>d</a:t>
            </a:r>
            <a:r>
              <a:rPr dirty="0" spc="-610"/>
              <a:t>F</a:t>
            </a:r>
            <a:r>
              <a:rPr dirty="0" spc="-409"/>
              <a:t>o</a:t>
            </a:r>
            <a:r>
              <a:rPr dirty="0" spc="-185"/>
              <a:t>r</a:t>
            </a:r>
            <a:r>
              <a:rPr dirty="0" spc="-900"/>
              <a:t>m</a:t>
            </a:r>
            <a:r>
              <a:rPr dirty="0" spc="-775"/>
              <a:t>a</a:t>
            </a:r>
            <a:r>
              <a:rPr dirty="0" spc="-420"/>
              <a:t>t</a:t>
            </a:r>
            <a:r>
              <a:rPr dirty="0" spc="-390"/>
              <a:t>i</a:t>
            </a:r>
            <a:r>
              <a:rPr dirty="0" spc="-459"/>
              <a:t>on</a:t>
            </a:r>
            <a:r>
              <a:rPr dirty="0" spc="-930"/>
              <a:t> </a:t>
            </a:r>
            <a:r>
              <a:rPr dirty="0" spc="-765"/>
              <a:t>T</a:t>
            </a:r>
            <a:r>
              <a:rPr dirty="0" spc="-509"/>
              <a:t>e</a:t>
            </a:r>
            <a:r>
              <a:rPr dirty="0" spc="-900"/>
              <a:t>m</a:t>
            </a:r>
            <a:r>
              <a:rPr dirty="0" spc="-509"/>
              <a:t>p</a:t>
            </a:r>
            <a:r>
              <a:rPr dirty="0" spc="-390"/>
              <a:t>l</a:t>
            </a:r>
            <a:r>
              <a:rPr dirty="0" spc="-775"/>
              <a:t>a</a:t>
            </a:r>
            <a:r>
              <a:rPr dirty="0" spc="-420"/>
              <a:t>t</a:t>
            </a:r>
            <a:r>
              <a:rPr dirty="0" spc="-515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4779"/>
            <a:ext cx="10303510" cy="351790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Going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back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example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introductory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section,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let’s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learn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why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it </a:t>
            </a:r>
            <a:r>
              <a:rPr dirty="0" sz="2800" spc="-7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0">
                <a:solidFill>
                  <a:srgbClr val="444949"/>
                </a:solidFill>
                <a:latin typeface="Microsoft Sans Serif"/>
                <a:cs typeface="Microsoft Sans Serif"/>
              </a:rPr>
              <a:t>wa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0">
                <a:solidFill>
                  <a:srgbClr val="444949"/>
                </a:solidFill>
                <a:latin typeface="Microsoft Sans Serif"/>
                <a:cs typeface="Microsoft Sans Serif"/>
              </a:rPr>
              <a:t>tt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30">
                <a:solidFill>
                  <a:srgbClr val="444949"/>
                </a:solidFill>
                <a:latin typeface="Microsoft Sans Serif"/>
                <a:cs typeface="Microsoft Sans Serif"/>
              </a:rPr>
              <a:t>Re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oc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e:</a:t>
            </a:r>
            <a:endParaRPr sz="2800">
              <a:latin typeface="Microsoft Sans Serif"/>
              <a:cs typeface="Microsoft Sans Serif"/>
            </a:endParaRPr>
          </a:p>
          <a:p>
            <a:pPr lvl="1" marL="698500" marR="838835" indent="-228600">
              <a:lnSpc>
                <a:spcPts val="2590"/>
              </a:lnSpc>
              <a:spcBef>
                <a:spcPts val="580"/>
              </a:spcBef>
              <a:buClr>
                <a:srgbClr val="444949"/>
              </a:buClr>
              <a:buFont typeface="Arial MT"/>
              <a:buChar char="•"/>
              <a:tabLst>
                <a:tab pos="698500" algn="l"/>
              </a:tabLst>
            </a:pPr>
            <a:r>
              <a:rPr dirty="0" u="sng" sz="2400" spc="-14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  <a:hlinkClick r:id="rId3"/>
              </a:rPr>
              <a:t>http://docs.aws.amazon.com/AWSCloudFormation/latest/UserGuide/aws- </a:t>
            </a:r>
            <a:r>
              <a:rPr dirty="0" sz="2400" spc="-625">
                <a:solidFill>
                  <a:srgbClr val="0563C1"/>
                </a:solidFill>
                <a:latin typeface="Microsoft Sans Serif"/>
                <a:cs typeface="Microsoft Sans Serif"/>
              </a:rPr>
              <a:t> </a:t>
            </a:r>
            <a:r>
              <a:rPr dirty="0" u="sng" sz="2400" spc="-12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properties-ec2-instance.html</a:t>
            </a:r>
            <a:endParaRPr sz="2400">
              <a:latin typeface="Microsoft Sans Serif"/>
              <a:cs typeface="Microsoft Sans Serif"/>
            </a:endParaRPr>
          </a:p>
          <a:p>
            <a:pPr lvl="1" marL="698500" marR="838835" indent="-228600">
              <a:lnSpc>
                <a:spcPts val="2590"/>
              </a:lnSpc>
              <a:spcBef>
                <a:spcPts val="415"/>
              </a:spcBef>
              <a:buClr>
                <a:srgbClr val="444949"/>
              </a:buClr>
              <a:buFont typeface="Arial MT"/>
              <a:buChar char="•"/>
              <a:tabLst>
                <a:tab pos="698500" algn="l"/>
              </a:tabLst>
            </a:pPr>
            <a:r>
              <a:rPr dirty="0" u="sng" sz="2400" spc="-14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  <a:hlinkClick r:id="rId3"/>
              </a:rPr>
              <a:t>http://docs.aws.amazon.com/AWSCloudFormation/latest/UserGuide/aws- </a:t>
            </a:r>
            <a:r>
              <a:rPr dirty="0" sz="2400" spc="-625">
                <a:solidFill>
                  <a:srgbClr val="0563C1"/>
                </a:solidFill>
                <a:latin typeface="Microsoft Sans Serif"/>
                <a:cs typeface="Microsoft Sans Serif"/>
              </a:rPr>
              <a:t> </a:t>
            </a:r>
            <a:r>
              <a:rPr dirty="0" u="sng" sz="2400" spc="-114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properties-ec2-security-group.html</a:t>
            </a:r>
            <a:endParaRPr sz="2400">
              <a:latin typeface="Microsoft Sans Serif"/>
              <a:cs typeface="Microsoft Sans Serif"/>
            </a:endParaRPr>
          </a:p>
          <a:p>
            <a:pPr lvl="1" marL="698500" marR="838835" indent="-228600">
              <a:lnSpc>
                <a:spcPts val="2620"/>
              </a:lnSpc>
              <a:spcBef>
                <a:spcPts val="484"/>
              </a:spcBef>
              <a:buClr>
                <a:srgbClr val="444949"/>
              </a:buClr>
              <a:buFont typeface="Arial MT"/>
              <a:buChar char="•"/>
              <a:tabLst>
                <a:tab pos="698500" algn="l"/>
              </a:tabLst>
            </a:pPr>
            <a:r>
              <a:rPr dirty="0" u="sng" sz="2400" spc="-14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  <a:hlinkClick r:id="rId3"/>
              </a:rPr>
              <a:t>http://docs.aws.amazon.com/AWSCloudFormation/latest/UserGuide/aws- </a:t>
            </a:r>
            <a:r>
              <a:rPr dirty="0" sz="2400" spc="-625">
                <a:solidFill>
                  <a:srgbClr val="0563C1"/>
                </a:solidFill>
                <a:latin typeface="Microsoft Sans Serif"/>
                <a:cs typeface="Microsoft Sans Serif"/>
              </a:rPr>
              <a:t> </a:t>
            </a:r>
            <a:r>
              <a:rPr dirty="0" u="sng" sz="2400" spc="-1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properties-ec2-eip.html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0989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90"/>
              <a:t>F</a:t>
            </a:r>
            <a:r>
              <a:rPr dirty="0" spc="-590"/>
              <a:t>A</a:t>
            </a:r>
            <a:r>
              <a:rPr dirty="0" spc="155"/>
              <a:t>Q</a:t>
            </a:r>
            <a:r>
              <a:rPr dirty="0" spc="-325"/>
              <a:t> </a:t>
            </a:r>
            <a:r>
              <a:rPr dirty="0" spc="-530"/>
              <a:t>f</a:t>
            </a:r>
            <a:r>
              <a:rPr dirty="0" spc="-290"/>
              <a:t>o</a:t>
            </a:r>
            <a:r>
              <a:rPr dirty="0" spc="-415"/>
              <a:t>r</a:t>
            </a:r>
            <a:r>
              <a:rPr dirty="0" spc="-325"/>
              <a:t> </a:t>
            </a:r>
            <a:r>
              <a:rPr dirty="0" spc="-420"/>
              <a:t>r</a:t>
            </a:r>
            <a:r>
              <a:rPr dirty="0" spc="-509"/>
              <a:t>e</a:t>
            </a:r>
            <a:r>
              <a:rPr dirty="0" spc="-730"/>
              <a:t>s</a:t>
            </a:r>
            <a:r>
              <a:rPr dirty="0" spc="-290"/>
              <a:t>o</a:t>
            </a:r>
            <a:r>
              <a:rPr dirty="0" spc="-625"/>
              <a:t>u</a:t>
            </a:r>
            <a:r>
              <a:rPr dirty="0" spc="-420"/>
              <a:t>r</a:t>
            </a:r>
            <a:r>
              <a:rPr dirty="0" spc="-459"/>
              <a:t>c</a:t>
            </a:r>
            <a:r>
              <a:rPr dirty="0" spc="-509"/>
              <a:t>e</a:t>
            </a:r>
            <a:r>
              <a:rPr dirty="0" spc="-735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2483"/>
            <a:ext cx="9758680" cy="34823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u="sng" sz="2800" spc="-24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Ca</a:t>
            </a:r>
            <a:r>
              <a:rPr dirty="0" u="sng" sz="2800" spc="-18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dirty="0" u="sng" sz="2800" spc="3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800" spc="-20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dirty="0" u="sng" sz="2800" spc="3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800" spc="-24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dirty="0" u="sng" sz="2800" spc="-8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dirty="0" u="sng" sz="2800" spc="-14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800" spc="-14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at</a:t>
            </a:r>
            <a:r>
              <a:rPr dirty="0" u="sng" sz="2800" spc="-22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800" spc="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800" spc="-36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dirty="0" u="sng" sz="2800" spc="3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800" spc="-13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dirty="0" u="sng" sz="2800" spc="-24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y</a:t>
            </a:r>
            <a:r>
              <a:rPr dirty="0" u="sng" sz="2800" spc="-18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dirty="0" u="sng" sz="2800" spc="-27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am</a:t>
            </a:r>
            <a:r>
              <a:rPr dirty="0" u="sng" sz="2800" spc="-10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dirty="0" u="sng" sz="2800" spc="-23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dirty="0" u="sng" sz="2800" spc="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800" spc="-204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am</a:t>
            </a:r>
            <a:r>
              <a:rPr dirty="0" u="sng" sz="2800" spc="-17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dirty="0" u="sng" sz="2800" spc="-18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un</a:t>
            </a:r>
            <a:r>
              <a:rPr dirty="0" u="sng" sz="2800" spc="6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u="sng" sz="2800" spc="3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800" spc="-4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dirty="0" u="sng" sz="2800" spc="-11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dirty="0" u="sng" sz="2800" spc="3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800" spc="-8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dirty="0" u="sng" sz="2800" spc="-14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800" spc="-41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dirty="0" u="sng" sz="2800" spc="-4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dirty="0" u="sng" sz="2800" spc="-18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dirty="0" u="sng" sz="2800" spc="-9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dirty="0" u="sng" sz="2800" spc="-14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dirty="0" u="sng" sz="2800" spc="-2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800" spc="-41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dirty="0" u="sng" sz="2800" spc="-77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?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100"/>
              </a:lnSpc>
              <a:spcBef>
                <a:spcPts val="969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No,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can’t.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Everything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CloudFormation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template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20">
                <a:solidFill>
                  <a:srgbClr val="444949"/>
                </a:solidFill>
                <a:latin typeface="Microsoft Sans Serif"/>
                <a:cs typeface="Microsoft Sans Serif"/>
              </a:rPr>
              <a:t>has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declared.You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can’t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perform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code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generation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there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u="sng" sz="2800" spc="-19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dirty="0" u="sng" sz="2800" spc="-409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dirty="0" u="sng" sz="2800" spc="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800" spc="-2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800" spc="-25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v</a:t>
            </a:r>
            <a:r>
              <a:rPr dirty="0" u="sng" sz="2800" spc="-2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800" spc="20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dirty="0" u="sng" sz="2800" spc="-23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y</a:t>
            </a:r>
            <a:r>
              <a:rPr dirty="0" u="sng" sz="2800" spc="-14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A</a:t>
            </a:r>
            <a:r>
              <a:rPr dirty="0" u="sng" sz="2800" spc="24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W</a:t>
            </a:r>
            <a:r>
              <a:rPr dirty="0" u="sng" sz="2800" spc="-55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dirty="0" u="sng" sz="2800" spc="3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800" spc="-56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dirty="0" u="sng" sz="2800" spc="-2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800" spc="20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dirty="0" u="sng" sz="2800" spc="-21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v</a:t>
            </a:r>
            <a:r>
              <a:rPr dirty="0" u="sng" sz="2800" spc="-10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dirty="0" u="sng" sz="2800" spc="-24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dirty="0" u="sng" sz="2800" spc="-22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800" spc="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800" spc="-41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dirty="0" u="sng" sz="2800" spc="-18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dirty="0" u="sng" sz="2800" spc="-13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pp</a:t>
            </a:r>
            <a:r>
              <a:rPr dirty="0" u="sng" sz="2800" spc="-5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dirty="0" u="sng" sz="2800" spc="22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dirty="0" u="sng" sz="2800" spc="-4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u="sng" sz="2800" spc="-10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800" spc="-13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dirty="0" u="sng" sz="2800" spc="-775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?</a:t>
            </a:r>
            <a:endParaRPr sz="2800">
              <a:latin typeface="Microsoft Sans Serif"/>
              <a:cs typeface="Microsoft Sans Serif"/>
            </a:endParaRPr>
          </a:p>
          <a:p>
            <a:pPr marL="295275" indent="-283210">
              <a:lnSpc>
                <a:spcPct val="100000"/>
              </a:lnSpc>
              <a:spcBef>
                <a:spcPts val="62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Almost.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Only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select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few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niches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5">
                <a:solidFill>
                  <a:srgbClr val="444949"/>
                </a:solidFill>
                <a:latin typeface="Microsoft Sans Serif"/>
                <a:cs typeface="Microsoft Sans Serif"/>
              </a:rPr>
              <a:t>not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there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yet</a:t>
            </a:r>
            <a:endParaRPr sz="2800">
              <a:latin typeface="Microsoft Sans Serif"/>
              <a:cs typeface="Microsoft Sans Serif"/>
            </a:endParaRPr>
          </a:p>
          <a:p>
            <a:pPr marL="295275" indent="-283210">
              <a:lnSpc>
                <a:spcPct val="100000"/>
              </a:lnSpc>
              <a:spcBef>
                <a:spcPts val="74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5">
                <a:solidFill>
                  <a:srgbClr val="444949"/>
                </a:solidFill>
                <a:latin typeface="Microsoft Sans Serif"/>
                <a:cs typeface="Microsoft Sans Serif"/>
              </a:rPr>
              <a:t>work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around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using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Lambda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Custom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Resources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9460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0"/>
              <a:t>W</a:t>
            </a:r>
            <a:r>
              <a:rPr dirty="0" spc="-170"/>
              <a:t>h</a:t>
            </a:r>
            <a:r>
              <a:rPr dirty="0" spc="-770"/>
              <a:t>a</a:t>
            </a:r>
            <a:r>
              <a:rPr dirty="0" spc="-409"/>
              <a:t>t</a:t>
            </a:r>
            <a:r>
              <a:rPr dirty="0" spc="-325"/>
              <a:t> </a:t>
            </a:r>
            <a:r>
              <a:rPr dirty="0" spc="-770"/>
              <a:t>a</a:t>
            </a:r>
            <a:r>
              <a:rPr dirty="0" spc="-420"/>
              <a:t>r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509"/>
              <a:t>p</a:t>
            </a:r>
            <a:r>
              <a:rPr dirty="0" spc="-770"/>
              <a:t>a</a:t>
            </a:r>
            <a:r>
              <a:rPr dirty="0" spc="-310"/>
              <a:t>r</a:t>
            </a:r>
            <a:r>
              <a:rPr dirty="0" spc="-770"/>
              <a:t>a</a:t>
            </a:r>
            <a:r>
              <a:rPr dirty="0" spc="-894"/>
              <a:t>m</a:t>
            </a:r>
            <a:r>
              <a:rPr dirty="0" spc="-509"/>
              <a:t>e</a:t>
            </a:r>
            <a:r>
              <a:rPr dirty="0" spc="-415"/>
              <a:t>t</a:t>
            </a:r>
            <a:r>
              <a:rPr dirty="0" spc="-509"/>
              <a:t>e</a:t>
            </a:r>
            <a:r>
              <a:rPr dirty="0" spc="-245"/>
              <a:t>r</a:t>
            </a:r>
            <a:r>
              <a:rPr dirty="0" spc="-730"/>
              <a:t>s</a:t>
            </a:r>
            <a:r>
              <a:rPr dirty="0" spc="-1165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4779"/>
            <a:ext cx="10110470" cy="303085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0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40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2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49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n 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template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They’re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important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know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about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if: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47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u="sng" sz="2400" spc="-11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re</a:t>
            </a:r>
            <a:r>
              <a:rPr dirty="0" u="sng" sz="2400" spc="-14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dirty="0" u="sng" sz="2400" spc="-27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se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32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2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32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29">
                <a:solidFill>
                  <a:srgbClr val="444949"/>
                </a:solidFill>
                <a:latin typeface="Microsoft Sans Serif"/>
                <a:cs typeface="Microsoft Sans Serif"/>
              </a:rPr>
              <a:t>Som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ut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ca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444949"/>
                </a:solidFill>
                <a:latin typeface="Microsoft Sans Serif"/>
                <a:cs typeface="Microsoft Sans Serif"/>
              </a:rPr>
              <a:t>no</a:t>
            </a:r>
            <a:r>
              <a:rPr dirty="0" sz="2400" spc="-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min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ah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4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time</a:t>
            </a:r>
            <a:endParaRPr sz="2400">
              <a:latin typeface="Microsoft Sans Serif"/>
              <a:cs typeface="Microsoft Sans Serif"/>
            </a:endParaRPr>
          </a:p>
          <a:p>
            <a:pPr marL="241300" marR="12700" indent="-228600">
              <a:lnSpc>
                <a:spcPts val="3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Parameters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extremely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powerful,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controlled,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prevent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errors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from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happening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your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templates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thanks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types.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78543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0"/>
              <a:t>W</a:t>
            </a:r>
            <a:r>
              <a:rPr dirty="0" spc="-170"/>
              <a:t>h</a:t>
            </a:r>
            <a:r>
              <a:rPr dirty="0" spc="-509"/>
              <a:t>e</a:t>
            </a:r>
            <a:r>
              <a:rPr dirty="0" spc="-630"/>
              <a:t>n</a:t>
            </a:r>
            <a:r>
              <a:rPr dirty="0" spc="-320"/>
              <a:t> </a:t>
            </a:r>
            <a:r>
              <a:rPr dirty="0" spc="-730"/>
              <a:t>s</a:t>
            </a:r>
            <a:r>
              <a:rPr dirty="0" spc="-630"/>
              <a:t>h</a:t>
            </a:r>
            <a:r>
              <a:rPr dirty="0" spc="-450"/>
              <a:t>o</a:t>
            </a:r>
            <a:r>
              <a:rPr dirty="0" spc="-465"/>
              <a:t>u</a:t>
            </a:r>
            <a:r>
              <a:rPr dirty="0" spc="-390"/>
              <a:t>l</a:t>
            </a:r>
            <a:r>
              <a:rPr dirty="0" spc="-500"/>
              <a:t>d</a:t>
            </a:r>
            <a:r>
              <a:rPr dirty="0" spc="-330"/>
              <a:t> </a:t>
            </a:r>
            <a:r>
              <a:rPr dirty="0" spc="-860"/>
              <a:t>y</a:t>
            </a:r>
            <a:r>
              <a:rPr dirty="0" spc="-459"/>
              <a:t>ou</a:t>
            </a:r>
            <a:r>
              <a:rPr dirty="0" spc="-320"/>
              <a:t> </a:t>
            </a:r>
            <a:r>
              <a:rPr dirty="0" spc="-630"/>
              <a:t>u</a:t>
            </a:r>
            <a:r>
              <a:rPr dirty="0" spc="-730"/>
              <a:t>s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765"/>
              <a:t>a</a:t>
            </a:r>
            <a:r>
              <a:rPr dirty="0" spc="-325"/>
              <a:t> </a:t>
            </a:r>
            <a:r>
              <a:rPr dirty="0" spc="-509"/>
              <a:t>p</a:t>
            </a:r>
            <a:r>
              <a:rPr dirty="0" spc="-770"/>
              <a:t>a</a:t>
            </a:r>
            <a:r>
              <a:rPr dirty="0" spc="-310"/>
              <a:t>r</a:t>
            </a:r>
            <a:r>
              <a:rPr dirty="0" spc="-770"/>
              <a:t>a</a:t>
            </a:r>
            <a:r>
              <a:rPr dirty="0" spc="-894"/>
              <a:t>m</a:t>
            </a:r>
            <a:r>
              <a:rPr dirty="0" spc="-509"/>
              <a:t>e</a:t>
            </a:r>
            <a:r>
              <a:rPr dirty="0" spc="-415"/>
              <a:t>t</a:t>
            </a:r>
            <a:r>
              <a:rPr dirty="0" spc="-509"/>
              <a:t>e</a:t>
            </a:r>
            <a:r>
              <a:rPr dirty="0" spc="-420"/>
              <a:t>r</a:t>
            </a:r>
            <a:r>
              <a:rPr dirty="0" spc="-1165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76849"/>
            <a:ext cx="9740900" cy="218186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60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this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CloudFormation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resource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configuration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likely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change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future?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If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54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2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6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pa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8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ete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444949"/>
              </a:buClr>
              <a:buFont typeface="Arial MT"/>
              <a:buChar char="•"/>
            </a:pPr>
            <a:endParaRPr sz="32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won’t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have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re-upload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template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change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its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content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444949"/>
                </a:solidFill>
                <a:latin typeface="Wingdings"/>
                <a:cs typeface="Wingdings"/>
              </a:rPr>
              <a:t></a:t>
            </a:r>
            <a:endParaRPr sz="2800">
              <a:latin typeface="Wingdings"/>
              <a:cs typeface="Wingding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1125" y="3894813"/>
            <a:ext cx="6889750" cy="19030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3561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85"/>
              <a:t>P</a:t>
            </a:r>
            <a:r>
              <a:rPr dirty="0" spc="-595"/>
              <a:t>a</a:t>
            </a:r>
            <a:r>
              <a:rPr dirty="0" spc="-310"/>
              <a:t>r</a:t>
            </a:r>
            <a:r>
              <a:rPr dirty="0" spc="-770"/>
              <a:t>a</a:t>
            </a:r>
            <a:r>
              <a:rPr dirty="0" spc="-900"/>
              <a:t>m</a:t>
            </a:r>
            <a:r>
              <a:rPr dirty="0" spc="-509"/>
              <a:t>e</a:t>
            </a:r>
            <a:r>
              <a:rPr dirty="0" spc="-415"/>
              <a:t>t</a:t>
            </a:r>
            <a:r>
              <a:rPr dirty="0" spc="-509"/>
              <a:t>e</a:t>
            </a:r>
            <a:r>
              <a:rPr dirty="0" spc="-245"/>
              <a:t>r</a:t>
            </a:r>
            <a:r>
              <a:rPr dirty="0" spc="-735"/>
              <a:t>s</a:t>
            </a:r>
            <a:r>
              <a:rPr dirty="0" spc="-315"/>
              <a:t> </a:t>
            </a:r>
            <a:r>
              <a:rPr dirty="0" spc="-950"/>
              <a:t>S</a:t>
            </a:r>
            <a:r>
              <a:rPr dirty="0" spc="-509"/>
              <a:t>e</a:t>
            </a:r>
            <a:r>
              <a:rPr dirty="0" spc="-415"/>
              <a:t>tt</a:t>
            </a:r>
            <a:r>
              <a:rPr dirty="0" spc="-390"/>
              <a:t>i</a:t>
            </a:r>
            <a:r>
              <a:rPr dirty="0" spc="-625"/>
              <a:t>n</a:t>
            </a:r>
            <a:r>
              <a:rPr dirty="0" spc="-869"/>
              <a:t>g</a:t>
            </a:r>
            <a:r>
              <a:rPr dirty="0" spc="-735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23923"/>
            <a:ext cx="69977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Parameters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controlled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by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all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these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settings: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1850" y="1938540"/>
            <a:ext cx="10528300" cy="4134485"/>
            <a:chOff x="831850" y="1938540"/>
            <a:chExt cx="10528300" cy="4134485"/>
          </a:xfrm>
        </p:grpSpPr>
        <p:sp>
          <p:nvSpPr>
            <p:cNvPr id="6" name="object 6"/>
            <p:cNvSpPr/>
            <p:nvPr/>
          </p:nvSpPr>
          <p:spPr>
            <a:xfrm>
              <a:off x="838200" y="1944890"/>
              <a:ext cx="10515600" cy="4121785"/>
            </a:xfrm>
            <a:custGeom>
              <a:avLst/>
              <a:gdLst/>
              <a:ahLst/>
              <a:cxnLst/>
              <a:rect l="l" t="t" r="r" b="b"/>
              <a:pathLst>
                <a:path w="10515600" h="4121785">
                  <a:moveTo>
                    <a:pt x="10515600" y="0"/>
                  </a:moveTo>
                  <a:lnTo>
                    <a:pt x="0" y="0"/>
                  </a:lnTo>
                  <a:lnTo>
                    <a:pt x="0" y="4121426"/>
                  </a:lnTo>
                  <a:lnTo>
                    <a:pt x="10515600" y="4121426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38200" y="1944890"/>
              <a:ext cx="10515600" cy="4121785"/>
            </a:xfrm>
            <a:custGeom>
              <a:avLst/>
              <a:gdLst/>
              <a:ahLst/>
              <a:cxnLst/>
              <a:rect l="l" t="t" r="r" b="b"/>
              <a:pathLst>
                <a:path w="10515600" h="4121785">
                  <a:moveTo>
                    <a:pt x="0" y="0"/>
                  </a:moveTo>
                  <a:lnTo>
                    <a:pt x="10515600" y="0"/>
                  </a:lnTo>
                  <a:lnTo>
                    <a:pt x="10515600" y="4121426"/>
                  </a:lnTo>
                  <a:lnTo>
                    <a:pt x="0" y="41214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16939" y="1880277"/>
            <a:ext cx="5149215" cy="413194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Char char="•"/>
              <a:tabLst>
                <a:tab pos="241300" algn="l"/>
              </a:tabLst>
            </a:pPr>
            <a:r>
              <a:rPr dirty="0" sz="2800" spc="-220">
                <a:solidFill>
                  <a:srgbClr val="444949"/>
                </a:solidFill>
                <a:latin typeface="Arial MT"/>
                <a:cs typeface="Arial MT"/>
              </a:rPr>
              <a:t>Type:</a:t>
            </a:r>
            <a:endParaRPr sz="2800">
              <a:latin typeface="Arial MT"/>
              <a:cs typeface="Arial MT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698500" algn="l"/>
              </a:tabLst>
            </a:pPr>
            <a:r>
              <a:rPr dirty="0" sz="2400" spc="-114">
                <a:solidFill>
                  <a:srgbClr val="444949"/>
                </a:solidFill>
                <a:latin typeface="Arial MT"/>
                <a:cs typeface="Arial MT"/>
              </a:rPr>
              <a:t>String</a:t>
            </a:r>
            <a:endParaRPr sz="2400">
              <a:latin typeface="Arial MT"/>
              <a:cs typeface="Arial MT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8500" algn="l"/>
              </a:tabLst>
            </a:pPr>
            <a:r>
              <a:rPr dirty="0" sz="2400" spc="-55">
                <a:solidFill>
                  <a:srgbClr val="444949"/>
                </a:solidFill>
                <a:latin typeface="Arial MT"/>
                <a:cs typeface="Arial MT"/>
              </a:rPr>
              <a:t>Number</a:t>
            </a:r>
            <a:endParaRPr sz="2400">
              <a:latin typeface="Arial MT"/>
              <a:cs typeface="Arial MT"/>
            </a:endParaRPr>
          </a:p>
          <a:p>
            <a:pPr lvl="1" marL="6985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698500" algn="l"/>
              </a:tabLst>
            </a:pPr>
            <a:r>
              <a:rPr dirty="0" sz="2400" spc="-85">
                <a:solidFill>
                  <a:srgbClr val="444949"/>
                </a:solidFill>
                <a:latin typeface="Arial MT"/>
                <a:cs typeface="Arial MT"/>
              </a:rPr>
              <a:t>CommaDelimitedList</a:t>
            </a:r>
            <a:endParaRPr sz="2400">
              <a:latin typeface="Arial MT"/>
              <a:cs typeface="Arial MT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Char char="•"/>
              <a:tabLst>
                <a:tab pos="698500" algn="l"/>
              </a:tabLst>
            </a:pPr>
            <a:r>
              <a:rPr dirty="0" sz="2400" spc="-114">
                <a:solidFill>
                  <a:srgbClr val="444949"/>
                </a:solidFill>
                <a:latin typeface="Arial MT"/>
                <a:cs typeface="Arial MT"/>
              </a:rPr>
              <a:t>List&lt;Type&gt;</a:t>
            </a:r>
            <a:endParaRPr sz="2400">
              <a:latin typeface="Arial MT"/>
              <a:cs typeface="Arial MT"/>
            </a:endParaRPr>
          </a:p>
          <a:p>
            <a:pPr lvl="1" marL="698500" marR="5080" indent="-228600">
              <a:lnSpc>
                <a:spcPct val="90400"/>
              </a:lnSpc>
              <a:spcBef>
                <a:spcPts val="490"/>
              </a:spcBef>
              <a:buChar char="•"/>
              <a:tabLst>
                <a:tab pos="698500" algn="l"/>
              </a:tabLst>
            </a:pPr>
            <a:r>
              <a:rPr dirty="0" sz="2400" spc="-195">
                <a:solidFill>
                  <a:srgbClr val="444949"/>
                </a:solidFill>
                <a:latin typeface="Arial MT"/>
                <a:cs typeface="Arial MT"/>
              </a:rPr>
              <a:t>A</a:t>
            </a:r>
            <a:r>
              <a:rPr dirty="0" sz="2400" spc="229">
                <a:solidFill>
                  <a:srgbClr val="444949"/>
                </a:solidFill>
                <a:latin typeface="Arial MT"/>
                <a:cs typeface="Arial MT"/>
              </a:rPr>
              <a:t>W</a:t>
            </a:r>
            <a:r>
              <a:rPr dirty="0" sz="2400" spc="-505">
                <a:solidFill>
                  <a:srgbClr val="444949"/>
                </a:solidFill>
                <a:latin typeface="Arial MT"/>
                <a:cs typeface="Arial MT"/>
              </a:rPr>
              <a:t>S</a:t>
            </a:r>
            <a:r>
              <a:rPr dirty="0" sz="2400" spc="-5">
                <a:solidFill>
                  <a:srgbClr val="444949"/>
                </a:solidFill>
                <a:latin typeface="Arial MT"/>
                <a:cs typeface="Arial MT"/>
              </a:rPr>
              <a:t> </a:t>
            </a:r>
            <a:r>
              <a:rPr dirty="0" sz="2400" spc="-380">
                <a:solidFill>
                  <a:srgbClr val="444949"/>
                </a:solidFill>
                <a:latin typeface="Arial MT"/>
                <a:cs typeface="Arial MT"/>
              </a:rPr>
              <a:t>P</a:t>
            </a:r>
            <a:r>
              <a:rPr dirty="0" sz="2400" spc="-315">
                <a:solidFill>
                  <a:srgbClr val="444949"/>
                </a:solidFill>
                <a:latin typeface="Arial MT"/>
                <a:cs typeface="Arial MT"/>
              </a:rPr>
              <a:t>a</a:t>
            </a:r>
            <a:r>
              <a:rPr dirty="0" sz="2400" spc="145">
                <a:solidFill>
                  <a:srgbClr val="444949"/>
                </a:solidFill>
                <a:latin typeface="Arial MT"/>
                <a:cs typeface="Arial MT"/>
              </a:rPr>
              <a:t>r</a:t>
            </a:r>
            <a:r>
              <a:rPr dirty="0" sz="2400" spc="-315">
                <a:solidFill>
                  <a:srgbClr val="444949"/>
                </a:solidFill>
                <a:latin typeface="Arial MT"/>
                <a:cs typeface="Arial MT"/>
              </a:rPr>
              <a:t>a</a:t>
            </a:r>
            <a:r>
              <a:rPr dirty="0" sz="2400" spc="-155">
                <a:solidFill>
                  <a:srgbClr val="444949"/>
                </a:solidFill>
                <a:latin typeface="Arial MT"/>
                <a:cs typeface="Arial MT"/>
              </a:rPr>
              <a:t>m</a:t>
            </a:r>
            <a:r>
              <a:rPr dirty="0" sz="2400" spc="-190">
                <a:solidFill>
                  <a:srgbClr val="444949"/>
                </a:solidFill>
                <a:latin typeface="Arial MT"/>
                <a:cs typeface="Arial MT"/>
              </a:rPr>
              <a:t>e</a:t>
            </a:r>
            <a:r>
              <a:rPr dirty="0" sz="2400" spc="130">
                <a:solidFill>
                  <a:srgbClr val="444949"/>
                </a:solidFill>
                <a:latin typeface="Arial MT"/>
                <a:cs typeface="Arial MT"/>
              </a:rPr>
              <a:t>t</a:t>
            </a:r>
            <a:r>
              <a:rPr dirty="0" sz="2400" spc="-190">
                <a:solidFill>
                  <a:srgbClr val="444949"/>
                </a:solidFill>
                <a:latin typeface="Arial MT"/>
                <a:cs typeface="Arial MT"/>
              </a:rPr>
              <a:t>e</a:t>
            </a:r>
            <a:r>
              <a:rPr dirty="0" sz="2400" spc="150">
                <a:solidFill>
                  <a:srgbClr val="444949"/>
                </a:solidFill>
                <a:latin typeface="Arial MT"/>
                <a:cs typeface="Arial MT"/>
              </a:rPr>
              <a:t>r</a:t>
            </a:r>
            <a:r>
              <a:rPr dirty="0" sz="2400" spc="-5">
                <a:solidFill>
                  <a:srgbClr val="444949"/>
                </a:solidFill>
                <a:latin typeface="Arial MT"/>
                <a:cs typeface="Arial MT"/>
              </a:rPr>
              <a:t> </a:t>
            </a:r>
            <a:r>
              <a:rPr dirty="0" sz="2400" spc="-30">
                <a:solidFill>
                  <a:srgbClr val="444949"/>
                </a:solidFill>
                <a:latin typeface="Arial MT"/>
                <a:cs typeface="Arial MT"/>
              </a:rPr>
              <a:t>(</a:t>
            </a:r>
            <a:r>
              <a:rPr dirty="0" sz="2400" spc="130">
                <a:solidFill>
                  <a:srgbClr val="444949"/>
                </a:solidFill>
                <a:latin typeface="Arial MT"/>
                <a:cs typeface="Arial MT"/>
              </a:rPr>
              <a:t>t</a:t>
            </a:r>
            <a:r>
              <a:rPr dirty="0" sz="2400" spc="-15">
                <a:solidFill>
                  <a:srgbClr val="444949"/>
                </a:solidFill>
                <a:latin typeface="Arial MT"/>
                <a:cs typeface="Arial MT"/>
              </a:rPr>
              <a:t>o</a:t>
            </a:r>
            <a:r>
              <a:rPr dirty="0" sz="2400" spc="-5">
                <a:solidFill>
                  <a:srgbClr val="444949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44949"/>
                </a:solidFill>
                <a:latin typeface="Arial MT"/>
                <a:cs typeface="Arial MT"/>
              </a:rPr>
              <a:t>he</a:t>
            </a:r>
            <a:r>
              <a:rPr dirty="0" sz="2400" spc="-15">
                <a:solidFill>
                  <a:srgbClr val="444949"/>
                </a:solidFill>
                <a:latin typeface="Arial MT"/>
                <a:cs typeface="Arial MT"/>
              </a:rPr>
              <a:t>l</a:t>
            </a:r>
            <a:r>
              <a:rPr dirty="0" sz="2400" spc="-135">
                <a:solidFill>
                  <a:srgbClr val="444949"/>
                </a:solidFill>
                <a:latin typeface="Arial MT"/>
                <a:cs typeface="Arial MT"/>
              </a:rPr>
              <a:t>p</a:t>
            </a:r>
            <a:r>
              <a:rPr dirty="0" sz="2400" spc="-5">
                <a:solidFill>
                  <a:srgbClr val="444949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Arial MT"/>
                <a:cs typeface="Arial MT"/>
              </a:rPr>
              <a:t>c</a:t>
            </a:r>
            <a:r>
              <a:rPr dirty="0" sz="2400" spc="-315">
                <a:solidFill>
                  <a:srgbClr val="444949"/>
                </a:solidFill>
                <a:latin typeface="Arial MT"/>
                <a:cs typeface="Arial MT"/>
              </a:rPr>
              <a:t>a</a:t>
            </a:r>
            <a:r>
              <a:rPr dirty="0" sz="2400" spc="130">
                <a:solidFill>
                  <a:srgbClr val="444949"/>
                </a:solidFill>
                <a:latin typeface="Arial MT"/>
                <a:cs typeface="Arial MT"/>
              </a:rPr>
              <a:t>t</a:t>
            </a:r>
            <a:r>
              <a:rPr dirty="0" sz="2400" spc="-155">
                <a:solidFill>
                  <a:srgbClr val="444949"/>
                </a:solidFill>
                <a:latin typeface="Arial MT"/>
                <a:cs typeface="Arial MT"/>
              </a:rPr>
              <a:t>c</a:t>
            </a:r>
            <a:r>
              <a:rPr dirty="0" sz="2400" spc="-90">
                <a:solidFill>
                  <a:srgbClr val="444949"/>
                </a:solidFill>
                <a:latin typeface="Arial MT"/>
                <a:cs typeface="Arial MT"/>
              </a:rPr>
              <a:t>h  </a:t>
            </a:r>
            <a:r>
              <a:rPr dirty="0" sz="2400" spc="-15">
                <a:solidFill>
                  <a:srgbClr val="444949"/>
                </a:solidFill>
                <a:latin typeface="Arial MT"/>
                <a:cs typeface="Arial MT"/>
              </a:rPr>
              <a:t>i</a:t>
            </a:r>
            <a:r>
              <a:rPr dirty="0" sz="2400" spc="-175">
                <a:solidFill>
                  <a:srgbClr val="444949"/>
                </a:solidFill>
                <a:latin typeface="Arial MT"/>
                <a:cs typeface="Arial MT"/>
              </a:rPr>
              <a:t>n</a:t>
            </a:r>
            <a:r>
              <a:rPr dirty="0" sz="2400" spc="-155">
                <a:solidFill>
                  <a:srgbClr val="444949"/>
                </a:solidFill>
                <a:latin typeface="Arial MT"/>
                <a:cs typeface="Arial MT"/>
              </a:rPr>
              <a:t>v</a:t>
            </a:r>
            <a:r>
              <a:rPr dirty="0" sz="2400" spc="-315">
                <a:solidFill>
                  <a:srgbClr val="444949"/>
                </a:solidFill>
                <a:latin typeface="Arial MT"/>
                <a:cs typeface="Arial MT"/>
              </a:rPr>
              <a:t>a</a:t>
            </a:r>
            <a:r>
              <a:rPr dirty="0" sz="2400" spc="-15">
                <a:solidFill>
                  <a:srgbClr val="444949"/>
                </a:solidFill>
                <a:latin typeface="Arial MT"/>
                <a:cs typeface="Arial MT"/>
              </a:rPr>
              <a:t>li</a:t>
            </a:r>
            <a:r>
              <a:rPr dirty="0" sz="2400" spc="-114">
                <a:solidFill>
                  <a:srgbClr val="444949"/>
                </a:solidFill>
                <a:latin typeface="Arial MT"/>
                <a:cs typeface="Arial MT"/>
              </a:rPr>
              <a:t>d</a:t>
            </a:r>
            <a:r>
              <a:rPr dirty="0" sz="2400" spc="-5">
                <a:solidFill>
                  <a:srgbClr val="444949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Arial MT"/>
                <a:cs typeface="Arial MT"/>
              </a:rPr>
              <a:t>v</a:t>
            </a:r>
            <a:r>
              <a:rPr dirty="0" sz="2400" spc="-315">
                <a:solidFill>
                  <a:srgbClr val="444949"/>
                </a:solidFill>
                <a:latin typeface="Arial MT"/>
                <a:cs typeface="Arial MT"/>
              </a:rPr>
              <a:t>a</a:t>
            </a:r>
            <a:r>
              <a:rPr dirty="0" sz="2400" spc="-15">
                <a:solidFill>
                  <a:srgbClr val="444949"/>
                </a:solidFill>
                <a:latin typeface="Arial MT"/>
                <a:cs typeface="Arial MT"/>
              </a:rPr>
              <a:t>l</a:t>
            </a:r>
            <a:r>
              <a:rPr dirty="0" sz="2400" spc="-160">
                <a:solidFill>
                  <a:srgbClr val="444949"/>
                </a:solidFill>
                <a:latin typeface="Arial MT"/>
                <a:cs typeface="Arial MT"/>
              </a:rPr>
              <a:t>ue</a:t>
            </a:r>
            <a:r>
              <a:rPr dirty="0" sz="2400" spc="-280">
                <a:solidFill>
                  <a:srgbClr val="444949"/>
                </a:solidFill>
                <a:latin typeface="Arial MT"/>
                <a:cs typeface="Arial MT"/>
              </a:rPr>
              <a:t>s</a:t>
            </a:r>
            <a:r>
              <a:rPr dirty="0" sz="2400" spc="-5">
                <a:solidFill>
                  <a:srgbClr val="444949"/>
                </a:solidFill>
                <a:latin typeface="Arial MT"/>
                <a:cs typeface="Arial MT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Arial MT"/>
                <a:cs typeface="Arial MT"/>
              </a:rPr>
              <a:t>–</a:t>
            </a:r>
            <a:r>
              <a:rPr dirty="0" sz="2400" spc="-5">
                <a:solidFill>
                  <a:srgbClr val="444949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Arial MT"/>
                <a:cs typeface="Arial MT"/>
              </a:rPr>
              <a:t>m</a:t>
            </a:r>
            <a:r>
              <a:rPr dirty="0" sz="2400" spc="-315">
                <a:solidFill>
                  <a:srgbClr val="444949"/>
                </a:solidFill>
                <a:latin typeface="Arial MT"/>
                <a:cs typeface="Arial MT"/>
              </a:rPr>
              <a:t>a</a:t>
            </a:r>
            <a:r>
              <a:rPr dirty="0" sz="2400" spc="130">
                <a:solidFill>
                  <a:srgbClr val="444949"/>
                </a:solidFill>
                <a:latin typeface="Arial MT"/>
                <a:cs typeface="Arial MT"/>
              </a:rPr>
              <a:t>t</a:t>
            </a:r>
            <a:r>
              <a:rPr dirty="0" sz="2400" spc="-155">
                <a:solidFill>
                  <a:srgbClr val="444949"/>
                </a:solidFill>
                <a:latin typeface="Arial MT"/>
                <a:cs typeface="Arial MT"/>
              </a:rPr>
              <a:t>c</a:t>
            </a:r>
            <a:r>
              <a:rPr dirty="0" sz="2400" spc="-135">
                <a:solidFill>
                  <a:srgbClr val="444949"/>
                </a:solidFill>
                <a:latin typeface="Arial MT"/>
                <a:cs typeface="Arial MT"/>
              </a:rPr>
              <a:t>h</a:t>
            </a:r>
            <a:r>
              <a:rPr dirty="0" sz="2400" spc="-5">
                <a:solidFill>
                  <a:srgbClr val="444949"/>
                </a:solidFill>
                <a:latin typeface="Arial MT"/>
                <a:cs typeface="Arial MT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Arial MT"/>
                <a:cs typeface="Arial MT"/>
              </a:rPr>
              <a:t>aga</a:t>
            </a:r>
            <a:r>
              <a:rPr dirty="0" sz="2400" spc="-15">
                <a:solidFill>
                  <a:srgbClr val="444949"/>
                </a:solidFill>
                <a:latin typeface="Arial MT"/>
                <a:cs typeface="Arial MT"/>
              </a:rPr>
              <a:t>i</a:t>
            </a:r>
            <a:r>
              <a:rPr dirty="0" sz="2400" spc="-210">
                <a:solidFill>
                  <a:srgbClr val="444949"/>
                </a:solidFill>
                <a:latin typeface="Arial MT"/>
                <a:cs typeface="Arial MT"/>
              </a:rPr>
              <a:t>ns</a:t>
            </a:r>
            <a:r>
              <a:rPr dirty="0" sz="2400" spc="130">
                <a:solidFill>
                  <a:srgbClr val="444949"/>
                </a:solidFill>
                <a:latin typeface="Arial MT"/>
                <a:cs typeface="Arial MT"/>
              </a:rPr>
              <a:t>t  </a:t>
            </a:r>
            <a:r>
              <a:rPr dirty="0" sz="2400" spc="-190">
                <a:solidFill>
                  <a:srgbClr val="444949"/>
                </a:solidFill>
                <a:latin typeface="Arial MT"/>
                <a:cs typeface="Arial MT"/>
              </a:rPr>
              <a:t>e</a:t>
            </a:r>
            <a:r>
              <a:rPr dirty="0" sz="2400" spc="-5">
                <a:solidFill>
                  <a:srgbClr val="444949"/>
                </a:solidFill>
                <a:latin typeface="Arial MT"/>
                <a:cs typeface="Arial MT"/>
              </a:rPr>
              <a:t>x</a:t>
            </a:r>
            <a:r>
              <a:rPr dirty="0" sz="2400" spc="-10">
                <a:solidFill>
                  <a:srgbClr val="444949"/>
                </a:solidFill>
                <a:latin typeface="Arial MT"/>
                <a:cs typeface="Arial MT"/>
              </a:rPr>
              <a:t>i</a:t>
            </a:r>
            <a:r>
              <a:rPr dirty="0" sz="2400" spc="-280">
                <a:solidFill>
                  <a:srgbClr val="444949"/>
                </a:solidFill>
                <a:latin typeface="Arial MT"/>
                <a:cs typeface="Arial MT"/>
              </a:rPr>
              <a:t>s</a:t>
            </a:r>
            <a:r>
              <a:rPr dirty="0" sz="2400" spc="130">
                <a:solidFill>
                  <a:srgbClr val="444949"/>
                </a:solidFill>
                <a:latin typeface="Arial MT"/>
                <a:cs typeface="Arial MT"/>
              </a:rPr>
              <a:t>t</a:t>
            </a:r>
            <a:r>
              <a:rPr dirty="0" sz="2400" spc="-15">
                <a:solidFill>
                  <a:srgbClr val="444949"/>
                </a:solidFill>
                <a:latin typeface="Arial MT"/>
                <a:cs typeface="Arial MT"/>
              </a:rPr>
              <a:t>i</a:t>
            </a:r>
            <a:r>
              <a:rPr dirty="0" sz="2400" spc="-225">
                <a:solidFill>
                  <a:srgbClr val="444949"/>
                </a:solidFill>
                <a:latin typeface="Arial MT"/>
                <a:cs typeface="Arial MT"/>
              </a:rPr>
              <a:t>ng</a:t>
            </a:r>
            <a:r>
              <a:rPr dirty="0" sz="2400" spc="-5">
                <a:solidFill>
                  <a:srgbClr val="444949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Arial MT"/>
                <a:cs typeface="Arial MT"/>
              </a:rPr>
              <a:t>v</a:t>
            </a:r>
            <a:r>
              <a:rPr dirty="0" sz="2400" spc="-315">
                <a:solidFill>
                  <a:srgbClr val="444949"/>
                </a:solidFill>
                <a:latin typeface="Arial MT"/>
                <a:cs typeface="Arial MT"/>
              </a:rPr>
              <a:t>a</a:t>
            </a:r>
            <a:r>
              <a:rPr dirty="0" sz="2400" spc="-15">
                <a:solidFill>
                  <a:srgbClr val="444949"/>
                </a:solidFill>
                <a:latin typeface="Arial MT"/>
                <a:cs typeface="Arial MT"/>
              </a:rPr>
              <a:t>l</a:t>
            </a:r>
            <a:r>
              <a:rPr dirty="0" sz="2400" spc="-160">
                <a:solidFill>
                  <a:srgbClr val="444949"/>
                </a:solidFill>
                <a:latin typeface="Arial MT"/>
                <a:cs typeface="Arial MT"/>
              </a:rPr>
              <a:t>ue</a:t>
            </a:r>
            <a:r>
              <a:rPr dirty="0" sz="2400" spc="-280">
                <a:solidFill>
                  <a:srgbClr val="444949"/>
                </a:solidFill>
                <a:latin typeface="Arial MT"/>
                <a:cs typeface="Arial MT"/>
              </a:rPr>
              <a:t>s</a:t>
            </a:r>
            <a:r>
              <a:rPr dirty="0" sz="2400" spc="-5">
                <a:solidFill>
                  <a:srgbClr val="444949"/>
                </a:solidFill>
                <a:latin typeface="Arial MT"/>
                <a:cs typeface="Arial MT"/>
              </a:rPr>
              <a:t> </a:t>
            </a:r>
            <a:r>
              <a:rPr dirty="0" sz="2400" spc="-15">
                <a:solidFill>
                  <a:srgbClr val="444949"/>
                </a:solidFill>
                <a:latin typeface="Arial MT"/>
                <a:cs typeface="Arial MT"/>
              </a:rPr>
              <a:t>i</a:t>
            </a:r>
            <a:r>
              <a:rPr dirty="0" sz="2400" spc="-135">
                <a:solidFill>
                  <a:srgbClr val="444949"/>
                </a:solidFill>
                <a:latin typeface="Arial MT"/>
                <a:cs typeface="Arial MT"/>
              </a:rPr>
              <a:t>n</a:t>
            </a:r>
            <a:r>
              <a:rPr dirty="0" sz="2400" spc="-5">
                <a:solidFill>
                  <a:srgbClr val="444949"/>
                </a:solidFill>
                <a:latin typeface="Arial MT"/>
                <a:cs typeface="Arial MT"/>
              </a:rPr>
              <a:t> </a:t>
            </a:r>
            <a:r>
              <a:rPr dirty="0" sz="2400" spc="130">
                <a:solidFill>
                  <a:srgbClr val="444949"/>
                </a:solidFill>
                <a:latin typeface="Arial MT"/>
                <a:cs typeface="Arial MT"/>
              </a:rPr>
              <a:t>t</a:t>
            </a:r>
            <a:r>
              <a:rPr dirty="0" sz="2400" spc="-160">
                <a:solidFill>
                  <a:srgbClr val="444949"/>
                </a:solidFill>
                <a:latin typeface="Arial MT"/>
                <a:cs typeface="Arial MT"/>
              </a:rPr>
              <a:t>he</a:t>
            </a:r>
            <a:r>
              <a:rPr dirty="0" sz="2400" spc="-245">
                <a:solidFill>
                  <a:srgbClr val="444949"/>
                </a:solidFill>
                <a:latin typeface="Arial MT"/>
                <a:cs typeface="Arial MT"/>
              </a:rPr>
              <a:t> </a:t>
            </a:r>
            <a:r>
              <a:rPr dirty="0" sz="2400" spc="-195">
                <a:solidFill>
                  <a:srgbClr val="444949"/>
                </a:solidFill>
                <a:latin typeface="Arial MT"/>
                <a:cs typeface="Arial MT"/>
              </a:rPr>
              <a:t>A</a:t>
            </a:r>
            <a:r>
              <a:rPr dirty="0" sz="2400" spc="229">
                <a:solidFill>
                  <a:srgbClr val="444949"/>
                </a:solidFill>
                <a:latin typeface="Arial MT"/>
                <a:cs typeface="Arial MT"/>
              </a:rPr>
              <a:t>W</a:t>
            </a:r>
            <a:r>
              <a:rPr dirty="0" sz="2400" spc="-505">
                <a:solidFill>
                  <a:srgbClr val="444949"/>
                </a:solidFill>
                <a:latin typeface="Arial MT"/>
                <a:cs typeface="Arial MT"/>
              </a:rPr>
              <a:t>S</a:t>
            </a:r>
            <a:r>
              <a:rPr dirty="0" sz="2400" spc="-245">
                <a:solidFill>
                  <a:srgbClr val="44494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444949"/>
                </a:solidFill>
                <a:latin typeface="Arial MT"/>
                <a:cs typeface="Arial MT"/>
              </a:rPr>
              <a:t>A</a:t>
            </a:r>
            <a:r>
              <a:rPr dirty="0" sz="2400" spc="-155">
                <a:solidFill>
                  <a:srgbClr val="444949"/>
                </a:solidFill>
                <a:latin typeface="Arial MT"/>
                <a:cs typeface="Arial MT"/>
              </a:rPr>
              <a:t>cc</a:t>
            </a:r>
            <a:r>
              <a:rPr dirty="0" sz="2400" spc="-15">
                <a:solidFill>
                  <a:srgbClr val="444949"/>
                </a:solidFill>
                <a:latin typeface="Arial MT"/>
                <a:cs typeface="Arial MT"/>
              </a:rPr>
              <a:t>o</a:t>
            </a:r>
            <a:r>
              <a:rPr dirty="0" sz="2400" spc="-50">
                <a:solidFill>
                  <a:srgbClr val="444949"/>
                </a:solidFill>
                <a:latin typeface="Arial MT"/>
                <a:cs typeface="Arial MT"/>
              </a:rPr>
              <a:t>unt</a:t>
            </a:r>
            <a:r>
              <a:rPr dirty="0" sz="2400" spc="-25">
                <a:solidFill>
                  <a:srgbClr val="444949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Char char="•"/>
              <a:tabLst>
                <a:tab pos="241300" algn="l"/>
              </a:tabLst>
            </a:pPr>
            <a:r>
              <a:rPr dirty="0" sz="2800" spc="-65">
                <a:solidFill>
                  <a:srgbClr val="444949"/>
                </a:solidFill>
                <a:latin typeface="Arial MT"/>
                <a:cs typeface="Arial MT"/>
              </a:rPr>
              <a:t>Description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har char="•"/>
              <a:tabLst>
                <a:tab pos="241300" algn="l"/>
              </a:tabLst>
            </a:pPr>
            <a:r>
              <a:rPr dirty="0" sz="2800" spc="-85">
                <a:solidFill>
                  <a:srgbClr val="444949"/>
                </a:solidFill>
                <a:latin typeface="Arial MT"/>
                <a:cs typeface="Arial MT"/>
              </a:rPr>
              <a:t>Constraints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5840" y="1820164"/>
            <a:ext cx="4661535" cy="361950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0"/>
              </a:spcBef>
              <a:buChar char="•"/>
              <a:tabLst>
                <a:tab pos="241300" algn="l"/>
              </a:tabLst>
            </a:pPr>
            <a:r>
              <a:rPr dirty="0" sz="2800" spc="-60">
                <a:solidFill>
                  <a:srgbClr val="444949"/>
                </a:solidFill>
                <a:latin typeface="Arial MT"/>
                <a:cs typeface="Arial MT"/>
              </a:rPr>
              <a:t>ConstraintDescription</a:t>
            </a:r>
            <a:r>
              <a:rPr dirty="0" sz="2800" spc="-25">
                <a:solidFill>
                  <a:srgbClr val="444949"/>
                </a:solidFill>
                <a:latin typeface="Arial MT"/>
                <a:cs typeface="Arial MT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Arial MT"/>
                <a:cs typeface="Arial MT"/>
              </a:rPr>
              <a:t>(String)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241300" algn="l"/>
              </a:tabLst>
            </a:pPr>
            <a:r>
              <a:rPr dirty="0" sz="2800" spc="-135">
                <a:solidFill>
                  <a:srgbClr val="444949"/>
                </a:solidFill>
                <a:latin typeface="Arial MT"/>
                <a:cs typeface="Arial MT"/>
              </a:rPr>
              <a:t>Min/MaxLength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Char char="•"/>
              <a:tabLst>
                <a:tab pos="241300" algn="l"/>
              </a:tabLst>
            </a:pPr>
            <a:r>
              <a:rPr dirty="0" sz="2800" spc="-160">
                <a:solidFill>
                  <a:srgbClr val="444949"/>
                </a:solidFill>
                <a:latin typeface="Arial MT"/>
                <a:cs typeface="Arial MT"/>
              </a:rPr>
              <a:t>Min/MaxValue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har char="•"/>
              <a:tabLst>
                <a:tab pos="241300" algn="l"/>
              </a:tabLst>
            </a:pPr>
            <a:r>
              <a:rPr dirty="0" sz="2800" spc="-114">
                <a:solidFill>
                  <a:srgbClr val="444949"/>
                </a:solidFill>
                <a:latin typeface="Arial MT"/>
                <a:cs typeface="Arial MT"/>
              </a:rPr>
              <a:t>Defaults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har char="•"/>
              <a:tabLst>
                <a:tab pos="241300" algn="l"/>
              </a:tabLst>
            </a:pPr>
            <a:r>
              <a:rPr dirty="0" sz="2800" spc="-150">
                <a:solidFill>
                  <a:srgbClr val="444949"/>
                </a:solidFill>
                <a:latin typeface="Arial MT"/>
                <a:cs typeface="Arial MT"/>
              </a:rPr>
              <a:t>AllowedValues</a:t>
            </a:r>
            <a:r>
              <a:rPr dirty="0" sz="2800" spc="-35">
                <a:solidFill>
                  <a:srgbClr val="444949"/>
                </a:solidFill>
                <a:latin typeface="Arial MT"/>
                <a:cs typeface="Arial MT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Arial MT"/>
                <a:cs typeface="Arial MT"/>
              </a:rPr>
              <a:t>(array)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241300" algn="l"/>
              </a:tabLst>
            </a:pPr>
            <a:r>
              <a:rPr dirty="0" sz="2800" spc="-85">
                <a:solidFill>
                  <a:srgbClr val="444949"/>
                </a:solidFill>
                <a:latin typeface="Arial MT"/>
                <a:cs typeface="Arial MT"/>
              </a:rPr>
              <a:t>AllowedPattern</a:t>
            </a:r>
            <a:r>
              <a:rPr dirty="0" sz="2800" spc="-50">
                <a:solidFill>
                  <a:srgbClr val="444949"/>
                </a:solidFill>
                <a:latin typeface="Arial MT"/>
                <a:cs typeface="Arial MT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Arial MT"/>
                <a:cs typeface="Arial MT"/>
              </a:rPr>
              <a:t>(regexp)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Char char="•"/>
              <a:tabLst>
                <a:tab pos="241300" algn="l"/>
              </a:tabLst>
            </a:pPr>
            <a:r>
              <a:rPr dirty="0" sz="2800" spc="-110">
                <a:solidFill>
                  <a:srgbClr val="444949"/>
                </a:solidFill>
                <a:latin typeface="Arial MT"/>
                <a:cs typeface="Arial MT"/>
              </a:rPr>
              <a:t>NoEcho</a:t>
            </a:r>
            <a:r>
              <a:rPr dirty="0" sz="2800" spc="-45">
                <a:solidFill>
                  <a:srgbClr val="444949"/>
                </a:solidFill>
                <a:latin typeface="Arial MT"/>
                <a:cs typeface="Arial MT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Arial MT"/>
                <a:cs typeface="Arial MT"/>
              </a:rPr>
              <a:t>(Boolean)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9322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5"/>
              <a:t>H</a:t>
            </a:r>
            <a:r>
              <a:rPr dirty="0" spc="-260"/>
              <a:t>o</a:t>
            </a:r>
            <a:r>
              <a:rPr dirty="0" spc="-490"/>
              <a:t>w</a:t>
            </a:r>
            <a:r>
              <a:rPr dirty="0" spc="-325"/>
              <a:t> </a:t>
            </a:r>
            <a:r>
              <a:rPr dirty="0" spc="-415"/>
              <a:t>t</a:t>
            </a:r>
            <a:r>
              <a:rPr dirty="0" spc="-290"/>
              <a:t>o</a:t>
            </a:r>
            <a:r>
              <a:rPr dirty="0" spc="-320"/>
              <a:t> </a:t>
            </a:r>
            <a:r>
              <a:rPr dirty="0" spc="-540"/>
              <a:t>R</a:t>
            </a:r>
            <a:r>
              <a:rPr dirty="0" spc="-515"/>
              <a:t>e</a:t>
            </a:r>
            <a:r>
              <a:rPr dirty="0" spc="-550"/>
              <a:t>f</a:t>
            </a:r>
            <a:r>
              <a:rPr dirty="0" spc="-515"/>
              <a:t>e</a:t>
            </a:r>
            <a:r>
              <a:rPr dirty="0" spc="-395"/>
              <a:t>r</a:t>
            </a:r>
            <a:r>
              <a:rPr dirty="0" spc="-540"/>
              <a:t>e</a:t>
            </a:r>
            <a:r>
              <a:rPr dirty="0" spc="-625"/>
              <a:t>n</a:t>
            </a:r>
            <a:r>
              <a:rPr dirty="0" spc="-459"/>
              <a:t>c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765"/>
              <a:t>a</a:t>
            </a:r>
            <a:r>
              <a:rPr dirty="0" spc="-330"/>
              <a:t> </a:t>
            </a:r>
            <a:r>
              <a:rPr dirty="0" spc="-509"/>
              <a:t>P</a:t>
            </a:r>
            <a:r>
              <a:rPr dirty="0" spc="-770"/>
              <a:t>a</a:t>
            </a:r>
            <a:r>
              <a:rPr dirty="0" spc="-310"/>
              <a:t>r</a:t>
            </a:r>
            <a:r>
              <a:rPr dirty="0" spc="-770"/>
              <a:t>a</a:t>
            </a:r>
            <a:r>
              <a:rPr dirty="0" spc="-900"/>
              <a:t>m</a:t>
            </a:r>
            <a:r>
              <a:rPr dirty="0" spc="-515"/>
              <a:t>e</a:t>
            </a:r>
            <a:r>
              <a:rPr dirty="0" spc="-415"/>
              <a:t>t</a:t>
            </a:r>
            <a:r>
              <a:rPr dirty="0" spc="-515"/>
              <a:t>e</a:t>
            </a:r>
            <a:r>
              <a:rPr dirty="0" spc="-415"/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2483"/>
            <a:ext cx="9690100" cy="207391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>
                <a:solidFill>
                  <a:srgbClr val="5091D0"/>
                </a:solidFill>
                <a:latin typeface="Microsoft Sans Serif"/>
                <a:cs typeface="Microsoft Sans Serif"/>
              </a:rPr>
              <a:t>Fn::Ref</a:t>
            </a:r>
            <a:r>
              <a:rPr dirty="0" sz="2800" spc="35">
                <a:solidFill>
                  <a:srgbClr val="5091D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function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leveraged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reference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parameters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Parameters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used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anywhere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template.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31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1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5091D0"/>
                </a:solidFill>
                <a:latin typeface="Microsoft Sans Serif"/>
                <a:cs typeface="Microsoft Sans Serif"/>
              </a:rPr>
              <a:t>!</a:t>
            </a:r>
            <a:r>
              <a:rPr dirty="0" sz="2800" spc="-515">
                <a:solidFill>
                  <a:srgbClr val="5091D0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5091D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5091D0"/>
                </a:solidFill>
                <a:latin typeface="Microsoft Sans Serif"/>
                <a:cs typeface="Microsoft Sans Serif"/>
              </a:rPr>
              <a:t>f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function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also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reference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other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elements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within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template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0850" y="3824232"/>
            <a:ext cx="6210300" cy="18161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4027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C</a:t>
            </a:r>
            <a:r>
              <a:rPr dirty="0" spc="-175"/>
              <a:t>o</a:t>
            </a:r>
            <a:r>
              <a:rPr dirty="0" spc="-630"/>
              <a:t>n</a:t>
            </a:r>
            <a:r>
              <a:rPr dirty="0" spc="-459"/>
              <a:t>c</a:t>
            </a:r>
            <a:r>
              <a:rPr dirty="0" spc="-515"/>
              <a:t>e</a:t>
            </a:r>
            <a:r>
              <a:rPr dirty="0" spc="-509"/>
              <a:t>p</a:t>
            </a:r>
            <a:r>
              <a:rPr dirty="0" spc="-765"/>
              <a:t>t</a:t>
            </a:r>
            <a:r>
              <a:rPr dirty="0" spc="-875"/>
              <a:t>:</a:t>
            </a:r>
            <a:r>
              <a:rPr dirty="0" spc="-680"/>
              <a:t> </a:t>
            </a:r>
            <a:r>
              <a:rPr dirty="0" spc="-425"/>
              <a:t>P</a:t>
            </a:r>
            <a:r>
              <a:rPr dirty="0" spc="-735"/>
              <a:t>s</a:t>
            </a:r>
            <a:r>
              <a:rPr dirty="0" spc="-515"/>
              <a:t>e</a:t>
            </a:r>
            <a:r>
              <a:rPr dirty="0" spc="-630"/>
              <a:t>u</a:t>
            </a:r>
            <a:r>
              <a:rPr dirty="0" spc="-509"/>
              <a:t>d</a:t>
            </a:r>
            <a:r>
              <a:rPr dirty="0" spc="-290"/>
              <a:t>o</a:t>
            </a:r>
            <a:r>
              <a:rPr dirty="0" spc="-320"/>
              <a:t> </a:t>
            </a:r>
            <a:r>
              <a:rPr dirty="0" spc="-515"/>
              <a:t>P</a:t>
            </a:r>
            <a:r>
              <a:rPr dirty="0" spc="-695"/>
              <a:t>a</a:t>
            </a:r>
            <a:r>
              <a:rPr dirty="0" spc="-385"/>
              <a:t>r</a:t>
            </a:r>
            <a:r>
              <a:rPr dirty="0" spc="-795"/>
              <a:t>am</a:t>
            </a:r>
            <a:r>
              <a:rPr dirty="0" spc="-590"/>
              <a:t>e</a:t>
            </a:r>
            <a:r>
              <a:rPr dirty="0" spc="-375"/>
              <a:t>t</a:t>
            </a:r>
            <a:r>
              <a:rPr dirty="0" spc="-550"/>
              <a:t>e</a:t>
            </a:r>
            <a:r>
              <a:rPr dirty="0" spc="-245"/>
              <a:t>r</a:t>
            </a:r>
            <a:r>
              <a:rPr dirty="0" spc="-735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2483"/>
            <a:ext cx="9812020" cy="10439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1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49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These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used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any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time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enabled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by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default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1252" y="2659212"/>
          <a:ext cx="8616315" cy="3194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5115"/>
                <a:gridCol w="4501515"/>
              </a:tblGrid>
              <a:tr h="341524">
                <a:tc>
                  <a:txBody>
                    <a:bodyPr/>
                    <a:lstStyle/>
                    <a:p>
                      <a:pPr marL="12147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 spc="4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Reference</a:t>
                      </a:r>
                      <a:r>
                        <a:rPr dirty="0" sz="1600" spc="-4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Value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444949"/>
                      </a:solidFill>
                      <a:prstDash val="solid"/>
                    </a:lnL>
                    <a:lnR w="19050">
                      <a:solidFill>
                        <a:srgbClr val="444949"/>
                      </a:solidFill>
                      <a:prstDash val="solid"/>
                    </a:lnR>
                    <a:lnT w="19050">
                      <a:solidFill>
                        <a:srgbClr val="444949"/>
                      </a:solidFill>
                      <a:prstDash val="solid"/>
                    </a:lnT>
                    <a:lnB w="19050">
                      <a:solidFill>
                        <a:srgbClr val="444949"/>
                      </a:solidFill>
                      <a:prstDash val="solid"/>
                    </a:lnB>
                    <a:solidFill>
                      <a:srgbClr val="F698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 spc="9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dirty="0" sz="1600" spc="-3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Return</a:t>
                      </a:r>
                      <a:r>
                        <a:rPr dirty="0" sz="1600" spc="-4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Value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444949"/>
                      </a:solidFill>
                      <a:prstDash val="solid"/>
                    </a:lnL>
                    <a:lnR w="19050">
                      <a:solidFill>
                        <a:srgbClr val="444949"/>
                      </a:solidFill>
                      <a:prstDash val="solid"/>
                    </a:lnR>
                    <a:lnT w="19050">
                      <a:solidFill>
                        <a:srgbClr val="444949"/>
                      </a:solidFill>
                      <a:prstDash val="solid"/>
                    </a:lnT>
                    <a:lnB w="19050">
                      <a:solidFill>
                        <a:srgbClr val="444949"/>
                      </a:solidFill>
                      <a:prstDash val="solid"/>
                    </a:lnB>
                    <a:solidFill>
                      <a:srgbClr val="F69802"/>
                    </a:solidFill>
                  </a:tcPr>
                </a:tc>
              </a:tr>
              <a:tr h="341524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600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AWS::AccountId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444949"/>
                      </a:solidFill>
                      <a:prstDash val="solid"/>
                    </a:lnL>
                    <a:lnR w="19050">
                      <a:solidFill>
                        <a:srgbClr val="444949"/>
                      </a:solidFill>
                      <a:prstDash val="solid"/>
                    </a:lnR>
                    <a:lnT w="19050">
                      <a:solidFill>
                        <a:srgbClr val="444949"/>
                      </a:solidFill>
                      <a:prstDash val="solid"/>
                    </a:lnT>
                    <a:lnB w="19050">
                      <a:solidFill>
                        <a:srgbClr val="444949"/>
                      </a:solidFill>
                      <a:prstDash val="solid"/>
                    </a:lnB>
                    <a:solidFill>
                      <a:srgbClr val="FD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600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1234567890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444949"/>
                      </a:solidFill>
                      <a:prstDash val="solid"/>
                    </a:lnL>
                    <a:lnR w="19050">
                      <a:solidFill>
                        <a:srgbClr val="444949"/>
                      </a:solidFill>
                      <a:prstDash val="solid"/>
                    </a:lnR>
                    <a:lnT w="19050">
                      <a:solidFill>
                        <a:srgbClr val="444949"/>
                      </a:solidFill>
                      <a:prstDash val="solid"/>
                    </a:lnT>
                    <a:lnB w="19050">
                      <a:solidFill>
                        <a:srgbClr val="444949"/>
                      </a:solidFill>
                      <a:prstDash val="solid"/>
                    </a:lnB>
                    <a:solidFill>
                      <a:srgbClr val="FDEFE7"/>
                    </a:solidFill>
                  </a:tcPr>
                </a:tc>
              </a:tr>
              <a:tr h="5911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AWS::NotificationARNs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5715">
                    <a:lnL w="19050">
                      <a:solidFill>
                        <a:srgbClr val="444949"/>
                      </a:solidFill>
                      <a:prstDash val="solid"/>
                    </a:lnL>
                    <a:lnR w="19050">
                      <a:solidFill>
                        <a:srgbClr val="444949"/>
                      </a:solidFill>
                      <a:prstDash val="solid"/>
                    </a:lnR>
                    <a:lnT w="19050">
                      <a:solidFill>
                        <a:srgbClr val="444949"/>
                      </a:solidFill>
                      <a:prstDash val="solid"/>
                    </a:lnT>
                    <a:lnB w="19050">
                      <a:solidFill>
                        <a:srgbClr val="444949"/>
                      </a:solidFill>
                      <a:prstDash val="solid"/>
                    </a:lnB>
                    <a:solidFill>
                      <a:srgbClr val="FDEFE7"/>
                    </a:solidFill>
                  </a:tcPr>
                </a:tc>
                <a:tc>
                  <a:txBody>
                    <a:bodyPr/>
                    <a:lstStyle/>
                    <a:p>
                      <a:pPr marL="844550" marR="836930" indent="121920">
                        <a:lnSpc>
                          <a:spcPts val="1900"/>
                        </a:lnSpc>
                        <a:spcBef>
                          <a:spcPts val="755"/>
                        </a:spcBef>
                      </a:pPr>
                      <a:r>
                        <a:rPr dirty="0" sz="1600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[arn:aws:sns:us-east- </a:t>
                      </a:r>
                      <a:r>
                        <a:rPr dirty="0" sz="1600" spc="-950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1:123456789012:MyTopic]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95885">
                    <a:lnL w="19050">
                      <a:solidFill>
                        <a:srgbClr val="444949"/>
                      </a:solidFill>
                      <a:prstDash val="solid"/>
                    </a:lnL>
                    <a:lnR w="19050">
                      <a:solidFill>
                        <a:srgbClr val="444949"/>
                      </a:solidFill>
                      <a:prstDash val="solid"/>
                    </a:lnR>
                    <a:lnT w="19050">
                      <a:solidFill>
                        <a:srgbClr val="444949"/>
                      </a:solidFill>
                      <a:prstDash val="solid"/>
                    </a:lnT>
                    <a:lnB w="19050">
                      <a:solidFill>
                        <a:srgbClr val="444949"/>
                      </a:solidFill>
                      <a:prstDash val="solid"/>
                    </a:lnB>
                    <a:solidFill>
                      <a:srgbClr val="FDEFE7"/>
                    </a:solidFill>
                  </a:tcPr>
                </a:tc>
              </a:tr>
              <a:tr h="341524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600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AWS::NoValue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444949"/>
                      </a:solidFill>
                      <a:prstDash val="solid"/>
                    </a:lnL>
                    <a:lnR w="19050">
                      <a:solidFill>
                        <a:srgbClr val="444949"/>
                      </a:solidFill>
                      <a:prstDash val="solid"/>
                    </a:lnR>
                    <a:lnT w="19050">
                      <a:solidFill>
                        <a:srgbClr val="444949"/>
                      </a:solidFill>
                      <a:prstDash val="solid"/>
                    </a:lnT>
                    <a:lnB w="19050">
                      <a:solidFill>
                        <a:srgbClr val="444949"/>
                      </a:solidFill>
                      <a:prstDash val="solid"/>
                    </a:lnB>
                    <a:solidFill>
                      <a:srgbClr val="FD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600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Does</a:t>
                      </a:r>
                      <a:r>
                        <a:rPr dirty="0" sz="1600" spc="-25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600" spc="-20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dirty="0" sz="1600" spc="-25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600" spc="-20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value.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444949"/>
                      </a:solidFill>
                      <a:prstDash val="solid"/>
                    </a:lnL>
                    <a:lnR w="19050">
                      <a:solidFill>
                        <a:srgbClr val="444949"/>
                      </a:solidFill>
                      <a:prstDash val="solid"/>
                    </a:lnR>
                    <a:lnT w="19050">
                      <a:solidFill>
                        <a:srgbClr val="444949"/>
                      </a:solidFill>
                      <a:prstDash val="solid"/>
                    </a:lnT>
                    <a:lnB w="19050">
                      <a:solidFill>
                        <a:srgbClr val="444949"/>
                      </a:solidFill>
                      <a:prstDash val="solid"/>
                    </a:lnB>
                    <a:solidFill>
                      <a:srgbClr val="FDEFE7"/>
                    </a:solidFill>
                  </a:tcPr>
                </a:tc>
              </a:tr>
              <a:tr h="341524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600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AWS::Region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444949"/>
                      </a:solidFill>
                      <a:prstDash val="solid"/>
                    </a:lnL>
                    <a:lnR w="19050">
                      <a:solidFill>
                        <a:srgbClr val="444949"/>
                      </a:solidFill>
                      <a:prstDash val="solid"/>
                    </a:lnR>
                    <a:lnT w="19050">
                      <a:solidFill>
                        <a:srgbClr val="444949"/>
                      </a:solidFill>
                      <a:prstDash val="solid"/>
                    </a:lnT>
                    <a:lnB w="19050">
                      <a:solidFill>
                        <a:srgbClr val="444949"/>
                      </a:solidFill>
                      <a:prstDash val="solid"/>
                    </a:lnB>
                    <a:solidFill>
                      <a:srgbClr val="FD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600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us-east-2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84455">
                    <a:lnL w="19050">
                      <a:solidFill>
                        <a:srgbClr val="444949"/>
                      </a:solidFill>
                      <a:prstDash val="solid"/>
                    </a:lnL>
                    <a:lnR w="19050">
                      <a:solidFill>
                        <a:srgbClr val="444949"/>
                      </a:solidFill>
                      <a:prstDash val="solid"/>
                    </a:lnR>
                    <a:lnT w="19050">
                      <a:solidFill>
                        <a:srgbClr val="444949"/>
                      </a:solidFill>
                      <a:prstDash val="solid"/>
                    </a:lnT>
                    <a:lnB w="19050">
                      <a:solidFill>
                        <a:srgbClr val="444949"/>
                      </a:solidFill>
                      <a:prstDash val="solid"/>
                    </a:lnB>
                    <a:solidFill>
                      <a:srgbClr val="FDEFE7"/>
                    </a:solidFill>
                  </a:tcPr>
                </a:tc>
              </a:tr>
              <a:tr h="88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6350">
                        <a:lnSpc>
                          <a:spcPts val="1910"/>
                        </a:lnSpc>
                      </a:pPr>
                      <a:r>
                        <a:rPr dirty="0" sz="1600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AWS::StackId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9050">
                      <a:solidFill>
                        <a:srgbClr val="444949"/>
                      </a:solidFill>
                      <a:prstDash val="solid"/>
                    </a:lnL>
                    <a:lnR w="19050">
                      <a:solidFill>
                        <a:srgbClr val="444949"/>
                      </a:solidFill>
                      <a:prstDash val="solid"/>
                    </a:lnR>
                    <a:lnT w="19050">
                      <a:solidFill>
                        <a:srgbClr val="444949"/>
                      </a:solidFill>
                      <a:prstDash val="solid"/>
                    </a:lnT>
                    <a:lnB w="19050">
                      <a:solidFill>
                        <a:srgbClr val="444949"/>
                      </a:solidFill>
                      <a:prstDash val="solid"/>
                    </a:lnB>
                    <a:solidFill>
                      <a:srgbClr val="FDEF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165" marR="42545" indent="-635">
                        <a:lnSpc>
                          <a:spcPts val="1900"/>
                        </a:lnSpc>
                        <a:spcBef>
                          <a:spcPts val="1145"/>
                        </a:spcBef>
                      </a:pPr>
                      <a:r>
                        <a:rPr dirty="0" sz="1600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arn:aws:cloudformation:us-east- </a:t>
                      </a:r>
                      <a:r>
                        <a:rPr dirty="0" sz="1600" spc="5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1:123456789012:stack/MyStack/1c2fa62  0-982a-11e3-aff7-50e2416294e0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45415">
                    <a:lnL w="19050">
                      <a:solidFill>
                        <a:srgbClr val="444949"/>
                      </a:solidFill>
                      <a:prstDash val="solid"/>
                    </a:lnL>
                    <a:lnR w="19050">
                      <a:solidFill>
                        <a:srgbClr val="444949"/>
                      </a:solidFill>
                      <a:prstDash val="solid"/>
                    </a:lnR>
                    <a:lnT w="19050">
                      <a:solidFill>
                        <a:srgbClr val="444949"/>
                      </a:solidFill>
                      <a:prstDash val="solid"/>
                    </a:lnT>
                    <a:lnB w="19050">
                      <a:solidFill>
                        <a:srgbClr val="444949"/>
                      </a:solidFill>
                      <a:prstDash val="solid"/>
                    </a:lnB>
                    <a:solidFill>
                      <a:srgbClr val="FDEFE7"/>
                    </a:solidFill>
                  </a:tcPr>
                </a:tc>
              </a:tr>
              <a:tr h="341524">
                <a:tc>
                  <a:txBody>
                    <a:bodyPr/>
                    <a:lstStyle/>
                    <a:p>
                      <a:pPr marL="6350">
                        <a:lnSpc>
                          <a:spcPts val="1914"/>
                        </a:lnSpc>
                        <a:spcBef>
                          <a:spcPts val="675"/>
                        </a:spcBef>
                      </a:pPr>
                      <a:r>
                        <a:rPr dirty="0" sz="1600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AWS::StackName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lnL w="19050">
                      <a:solidFill>
                        <a:srgbClr val="444949"/>
                      </a:solidFill>
                      <a:prstDash val="solid"/>
                    </a:lnL>
                    <a:lnR w="19050">
                      <a:solidFill>
                        <a:srgbClr val="444949"/>
                      </a:solidFill>
                      <a:prstDash val="solid"/>
                    </a:lnR>
                    <a:lnT w="19050">
                      <a:solidFill>
                        <a:srgbClr val="444949"/>
                      </a:solidFill>
                      <a:prstDash val="solid"/>
                    </a:lnT>
                    <a:lnB w="19050">
                      <a:solidFill>
                        <a:srgbClr val="444949"/>
                      </a:solidFill>
                      <a:prstDash val="solid"/>
                    </a:lnB>
                    <a:solidFill>
                      <a:srgbClr val="FD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675"/>
                        </a:spcBef>
                      </a:pPr>
                      <a:r>
                        <a:rPr dirty="0" sz="1600">
                          <a:solidFill>
                            <a:srgbClr val="444949"/>
                          </a:solidFill>
                          <a:latin typeface="Courier New"/>
                          <a:cs typeface="Courier New"/>
                        </a:rPr>
                        <a:t>MyStack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lnL w="19050">
                      <a:solidFill>
                        <a:srgbClr val="444949"/>
                      </a:solidFill>
                      <a:prstDash val="solid"/>
                    </a:lnL>
                    <a:lnR w="19050">
                      <a:solidFill>
                        <a:srgbClr val="444949"/>
                      </a:solidFill>
                      <a:prstDash val="solid"/>
                    </a:lnR>
                    <a:lnT w="19050">
                      <a:solidFill>
                        <a:srgbClr val="444949"/>
                      </a:solidFill>
                      <a:prstDash val="solid"/>
                    </a:lnT>
                    <a:lnB w="19050">
                      <a:solidFill>
                        <a:srgbClr val="444949"/>
                      </a:solidFill>
                      <a:prstDash val="solid"/>
                    </a:lnB>
                    <a:solidFill>
                      <a:srgbClr val="FDEF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4964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0"/>
              <a:t>W</a:t>
            </a:r>
            <a:r>
              <a:rPr dirty="0" spc="-170"/>
              <a:t>h</a:t>
            </a:r>
            <a:r>
              <a:rPr dirty="0" spc="-770"/>
              <a:t>a</a:t>
            </a:r>
            <a:r>
              <a:rPr dirty="0" spc="-409"/>
              <a:t>t</a:t>
            </a:r>
            <a:r>
              <a:rPr dirty="0" spc="-325"/>
              <a:t> </a:t>
            </a:r>
            <a:r>
              <a:rPr dirty="0" spc="-770"/>
              <a:t>a</a:t>
            </a:r>
            <a:r>
              <a:rPr dirty="0" spc="-420"/>
              <a:t>r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894"/>
              <a:t>m</a:t>
            </a:r>
            <a:r>
              <a:rPr dirty="0" spc="-770"/>
              <a:t>a</a:t>
            </a:r>
            <a:r>
              <a:rPr dirty="0" spc="-509"/>
              <a:t>pp</a:t>
            </a:r>
            <a:r>
              <a:rPr dirty="0" spc="-390"/>
              <a:t>i</a:t>
            </a:r>
            <a:r>
              <a:rPr dirty="0" spc="-630"/>
              <a:t>n</a:t>
            </a:r>
            <a:r>
              <a:rPr dirty="0" spc="-869"/>
              <a:t>g</a:t>
            </a:r>
            <a:r>
              <a:rPr dirty="0" spc="-730"/>
              <a:t>s</a:t>
            </a:r>
            <a:r>
              <a:rPr dirty="0" spc="-1165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2483"/>
            <a:ext cx="9638030" cy="245491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Mappings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fixed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variables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within</a:t>
            </a: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your</a:t>
            </a: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CloudFormation</a:t>
            </a:r>
            <a:r>
              <a:rPr dirty="0" sz="2800" spc="-35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Template.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100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They’re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very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handy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differentiate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between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different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environments </a:t>
            </a:r>
            <a:r>
              <a:rPr dirty="0" sz="2800" spc="-7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31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2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All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values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hardcoded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within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template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Example: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81193" y="4264714"/>
            <a:ext cx="7749540" cy="2171700"/>
            <a:chOff x="2481193" y="4264714"/>
            <a:chExt cx="7749540" cy="21717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4901" y="4264714"/>
              <a:ext cx="3365500" cy="21717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1193" y="4264714"/>
              <a:ext cx="2273300" cy="17526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105511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95"/>
              <a:t>When</a:t>
            </a:r>
            <a:r>
              <a:rPr dirty="0" spc="-320"/>
              <a:t> </a:t>
            </a:r>
            <a:r>
              <a:rPr dirty="0" spc="-470"/>
              <a:t>would</a:t>
            </a:r>
            <a:r>
              <a:rPr dirty="0" spc="-330"/>
              <a:t> </a:t>
            </a:r>
            <a:r>
              <a:rPr dirty="0" spc="-595"/>
              <a:t>you</a:t>
            </a:r>
            <a:r>
              <a:rPr dirty="0" spc="-320"/>
              <a:t> </a:t>
            </a:r>
            <a:r>
              <a:rPr dirty="0" spc="-625"/>
              <a:t>use</a:t>
            </a:r>
            <a:r>
              <a:rPr dirty="0" spc="-320"/>
              <a:t> </a:t>
            </a:r>
            <a:r>
              <a:rPr dirty="0" spc="-665"/>
              <a:t>mappings</a:t>
            </a:r>
            <a:r>
              <a:rPr dirty="0" spc="-320"/>
              <a:t> </a:t>
            </a:r>
            <a:r>
              <a:rPr dirty="0" spc="-735"/>
              <a:t>vs</a:t>
            </a:r>
            <a:r>
              <a:rPr dirty="0" spc="-320"/>
              <a:t> </a:t>
            </a:r>
            <a:r>
              <a:rPr dirty="0" spc="-570"/>
              <a:t>parameters</a:t>
            </a:r>
            <a:r>
              <a:rPr dirty="0" spc="-320"/>
              <a:t> </a:t>
            </a:r>
            <a:r>
              <a:rPr dirty="0" spc="-1165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78203"/>
            <a:ext cx="10352405" cy="398208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Mappings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great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when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know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advance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all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values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 </a:t>
            </a:r>
            <a:r>
              <a:rPr dirty="0" sz="2800" spc="-7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taken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they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deduced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from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variables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such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10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Region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10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Availability</a:t>
            </a:r>
            <a:r>
              <a:rPr dirty="0" sz="2400" spc="-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Zone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79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114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4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cc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79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3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0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onm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4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114">
                <a:solidFill>
                  <a:srgbClr val="444949"/>
                </a:solidFill>
                <a:latin typeface="Microsoft Sans Serif"/>
                <a:cs typeface="Microsoft Sans Serif"/>
              </a:rPr>
              <a:t>Etc…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ll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7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co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44949"/>
              </a:buClr>
              <a:buFont typeface="Arial MT"/>
              <a:buChar char="•"/>
            </a:pPr>
            <a:endParaRPr sz="35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Us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sp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eci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8544" y="10673437"/>
            <a:ext cx="211454" cy="1276985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0319"/>
            <a:ext cx="6556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1222" y="2045835"/>
            <a:ext cx="891540" cy="92360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690"/>
              </a:lnSpc>
            </a:pPr>
            <a:r>
              <a:rPr dirty="0" sz="6000" spc="-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6000" spc="-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6000" spc="-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60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6000" spc="-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600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6000" spc="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6000">
                <a:solidFill>
                  <a:srgbClr val="444949"/>
                </a:solidFill>
                <a:latin typeface="Microsoft Sans Serif"/>
                <a:cs typeface="Microsoft Sans Serif"/>
              </a:rPr>
              <a:t>1</a:t>
            </a:r>
            <a:r>
              <a:rPr dirty="0" sz="6000" spc="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6000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6000" spc="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6000" spc="-5">
                <a:solidFill>
                  <a:srgbClr val="444949"/>
                </a:solidFill>
                <a:latin typeface="Microsoft Sans Serif"/>
                <a:cs typeface="Microsoft Sans Serif"/>
              </a:rPr>
              <a:t>SDL</a:t>
            </a:r>
            <a:r>
              <a:rPr dirty="0" sz="600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6000" spc="-3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6000" spc="-5">
                <a:solidFill>
                  <a:srgbClr val="444949"/>
                </a:solidFill>
                <a:latin typeface="Microsoft Sans Serif"/>
                <a:cs typeface="Microsoft Sans Serif"/>
              </a:rPr>
              <a:t>Automation</a:t>
            </a:r>
            <a:endParaRPr sz="6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5629910" cy="1305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040"/>
              </a:lnSpc>
              <a:spcBef>
                <a:spcPts val="100"/>
              </a:spcBef>
            </a:pPr>
            <a:r>
              <a:rPr dirty="0" spc="-690"/>
              <a:t>Fn::FindInMap</a:t>
            </a:r>
          </a:p>
          <a:p>
            <a:pPr marL="12700">
              <a:lnSpc>
                <a:spcPts val="5040"/>
              </a:lnSpc>
            </a:pPr>
            <a:r>
              <a:rPr dirty="0" spc="-375"/>
              <a:t>Acc</a:t>
            </a:r>
            <a:r>
              <a:rPr dirty="0" spc="-385"/>
              <a:t>e</a:t>
            </a:r>
            <a:r>
              <a:rPr dirty="0" spc="-730"/>
              <a:t>ss</a:t>
            </a:r>
            <a:r>
              <a:rPr dirty="0" spc="-390"/>
              <a:t>i</a:t>
            </a:r>
            <a:r>
              <a:rPr dirty="0" spc="-625"/>
              <a:t>n</a:t>
            </a:r>
            <a:r>
              <a:rPr dirty="0" spc="-865"/>
              <a:t>g</a:t>
            </a:r>
            <a:r>
              <a:rPr dirty="0" spc="-330"/>
              <a:t> </a:t>
            </a:r>
            <a:r>
              <a:rPr dirty="0" spc="-610"/>
              <a:t>M</a:t>
            </a:r>
            <a:r>
              <a:rPr dirty="0" spc="-445"/>
              <a:t>a</a:t>
            </a:r>
            <a:r>
              <a:rPr dirty="0" spc="-509"/>
              <a:t>pp</a:t>
            </a:r>
            <a:r>
              <a:rPr dirty="0" spc="-390"/>
              <a:t>i</a:t>
            </a:r>
            <a:r>
              <a:rPr dirty="0" spc="-625"/>
              <a:t>n</a:t>
            </a:r>
            <a:r>
              <a:rPr dirty="0" spc="-865"/>
              <a:t>g</a:t>
            </a:r>
            <a:r>
              <a:rPr dirty="0" spc="-944"/>
              <a:t> </a:t>
            </a:r>
            <a:r>
              <a:rPr dirty="0" spc="-620"/>
              <a:t>V</a:t>
            </a:r>
            <a:r>
              <a:rPr dirty="0" spc="-775"/>
              <a:t>a</a:t>
            </a:r>
            <a:r>
              <a:rPr dirty="0" spc="-390"/>
              <a:t>l</a:t>
            </a:r>
            <a:r>
              <a:rPr dirty="0" spc="-625"/>
              <a:t>u</a:t>
            </a:r>
            <a:r>
              <a:rPr dirty="0" spc="-509"/>
              <a:t>e</a:t>
            </a:r>
            <a:r>
              <a:rPr dirty="0" spc="-735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96737"/>
            <a:ext cx="10045065" cy="99441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 b="1">
                <a:solidFill>
                  <a:srgbClr val="444949"/>
                </a:solidFill>
                <a:latin typeface="Courier New"/>
                <a:cs typeface="Courier New"/>
              </a:rPr>
              <a:t>Fn::FindInMa</a:t>
            </a:r>
            <a:r>
              <a:rPr dirty="0" sz="2400" b="1">
                <a:solidFill>
                  <a:srgbClr val="444949"/>
                </a:solidFill>
                <a:latin typeface="Courier New"/>
                <a:cs typeface="Courier New"/>
              </a:rPr>
              <a:t>p</a:t>
            </a:r>
            <a:r>
              <a:rPr dirty="0" sz="2400" spc="-10" b="1">
                <a:solidFill>
                  <a:srgbClr val="444949"/>
                </a:solidFill>
                <a:latin typeface="Courier New"/>
                <a:cs typeface="Courier New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am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va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 b="1">
                <a:solidFill>
                  <a:srgbClr val="444949"/>
                </a:solidFill>
                <a:latin typeface="Courier New"/>
                <a:cs typeface="Courier New"/>
              </a:rPr>
              <a:t>!FindInMap</a:t>
            </a:r>
            <a:r>
              <a:rPr dirty="0" sz="2400" spc="-25" b="1">
                <a:solidFill>
                  <a:srgbClr val="444949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4949"/>
                </a:solidFill>
                <a:latin typeface="Courier New"/>
                <a:cs typeface="Courier New"/>
              </a:rPr>
              <a:t>[</a:t>
            </a:r>
            <a:r>
              <a:rPr dirty="0" sz="2400" spc="-25" b="1">
                <a:solidFill>
                  <a:srgbClr val="444949"/>
                </a:solidFill>
                <a:latin typeface="Courier New"/>
                <a:cs typeface="Courier New"/>
              </a:rPr>
              <a:t> </a:t>
            </a:r>
            <a:r>
              <a:rPr dirty="0" sz="2400" spc="-5" b="1" i="1">
                <a:solidFill>
                  <a:srgbClr val="444949"/>
                </a:solidFill>
                <a:latin typeface="Courier New"/>
                <a:cs typeface="Courier New"/>
              </a:rPr>
              <a:t>MapName</a:t>
            </a:r>
            <a:r>
              <a:rPr dirty="0" sz="2400" spc="-5" b="1">
                <a:solidFill>
                  <a:srgbClr val="444949"/>
                </a:solidFill>
                <a:latin typeface="Courier New"/>
                <a:cs typeface="Courier New"/>
              </a:rPr>
              <a:t>,</a:t>
            </a:r>
            <a:r>
              <a:rPr dirty="0" sz="2400" spc="-25" b="1">
                <a:solidFill>
                  <a:srgbClr val="444949"/>
                </a:solidFill>
                <a:latin typeface="Courier New"/>
                <a:cs typeface="Courier New"/>
              </a:rPr>
              <a:t> </a:t>
            </a:r>
            <a:r>
              <a:rPr dirty="0" sz="2400" spc="-5" b="1" i="1">
                <a:solidFill>
                  <a:srgbClr val="444949"/>
                </a:solidFill>
                <a:latin typeface="Courier New"/>
                <a:cs typeface="Courier New"/>
              </a:rPr>
              <a:t>TopLevelKey</a:t>
            </a:r>
            <a:r>
              <a:rPr dirty="0" sz="2400" spc="-5" b="1">
                <a:solidFill>
                  <a:srgbClr val="444949"/>
                </a:solidFill>
                <a:latin typeface="Courier New"/>
                <a:cs typeface="Courier New"/>
              </a:rPr>
              <a:t>,</a:t>
            </a:r>
            <a:r>
              <a:rPr dirty="0" sz="2400" spc="-25" b="1">
                <a:solidFill>
                  <a:srgbClr val="444949"/>
                </a:solidFill>
                <a:latin typeface="Courier New"/>
                <a:cs typeface="Courier New"/>
              </a:rPr>
              <a:t> </a:t>
            </a:r>
            <a:r>
              <a:rPr dirty="0" sz="2400" spc="-5" b="1" i="1">
                <a:solidFill>
                  <a:srgbClr val="444949"/>
                </a:solidFill>
                <a:latin typeface="Courier New"/>
                <a:cs typeface="Courier New"/>
              </a:rPr>
              <a:t>SecondLevelKey</a:t>
            </a:r>
            <a:r>
              <a:rPr dirty="0" sz="2400" spc="-25" b="1" i="1">
                <a:solidFill>
                  <a:srgbClr val="444949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4949"/>
                </a:solidFill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70406" y="2910917"/>
            <a:ext cx="4279265" cy="3050540"/>
            <a:chOff x="3970406" y="2910917"/>
            <a:chExt cx="4279265" cy="30505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0406" y="2910917"/>
              <a:ext cx="4279124" cy="30499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87787" y="5631963"/>
              <a:ext cx="3002915" cy="148590"/>
            </a:xfrm>
            <a:custGeom>
              <a:avLst/>
              <a:gdLst/>
              <a:ahLst/>
              <a:cxnLst/>
              <a:rect l="l" t="t" r="r" b="b"/>
              <a:pathLst>
                <a:path w="3002915" h="148589">
                  <a:moveTo>
                    <a:pt x="0" y="0"/>
                  </a:moveTo>
                  <a:lnTo>
                    <a:pt x="3002412" y="0"/>
                  </a:lnTo>
                  <a:lnTo>
                    <a:pt x="3002412" y="148529"/>
                  </a:lnTo>
                  <a:lnTo>
                    <a:pt x="0" y="14852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1154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0"/>
              <a:t>W</a:t>
            </a:r>
            <a:r>
              <a:rPr dirty="0" spc="-170"/>
              <a:t>h</a:t>
            </a:r>
            <a:r>
              <a:rPr dirty="0" spc="-770"/>
              <a:t>a</a:t>
            </a:r>
            <a:r>
              <a:rPr dirty="0" spc="-409"/>
              <a:t>t</a:t>
            </a:r>
            <a:r>
              <a:rPr dirty="0" spc="-325"/>
              <a:t> </a:t>
            </a:r>
            <a:r>
              <a:rPr dirty="0" spc="-770"/>
              <a:t>a</a:t>
            </a:r>
            <a:r>
              <a:rPr dirty="0" spc="-420"/>
              <a:t>r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450"/>
              <a:t>o</a:t>
            </a:r>
            <a:r>
              <a:rPr dirty="0" spc="-465"/>
              <a:t>u</a:t>
            </a:r>
            <a:r>
              <a:rPr dirty="0" spc="-415"/>
              <a:t>t</a:t>
            </a:r>
            <a:r>
              <a:rPr dirty="0" spc="-509"/>
              <a:t>p</a:t>
            </a:r>
            <a:r>
              <a:rPr dirty="0" spc="-630"/>
              <a:t>u</a:t>
            </a:r>
            <a:r>
              <a:rPr dirty="0" spc="-415"/>
              <a:t>t</a:t>
            </a:r>
            <a:r>
              <a:rPr dirty="0" spc="-730"/>
              <a:t>s</a:t>
            </a:r>
            <a:r>
              <a:rPr dirty="0" spc="-1165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27988"/>
            <a:ext cx="10316210" cy="377444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241300" marR="5080" indent="-228600">
              <a:lnSpc>
                <a:spcPts val="281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90">
                <a:solidFill>
                  <a:srgbClr val="444949"/>
                </a:solidFill>
                <a:latin typeface="Microsoft Sans Serif"/>
                <a:cs typeface="Microsoft Sans Serif"/>
              </a:rPr>
              <a:t>Outputs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section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declares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 i="1">
                <a:solidFill>
                  <a:srgbClr val="444949"/>
                </a:solidFill>
                <a:latin typeface="Arial"/>
                <a:cs typeface="Arial"/>
              </a:rPr>
              <a:t>optional</a:t>
            </a:r>
            <a:r>
              <a:rPr dirty="0" sz="2600" spc="5" i="1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outputs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values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we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0">
                <a:solidFill>
                  <a:srgbClr val="444949"/>
                </a:solidFill>
                <a:latin typeface="Microsoft Sans Serif"/>
                <a:cs typeface="Microsoft Sans Serif"/>
              </a:rPr>
              <a:t>import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65">
                <a:solidFill>
                  <a:srgbClr val="444949"/>
                </a:solidFill>
                <a:latin typeface="Microsoft Sans Serif"/>
                <a:cs typeface="Microsoft Sans Serif"/>
              </a:rPr>
              <a:t>into </a:t>
            </a:r>
            <a:r>
              <a:rPr dirty="0" sz="2600" spc="-6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0">
                <a:solidFill>
                  <a:srgbClr val="444949"/>
                </a:solidFill>
                <a:latin typeface="Microsoft Sans Serif"/>
                <a:cs typeface="Microsoft Sans Serif"/>
              </a:rPr>
              <a:t>oth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15">
                <a:solidFill>
                  <a:srgbClr val="444949"/>
                </a:solidFill>
                <a:latin typeface="Microsoft Sans Serif"/>
                <a:cs typeface="Microsoft Sans Serif"/>
              </a:rPr>
              <a:t>tacks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7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ou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50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1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!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27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also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view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outputs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5">
                <a:solidFill>
                  <a:srgbClr val="444949"/>
                </a:solidFill>
                <a:latin typeface="Microsoft Sans Serif"/>
                <a:cs typeface="Microsoft Sans Serif"/>
              </a:rPr>
              <a:t>Console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">
                <a:solidFill>
                  <a:srgbClr val="444949"/>
                </a:solidFill>
                <a:latin typeface="Microsoft Sans Serif"/>
                <a:cs typeface="Microsoft Sans Serif"/>
              </a:rPr>
              <a:t>or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using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CLI</a:t>
            </a:r>
            <a:endParaRPr sz="2600">
              <a:latin typeface="Microsoft Sans Serif"/>
              <a:cs typeface="Microsoft Sans Serif"/>
            </a:endParaRPr>
          </a:p>
          <a:p>
            <a:pPr marL="241300" marR="48260" indent="-228600">
              <a:lnSpc>
                <a:spcPts val="2780"/>
              </a:lnSpc>
              <a:spcBef>
                <a:spcPts val="10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225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1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50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7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9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1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26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5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d  </a:t>
            </a:r>
            <a:r>
              <a:rPr dirty="0" sz="2600" spc="-65">
                <a:solidFill>
                  <a:srgbClr val="444949"/>
                </a:solidFill>
                <a:latin typeface="Microsoft Sans Serif"/>
                <a:cs typeface="Microsoft Sans Serif"/>
              </a:rPr>
              <a:t>output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variables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such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60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dirty="0" sz="2600" spc="-3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0">
                <a:solidFill>
                  <a:srgbClr val="444949"/>
                </a:solidFill>
                <a:latin typeface="Microsoft Sans Serif"/>
                <a:cs typeface="Microsoft Sans Serif"/>
              </a:rPr>
              <a:t>VPC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ID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0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your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Subnet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IDs</a:t>
            </a:r>
            <a:endParaRPr sz="2600">
              <a:latin typeface="Microsoft Sans Serif"/>
              <a:cs typeface="Microsoft Sans Serif"/>
            </a:endParaRPr>
          </a:p>
          <a:p>
            <a:pPr marL="241300" marR="54610" indent="-228600">
              <a:lnSpc>
                <a:spcPts val="278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It’s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best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5">
                <a:solidFill>
                  <a:srgbClr val="444949"/>
                </a:solidFill>
                <a:latin typeface="Microsoft Sans Serif"/>
                <a:cs typeface="Microsoft Sans Serif"/>
              </a:rPr>
              <a:t>way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perform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some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collaboration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cross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5">
                <a:solidFill>
                  <a:srgbClr val="444949"/>
                </a:solidFill>
                <a:latin typeface="Microsoft Sans Serif"/>
                <a:cs typeface="Microsoft Sans Serif"/>
              </a:rPr>
              <a:t>stack,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60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dirty="0" sz="2600" spc="-28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let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expert </a:t>
            </a:r>
            <a:r>
              <a:rPr dirty="0" sz="2600" spc="-68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handle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their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own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0">
                <a:solidFill>
                  <a:srgbClr val="444949"/>
                </a:solidFill>
                <a:latin typeface="Microsoft Sans Serif"/>
                <a:cs typeface="Microsoft Sans Serif"/>
              </a:rPr>
              <a:t>part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5">
                <a:solidFill>
                  <a:srgbClr val="444949"/>
                </a:solidFill>
                <a:latin typeface="Microsoft Sans Serif"/>
                <a:cs typeface="Microsoft Sans Serif"/>
              </a:rPr>
              <a:t>stack</a:t>
            </a:r>
            <a:endParaRPr sz="2600">
              <a:latin typeface="Microsoft Sans Serif"/>
              <a:cs typeface="Microsoft Sans Serif"/>
            </a:endParaRPr>
          </a:p>
          <a:p>
            <a:pPr marL="241300" marR="302260" indent="-228600">
              <a:lnSpc>
                <a:spcPts val="278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27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can’t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delete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0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CloudFormation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0">
                <a:solidFill>
                  <a:srgbClr val="444949"/>
                </a:solidFill>
                <a:latin typeface="Microsoft Sans Serif"/>
                <a:cs typeface="Microsoft Sans Serif"/>
              </a:rPr>
              <a:t>Stack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if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its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outputs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being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referenced </a:t>
            </a:r>
            <a:r>
              <a:rPr dirty="0" sz="2600" spc="-68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by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another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CloudFormation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5">
                <a:solidFill>
                  <a:srgbClr val="444949"/>
                </a:solidFill>
                <a:latin typeface="Microsoft Sans Serif"/>
                <a:cs typeface="Microsoft Sans Serif"/>
              </a:rPr>
              <a:t>stack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387857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O</a:t>
            </a:r>
            <a:r>
              <a:rPr dirty="0" spc="-204"/>
              <a:t>u</a:t>
            </a:r>
            <a:r>
              <a:rPr dirty="0" spc="-415"/>
              <a:t>t</a:t>
            </a:r>
            <a:r>
              <a:rPr dirty="0" spc="-505"/>
              <a:t>p</a:t>
            </a:r>
            <a:r>
              <a:rPr dirty="0" spc="-625"/>
              <a:t>u</a:t>
            </a:r>
            <a:r>
              <a:rPr dirty="0" spc="-415"/>
              <a:t>t</a:t>
            </a:r>
            <a:r>
              <a:rPr dirty="0" spc="-735"/>
              <a:t>s</a:t>
            </a:r>
            <a:r>
              <a:rPr dirty="0" spc="-325"/>
              <a:t> </a:t>
            </a:r>
            <a:r>
              <a:rPr dirty="0" spc="-625"/>
              <a:t>E</a:t>
            </a:r>
            <a:r>
              <a:rPr dirty="0" spc="-630"/>
              <a:t>x</a:t>
            </a:r>
            <a:r>
              <a:rPr dirty="0" spc="-645"/>
              <a:t>a</a:t>
            </a:r>
            <a:r>
              <a:rPr dirty="0" spc="-894"/>
              <a:t>m</a:t>
            </a:r>
            <a:r>
              <a:rPr dirty="0" spc="-505"/>
              <a:t>p</a:t>
            </a:r>
            <a:r>
              <a:rPr dirty="0" spc="-390"/>
              <a:t>l</a:t>
            </a:r>
            <a:r>
              <a:rPr dirty="0" spc="-515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2483"/>
            <a:ext cx="8101965" cy="10439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Creating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80">
                <a:solidFill>
                  <a:srgbClr val="444949"/>
                </a:solidFill>
                <a:latin typeface="Microsoft Sans Serif"/>
                <a:cs typeface="Microsoft Sans Serif"/>
              </a:rPr>
              <a:t>SSH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Security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Group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part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one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template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950" y="2619715"/>
            <a:ext cx="11214098" cy="32765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9542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5"/>
              <a:t>Cr</a:t>
            </a:r>
            <a:r>
              <a:rPr dirty="0" spc="-275"/>
              <a:t>o</a:t>
            </a:r>
            <a:r>
              <a:rPr dirty="0" spc="-735"/>
              <a:t>ss</a:t>
            </a:r>
            <a:r>
              <a:rPr dirty="0" spc="-320"/>
              <a:t> </a:t>
            </a:r>
            <a:r>
              <a:rPr dirty="0" spc="-950"/>
              <a:t>S</a:t>
            </a:r>
            <a:r>
              <a:rPr dirty="0" spc="-540"/>
              <a:t>ta</a:t>
            </a:r>
            <a:r>
              <a:rPr dirty="0" spc="-555"/>
              <a:t>c</a:t>
            </a:r>
            <a:r>
              <a:rPr dirty="0" spc="-730"/>
              <a:t>k</a:t>
            </a:r>
            <a:r>
              <a:rPr dirty="0" spc="-330"/>
              <a:t> </a:t>
            </a:r>
            <a:r>
              <a:rPr dirty="0" spc="-540"/>
              <a:t>R</a:t>
            </a:r>
            <a:r>
              <a:rPr dirty="0" spc="-515"/>
              <a:t>e</a:t>
            </a:r>
            <a:r>
              <a:rPr dirty="0" spc="-555"/>
              <a:t>f</a:t>
            </a:r>
            <a:r>
              <a:rPr dirty="0" spc="-515"/>
              <a:t>e</a:t>
            </a:r>
            <a:r>
              <a:rPr dirty="0" spc="-395"/>
              <a:t>r</a:t>
            </a:r>
            <a:r>
              <a:rPr dirty="0" spc="-540"/>
              <a:t>e</a:t>
            </a:r>
            <a:r>
              <a:rPr dirty="0" spc="-630"/>
              <a:t>n</a:t>
            </a:r>
            <a:r>
              <a:rPr dirty="0" spc="-459"/>
              <a:t>c</a:t>
            </a:r>
            <a:r>
              <a:rPr dirty="0" spc="-515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2483"/>
            <a:ext cx="10212070" cy="1945639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We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then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create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second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template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leverages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security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group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Fo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 b="1">
                <a:solidFill>
                  <a:srgbClr val="5091D0"/>
                </a:solidFill>
                <a:latin typeface="Courier New"/>
                <a:cs typeface="Courier New"/>
              </a:rPr>
              <a:t>Fn::ImportValu</a:t>
            </a:r>
            <a:r>
              <a:rPr dirty="0" sz="2800" b="1">
                <a:solidFill>
                  <a:srgbClr val="5091D0"/>
                </a:solidFill>
                <a:latin typeface="Courier New"/>
                <a:cs typeface="Courier New"/>
              </a:rPr>
              <a:t>e</a:t>
            </a:r>
            <a:r>
              <a:rPr dirty="0" sz="2800" spc="-915" b="1">
                <a:solidFill>
                  <a:srgbClr val="5091D0"/>
                </a:solidFill>
                <a:latin typeface="Courier New"/>
                <a:cs typeface="Courier New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fun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000"/>
              </a:lnSpc>
              <a:spcBef>
                <a:spcPts val="11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can’t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delete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underlying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stack</a:t>
            </a: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until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all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references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deleted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too.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6050" y="3396696"/>
            <a:ext cx="6432550" cy="25027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6471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0"/>
              <a:t>W</a:t>
            </a:r>
            <a:r>
              <a:rPr dirty="0" spc="-170"/>
              <a:t>h</a:t>
            </a:r>
            <a:r>
              <a:rPr dirty="0" spc="-770"/>
              <a:t>a</a:t>
            </a:r>
            <a:r>
              <a:rPr dirty="0" spc="-409"/>
              <a:t>t</a:t>
            </a:r>
            <a:r>
              <a:rPr dirty="0" spc="-325"/>
              <a:t> </a:t>
            </a:r>
            <a:r>
              <a:rPr dirty="0" spc="-770"/>
              <a:t>a</a:t>
            </a:r>
            <a:r>
              <a:rPr dirty="0" spc="-420"/>
              <a:t>r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440"/>
              <a:t>co</a:t>
            </a:r>
            <a:r>
              <a:rPr dirty="0" spc="-490"/>
              <a:t>n</a:t>
            </a:r>
            <a:r>
              <a:rPr dirty="0" spc="-509"/>
              <a:t>d</a:t>
            </a:r>
            <a:r>
              <a:rPr dirty="0" spc="-390"/>
              <a:t>i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450"/>
              <a:t>o</a:t>
            </a:r>
            <a:r>
              <a:rPr dirty="0" spc="-465"/>
              <a:t>n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630"/>
              <a:t>u</a:t>
            </a:r>
            <a:r>
              <a:rPr dirty="0" spc="-730"/>
              <a:t>s</a:t>
            </a:r>
            <a:r>
              <a:rPr dirty="0" spc="-509"/>
              <a:t>e</a:t>
            </a:r>
            <a:r>
              <a:rPr dirty="0" spc="-500"/>
              <a:t>d</a:t>
            </a:r>
            <a:r>
              <a:rPr dirty="0" spc="-330"/>
              <a:t> </a:t>
            </a:r>
            <a:r>
              <a:rPr dirty="0" spc="-530"/>
              <a:t>f</a:t>
            </a:r>
            <a:r>
              <a:rPr dirty="0" spc="-409"/>
              <a:t>o</a:t>
            </a:r>
            <a:r>
              <a:rPr dirty="0" spc="-295"/>
              <a:t>r</a:t>
            </a:r>
            <a:r>
              <a:rPr dirty="0" spc="-1165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4779"/>
            <a:ext cx="9973945" cy="38049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246379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Conditions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used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control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creation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resources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444949"/>
                </a:solidFill>
                <a:latin typeface="Microsoft Sans Serif"/>
                <a:cs typeface="Microsoft Sans Serif"/>
              </a:rPr>
              <a:t>or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outputs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wh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wan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mm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s 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are: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Environment</a:t>
            </a:r>
            <a:r>
              <a:rPr dirty="0" sz="24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(dev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test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prod)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400" spc="-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Region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Any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parameter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value</a:t>
            </a:r>
            <a:endParaRPr sz="2400">
              <a:latin typeface="Microsoft Sans Serif"/>
              <a:cs typeface="Microsoft Sans Serif"/>
            </a:endParaRPr>
          </a:p>
          <a:p>
            <a:pPr marL="241300" marR="276860" indent="-228600">
              <a:lnSpc>
                <a:spcPts val="3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20">
                <a:solidFill>
                  <a:srgbClr val="444949"/>
                </a:solidFill>
                <a:latin typeface="Microsoft Sans Serif"/>
                <a:cs typeface="Microsoft Sans Serif"/>
              </a:rPr>
              <a:t>Each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condition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reference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another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condition,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parameter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value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444949"/>
                </a:solidFill>
                <a:latin typeface="Microsoft Sans Serif"/>
                <a:cs typeface="Microsoft Sans Serif"/>
              </a:rPr>
              <a:t>or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mapping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9817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5"/>
              <a:t>H</a:t>
            </a:r>
            <a:r>
              <a:rPr dirty="0" spc="-260"/>
              <a:t>o</a:t>
            </a:r>
            <a:r>
              <a:rPr dirty="0" spc="-490"/>
              <a:t>w</a:t>
            </a:r>
            <a:r>
              <a:rPr dirty="0" spc="-325"/>
              <a:t> </a:t>
            </a:r>
            <a:r>
              <a:rPr dirty="0" spc="-415"/>
              <a:t>t</a:t>
            </a:r>
            <a:r>
              <a:rPr dirty="0" spc="-290"/>
              <a:t>o</a:t>
            </a:r>
            <a:r>
              <a:rPr dirty="0" spc="-320"/>
              <a:t> </a:t>
            </a:r>
            <a:r>
              <a:rPr dirty="0" spc="-505"/>
              <a:t>d</a:t>
            </a:r>
            <a:r>
              <a:rPr dirty="0" spc="-515"/>
              <a:t>e</a:t>
            </a:r>
            <a:r>
              <a:rPr dirty="0" spc="-575"/>
              <a:t>f</a:t>
            </a:r>
            <a:r>
              <a:rPr dirty="0" spc="-310"/>
              <a:t>i</a:t>
            </a:r>
            <a:r>
              <a:rPr dirty="0" spc="-700"/>
              <a:t>n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765"/>
              <a:t>a</a:t>
            </a:r>
            <a:r>
              <a:rPr dirty="0" spc="-330"/>
              <a:t> </a:t>
            </a:r>
            <a:r>
              <a:rPr dirty="0" spc="-459"/>
              <a:t>c</a:t>
            </a:r>
            <a:r>
              <a:rPr dirty="0" spc="-290"/>
              <a:t>o</a:t>
            </a:r>
            <a:r>
              <a:rPr dirty="0" spc="-625"/>
              <a:t>n</a:t>
            </a:r>
            <a:r>
              <a:rPr dirty="0" spc="-505"/>
              <a:t>d</a:t>
            </a:r>
            <a:r>
              <a:rPr dirty="0" spc="-330"/>
              <a:t>i</a:t>
            </a:r>
            <a:r>
              <a:rPr dirty="0" spc="-475"/>
              <a:t>t</a:t>
            </a:r>
            <a:r>
              <a:rPr dirty="0" spc="-215"/>
              <a:t>i</a:t>
            </a:r>
            <a:r>
              <a:rPr dirty="0" spc="-459"/>
              <a:t>o</a:t>
            </a:r>
            <a:r>
              <a:rPr dirty="0" spc="-625"/>
              <a:t>n</a:t>
            </a:r>
            <a:r>
              <a:rPr dirty="0" spc="-1165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752851"/>
            <a:ext cx="9157335" cy="300228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logical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ID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choose.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It’s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how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name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condition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intrinsic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function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(logical)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any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following: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5">
                <a:solidFill>
                  <a:srgbClr val="444949"/>
                </a:solidFill>
                <a:latin typeface="Courier New"/>
                <a:cs typeface="Courier New"/>
              </a:rPr>
              <a:t>Fn::And</a:t>
            </a:r>
            <a:endParaRPr sz="2400">
              <a:latin typeface="Courier New"/>
              <a:cs typeface="Courier New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5">
                <a:solidFill>
                  <a:srgbClr val="444949"/>
                </a:solidFill>
                <a:latin typeface="Courier New"/>
                <a:cs typeface="Courier New"/>
              </a:rPr>
              <a:t>Fn::Equals</a:t>
            </a:r>
            <a:endParaRPr sz="2400">
              <a:latin typeface="Courier New"/>
              <a:cs typeface="Courier New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5">
                <a:solidFill>
                  <a:srgbClr val="444949"/>
                </a:solidFill>
                <a:latin typeface="Courier New"/>
                <a:cs typeface="Courier New"/>
              </a:rPr>
              <a:t>Fn::If</a:t>
            </a:r>
            <a:endParaRPr sz="2400">
              <a:latin typeface="Courier New"/>
              <a:cs typeface="Courier New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5">
                <a:solidFill>
                  <a:srgbClr val="444949"/>
                </a:solidFill>
                <a:latin typeface="Courier New"/>
                <a:cs typeface="Courier New"/>
              </a:rPr>
              <a:t>Fn::Not</a:t>
            </a:r>
            <a:endParaRPr sz="2400">
              <a:latin typeface="Courier New"/>
              <a:cs typeface="Courier New"/>
            </a:endParaRPr>
          </a:p>
          <a:p>
            <a:pPr lvl="1" marL="698500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5">
                <a:solidFill>
                  <a:srgbClr val="444949"/>
                </a:solidFill>
                <a:latin typeface="Courier New"/>
                <a:cs typeface="Courier New"/>
              </a:rPr>
              <a:t>Fn::Or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1558015"/>
            <a:ext cx="10667998" cy="12699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397700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20"/>
              <a:t>Us</a:t>
            </a:r>
            <a:r>
              <a:rPr dirty="0" spc="-235"/>
              <a:t>i</a:t>
            </a:r>
            <a:r>
              <a:rPr dirty="0" spc="-625"/>
              <a:t>n</a:t>
            </a:r>
            <a:r>
              <a:rPr dirty="0" spc="-865"/>
              <a:t>g</a:t>
            </a:r>
            <a:r>
              <a:rPr dirty="0" spc="-330"/>
              <a:t> </a:t>
            </a:r>
            <a:r>
              <a:rPr dirty="0" spc="-765"/>
              <a:t>a</a:t>
            </a:r>
            <a:r>
              <a:rPr dirty="0" spc="-330"/>
              <a:t> </a:t>
            </a:r>
            <a:r>
              <a:rPr dirty="0" spc="-100"/>
              <a:t>C</a:t>
            </a:r>
            <a:r>
              <a:rPr dirty="0" spc="-450"/>
              <a:t>o</a:t>
            </a:r>
            <a:r>
              <a:rPr dirty="0" spc="-465"/>
              <a:t>n</a:t>
            </a:r>
            <a:r>
              <a:rPr dirty="0" spc="-505"/>
              <a:t>d</a:t>
            </a:r>
            <a:r>
              <a:rPr dirty="0" spc="-390"/>
              <a:t>i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459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4779"/>
            <a:ext cx="81743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Conditions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applied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resources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outputs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04">
                <a:solidFill>
                  <a:srgbClr val="444949"/>
                </a:solidFill>
                <a:latin typeface="Microsoft Sans Serif"/>
                <a:cs typeface="Microsoft Sans Serif"/>
              </a:rPr>
              <a:t>etc…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8850" y="2650670"/>
            <a:ext cx="7734300" cy="19431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6308090" cy="1305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040"/>
              </a:lnSpc>
              <a:spcBef>
                <a:spcPts val="100"/>
              </a:spcBef>
            </a:pPr>
            <a:r>
              <a:rPr dirty="0" spc="-465"/>
              <a:t>CloudFormation</a:t>
            </a:r>
          </a:p>
          <a:p>
            <a:pPr marL="12700">
              <a:lnSpc>
                <a:spcPts val="5040"/>
              </a:lnSpc>
            </a:pPr>
            <a:r>
              <a:rPr dirty="0" spc="-515"/>
              <a:t>M</a:t>
            </a:r>
            <a:r>
              <a:rPr dirty="0" spc="-385"/>
              <a:t>u</a:t>
            </a:r>
            <a:r>
              <a:rPr dirty="0" spc="-730"/>
              <a:t>s</a:t>
            </a:r>
            <a:r>
              <a:rPr dirty="0" spc="-409"/>
              <a:t>t</a:t>
            </a:r>
            <a:r>
              <a:rPr dirty="0" spc="-330"/>
              <a:t> </a:t>
            </a:r>
            <a:r>
              <a:rPr dirty="0" spc="-705"/>
              <a:t>K</a:t>
            </a:r>
            <a:r>
              <a:rPr dirty="0" spc="-635"/>
              <a:t>n</a:t>
            </a:r>
            <a:r>
              <a:rPr dirty="0" spc="-360"/>
              <a:t>o</a:t>
            </a:r>
            <a:r>
              <a:rPr dirty="0" spc="-490"/>
              <a:t>w</a:t>
            </a:r>
            <a:r>
              <a:rPr dirty="0" spc="-325"/>
              <a:t> </a:t>
            </a:r>
            <a:r>
              <a:rPr dirty="0" spc="-630"/>
              <a:t>I</a:t>
            </a:r>
            <a:r>
              <a:rPr dirty="0" spc="-935"/>
              <a:t>n</a:t>
            </a:r>
            <a:r>
              <a:rPr dirty="0" spc="-400"/>
              <a:t>t</a:t>
            </a:r>
            <a:r>
              <a:rPr dirty="0" spc="-325"/>
              <a:t>r</a:t>
            </a:r>
            <a:r>
              <a:rPr dirty="0" spc="-390"/>
              <a:t>i</a:t>
            </a:r>
            <a:r>
              <a:rPr dirty="0" spc="-730"/>
              <a:t>s</a:t>
            </a:r>
            <a:r>
              <a:rPr dirty="0" spc="-295"/>
              <a:t>i</a:t>
            </a:r>
            <a:r>
              <a:rPr dirty="0" spc="-550"/>
              <a:t>c</a:t>
            </a:r>
            <a:r>
              <a:rPr dirty="0" spc="-325"/>
              <a:t> </a:t>
            </a:r>
            <a:r>
              <a:rPr dirty="0" spc="-590"/>
              <a:t>F</a:t>
            </a:r>
            <a:r>
              <a:rPr dirty="0" spc="-640"/>
              <a:t>u</a:t>
            </a:r>
            <a:r>
              <a:rPr dirty="0" spc="-625"/>
              <a:t>n</a:t>
            </a:r>
            <a:r>
              <a:rPr dirty="0" spc="-459"/>
              <a:t>c</a:t>
            </a:r>
            <a:r>
              <a:rPr dirty="0" spc="-290"/>
              <a:t>ti</a:t>
            </a:r>
            <a:r>
              <a:rPr dirty="0" spc="-515"/>
              <a:t>o</a:t>
            </a:r>
            <a:r>
              <a:rPr dirty="0" spc="-625"/>
              <a:t>n</a:t>
            </a:r>
            <a:r>
              <a:rPr dirty="0" spc="-735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6429" y="1637283"/>
            <a:ext cx="7567930" cy="360997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Ref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Fn::GetAtt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Fn::FindInMap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Fn::ImportValue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Fn::Join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05">
                <a:solidFill>
                  <a:srgbClr val="444949"/>
                </a:solidFill>
                <a:latin typeface="Microsoft Sans Serif"/>
                <a:cs typeface="Microsoft Sans Serif"/>
              </a:rPr>
              <a:t>Fn::Sub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Condition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Functions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(Fn::If,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Fn::Not,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444949"/>
                </a:solidFill>
                <a:latin typeface="Microsoft Sans Serif"/>
                <a:cs typeface="Microsoft Sans Serif"/>
              </a:rPr>
              <a:t>Fn::Equals,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65">
                <a:solidFill>
                  <a:srgbClr val="444949"/>
                </a:solidFill>
                <a:latin typeface="Microsoft Sans Serif"/>
                <a:cs typeface="Microsoft Sans Serif"/>
              </a:rPr>
              <a:t>etc…)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14649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90"/>
              <a:t>F</a:t>
            </a:r>
            <a:r>
              <a:rPr dirty="0" spc="-640"/>
              <a:t>n</a:t>
            </a:r>
            <a:r>
              <a:rPr dirty="0" spc="-850"/>
              <a:t>::</a:t>
            </a:r>
            <a:r>
              <a:rPr dirty="0" spc="-1290"/>
              <a:t>R</a:t>
            </a:r>
            <a:r>
              <a:rPr dirty="0" spc="-515"/>
              <a:t>e</a:t>
            </a:r>
            <a:r>
              <a:rPr dirty="0" spc="-490"/>
              <a:t>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76849"/>
            <a:ext cx="10011410" cy="178562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>
                <a:solidFill>
                  <a:srgbClr val="5091D0"/>
                </a:solidFill>
                <a:latin typeface="Microsoft Sans Serif"/>
                <a:cs typeface="Microsoft Sans Serif"/>
              </a:rPr>
              <a:t>Fn::Ref</a:t>
            </a:r>
            <a:r>
              <a:rPr dirty="0" sz="2800" spc="30">
                <a:solidFill>
                  <a:srgbClr val="5091D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function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leveraged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reference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Parameters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80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returns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value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parameter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Resources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80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returns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physical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ID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underlying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resource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(ex: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">
                <a:solidFill>
                  <a:srgbClr val="444949"/>
                </a:solidFill>
                <a:latin typeface="Microsoft Sans Serif"/>
                <a:cs typeface="Microsoft Sans Serif"/>
              </a:rPr>
              <a:t>ID)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31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1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5091D0"/>
                </a:solidFill>
                <a:latin typeface="Microsoft Sans Serif"/>
                <a:cs typeface="Microsoft Sans Serif"/>
              </a:rPr>
              <a:t>!</a:t>
            </a:r>
            <a:r>
              <a:rPr dirty="0" sz="2800" spc="-515">
                <a:solidFill>
                  <a:srgbClr val="5091D0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5091D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5091D0"/>
                </a:solidFill>
                <a:latin typeface="Microsoft Sans Serif"/>
                <a:cs typeface="Microsoft Sans Serif"/>
              </a:rPr>
              <a:t>f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0850" y="3824232"/>
            <a:ext cx="6210300" cy="18161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22891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90"/>
              <a:t>F</a:t>
            </a:r>
            <a:r>
              <a:rPr dirty="0" spc="-640"/>
              <a:t>n</a:t>
            </a:r>
            <a:r>
              <a:rPr dirty="0" spc="-1230"/>
              <a:t>::</a:t>
            </a:r>
            <a:r>
              <a:rPr dirty="0" spc="-440"/>
              <a:t>G</a:t>
            </a:r>
            <a:r>
              <a:rPr dirty="0" spc="-335"/>
              <a:t>e</a:t>
            </a:r>
            <a:r>
              <a:rPr dirty="0" spc="-415"/>
              <a:t>t</a:t>
            </a:r>
            <a:r>
              <a:rPr dirty="0" spc="-75"/>
              <a:t>A</a:t>
            </a:r>
            <a:r>
              <a:rPr dirty="0" spc="-415"/>
              <a:t>t</a:t>
            </a:r>
            <a:r>
              <a:rPr dirty="0" spc="-409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2483"/>
            <a:ext cx="9811385" cy="1945639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Attributes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attached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any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resources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create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100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know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attributes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of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your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resources,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best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place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look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documentation.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9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Z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2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!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7652" y="3444547"/>
            <a:ext cx="6272705" cy="24997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8633" y="3444547"/>
            <a:ext cx="4575012" cy="21557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0838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C</a:t>
            </a:r>
            <a:r>
              <a:rPr dirty="0" spc="-175"/>
              <a:t>o</a:t>
            </a:r>
            <a:r>
              <a:rPr dirty="0" spc="-630"/>
              <a:t>n</a:t>
            </a:r>
            <a:r>
              <a:rPr dirty="0" spc="-370"/>
              <a:t>ti</a:t>
            </a:r>
            <a:r>
              <a:rPr dirty="0" spc="-725"/>
              <a:t>n</a:t>
            </a:r>
            <a:r>
              <a:rPr dirty="0" spc="-630"/>
              <a:t>u</a:t>
            </a:r>
            <a:r>
              <a:rPr dirty="0" spc="-290"/>
              <a:t>o</a:t>
            </a:r>
            <a:r>
              <a:rPr dirty="0" spc="-630"/>
              <a:t>u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630"/>
              <a:t>I</a:t>
            </a:r>
            <a:r>
              <a:rPr dirty="0" spc="-940"/>
              <a:t>n</a:t>
            </a:r>
            <a:r>
              <a:rPr dirty="0" spc="-375"/>
              <a:t>t</a:t>
            </a:r>
            <a:r>
              <a:rPr dirty="0" spc="-550"/>
              <a:t>e</a:t>
            </a:r>
            <a:r>
              <a:rPr dirty="0" spc="-765"/>
              <a:t>g</a:t>
            </a:r>
            <a:r>
              <a:rPr dirty="0" spc="-415"/>
              <a:t>r</a:t>
            </a:r>
            <a:r>
              <a:rPr dirty="0" spc="-420"/>
              <a:t>ati</a:t>
            </a:r>
            <a:r>
              <a:rPr dirty="0" spc="-590"/>
              <a:t>o</a:t>
            </a:r>
            <a:r>
              <a:rPr dirty="0" spc="-63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8" y="1364996"/>
            <a:ext cx="5369560" cy="2436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435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lo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2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co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co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400">
              <a:latin typeface="Microsoft Sans Serif"/>
              <a:cs typeface="Microsoft Sans Serif"/>
            </a:endParaRPr>
          </a:p>
          <a:p>
            <a:pPr marL="241300" marR="5080">
              <a:lnSpc>
                <a:spcPct val="70000"/>
              </a:lnSpc>
              <a:spcBef>
                <a:spcPts val="420"/>
              </a:spcBef>
            </a:pP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repository</a:t>
            </a:r>
            <a:r>
              <a:rPr dirty="0" sz="24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often</a:t>
            </a:r>
            <a:r>
              <a:rPr dirty="0" sz="24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0">
                <a:solidFill>
                  <a:srgbClr val="444949"/>
                </a:solidFill>
                <a:latin typeface="Microsoft Sans Serif"/>
                <a:cs typeface="Microsoft Sans Serif"/>
              </a:rPr>
              <a:t>(GitHub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CodeCommit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/ </a:t>
            </a:r>
            <a:r>
              <a:rPr dirty="0" sz="2400" spc="-6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Bitbucket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40">
                <a:solidFill>
                  <a:srgbClr val="444949"/>
                </a:solidFill>
                <a:latin typeface="Microsoft Sans Serif"/>
                <a:cs typeface="Microsoft Sans Serif"/>
              </a:rPr>
              <a:t>etc…)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435"/>
              </a:lnSpc>
              <a:spcBef>
                <a:spcPts val="2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ting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uil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16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ch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50">
                <a:solidFill>
                  <a:srgbClr val="444949"/>
                </a:solidFill>
                <a:latin typeface="Microsoft Sans Serif"/>
                <a:cs typeface="Microsoft Sans Serif"/>
              </a:rPr>
              <a:t>ck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co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40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endParaRPr sz="2400">
              <a:latin typeface="Microsoft Sans Serif"/>
              <a:cs typeface="Microsoft Sans Serif"/>
            </a:endParaRPr>
          </a:p>
          <a:p>
            <a:pPr marL="241300">
              <a:lnSpc>
                <a:spcPts val="2005"/>
              </a:lnSpc>
            </a:pP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1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35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ed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444949"/>
                </a:solidFill>
                <a:latin typeface="Microsoft Sans Serif"/>
                <a:cs typeface="Microsoft Sans Serif"/>
              </a:rPr>
              <a:t>(C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deB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il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45">
                <a:solidFill>
                  <a:srgbClr val="444949"/>
                </a:solidFill>
                <a:latin typeface="Microsoft Sans Serif"/>
                <a:cs typeface="Microsoft Sans Serif"/>
              </a:rPr>
              <a:t>Je</a:t>
            </a:r>
            <a:r>
              <a:rPr dirty="0" sz="2400" spc="-37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CI</a:t>
            </a:r>
            <a:endParaRPr sz="2400">
              <a:latin typeface="Microsoft Sans Serif"/>
              <a:cs typeface="Microsoft Sans Serif"/>
            </a:endParaRPr>
          </a:p>
          <a:p>
            <a:pPr marL="241300">
              <a:lnSpc>
                <a:spcPts val="2450"/>
              </a:lnSpc>
            </a:pP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-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40">
                <a:solidFill>
                  <a:srgbClr val="444949"/>
                </a:solidFill>
                <a:latin typeface="Microsoft Sans Serif"/>
                <a:cs typeface="Microsoft Sans Serif"/>
              </a:rPr>
              <a:t>etc…)</a:t>
            </a:r>
            <a:endParaRPr sz="2400">
              <a:latin typeface="Microsoft Sans Serif"/>
              <a:cs typeface="Microsoft Sans Serif"/>
            </a:endParaRPr>
          </a:p>
          <a:p>
            <a:pPr marL="241300" marR="247015" indent="-228600">
              <a:lnSpc>
                <a:spcPct val="692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elo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gets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ee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229">
                <a:solidFill>
                  <a:srgbClr val="444949"/>
                </a:solidFill>
                <a:latin typeface="Microsoft Sans Serif"/>
                <a:cs typeface="Microsoft Sans Serif"/>
              </a:rPr>
              <a:t>ack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ab</a:t>
            </a:r>
            <a:r>
              <a:rPr dirty="0" sz="2400" spc="-60">
                <a:solidFill>
                  <a:srgbClr val="444949"/>
                </a:solidFill>
                <a:latin typeface="Microsoft Sans Serif"/>
                <a:cs typeface="Microsoft Sans Serif"/>
              </a:rPr>
              <a:t>ou</a:t>
            </a:r>
            <a:r>
              <a:rPr dirty="0" sz="2400" spc="-3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the 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tests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229">
                <a:solidFill>
                  <a:srgbClr val="444949"/>
                </a:solidFill>
                <a:latin typeface="Microsoft Sans Serif"/>
                <a:cs typeface="Microsoft Sans Serif"/>
              </a:rPr>
              <a:t>ecks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37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passed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ed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8" y="4184395"/>
            <a:ext cx="5174615" cy="1534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Fin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4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27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co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31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Deploy</a:t>
            </a:r>
            <a:r>
              <a:rPr dirty="0" sz="2400" spc="-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often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Ha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lo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loc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643822" y="1472637"/>
            <a:ext cx="1266190" cy="1266190"/>
            <a:chOff x="8643822" y="1472637"/>
            <a:chExt cx="1266190" cy="1266190"/>
          </a:xfrm>
        </p:grpSpPr>
        <p:sp>
          <p:nvSpPr>
            <p:cNvPr id="8" name="object 8"/>
            <p:cNvSpPr/>
            <p:nvPr/>
          </p:nvSpPr>
          <p:spPr>
            <a:xfrm>
              <a:off x="8650172" y="1478987"/>
              <a:ext cx="1253490" cy="1253490"/>
            </a:xfrm>
            <a:custGeom>
              <a:avLst/>
              <a:gdLst/>
              <a:ahLst/>
              <a:cxnLst/>
              <a:rect l="l" t="t" r="r" b="b"/>
              <a:pathLst>
                <a:path w="1253490" h="1253489">
                  <a:moveTo>
                    <a:pt x="626532" y="0"/>
                  </a:moveTo>
                  <a:lnTo>
                    <a:pt x="577569" y="1885"/>
                  </a:lnTo>
                  <a:lnTo>
                    <a:pt x="529637" y="7447"/>
                  </a:lnTo>
                  <a:lnTo>
                    <a:pt x="482874" y="16547"/>
                  </a:lnTo>
                  <a:lnTo>
                    <a:pt x="437421" y="29045"/>
                  </a:lnTo>
                  <a:lnTo>
                    <a:pt x="393416" y="44803"/>
                  </a:lnTo>
                  <a:lnTo>
                    <a:pt x="350999" y="63681"/>
                  </a:lnTo>
                  <a:lnTo>
                    <a:pt x="310309" y="85540"/>
                  </a:lnTo>
                  <a:lnTo>
                    <a:pt x="271486" y="110240"/>
                  </a:lnTo>
                  <a:lnTo>
                    <a:pt x="234668" y="137642"/>
                  </a:lnTo>
                  <a:lnTo>
                    <a:pt x="199995" y="167607"/>
                  </a:lnTo>
                  <a:lnTo>
                    <a:pt x="167607" y="199995"/>
                  </a:lnTo>
                  <a:lnTo>
                    <a:pt x="137642" y="234668"/>
                  </a:lnTo>
                  <a:lnTo>
                    <a:pt x="110240" y="271486"/>
                  </a:lnTo>
                  <a:lnTo>
                    <a:pt x="85540" y="310309"/>
                  </a:lnTo>
                  <a:lnTo>
                    <a:pt x="63681" y="350999"/>
                  </a:lnTo>
                  <a:lnTo>
                    <a:pt x="44803" y="393416"/>
                  </a:lnTo>
                  <a:lnTo>
                    <a:pt x="29045" y="437421"/>
                  </a:lnTo>
                  <a:lnTo>
                    <a:pt x="16547" y="482874"/>
                  </a:lnTo>
                  <a:lnTo>
                    <a:pt x="7447" y="529637"/>
                  </a:lnTo>
                  <a:lnTo>
                    <a:pt x="1885" y="577569"/>
                  </a:lnTo>
                  <a:lnTo>
                    <a:pt x="0" y="626532"/>
                  </a:lnTo>
                  <a:lnTo>
                    <a:pt x="1885" y="675496"/>
                  </a:lnTo>
                  <a:lnTo>
                    <a:pt x="7447" y="723428"/>
                  </a:lnTo>
                  <a:lnTo>
                    <a:pt x="16547" y="770191"/>
                  </a:lnTo>
                  <a:lnTo>
                    <a:pt x="29045" y="815644"/>
                  </a:lnTo>
                  <a:lnTo>
                    <a:pt x="44803" y="859649"/>
                  </a:lnTo>
                  <a:lnTo>
                    <a:pt x="63681" y="902066"/>
                  </a:lnTo>
                  <a:lnTo>
                    <a:pt x="85540" y="942756"/>
                  </a:lnTo>
                  <a:lnTo>
                    <a:pt x="110240" y="981580"/>
                  </a:lnTo>
                  <a:lnTo>
                    <a:pt x="137642" y="1018398"/>
                  </a:lnTo>
                  <a:lnTo>
                    <a:pt x="167607" y="1053071"/>
                  </a:lnTo>
                  <a:lnTo>
                    <a:pt x="199995" y="1085459"/>
                  </a:lnTo>
                  <a:lnTo>
                    <a:pt x="234668" y="1115424"/>
                  </a:lnTo>
                  <a:lnTo>
                    <a:pt x="271486" y="1142826"/>
                  </a:lnTo>
                  <a:lnTo>
                    <a:pt x="310309" y="1167526"/>
                  </a:lnTo>
                  <a:lnTo>
                    <a:pt x="350999" y="1189385"/>
                  </a:lnTo>
                  <a:lnTo>
                    <a:pt x="393416" y="1208263"/>
                  </a:lnTo>
                  <a:lnTo>
                    <a:pt x="437421" y="1224021"/>
                  </a:lnTo>
                  <a:lnTo>
                    <a:pt x="482874" y="1236519"/>
                  </a:lnTo>
                  <a:lnTo>
                    <a:pt x="529637" y="1245619"/>
                  </a:lnTo>
                  <a:lnTo>
                    <a:pt x="577569" y="1251182"/>
                  </a:lnTo>
                  <a:lnTo>
                    <a:pt x="626532" y="1253067"/>
                  </a:lnTo>
                  <a:lnTo>
                    <a:pt x="675496" y="1251182"/>
                  </a:lnTo>
                  <a:lnTo>
                    <a:pt x="723428" y="1245619"/>
                  </a:lnTo>
                  <a:lnTo>
                    <a:pt x="770191" y="1236519"/>
                  </a:lnTo>
                  <a:lnTo>
                    <a:pt x="815644" y="1224021"/>
                  </a:lnTo>
                  <a:lnTo>
                    <a:pt x="859649" y="1208263"/>
                  </a:lnTo>
                  <a:lnTo>
                    <a:pt x="902066" y="1189385"/>
                  </a:lnTo>
                  <a:lnTo>
                    <a:pt x="942756" y="1167526"/>
                  </a:lnTo>
                  <a:lnTo>
                    <a:pt x="981580" y="1142826"/>
                  </a:lnTo>
                  <a:lnTo>
                    <a:pt x="1018398" y="1115424"/>
                  </a:lnTo>
                  <a:lnTo>
                    <a:pt x="1053071" y="1085459"/>
                  </a:lnTo>
                  <a:lnTo>
                    <a:pt x="1085459" y="1053071"/>
                  </a:lnTo>
                  <a:lnTo>
                    <a:pt x="1115424" y="1018398"/>
                  </a:lnTo>
                  <a:lnTo>
                    <a:pt x="1142826" y="981580"/>
                  </a:lnTo>
                  <a:lnTo>
                    <a:pt x="1167526" y="942756"/>
                  </a:lnTo>
                  <a:lnTo>
                    <a:pt x="1189385" y="902066"/>
                  </a:lnTo>
                  <a:lnTo>
                    <a:pt x="1208263" y="859649"/>
                  </a:lnTo>
                  <a:lnTo>
                    <a:pt x="1224021" y="815644"/>
                  </a:lnTo>
                  <a:lnTo>
                    <a:pt x="1236519" y="770191"/>
                  </a:lnTo>
                  <a:lnTo>
                    <a:pt x="1245619" y="723428"/>
                  </a:lnTo>
                  <a:lnTo>
                    <a:pt x="1251182" y="675496"/>
                  </a:lnTo>
                  <a:lnTo>
                    <a:pt x="1253067" y="626532"/>
                  </a:lnTo>
                  <a:lnTo>
                    <a:pt x="1251182" y="577569"/>
                  </a:lnTo>
                  <a:lnTo>
                    <a:pt x="1245619" y="529637"/>
                  </a:lnTo>
                  <a:lnTo>
                    <a:pt x="1236519" y="482874"/>
                  </a:lnTo>
                  <a:lnTo>
                    <a:pt x="1224021" y="437421"/>
                  </a:lnTo>
                  <a:lnTo>
                    <a:pt x="1208263" y="393416"/>
                  </a:lnTo>
                  <a:lnTo>
                    <a:pt x="1189385" y="350999"/>
                  </a:lnTo>
                  <a:lnTo>
                    <a:pt x="1167526" y="310309"/>
                  </a:lnTo>
                  <a:lnTo>
                    <a:pt x="1142826" y="271486"/>
                  </a:lnTo>
                  <a:lnTo>
                    <a:pt x="1115424" y="234668"/>
                  </a:lnTo>
                  <a:lnTo>
                    <a:pt x="1085459" y="199995"/>
                  </a:lnTo>
                  <a:lnTo>
                    <a:pt x="1053071" y="167607"/>
                  </a:lnTo>
                  <a:lnTo>
                    <a:pt x="1018398" y="137642"/>
                  </a:lnTo>
                  <a:lnTo>
                    <a:pt x="981580" y="110240"/>
                  </a:lnTo>
                  <a:lnTo>
                    <a:pt x="942756" y="85540"/>
                  </a:lnTo>
                  <a:lnTo>
                    <a:pt x="902066" y="63681"/>
                  </a:lnTo>
                  <a:lnTo>
                    <a:pt x="859649" y="44803"/>
                  </a:lnTo>
                  <a:lnTo>
                    <a:pt x="815644" y="29045"/>
                  </a:lnTo>
                  <a:lnTo>
                    <a:pt x="770191" y="16547"/>
                  </a:lnTo>
                  <a:lnTo>
                    <a:pt x="723428" y="7447"/>
                  </a:lnTo>
                  <a:lnTo>
                    <a:pt x="675496" y="1885"/>
                  </a:lnTo>
                  <a:lnTo>
                    <a:pt x="62653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010719" y="1852876"/>
              <a:ext cx="532130" cy="130810"/>
            </a:xfrm>
            <a:custGeom>
              <a:avLst/>
              <a:gdLst/>
              <a:ahLst/>
              <a:cxnLst/>
              <a:rect l="l" t="t" r="r" b="b"/>
              <a:pathLst>
                <a:path w="532129" h="130810">
                  <a:moveTo>
                    <a:pt x="65264" y="0"/>
                  </a:moveTo>
                  <a:lnTo>
                    <a:pt x="39859" y="5128"/>
                  </a:lnTo>
                  <a:lnTo>
                    <a:pt x="19115" y="19115"/>
                  </a:lnTo>
                  <a:lnTo>
                    <a:pt x="5128" y="39860"/>
                  </a:lnTo>
                  <a:lnTo>
                    <a:pt x="0" y="65264"/>
                  </a:lnTo>
                  <a:lnTo>
                    <a:pt x="5128" y="90667"/>
                  </a:lnTo>
                  <a:lnTo>
                    <a:pt x="19115" y="111412"/>
                  </a:lnTo>
                  <a:lnTo>
                    <a:pt x="39859" y="125399"/>
                  </a:lnTo>
                  <a:lnTo>
                    <a:pt x="65264" y="130528"/>
                  </a:lnTo>
                  <a:lnTo>
                    <a:pt x="90667" y="125399"/>
                  </a:lnTo>
                  <a:lnTo>
                    <a:pt x="111411" y="111412"/>
                  </a:lnTo>
                  <a:lnTo>
                    <a:pt x="125398" y="90667"/>
                  </a:lnTo>
                  <a:lnTo>
                    <a:pt x="130526" y="65264"/>
                  </a:lnTo>
                  <a:lnTo>
                    <a:pt x="125398" y="39860"/>
                  </a:lnTo>
                  <a:lnTo>
                    <a:pt x="111411" y="19115"/>
                  </a:lnTo>
                  <a:lnTo>
                    <a:pt x="90667" y="5128"/>
                  </a:lnTo>
                  <a:lnTo>
                    <a:pt x="65264" y="0"/>
                  </a:lnTo>
                  <a:close/>
                </a:path>
                <a:path w="532129" h="130810">
                  <a:moveTo>
                    <a:pt x="466707" y="0"/>
                  </a:moveTo>
                  <a:lnTo>
                    <a:pt x="441303" y="5128"/>
                  </a:lnTo>
                  <a:lnTo>
                    <a:pt x="420559" y="19115"/>
                  </a:lnTo>
                  <a:lnTo>
                    <a:pt x="406573" y="39860"/>
                  </a:lnTo>
                  <a:lnTo>
                    <a:pt x="401444" y="65264"/>
                  </a:lnTo>
                  <a:lnTo>
                    <a:pt x="406573" y="90667"/>
                  </a:lnTo>
                  <a:lnTo>
                    <a:pt x="420559" y="111412"/>
                  </a:lnTo>
                  <a:lnTo>
                    <a:pt x="441303" y="125399"/>
                  </a:lnTo>
                  <a:lnTo>
                    <a:pt x="466707" y="130528"/>
                  </a:lnTo>
                  <a:lnTo>
                    <a:pt x="492111" y="125399"/>
                  </a:lnTo>
                  <a:lnTo>
                    <a:pt x="512856" y="111412"/>
                  </a:lnTo>
                  <a:lnTo>
                    <a:pt x="526842" y="90667"/>
                  </a:lnTo>
                  <a:lnTo>
                    <a:pt x="531971" y="65264"/>
                  </a:lnTo>
                  <a:lnTo>
                    <a:pt x="526842" y="39860"/>
                  </a:lnTo>
                  <a:lnTo>
                    <a:pt x="512856" y="19115"/>
                  </a:lnTo>
                  <a:lnTo>
                    <a:pt x="492111" y="5128"/>
                  </a:lnTo>
                  <a:lnTo>
                    <a:pt x="466707" y="0"/>
                  </a:lnTo>
                  <a:close/>
                </a:path>
              </a:pathLst>
            </a:custGeom>
            <a:solidFill>
              <a:srgbClr val="CD9A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04369" y="1846526"/>
              <a:ext cx="143227" cy="1432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05813" y="1846526"/>
              <a:ext cx="143227" cy="14322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650172" y="1478987"/>
              <a:ext cx="1253490" cy="1253490"/>
            </a:xfrm>
            <a:custGeom>
              <a:avLst/>
              <a:gdLst/>
              <a:ahLst/>
              <a:cxnLst/>
              <a:rect l="l" t="t" r="r" b="b"/>
              <a:pathLst>
                <a:path w="1253490" h="1253489">
                  <a:moveTo>
                    <a:pt x="286948" y="899768"/>
                  </a:moveTo>
                  <a:lnTo>
                    <a:pt x="332223" y="928791"/>
                  </a:lnTo>
                  <a:lnTo>
                    <a:pt x="377490" y="953668"/>
                  </a:lnTo>
                  <a:lnTo>
                    <a:pt x="422750" y="974399"/>
                  </a:lnTo>
                  <a:lnTo>
                    <a:pt x="468003" y="990983"/>
                  </a:lnTo>
                  <a:lnTo>
                    <a:pt x="513250" y="1003422"/>
                  </a:lnTo>
                  <a:lnTo>
                    <a:pt x="558489" y="1011714"/>
                  </a:lnTo>
                  <a:lnTo>
                    <a:pt x="603721" y="1015860"/>
                  </a:lnTo>
                  <a:lnTo>
                    <a:pt x="648946" y="1015860"/>
                  </a:lnTo>
                  <a:lnTo>
                    <a:pt x="694164" y="1011714"/>
                  </a:lnTo>
                  <a:lnTo>
                    <a:pt x="739375" y="1003422"/>
                  </a:lnTo>
                  <a:lnTo>
                    <a:pt x="784579" y="990983"/>
                  </a:lnTo>
                  <a:lnTo>
                    <a:pt x="829776" y="974399"/>
                  </a:lnTo>
                  <a:lnTo>
                    <a:pt x="874966" y="953668"/>
                  </a:lnTo>
                  <a:lnTo>
                    <a:pt x="920149" y="928791"/>
                  </a:lnTo>
                  <a:lnTo>
                    <a:pt x="965325" y="899768"/>
                  </a:lnTo>
                </a:path>
                <a:path w="1253490" h="1253489">
                  <a:moveTo>
                    <a:pt x="0" y="626533"/>
                  </a:moveTo>
                  <a:lnTo>
                    <a:pt x="1885" y="577569"/>
                  </a:lnTo>
                  <a:lnTo>
                    <a:pt x="7447" y="529637"/>
                  </a:lnTo>
                  <a:lnTo>
                    <a:pt x="16547" y="482874"/>
                  </a:lnTo>
                  <a:lnTo>
                    <a:pt x="29045" y="437421"/>
                  </a:lnTo>
                  <a:lnTo>
                    <a:pt x="44803" y="393416"/>
                  </a:lnTo>
                  <a:lnTo>
                    <a:pt x="63681" y="350999"/>
                  </a:lnTo>
                  <a:lnTo>
                    <a:pt x="85540" y="310309"/>
                  </a:lnTo>
                  <a:lnTo>
                    <a:pt x="110240" y="271486"/>
                  </a:lnTo>
                  <a:lnTo>
                    <a:pt x="137642" y="234668"/>
                  </a:lnTo>
                  <a:lnTo>
                    <a:pt x="167607" y="199995"/>
                  </a:lnTo>
                  <a:lnTo>
                    <a:pt x="199995" y="167607"/>
                  </a:lnTo>
                  <a:lnTo>
                    <a:pt x="234668" y="137642"/>
                  </a:lnTo>
                  <a:lnTo>
                    <a:pt x="271486" y="110240"/>
                  </a:lnTo>
                  <a:lnTo>
                    <a:pt x="310309" y="85540"/>
                  </a:lnTo>
                  <a:lnTo>
                    <a:pt x="350999" y="63681"/>
                  </a:lnTo>
                  <a:lnTo>
                    <a:pt x="393416" y="44803"/>
                  </a:lnTo>
                  <a:lnTo>
                    <a:pt x="437421" y="29045"/>
                  </a:lnTo>
                  <a:lnTo>
                    <a:pt x="482874" y="16547"/>
                  </a:lnTo>
                  <a:lnTo>
                    <a:pt x="529637" y="7447"/>
                  </a:lnTo>
                  <a:lnTo>
                    <a:pt x="577569" y="1885"/>
                  </a:lnTo>
                  <a:lnTo>
                    <a:pt x="626533" y="0"/>
                  </a:lnTo>
                  <a:lnTo>
                    <a:pt x="675496" y="1885"/>
                  </a:lnTo>
                  <a:lnTo>
                    <a:pt x="723428" y="7447"/>
                  </a:lnTo>
                  <a:lnTo>
                    <a:pt x="770191" y="16547"/>
                  </a:lnTo>
                  <a:lnTo>
                    <a:pt x="815644" y="29045"/>
                  </a:lnTo>
                  <a:lnTo>
                    <a:pt x="859649" y="44803"/>
                  </a:lnTo>
                  <a:lnTo>
                    <a:pt x="902066" y="63681"/>
                  </a:lnTo>
                  <a:lnTo>
                    <a:pt x="942756" y="85540"/>
                  </a:lnTo>
                  <a:lnTo>
                    <a:pt x="981579" y="110240"/>
                  </a:lnTo>
                  <a:lnTo>
                    <a:pt x="1018397" y="137642"/>
                  </a:lnTo>
                  <a:lnTo>
                    <a:pt x="1053070" y="167607"/>
                  </a:lnTo>
                  <a:lnTo>
                    <a:pt x="1085458" y="199995"/>
                  </a:lnTo>
                  <a:lnTo>
                    <a:pt x="1115423" y="234668"/>
                  </a:lnTo>
                  <a:lnTo>
                    <a:pt x="1142825" y="271486"/>
                  </a:lnTo>
                  <a:lnTo>
                    <a:pt x="1167525" y="310309"/>
                  </a:lnTo>
                  <a:lnTo>
                    <a:pt x="1189384" y="350999"/>
                  </a:lnTo>
                  <a:lnTo>
                    <a:pt x="1208262" y="393416"/>
                  </a:lnTo>
                  <a:lnTo>
                    <a:pt x="1224020" y="437421"/>
                  </a:lnTo>
                  <a:lnTo>
                    <a:pt x="1236518" y="482874"/>
                  </a:lnTo>
                  <a:lnTo>
                    <a:pt x="1245618" y="529637"/>
                  </a:lnTo>
                  <a:lnTo>
                    <a:pt x="1251181" y="577569"/>
                  </a:lnTo>
                  <a:lnTo>
                    <a:pt x="1253066" y="626533"/>
                  </a:lnTo>
                  <a:lnTo>
                    <a:pt x="1251181" y="675496"/>
                  </a:lnTo>
                  <a:lnTo>
                    <a:pt x="1245618" y="723428"/>
                  </a:lnTo>
                  <a:lnTo>
                    <a:pt x="1236518" y="770191"/>
                  </a:lnTo>
                  <a:lnTo>
                    <a:pt x="1224020" y="815644"/>
                  </a:lnTo>
                  <a:lnTo>
                    <a:pt x="1208262" y="859649"/>
                  </a:lnTo>
                  <a:lnTo>
                    <a:pt x="1189384" y="902066"/>
                  </a:lnTo>
                  <a:lnTo>
                    <a:pt x="1167525" y="942756"/>
                  </a:lnTo>
                  <a:lnTo>
                    <a:pt x="1142825" y="981579"/>
                  </a:lnTo>
                  <a:lnTo>
                    <a:pt x="1115423" y="1018397"/>
                  </a:lnTo>
                  <a:lnTo>
                    <a:pt x="1085458" y="1053070"/>
                  </a:lnTo>
                  <a:lnTo>
                    <a:pt x="1053070" y="1085458"/>
                  </a:lnTo>
                  <a:lnTo>
                    <a:pt x="1018397" y="1115423"/>
                  </a:lnTo>
                  <a:lnTo>
                    <a:pt x="981579" y="1142825"/>
                  </a:lnTo>
                  <a:lnTo>
                    <a:pt x="942756" y="1167525"/>
                  </a:lnTo>
                  <a:lnTo>
                    <a:pt x="902066" y="1189384"/>
                  </a:lnTo>
                  <a:lnTo>
                    <a:pt x="859649" y="1208262"/>
                  </a:lnTo>
                  <a:lnTo>
                    <a:pt x="815644" y="1224020"/>
                  </a:lnTo>
                  <a:lnTo>
                    <a:pt x="770191" y="1236518"/>
                  </a:lnTo>
                  <a:lnTo>
                    <a:pt x="723428" y="1245618"/>
                  </a:lnTo>
                  <a:lnTo>
                    <a:pt x="675496" y="1251181"/>
                  </a:lnTo>
                  <a:lnTo>
                    <a:pt x="626533" y="1253066"/>
                  </a:lnTo>
                  <a:lnTo>
                    <a:pt x="577569" y="1251181"/>
                  </a:lnTo>
                  <a:lnTo>
                    <a:pt x="529637" y="1245618"/>
                  </a:lnTo>
                  <a:lnTo>
                    <a:pt x="482874" y="1236518"/>
                  </a:lnTo>
                  <a:lnTo>
                    <a:pt x="437421" y="1224020"/>
                  </a:lnTo>
                  <a:lnTo>
                    <a:pt x="393416" y="1208262"/>
                  </a:lnTo>
                  <a:lnTo>
                    <a:pt x="350999" y="1189384"/>
                  </a:lnTo>
                  <a:lnTo>
                    <a:pt x="310309" y="1167525"/>
                  </a:lnTo>
                  <a:lnTo>
                    <a:pt x="271486" y="1142825"/>
                  </a:lnTo>
                  <a:lnTo>
                    <a:pt x="234668" y="1115423"/>
                  </a:lnTo>
                  <a:lnTo>
                    <a:pt x="199995" y="1085458"/>
                  </a:lnTo>
                  <a:lnTo>
                    <a:pt x="167607" y="1053070"/>
                  </a:lnTo>
                  <a:lnTo>
                    <a:pt x="137642" y="1018397"/>
                  </a:lnTo>
                  <a:lnTo>
                    <a:pt x="110240" y="981579"/>
                  </a:lnTo>
                  <a:lnTo>
                    <a:pt x="85540" y="942756"/>
                  </a:lnTo>
                  <a:lnTo>
                    <a:pt x="63681" y="902066"/>
                  </a:lnTo>
                  <a:lnTo>
                    <a:pt x="44803" y="859649"/>
                  </a:lnTo>
                  <a:lnTo>
                    <a:pt x="29045" y="815644"/>
                  </a:lnTo>
                  <a:lnTo>
                    <a:pt x="16547" y="770191"/>
                  </a:lnTo>
                  <a:lnTo>
                    <a:pt x="7447" y="723428"/>
                  </a:lnTo>
                  <a:lnTo>
                    <a:pt x="1885" y="675496"/>
                  </a:lnTo>
                  <a:lnTo>
                    <a:pt x="0" y="626533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0024533" y="3759200"/>
            <a:ext cx="1507490" cy="1101090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255904" marR="247650" indent="258445">
              <a:lnSpc>
                <a:spcPts val="209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59598" y="3759200"/>
            <a:ext cx="1507490" cy="1101090"/>
          </a:xfrm>
          <a:prstGeom prst="rect">
            <a:avLst/>
          </a:prstGeom>
          <a:solidFill>
            <a:srgbClr val="F69802"/>
          </a:solidFill>
          <a:ln w="12700">
            <a:solidFill>
              <a:srgbClr val="B56E01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19431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717341" y="2546456"/>
            <a:ext cx="1061085" cy="1212850"/>
          </a:xfrm>
          <a:custGeom>
            <a:avLst/>
            <a:gdLst/>
            <a:ahLst/>
            <a:cxnLst/>
            <a:rect l="l" t="t" r="r" b="b"/>
            <a:pathLst>
              <a:path w="1061084" h="1212850">
                <a:moveTo>
                  <a:pt x="1008183" y="1157463"/>
                </a:moveTo>
                <a:lnTo>
                  <a:pt x="981889" y="1180449"/>
                </a:lnTo>
                <a:lnTo>
                  <a:pt x="1060725" y="1212743"/>
                </a:lnTo>
                <a:lnTo>
                  <a:pt x="1048821" y="1167023"/>
                </a:lnTo>
                <a:lnTo>
                  <a:pt x="1016541" y="1167023"/>
                </a:lnTo>
                <a:lnTo>
                  <a:pt x="1008183" y="1157463"/>
                </a:lnTo>
                <a:close/>
              </a:path>
              <a:path w="1061084" h="1212850">
                <a:moveTo>
                  <a:pt x="1012963" y="1153284"/>
                </a:moveTo>
                <a:lnTo>
                  <a:pt x="1008183" y="1157463"/>
                </a:lnTo>
                <a:lnTo>
                  <a:pt x="1016541" y="1167023"/>
                </a:lnTo>
                <a:lnTo>
                  <a:pt x="1021321" y="1162845"/>
                </a:lnTo>
                <a:lnTo>
                  <a:pt x="1012963" y="1153284"/>
                </a:lnTo>
                <a:close/>
              </a:path>
              <a:path w="1061084" h="1212850">
                <a:moveTo>
                  <a:pt x="1039258" y="1130297"/>
                </a:moveTo>
                <a:lnTo>
                  <a:pt x="1012963" y="1153284"/>
                </a:lnTo>
                <a:lnTo>
                  <a:pt x="1021321" y="1162845"/>
                </a:lnTo>
                <a:lnTo>
                  <a:pt x="1016541" y="1167023"/>
                </a:lnTo>
                <a:lnTo>
                  <a:pt x="1048821" y="1167023"/>
                </a:lnTo>
                <a:lnTo>
                  <a:pt x="1039258" y="1130297"/>
                </a:lnTo>
                <a:close/>
              </a:path>
              <a:path w="1061084" h="1212850">
                <a:moveTo>
                  <a:pt x="4780" y="0"/>
                </a:moveTo>
                <a:lnTo>
                  <a:pt x="0" y="4179"/>
                </a:lnTo>
                <a:lnTo>
                  <a:pt x="1008183" y="1157463"/>
                </a:lnTo>
                <a:lnTo>
                  <a:pt x="1012963" y="1153284"/>
                </a:lnTo>
                <a:lnTo>
                  <a:pt x="4780" y="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562886" y="2721355"/>
            <a:ext cx="975994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Push</a:t>
            </a:r>
            <a:r>
              <a:rPr dirty="0" sz="1800" spc="-7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code </a:t>
            </a:r>
            <a:r>
              <a:rPr dirty="0" sz="1800" spc="-39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often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66666" y="4415368"/>
            <a:ext cx="1558290" cy="76200"/>
          </a:xfrm>
          <a:custGeom>
            <a:avLst/>
            <a:gdLst/>
            <a:ahLst/>
            <a:cxnLst/>
            <a:rect l="l" t="t" r="r" b="b"/>
            <a:pathLst>
              <a:path w="155829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500" y="41275"/>
                </a:lnTo>
                <a:lnTo>
                  <a:pt x="63500" y="34925"/>
                </a:lnTo>
                <a:lnTo>
                  <a:pt x="76200" y="34924"/>
                </a:lnTo>
                <a:lnTo>
                  <a:pt x="76200" y="0"/>
                </a:lnTo>
                <a:close/>
              </a:path>
              <a:path w="1558290" h="76200">
                <a:moveTo>
                  <a:pt x="76200" y="34924"/>
                </a:moveTo>
                <a:lnTo>
                  <a:pt x="63500" y="34925"/>
                </a:lnTo>
                <a:lnTo>
                  <a:pt x="63500" y="41275"/>
                </a:lnTo>
                <a:lnTo>
                  <a:pt x="76200" y="41274"/>
                </a:lnTo>
                <a:lnTo>
                  <a:pt x="76200" y="34924"/>
                </a:lnTo>
                <a:close/>
              </a:path>
              <a:path w="1558290" h="76200">
                <a:moveTo>
                  <a:pt x="76200" y="41274"/>
                </a:moveTo>
                <a:lnTo>
                  <a:pt x="63500" y="41275"/>
                </a:lnTo>
                <a:lnTo>
                  <a:pt x="76200" y="41275"/>
                </a:lnTo>
                <a:close/>
              </a:path>
              <a:path w="1558290" h="76200">
                <a:moveTo>
                  <a:pt x="1557867" y="34923"/>
                </a:moveTo>
                <a:lnTo>
                  <a:pt x="76200" y="34924"/>
                </a:lnTo>
                <a:lnTo>
                  <a:pt x="76200" y="41274"/>
                </a:lnTo>
                <a:lnTo>
                  <a:pt x="1557867" y="41273"/>
                </a:lnTo>
                <a:lnTo>
                  <a:pt x="1557867" y="34923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687915" y="4507483"/>
            <a:ext cx="1103630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Get code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build</a:t>
            </a: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&amp;</a:t>
            </a: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test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10802" y="2548547"/>
            <a:ext cx="1123315" cy="1212850"/>
          </a:xfrm>
          <a:custGeom>
            <a:avLst/>
            <a:gdLst/>
            <a:ahLst/>
            <a:cxnLst/>
            <a:rect l="l" t="t" r="r" b="b"/>
            <a:pathLst>
              <a:path w="1123315" h="1212850">
                <a:moveTo>
                  <a:pt x="1068786" y="53765"/>
                </a:moveTo>
                <a:lnTo>
                  <a:pt x="0" y="1208496"/>
                </a:lnTo>
                <a:lnTo>
                  <a:pt x="4660" y="1212809"/>
                </a:lnTo>
                <a:lnTo>
                  <a:pt x="1073447" y="58078"/>
                </a:lnTo>
                <a:lnTo>
                  <a:pt x="1068786" y="53765"/>
                </a:lnTo>
                <a:close/>
              </a:path>
              <a:path w="1123315" h="1212850">
                <a:moveTo>
                  <a:pt x="1109946" y="44444"/>
                </a:moveTo>
                <a:lnTo>
                  <a:pt x="1077413" y="44444"/>
                </a:lnTo>
                <a:lnTo>
                  <a:pt x="1082073" y="48759"/>
                </a:lnTo>
                <a:lnTo>
                  <a:pt x="1073447" y="58078"/>
                </a:lnTo>
                <a:lnTo>
                  <a:pt x="1099078" y="81801"/>
                </a:lnTo>
                <a:lnTo>
                  <a:pt x="1109946" y="44444"/>
                </a:lnTo>
                <a:close/>
              </a:path>
              <a:path w="1123315" h="1212850">
                <a:moveTo>
                  <a:pt x="1077413" y="44444"/>
                </a:moveTo>
                <a:lnTo>
                  <a:pt x="1068786" y="53765"/>
                </a:lnTo>
                <a:lnTo>
                  <a:pt x="1073447" y="58078"/>
                </a:lnTo>
                <a:lnTo>
                  <a:pt x="1082073" y="48759"/>
                </a:lnTo>
                <a:lnTo>
                  <a:pt x="1077413" y="44444"/>
                </a:lnTo>
                <a:close/>
              </a:path>
              <a:path w="1123315" h="1212850">
                <a:moveTo>
                  <a:pt x="1122876" y="0"/>
                </a:moveTo>
                <a:lnTo>
                  <a:pt x="1043155" y="30041"/>
                </a:lnTo>
                <a:lnTo>
                  <a:pt x="1068786" y="53765"/>
                </a:lnTo>
                <a:lnTo>
                  <a:pt x="1077413" y="44444"/>
                </a:lnTo>
                <a:lnTo>
                  <a:pt x="1109946" y="44444"/>
                </a:lnTo>
                <a:lnTo>
                  <a:pt x="1122876" y="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738877" y="2599435"/>
            <a:ext cx="140525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-45">
                <a:solidFill>
                  <a:srgbClr val="444949"/>
                </a:solidFill>
                <a:latin typeface="Calibri"/>
                <a:cs typeface="Calibri"/>
              </a:rPr>
              <a:t>Tell</a:t>
            </a:r>
            <a:r>
              <a:rPr dirty="0" sz="1800" spc="-2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developer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results</a:t>
            </a: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of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build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5629910" cy="1305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040"/>
              </a:lnSpc>
              <a:spcBef>
                <a:spcPts val="100"/>
              </a:spcBef>
            </a:pPr>
            <a:r>
              <a:rPr dirty="0" spc="-690"/>
              <a:t>Fn::FindInMap</a:t>
            </a:r>
          </a:p>
          <a:p>
            <a:pPr marL="12700">
              <a:lnSpc>
                <a:spcPts val="5040"/>
              </a:lnSpc>
            </a:pPr>
            <a:r>
              <a:rPr dirty="0" spc="-375"/>
              <a:t>Acc</a:t>
            </a:r>
            <a:r>
              <a:rPr dirty="0" spc="-385"/>
              <a:t>e</a:t>
            </a:r>
            <a:r>
              <a:rPr dirty="0" spc="-730"/>
              <a:t>ss</a:t>
            </a:r>
            <a:r>
              <a:rPr dirty="0" spc="-390"/>
              <a:t>i</a:t>
            </a:r>
            <a:r>
              <a:rPr dirty="0" spc="-625"/>
              <a:t>n</a:t>
            </a:r>
            <a:r>
              <a:rPr dirty="0" spc="-865"/>
              <a:t>g</a:t>
            </a:r>
            <a:r>
              <a:rPr dirty="0" spc="-330"/>
              <a:t> </a:t>
            </a:r>
            <a:r>
              <a:rPr dirty="0" spc="-610"/>
              <a:t>M</a:t>
            </a:r>
            <a:r>
              <a:rPr dirty="0" spc="-445"/>
              <a:t>a</a:t>
            </a:r>
            <a:r>
              <a:rPr dirty="0" spc="-509"/>
              <a:t>pp</a:t>
            </a:r>
            <a:r>
              <a:rPr dirty="0" spc="-390"/>
              <a:t>i</a:t>
            </a:r>
            <a:r>
              <a:rPr dirty="0" spc="-625"/>
              <a:t>n</a:t>
            </a:r>
            <a:r>
              <a:rPr dirty="0" spc="-865"/>
              <a:t>g</a:t>
            </a:r>
            <a:r>
              <a:rPr dirty="0" spc="-944"/>
              <a:t> </a:t>
            </a:r>
            <a:r>
              <a:rPr dirty="0" spc="-620"/>
              <a:t>V</a:t>
            </a:r>
            <a:r>
              <a:rPr dirty="0" spc="-775"/>
              <a:t>a</a:t>
            </a:r>
            <a:r>
              <a:rPr dirty="0" spc="-390"/>
              <a:t>l</a:t>
            </a:r>
            <a:r>
              <a:rPr dirty="0" spc="-625"/>
              <a:t>u</a:t>
            </a:r>
            <a:r>
              <a:rPr dirty="0" spc="-509"/>
              <a:t>e</a:t>
            </a:r>
            <a:r>
              <a:rPr dirty="0" spc="-735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96737"/>
            <a:ext cx="10045065" cy="99441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 b="1">
                <a:solidFill>
                  <a:srgbClr val="444949"/>
                </a:solidFill>
                <a:latin typeface="Courier New"/>
                <a:cs typeface="Courier New"/>
              </a:rPr>
              <a:t>Fn::FindInMa</a:t>
            </a:r>
            <a:r>
              <a:rPr dirty="0" sz="2400" b="1">
                <a:solidFill>
                  <a:srgbClr val="444949"/>
                </a:solidFill>
                <a:latin typeface="Courier New"/>
                <a:cs typeface="Courier New"/>
              </a:rPr>
              <a:t>p</a:t>
            </a:r>
            <a:r>
              <a:rPr dirty="0" sz="2400" spc="-10" b="1">
                <a:solidFill>
                  <a:srgbClr val="444949"/>
                </a:solidFill>
                <a:latin typeface="Courier New"/>
                <a:cs typeface="Courier New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am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va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 b="1">
                <a:solidFill>
                  <a:srgbClr val="444949"/>
                </a:solidFill>
                <a:latin typeface="Courier New"/>
                <a:cs typeface="Courier New"/>
              </a:rPr>
              <a:t>!FindInMap</a:t>
            </a:r>
            <a:r>
              <a:rPr dirty="0" sz="2400" spc="-25" b="1">
                <a:solidFill>
                  <a:srgbClr val="444949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4949"/>
                </a:solidFill>
                <a:latin typeface="Courier New"/>
                <a:cs typeface="Courier New"/>
              </a:rPr>
              <a:t>[</a:t>
            </a:r>
            <a:r>
              <a:rPr dirty="0" sz="2400" spc="-25" b="1">
                <a:solidFill>
                  <a:srgbClr val="444949"/>
                </a:solidFill>
                <a:latin typeface="Courier New"/>
                <a:cs typeface="Courier New"/>
              </a:rPr>
              <a:t> </a:t>
            </a:r>
            <a:r>
              <a:rPr dirty="0" sz="2400" spc="-5" b="1" i="1">
                <a:solidFill>
                  <a:srgbClr val="444949"/>
                </a:solidFill>
                <a:latin typeface="Courier New"/>
                <a:cs typeface="Courier New"/>
              </a:rPr>
              <a:t>MapName</a:t>
            </a:r>
            <a:r>
              <a:rPr dirty="0" sz="2400" spc="-5" b="1">
                <a:solidFill>
                  <a:srgbClr val="444949"/>
                </a:solidFill>
                <a:latin typeface="Courier New"/>
                <a:cs typeface="Courier New"/>
              </a:rPr>
              <a:t>,</a:t>
            </a:r>
            <a:r>
              <a:rPr dirty="0" sz="2400" spc="-25" b="1">
                <a:solidFill>
                  <a:srgbClr val="444949"/>
                </a:solidFill>
                <a:latin typeface="Courier New"/>
                <a:cs typeface="Courier New"/>
              </a:rPr>
              <a:t> </a:t>
            </a:r>
            <a:r>
              <a:rPr dirty="0" sz="2400" spc="-5" b="1" i="1">
                <a:solidFill>
                  <a:srgbClr val="444949"/>
                </a:solidFill>
                <a:latin typeface="Courier New"/>
                <a:cs typeface="Courier New"/>
              </a:rPr>
              <a:t>TopLevelKey</a:t>
            </a:r>
            <a:r>
              <a:rPr dirty="0" sz="2400" spc="-5" b="1">
                <a:solidFill>
                  <a:srgbClr val="444949"/>
                </a:solidFill>
                <a:latin typeface="Courier New"/>
                <a:cs typeface="Courier New"/>
              </a:rPr>
              <a:t>,</a:t>
            </a:r>
            <a:r>
              <a:rPr dirty="0" sz="2400" spc="-25" b="1">
                <a:solidFill>
                  <a:srgbClr val="444949"/>
                </a:solidFill>
                <a:latin typeface="Courier New"/>
                <a:cs typeface="Courier New"/>
              </a:rPr>
              <a:t> </a:t>
            </a:r>
            <a:r>
              <a:rPr dirty="0" sz="2400" spc="-5" b="1" i="1">
                <a:solidFill>
                  <a:srgbClr val="444949"/>
                </a:solidFill>
                <a:latin typeface="Courier New"/>
                <a:cs typeface="Courier New"/>
              </a:rPr>
              <a:t>SecondLevelKey</a:t>
            </a:r>
            <a:r>
              <a:rPr dirty="0" sz="2400" spc="-25" b="1" i="1">
                <a:solidFill>
                  <a:srgbClr val="444949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4949"/>
                </a:solidFill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70406" y="2910917"/>
            <a:ext cx="4279265" cy="3050540"/>
            <a:chOff x="3970406" y="2910917"/>
            <a:chExt cx="4279265" cy="30505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0406" y="2910917"/>
              <a:ext cx="4279124" cy="30499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87787" y="5631963"/>
              <a:ext cx="3002915" cy="148590"/>
            </a:xfrm>
            <a:custGeom>
              <a:avLst/>
              <a:gdLst/>
              <a:ahLst/>
              <a:cxnLst/>
              <a:rect l="l" t="t" r="r" b="b"/>
              <a:pathLst>
                <a:path w="3002915" h="148589">
                  <a:moveTo>
                    <a:pt x="0" y="0"/>
                  </a:moveTo>
                  <a:lnTo>
                    <a:pt x="3002412" y="0"/>
                  </a:lnTo>
                  <a:lnTo>
                    <a:pt x="3002412" y="148529"/>
                  </a:lnTo>
                  <a:lnTo>
                    <a:pt x="0" y="14852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34639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0"/>
              <a:t>Fn::ImportValue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2483"/>
            <a:ext cx="7475220" cy="10439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Import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values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exported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other</a:t>
            </a: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templates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Fo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 b="1">
                <a:solidFill>
                  <a:srgbClr val="5091D0"/>
                </a:solidFill>
                <a:latin typeface="Courier New"/>
                <a:cs typeface="Courier New"/>
              </a:rPr>
              <a:t>Fn::ImportValu</a:t>
            </a:r>
            <a:r>
              <a:rPr dirty="0" sz="2800" b="1">
                <a:solidFill>
                  <a:srgbClr val="5091D0"/>
                </a:solidFill>
                <a:latin typeface="Courier New"/>
                <a:cs typeface="Courier New"/>
              </a:rPr>
              <a:t>e</a:t>
            </a:r>
            <a:r>
              <a:rPr dirty="0" sz="2800" spc="-915" b="1">
                <a:solidFill>
                  <a:srgbClr val="5091D0"/>
                </a:solidFill>
                <a:latin typeface="Courier New"/>
                <a:cs typeface="Courier New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fun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9725" y="2955262"/>
            <a:ext cx="6432550" cy="25027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15392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90"/>
              <a:t>F</a:t>
            </a:r>
            <a:r>
              <a:rPr dirty="0" spc="-640"/>
              <a:t>n</a:t>
            </a:r>
            <a:r>
              <a:rPr dirty="0" spc="-885"/>
              <a:t>::J</a:t>
            </a:r>
            <a:r>
              <a:rPr dirty="0" spc="-1170"/>
              <a:t>o</a:t>
            </a:r>
            <a:r>
              <a:rPr dirty="0" spc="-509"/>
              <a:t>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4779"/>
            <a:ext cx="39744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05">
                <a:solidFill>
                  <a:srgbClr val="444949"/>
                </a:solidFill>
                <a:latin typeface="Microsoft Sans Serif"/>
                <a:cs typeface="Microsoft Sans Serif"/>
              </a:rPr>
              <a:t>J</a:t>
            </a:r>
            <a:r>
              <a:rPr dirty="0" sz="2800" spc="-46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va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459988"/>
            <a:ext cx="28676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85">
                <a:solidFill>
                  <a:srgbClr val="444949"/>
                </a:solidFill>
                <a:latin typeface="Microsoft Sans Serif"/>
                <a:cs typeface="Microsoft Sans Serif"/>
              </a:rPr>
              <a:t>“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a:</a:t>
            </a:r>
            <a:r>
              <a:rPr dirty="0" sz="2800" spc="-32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175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9250" y="2146518"/>
            <a:ext cx="6470650" cy="711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1200" y="4356417"/>
            <a:ext cx="3251200" cy="711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35966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90"/>
              <a:t>F</a:t>
            </a:r>
            <a:r>
              <a:rPr dirty="0" spc="-640"/>
              <a:t>u</a:t>
            </a:r>
            <a:r>
              <a:rPr dirty="0" spc="-625"/>
              <a:t>n</a:t>
            </a:r>
            <a:r>
              <a:rPr dirty="0" spc="-459"/>
              <a:t>c</a:t>
            </a:r>
            <a:r>
              <a:rPr dirty="0" spc="-290"/>
              <a:t>ti</a:t>
            </a:r>
            <a:r>
              <a:rPr dirty="0" spc="-515"/>
              <a:t>o</a:t>
            </a:r>
            <a:r>
              <a:rPr dirty="0" spc="-630"/>
              <a:t>n</a:t>
            </a:r>
            <a:r>
              <a:rPr dirty="0" spc="-325"/>
              <a:t> </a:t>
            </a:r>
            <a:r>
              <a:rPr dirty="0" spc="-590">
                <a:solidFill>
                  <a:srgbClr val="5091D0"/>
                </a:solidFill>
              </a:rPr>
              <a:t>F</a:t>
            </a:r>
            <a:r>
              <a:rPr dirty="0" spc="-640">
                <a:solidFill>
                  <a:srgbClr val="5091D0"/>
                </a:solidFill>
              </a:rPr>
              <a:t>n</a:t>
            </a:r>
            <a:r>
              <a:rPr dirty="0" spc="-975">
                <a:solidFill>
                  <a:srgbClr val="5091D0"/>
                </a:solidFill>
              </a:rPr>
              <a:t>::</a:t>
            </a:r>
            <a:r>
              <a:rPr dirty="0" spc="-1455">
                <a:solidFill>
                  <a:srgbClr val="5091D0"/>
                </a:solidFill>
              </a:rPr>
              <a:t>S</a:t>
            </a:r>
            <a:r>
              <a:rPr dirty="0" spc="-630">
                <a:solidFill>
                  <a:srgbClr val="5091D0"/>
                </a:solidFill>
              </a:rPr>
              <a:t>u</a:t>
            </a:r>
            <a:r>
              <a:rPr dirty="0" spc="-500">
                <a:solidFill>
                  <a:srgbClr val="5091D0"/>
                </a:solidFill>
              </a:rPr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4779"/>
            <a:ext cx="10300970" cy="262572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41300" marR="24130" indent="-228600">
              <a:lnSpc>
                <a:spcPct val="91100"/>
              </a:lnSpc>
              <a:spcBef>
                <a:spcPts val="4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10">
                <a:solidFill>
                  <a:srgbClr val="5091D0"/>
                </a:solidFill>
                <a:latin typeface="Microsoft Sans Serif"/>
                <a:cs typeface="Microsoft Sans Serif"/>
              </a:rPr>
              <a:t>Fn::Sub</a:t>
            </a:r>
            <a:r>
              <a:rPr dirty="0" sz="2800" spc="-310">
                <a:solidFill>
                  <a:srgbClr val="444949"/>
                </a:solidFill>
                <a:latin typeface="Microsoft Sans Serif"/>
                <a:cs typeface="Microsoft Sans Serif"/>
              </a:rPr>
              <a:t>, </a:t>
            </a:r>
            <a:r>
              <a:rPr dirty="0" sz="2800" spc="-25">
                <a:solidFill>
                  <a:srgbClr val="444949"/>
                </a:solidFill>
                <a:latin typeface="Microsoft Sans Serif"/>
                <a:cs typeface="Microsoft Sans Serif"/>
              </a:rPr>
              <a:t>or </a:t>
            </a:r>
            <a:r>
              <a:rPr dirty="0" sz="2800" spc="-290">
                <a:solidFill>
                  <a:srgbClr val="5091D0"/>
                </a:solidFill>
                <a:latin typeface="Microsoft Sans Serif"/>
                <a:cs typeface="Microsoft Sans Serif"/>
              </a:rPr>
              <a:t>!Sub</a:t>
            </a:r>
            <a:r>
              <a:rPr dirty="0" sz="2800" spc="-285">
                <a:solidFill>
                  <a:srgbClr val="5091D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shorthand,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2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used</a:t>
            </a:r>
            <a:r>
              <a:rPr dirty="0" sz="2800" spc="2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substitute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variables</a:t>
            </a:r>
            <a:r>
              <a:rPr dirty="0" sz="2800" spc="3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from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text.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It’s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very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handy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function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will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allow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fully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customize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your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templates.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00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example,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combine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5">
                <a:solidFill>
                  <a:srgbClr val="5091D0"/>
                </a:solidFill>
                <a:latin typeface="Microsoft Sans Serif"/>
                <a:cs typeface="Microsoft Sans Serif"/>
              </a:rPr>
              <a:t>Fn::Sub</a:t>
            </a:r>
            <a:r>
              <a:rPr dirty="0" sz="2800" spc="30">
                <a:solidFill>
                  <a:srgbClr val="5091D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References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444949"/>
                </a:solidFill>
                <a:latin typeface="Microsoft Sans Serif"/>
                <a:cs typeface="Microsoft Sans Serif"/>
              </a:rPr>
              <a:t>or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Pseudo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variables!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SzPct val="101818"/>
              <a:buFont typeface="Arial MT"/>
              <a:buChar char="•"/>
              <a:tabLst>
                <a:tab pos="241300" algn="l"/>
              </a:tabLst>
            </a:pPr>
            <a:r>
              <a:rPr dirty="0" baseline="1010" sz="4125" spc="-240">
                <a:solidFill>
                  <a:srgbClr val="444949"/>
                </a:solidFill>
                <a:latin typeface="Microsoft Sans Serif"/>
                <a:cs typeface="Microsoft Sans Serif"/>
              </a:rPr>
              <a:t>String</a:t>
            </a:r>
            <a:r>
              <a:rPr dirty="0" baseline="1010" sz="41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must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contain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5091D0"/>
                </a:solidFill>
                <a:latin typeface="Microsoft Sans Serif"/>
                <a:cs typeface="Microsoft Sans Serif"/>
              </a:rPr>
              <a:t>${VariableName}</a:t>
            </a:r>
            <a:r>
              <a:rPr dirty="0" sz="2800" spc="35">
                <a:solidFill>
                  <a:srgbClr val="5091D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will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substitute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them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7900" y="4036371"/>
            <a:ext cx="10236200" cy="12318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5550" y="5369871"/>
            <a:ext cx="9810748" cy="5587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4519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C</a:t>
            </a:r>
            <a:r>
              <a:rPr dirty="0" spc="-175"/>
              <a:t>o</a:t>
            </a:r>
            <a:r>
              <a:rPr dirty="0" spc="-630"/>
              <a:t>n</a:t>
            </a:r>
            <a:r>
              <a:rPr dirty="0" spc="-509"/>
              <a:t>d</a:t>
            </a:r>
            <a:r>
              <a:rPr dirty="0" spc="-300"/>
              <a:t>iti</a:t>
            </a:r>
            <a:r>
              <a:rPr dirty="0" spc="-570"/>
              <a:t>o</a:t>
            </a:r>
            <a:r>
              <a:rPr dirty="0" spc="-630"/>
              <a:t>n</a:t>
            </a:r>
            <a:r>
              <a:rPr dirty="0" spc="-320"/>
              <a:t> </a:t>
            </a:r>
            <a:r>
              <a:rPr dirty="0" spc="-590"/>
              <a:t>F</a:t>
            </a:r>
            <a:r>
              <a:rPr dirty="0" spc="-645"/>
              <a:t>u</a:t>
            </a:r>
            <a:r>
              <a:rPr dirty="0" spc="-630"/>
              <a:t>n</a:t>
            </a:r>
            <a:r>
              <a:rPr dirty="0" spc="-459"/>
              <a:t>c</a:t>
            </a:r>
            <a:r>
              <a:rPr dirty="0" spc="-290"/>
              <a:t>ti</a:t>
            </a:r>
            <a:r>
              <a:rPr dirty="0" spc="-509"/>
              <a:t>o</a:t>
            </a:r>
            <a:r>
              <a:rPr dirty="0" spc="-630"/>
              <a:t>n</a:t>
            </a:r>
            <a:r>
              <a:rPr dirty="0" spc="-735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752851"/>
            <a:ext cx="9157335" cy="300228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logical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ID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choose.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It’s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how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name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condition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intrinsic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function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(logical)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any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following: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5">
                <a:solidFill>
                  <a:srgbClr val="444949"/>
                </a:solidFill>
                <a:latin typeface="Courier New"/>
                <a:cs typeface="Courier New"/>
              </a:rPr>
              <a:t>Fn::And</a:t>
            </a:r>
            <a:endParaRPr sz="2400">
              <a:latin typeface="Courier New"/>
              <a:cs typeface="Courier New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5">
                <a:solidFill>
                  <a:srgbClr val="444949"/>
                </a:solidFill>
                <a:latin typeface="Courier New"/>
                <a:cs typeface="Courier New"/>
              </a:rPr>
              <a:t>Fn::Equals</a:t>
            </a:r>
            <a:endParaRPr sz="2400">
              <a:latin typeface="Courier New"/>
              <a:cs typeface="Courier New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5">
                <a:solidFill>
                  <a:srgbClr val="444949"/>
                </a:solidFill>
                <a:latin typeface="Courier New"/>
                <a:cs typeface="Courier New"/>
              </a:rPr>
              <a:t>Fn::If</a:t>
            </a:r>
            <a:endParaRPr sz="2400">
              <a:latin typeface="Courier New"/>
              <a:cs typeface="Courier New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5">
                <a:solidFill>
                  <a:srgbClr val="444949"/>
                </a:solidFill>
                <a:latin typeface="Courier New"/>
                <a:cs typeface="Courier New"/>
              </a:rPr>
              <a:t>Fn::Not</a:t>
            </a:r>
            <a:endParaRPr sz="2400">
              <a:latin typeface="Courier New"/>
              <a:cs typeface="Courier New"/>
            </a:endParaRPr>
          </a:p>
          <a:p>
            <a:pPr lvl="1" marL="698500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5">
                <a:solidFill>
                  <a:srgbClr val="444949"/>
                </a:solidFill>
                <a:latin typeface="Courier New"/>
                <a:cs typeface="Courier New"/>
              </a:rPr>
              <a:t>Fn::Or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1558015"/>
            <a:ext cx="10667998" cy="12699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84455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U</a:t>
            </a:r>
            <a:r>
              <a:rPr dirty="0" spc="-735"/>
              <a:t>s</a:t>
            </a:r>
            <a:r>
              <a:rPr dirty="0" spc="-515"/>
              <a:t>e</a:t>
            </a:r>
            <a:r>
              <a:rPr dirty="0" spc="-415"/>
              <a:t>r</a:t>
            </a:r>
            <a:r>
              <a:rPr dirty="0" spc="-325"/>
              <a:t> </a:t>
            </a:r>
            <a:r>
              <a:rPr dirty="0" spc="-130"/>
              <a:t>D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765"/>
              <a:t>a</a:t>
            </a:r>
            <a:r>
              <a:rPr dirty="0" spc="-325"/>
              <a:t> </a:t>
            </a:r>
            <a:r>
              <a:rPr dirty="0" spc="-390"/>
              <a:t>i</a:t>
            </a:r>
            <a:r>
              <a:rPr dirty="0" spc="-630"/>
              <a:t>n</a:t>
            </a:r>
            <a:r>
              <a:rPr dirty="0" spc="-320"/>
              <a:t> </a:t>
            </a:r>
            <a:r>
              <a:rPr dirty="0" spc="-625"/>
              <a:t>E</a:t>
            </a:r>
            <a:r>
              <a:rPr dirty="0" spc="-100"/>
              <a:t>C</a:t>
            </a:r>
            <a:r>
              <a:rPr dirty="0" spc="-600"/>
              <a:t>2</a:t>
            </a:r>
            <a:r>
              <a:rPr dirty="0" spc="-325"/>
              <a:t> </a:t>
            </a:r>
            <a:r>
              <a:rPr dirty="0" spc="-530"/>
              <a:t>f</a:t>
            </a:r>
            <a:r>
              <a:rPr dirty="0" spc="-290"/>
              <a:t>o</a:t>
            </a:r>
            <a:r>
              <a:rPr dirty="0" spc="-415"/>
              <a:t>r</a:t>
            </a:r>
            <a:r>
              <a:rPr dirty="0" spc="-325"/>
              <a:t> </a:t>
            </a:r>
            <a:r>
              <a:rPr dirty="0" spc="-100"/>
              <a:t>C</a:t>
            </a:r>
            <a:r>
              <a:rPr dirty="0" spc="-390"/>
              <a:t>l</a:t>
            </a:r>
            <a:r>
              <a:rPr dirty="0" spc="-290"/>
              <a:t>o</a:t>
            </a:r>
            <a:r>
              <a:rPr dirty="0" spc="-625"/>
              <a:t>u</a:t>
            </a:r>
            <a:r>
              <a:rPr dirty="0" spc="-509"/>
              <a:t>d</a:t>
            </a:r>
            <a:r>
              <a:rPr dirty="0" spc="-610"/>
              <a:t>F</a:t>
            </a:r>
            <a:r>
              <a:rPr dirty="0" spc="-290"/>
              <a:t>o</a:t>
            </a:r>
            <a:r>
              <a:rPr dirty="0" spc="-310"/>
              <a:t>r</a:t>
            </a:r>
            <a:r>
              <a:rPr dirty="0" spc="-894"/>
              <a:t>m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290"/>
              <a:t>o</a:t>
            </a:r>
            <a:r>
              <a:rPr dirty="0" spc="-63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2483"/>
            <a:ext cx="9801860" cy="399097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We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have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user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data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instance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launch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through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console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49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44949"/>
              </a:buClr>
              <a:buFont typeface="Arial MT"/>
              <a:buChar char="•"/>
            </a:pPr>
            <a:endParaRPr sz="4550">
              <a:latin typeface="Microsoft Sans Serif"/>
              <a:cs typeface="Microsoft Sans Serif"/>
            </a:endParaRPr>
          </a:p>
          <a:p>
            <a:pPr marL="241300" marR="60325" indent="-228600">
              <a:lnSpc>
                <a:spcPts val="2970"/>
              </a:lnSpc>
              <a:buSzPct val="101818"/>
              <a:buFont typeface="Arial MT"/>
              <a:buChar char="•"/>
              <a:tabLst>
                <a:tab pos="241300" algn="l"/>
              </a:tabLst>
            </a:pPr>
            <a:r>
              <a:rPr dirty="0" baseline="1010" sz="4125" spc="-209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baseline="1010" sz="41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75">
                <a:solidFill>
                  <a:srgbClr val="444949"/>
                </a:solidFill>
                <a:latin typeface="Microsoft Sans Serif"/>
                <a:cs typeface="Microsoft Sans Serif"/>
              </a:rPr>
              <a:t>important</a:t>
            </a:r>
            <a:r>
              <a:rPr dirty="0" baseline="1010" sz="41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02">
                <a:solidFill>
                  <a:srgbClr val="444949"/>
                </a:solidFill>
                <a:latin typeface="Microsoft Sans Serif"/>
                <a:cs typeface="Microsoft Sans Serif"/>
              </a:rPr>
              <a:t>thing</a:t>
            </a:r>
            <a:r>
              <a:rPr dirty="0" baseline="1010" sz="41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52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baseline="1010" sz="4125" spc="8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457">
                <a:solidFill>
                  <a:srgbClr val="444949"/>
                </a:solidFill>
                <a:latin typeface="Microsoft Sans Serif"/>
                <a:cs typeface="Microsoft Sans Serif"/>
              </a:rPr>
              <a:t>pass</a:t>
            </a:r>
            <a:r>
              <a:rPr dirty="0" baseline="1010" sz="41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367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baseline="1010" sz="41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3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baseline="1010" sz="41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35">
                <a:solidFill>
                  <a:srgbClr val="444949"/>
                </a:solidFill>
                <a:latin typeface="Microsoft Sans Serif"/>
                <a:cs typeface="Microsoft Sans Serif"/>
              </a:rPr>
              <a:t>entire</a:t>
            </a:r>
            <a:r>
              <a:rPr dirty="0" baseline="1010" sz="41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65">
                <a:solidFill>
                  <a:srgbClr val="444949"/>
                </a:solidFill>
                <a:latin typeface="Microsoft Sans Serif"/>
                <a:cs typeface="Microsoft Sans Serif"/>
              </a:rPr>
              <a:t>script</a:t>
            </a:r>
            <a:r>
              <a:rPr dirty="0" baseline="1010" sz="41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50">
                <a:solidFill>
                  <a:srgbClr val="444949"/>
                </a:solidFill>
                <a:latin typeface="Microsoft Sans Serif"/>
                <a:cs typeface="Microsoft Sans Serif"/>
              </a:rPr>
              <a:t>through</a:t>
            </a:r>
            <a:r>
              <a:rPr dirty="0" baseline="1010" sz="41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3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baseline="1010" sz="41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50">
                <a:solidFill>
                  <a:srgbClr val="444949"/>
                </a:solidFill>
                <a:latin typeface="Microsoft Sans Serif"/>
                <a:cs typeface="Microsoft Sans Serif"/>
              </a:rPr>
              <a:t>function </a:t>
            </a:r>
            <a:r>
              <a:rPr dirty="0" baseline="1010" sz="4125" spc="-107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270">
                <a:solidFill>
                  <a:srgbClr val="444949"/>
                </a:solidFill>
                <a:latin typeface="Microsoft Sans Serif"/>
                <a:cs typeface="Microsoft Sans Serif"/>
              </a:rPr>
              <a:t>Fn::Base64</a:t>
            </a:r>
            <a:endParaRPr sz="27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Good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know: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user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data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script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log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42">
                <a:solidFill>
                  <a:srgbClr val="444949"/>
                </a:solidFill>
                <a:latin typeface="Microsoft Sans Serif"/>
                <a:cs typeface="Microsoft Sans Serif"/>
              </a:rPr>
              <a:t>/var/log/cloud-init-output.log</a:t>
            </a:r>
            <a:endParaRPr baseline="1010" sz="4125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444949"/>
              </a:buClr>
              <a:buFont typeface="Arial MT"/>
              <a:buChar char="•"/>
            </a:pPr>
            <a:endParaRPr sz="42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Le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8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14960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70"/>
              <a:t>c</a:t>
            </a:r>
            <a:r>
              <a:rPr dirty="0" spc="-380"/>
              <a:t>f</a:t>
            </a:r>
            <a:r>
              <a:rPr dirty="0" spc="-630"/>
              <a:t>n</a:t>
            </a:r>
            <a:r>
              <a:rPr dirty="0" spc="-630"/>
              <a:t>-</a:t>
            </a:r>
            <a:r>
              <a:rPr dirty="0" spc="-310"/>
              <a:t>i</a:t>
            </a:r>
            <a:r>
              <a:rPr dirty="0" spc="-700"/>
              <a:t>n</a:t>
            </a:r>
            <a:r>
              <a:rPr dirty="0" spc="-400"/>
              <a:t>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78203"/>
            <a:ext cx="6101080" cy="287845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AWS::CloudFormation::Init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must</a:t>
            </a: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800">
              <a:latin typeface="Microsoft Sans Serif"/>
              <a:cs typeface="Microsoft Sans Serif"/>
            </a:endParaRPr>
          </a:p>
          <a:p>
            <a:pPr marL="241300" marR="639445" indent="-228600">
              <a:lnSpc>
                <a:spcPts val="269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10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dirty="0" sz="2800" spc="-29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 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complex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configurations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readable</a:t>
            </a:r>
            <a:endParaRPr sz="2800">
              <a:latin typeface="Microsoft Sans Serif"/>
              <a:cs typeface="Microsoft Sans Serif"/>
            </a:endParaRPr>
          </a:p>
          <a:p>
            <a:pPr marL="241300" marR="344805" indent="-228600">
              <a:lnSpc>
                <a:spcPts val="271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2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il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q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 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CloudFormation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service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get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init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data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30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baseline="1010" sz="4125" spc="-277">
                <a:solidFill>
                  <a:srgbClr val="444949"/>
                </a:solidFill>
                <a:latin typeface="Microsoft Sans Serif"/>
                <a:cs typeface="Microsoft Sans Serif"/>
              </a:rPr>
              <a:t>va</a:t>
            </a:r>
            <a:r>
              <a:rPr dirty="0" baseline="1010" sz="4125" spc="-179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010" sz="4125" spc="-67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baseline="1010" sz="4125" spc="-67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baseline="1010" sz="4125" spc="-1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010" sz="4125" spc="-502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baseline="1010" sz="4125" spc="30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baseline="1010" sz="4125" spc="-28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baseline="1010" sz="4125" spc="-16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baseline="1010" sz="4125" spc="-24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010" sz="4125" spc="-67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baseline="1010" sz="4125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010" sz="4125" spc="-277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010" sz="4125" spc="-22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010" sz="4125" spc="-22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baseline="1010" sz="4125" spc="-405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r>
              <a:rPr dirty="0" baseline="1010" sz="4125" spc="-6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baseline="1010" sz="4125" spc="-112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010" sz="4125" spc="-502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endParaRPr baseline="1010" sz="4125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743195"/>
            <a:ext cx="5883275" cy="79692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41300" marR="5080" indent="-228600">
              <a:lnSpc>
                <a:spcPts val="2710"/>
              </a:lnSpc>
              <a:spcBef>
                <a:spcPts val="7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Le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le 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CloudFormation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5442" y="1425771"/>
            <a:ext cx="3955415" cy="112712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marL="86868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CloudFormation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55440" y="4006001"/>
            <a:ext cx="3955415" cy="1127125"/>
          </a:xfrm>
          <a:custGeom>
            <a:avLst/>
            <a:gdLst/>
            <a:ahLst/>
            <a:cxnLst/>
            <a:rect l="l" t="t" r="r" b="b"/>
            <a:pathLst>
              <a:path w="3955415" h="1127125">
                <a:moveTo>
                  <a:pt x="3955310" y="0"/>
                </a:moveTo>
                <a:lnTo>
                  <a:pt x="0" y="0"/>
                </a:lnTo>
                <a:lnTo>
                  <a:pt x="0" y="1127051"/>
                </a:lnTo>
                <a:lnTo>
                  <a:pt x="3955310" y="1127051"/>
                </a:lnTo>
                <a:lnTo>
                  <a:pt x="3955310" y="0"/>
                </a:lnTo>
                <a:close/>
              </a:path>
            </a:pathLst>
          </a:custGeom>
          <a:solidFill>
            <a:srgbClr val="F698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655440" y="4006001"/>
            <a:ext cx="3955415" cy="1127125"/>
          </a:xfrm>
          <a:prstGeom prst="rect">
            <a:avLst/>
          </a:prstGeom>
          <a:ln w="12700">
            <a:solidFill>
              <a:srgbClr val="B56E01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12759" y="2552826"/>
            <a:ext cx="1458595" cy="1453515"/>
          </a:xfrm>
          <a:custGeom>
            <a:avLst/>
            <a:gdLst/>
            <a:ahLst/>
            <a:cxnLst/>
            <a:rect l="l" t="t" r="r" b="b"/>
            <a:pathLst>
              <a:path w="1458595" h="1453514">
                <a:moveTo>
                  <a:pt x="76200" y="1376984"/>
                </a:moveTo>
                <a:lnTo>
                  <a:pt x="41275" y="1376984"/>
                </a:lnTo>
                <a:lnTo>
                  <a:pt x="41275" y="0"/>
                </a:lnTo>
                <a:lnTo>
                  <a:pt x="34925" y="0"/>
                </a:lnTo>
                <a:lnTo>
                  <a:pt x="34925" y="1376984"/>
                </a:lnTo>
                <a:lnTo>
                  <a:pt x="0" y="1376984"/>
                </a:lnTo>
                <a:lnTo>
                  <a:pt x="38100" y="1453184"/>
                </a:lnTo>
                <a:lnTo>
                  <a:pt x="69850" y="1389684"/>
                </a:lnTo>
                <a:lnTo>
                  <a:pt x="76200" y="1376984"/>
                </a:lnTo>
                <a:close/>
              </a:path>
              <a:path w="1458595" h="1453514">
                <a:moveTo>
                  <a:pt x="1458429" y="76200"/>
                </a:moveTo>
                <a:lnTo>
                  <a:pt x="1452079" y="63500"/>
                </a:lnTo>
                <a:lnTo>
                  <a:pt x="1420329" y="0"/>
                </a:lnTo>
                <a:lnTo>
                  <a:pt x="1382229" y="76200"/>
                </a:lnTo>
                <a:lnTo>
                  <a:pt x="1417154" y="76200"/>
                </a:lnTo>
                <a:lnTo>
                  <a:pt x="1417154" y="1453184"/>
                </a:lnTo>
                <a:lnTo>
                  <a:pt x="1423504" y="1453184"/>
                </a:lnTo>
                <a:lnTo>
                  <a:pt x="1423504" y="76200"/>
                </a:lnTo>
                <a:lnTo>
                  <a:pt x="1458429" y="7620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799747" y="2985049"/>
            <a:ext cx="304800" cy="645795"/>
          </a:xfrm>
          <a:prstGeom prst="rect">
            <a:avLst/>
          </a:prstGeom>
        </p:spPr>
        <p:txBody>
          <a:bodyPr wrap="square" lIns="0" tIns="12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launch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98411" y="2736329"/>
            <a:ext cx="571500" cy="1150620"/>
          </a:xfrm>
          <a:prstGeom prst="rect">
            <a:avLst/>
          </a:prstGeom>
        </p:spPr>
        <p:txBody>
          <a:bodyPr wrap="square" lIns="0" tIns="16510" rIns="0" bIns="0" rtlCol="0" vert="vert27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13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Retrieve</a:t>
            </a:r>
            <a:r>
              <a:rPr dirty="0" sz="1800" spc="-7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init </a:t>
            </a:r>
            <a:r>
              <a:rPr dirty="0" sz="1800" spc="-39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629920" y="4531427"/>
            <a:ext cx="2212975" cy="833755"/>
          </a:xfrm>
          <a:custGeom>
            <a:avLst/>
            <a:gdLst/>
            <a:ahLst/>
            <a:cxnLst/>
            <a:rect l="l" t="t" r="r" b="b"/>
            <a:pathLst>
              <a:path w="2212975" h="833754">
                <a:moveTo>
                  <a:pt x="6350" y="601625"/>
                </a:moveTo>
                <a:lnTo>
                  <a:pt x="0" y="601625"/>
                </a:lnTo>
                <a:lnTo>
                  <a:pt x="0" y="833399"/>
                </a:lnTo>
                <a:lnTo>
                  <a:pt x="2212600" y="833399"/>
                </a:lnTo>
                <a:lnTo>
                  <a:pt x="2212600" y="830224"/>
                </a:lnTo>
                <a:lnTo>
                  <a:pt x="6350" y="830224"/>
                </a:lnTo>
                <a:lnTo>
                  <a:pt x="3175" y="827049"/>
                </a:lnTo>
                <a:lnTo>
                  <a:pt x="6350" y="827049"/>
                </a:lnTo>
                <a:lnTo>
                  <a:pt x="6350" y="601625"/>
                </a:lnTo>
                <a:close/>
              </a:path>
              <a:path w="2212975" h="833754">
                <a:moveTo>
                  <a:pt x="6350" y="827049"/>
                </a:moveTo>
                <a:lnTo>
                  <a:pt x="3175" y="827049"/>
                </a:lnTo>
                <a:lnTo>
                  <a:pt x="6350" y="830224"/>
                </a:lnTo>
                <a:lnTo>
                  <a:pt x="6350" y="827049"/>
                </a:lnTo>
                <a:close/>
              </a:path>
              <a:path w="2212975" h="833754">
                <a:moveTo>
                  <a:pt x="2206250" y="827049"/>
                </a:moveTo>
                <a:lnTo>
                  <a:pt x="6350" y="827049"/>
                </a:lnTo>
                <a:lnTo>
                  <a:pt x="6350" y="830224"/>
                </a:lnTo>
                <a:lnTo>
                  <a:pt x="2206250" y="830224"/>
                </a:lnTo>
                <a:lnTo>
                  <a:pt x="2206250" y="827049"/>
                </a:lnTo>
                <a:close/>
              </a:path>
              <a:path w="2212975" h="833754">
                <a:moveTo>
                  <a:pt x="2206250" y="38100"/>
                </a:moveTo>
                <a:lnTo>
                  <a:pt x="2206250" y="830224"/>
                </a:lnTo>
                <a:lnTo>
                  <a:pt x="2209425" y="827049"/>
                </a:lnTo>
                <a:lnTo>
                  <a:pt x="2212600" y="827049"/>
                </a:lnTo>
                <a:lnTo>
                  <a:pt x="2212600" y="41275"/>
                </a:lnTo>
                <a:lnTo>
                  <a:pt x="2209425" y="41275"/>
                </a:lnTo>
                <a:lnTo>
                  <a:pt x="2206250" y="38100"/>
                </a:lnTo>
                <a:close/>
              </a:path>
              <a:path w="2212975" h="833754">
                <a:moveTo>
                  <a:pt x="2212600" y="827049"/>
                </a:moveTo>
                <a:lnTo>
                  <a:pt x="2209425" y="827049"/>
                </a:lnTo>
                <a:lnTo>
                  <a:pt x="2206250" y="830224"/>
                </a:lnTo>
                <a:lnTo>
                  <a:pt x="2212600" y="830224"/>
                </a:lnTo>
                <a:lnTo>
                  <a:pt x="2212600" y="827049"/>
                </a:lnTo>
                <a:close/>
              </a:path>
              <a:path w="2212975" h="833754">
                <a:moveTo>
                  <a:pt x="2057029" y="0"/>
                </a:moveTo>
                <a:lnTo>
                  <a:pt x="1980829" y="38100"/>
                </a:lnTo>
                <a:lnTo>
                  <a:pt x="2057029" y="76200"/>
                </a:lnTo>
                <a:lnTo>
                  <a:pt x="2057029" y="41275"/>
                </a:lnTo>
                <a:lnTo>
                  <a:pt x="2044329" y="41275"/>
                </a:lnTo>
                <a:lnTo>
                  <a:pt x="2044329" y="34925"/>
                </a:lnTo>
                <a:lnTo>
                  <a:pt x="2057029" y="34925"/>
                </a:lnTo>
                <a:lnTo>
                  <a:pt x="2057029" y="0"/>
                </a:lnTo>
                <a:close/>
              </a:path>
              <a:path w="2212975" h="833754">
                <a:moveTo>
                  <a:pt x="2057029" y="34925"/>
                </a:moveTo>
                <a:lnTo>
                  <a:pt x="2044329" y="34925"/>
                </a:lnTo>
                <a:lnTo>
                  <a:pt x="2044329" y="41275"/>
                </a:lnTo>
                <a:lnTo>
                  <a:pt x="2057029" y="41275"/>
                </a:lnTo>
                <a:lnTo>
                  <a:pt x="2057029" y="34925"/>
                </a:lnTo>
                <a:close/>
              </a:path>
              <a:path w="2212975" h="833754">
                <a:moveTo>
                  <a:pt x="2212600" y="34925"/>
                </a:moveTo>
                <a:lnTo>
                  <a:pt x="2057029" y="34925"/>
                </a:lnTo>
                <a:lnTo>
                  <a:pt x="2057029" y="41275"/>
                </a:lnTo>
                <a:lnTo>
                  <a:pt x="2206250" y="41275"/>
                </a:lnTo>
                <a:lnTo>
                  <a:pt x="2206250" y="38100"/>
                </a:lnTo>
                <a:lnTo>
                  <a:pt x="2212600" y="38100"/>
                </a:lnTo>
                <a:lnTo>
                  <a:pt x="2212600" y="34925"/>
                </a:lnTo>
                <a:close/>
              </a:path>
              <a:path w="2212975" h="833754">
                <a:moveTo>
                  <a:pt x="2212600" y="38100"/>
                </a:moveTo>
                <a:lnTo>
                  <a:pt x="2206250" y="38100"/>
                </a:lnTo>
                <a:lnTo>
                  <a:pt x="2209425" y="41275"/>
                </a:lnTo>
                <a:lnTo>
                  <a:pt x="2212600" y="41275"/>
                </a:lnTo>
                <a:lnTo>
                  <a:pt x="2212600" y="3810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458025" y="5449316"/>
            <a:ext cx="1102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Run</a:t>
            </a:r>
            <a:r>
              <a:rPr dirty="0" sz="1800" spc="-5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cfn-init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9645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70"/>
              <a:t>c</a:t>
            </a:r>
            <a:r>
              <a:rPr dirty="0" spc="-380"/>
              <a:t>f</a:t>
            </a:r>
            <a:r>
              <a:rPr dirty="0" spc="-630"/>
              <a:t>n</a:t>
            </a:r>
            <a:r>
              <a:rPr dirty="0" spc="-630"/>
              <a:t>-</a:t>
            </a:r>
            <a:r>
              <a:rPr dirty="0" spc="-735"/>
              <a:t>s</a:t>
            </a:r>
            <a:r>
              <a:rPr dirty="0" spc="-390"/>
              <a:t>i</a:t>
            </a:r>
            <a:r>
              <a:rPr dirty="0" spc="-869"/>
              <a:t>g</a:t>
            </a:r>
            <a:r>
              <a:rPr dirty="0" spc="-715"/>
              <a:t>n</a:t>
            </a:r>
            <a:r>
              <a:rPr dirty="0" spc="-685"/>
              <a:t>a</a:t>
            </a:r>
            <a:r>
              <a:rPr dirty="0" spc="-385"/>
              <a:t>l</a:t>
            </a:r>
            <a:r>
              <a:rPr dirty="0" spc="-330"/>
              <a:t> </a:t>
            </a:r>
            <a:r>
              <a:rPr dirty="0" spc="-490"/>
              <a:t>&amp;</a:t>
            </a:r>
            <a:r>
              <a:rPr dirty="0" spc="-325"/>
              <a:t> </a:t>
            </a:r>
            <a:r>
              <a:rPr dirty="0" spc="-495"/>
              <a:t>w</a:t>
            </a:r>
            <a:r>
              <a:rPr dirty="0" spc="-770"/>
              <a:t>a</a:t>
            </a:r>
            <a:r>
              <a:rPr dirty="0" spc="-390"/>
              <a:t>i</a:t>
            </a:r>
            <a:r>
              <a:rPr dirty="0" spc="-409"/>
              <a:t>t</a:t>
            </a:r>
            <a:r>
              <a:rPr dirty="0" spc="-330"/>
              <a:t> </a:t>
            </a:r>
            <a:r>
              <a:rPr dirty="0" spc="-459"/>
              <a:t>c</a:t>
            </a:r>
            <a:r>
              <a:rPr dirty="0" spc="-290"/>
              <a:t>o</a:t>
            </a:r>
            <a:r>
              <a:rPr dirty="0" spc="-570"/>
              <a:t>n</a:t>
            </a:r>
            <a:r>
              <a:rPr dirty="0" spc="-570"/>
              <a:t>d</a:t>
            </a:r>
            <a:r>
              <a:rPr dirty="0" spc="-390"/>
              <a:t>i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290"/>
              <a:t>o</a:t>
            </a:r>
            <a:r>
              <a:rPr dirty="0" spc="-685"/>
              <a:t>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91412"/>
            <a:ext cx="5786755" cy="105600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41300" marR="5080" indent="-228600">
              <a:lnSpc>
                <a:spcPts val="2500"/>
              </a:lnSpc>
              <a:spcBef>
                <a:spcPts val="7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We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still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don’t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know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how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90">
                <a:solidFill>
                  <a:srgbClr val="444949"/>
                </a:solidFill>
                <a:latin typeface="Microsoft Sans Serif"/>
                <a:cs typeface="Microsoft Sans Serif"/>
              </a:rPr>
              <a:t>tell 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4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5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2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 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pr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1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209">
                <a:solidFill>
                  <a:srgbClr val="444949"/>
                </a:solidFill>
                <a:latin typeface="Microsoft Sans Serif"/>
                <a:cs typeface="Microsoft Sans Serif"/>
              </a:rPr>
              <a:t>cf</a:t>
            </a:r>
            <a:r>
              <a:rPr dirty="0" baseline="1089" sz="3825" spc="-22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089" sz="3825" spc="-67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baseline="1089" sz="3825" spc="-112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089" sz="3825" spc="-25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089" sz="3825" spc="-22">
                <a:solidFill>
                  <a:srgbClr val="444949"/>
                </a:solidFill>
                <a:latin typeface="Microsoft Sans Serif"/>
                <a:cs typeface="Microsoft Sans Serif"/>
              </a:rPr>
              <a:t>it</a:t>
            </a:r>
            <a:endParaRPr baseline="1089" sz="3825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2915412"/>
            <a:ext cx="6426200" cy="2722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3105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this,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we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54">
                <a:solidFill>
                  <a:srgbClr val="444949"/>
                </a:solidFill>
                <a:latin typeface="Microsoft Sans Serif"/>
                <a:cs typeface="Microsoft Sans Serif"/>
              </a:rPr>
              <a:t>use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270">
                <a:solidFill>
                  <a:srgbClr val="444949"/>
                </a:solidFill>
                <a:latin typeface="Microsoft Sans Serif"/>
                <a:cs typeface="Microsoft Sans Serif"/>
              </a:rPr>
              <a:t>cfn-signal</a:t>
            </a:r>
            <a:r>
              <a:rPr dirty="0" baseline="1089" sz="38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script!</a:t>
            </a:r>
            <a:endParaRPr sz="26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1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70">
                <a:solidFill>
                  <a:srgbClr val="444949"/>
                </a:solidFill>
                <a:latin typeface="Microsoft Sans Serif"/>
                <a:cs typeface="Microsoft Sans Serif"/>
              </a:rPr>
              <a:t>We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70">
                <a:solidFill>
                  <a:srgbClr val="444949"/>
                </a:solidFill>
                <a:latin typeface="Microsoft Sans Serif"/>
                <a:cs typeface="Microsoft Sans Serif"/>
              </a:rPr>
              <a:t>run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cfn-signal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85">
                <a:solidFill>
                  <a:srgbClr val="444949"/>
                </a:solidFill>
                <a:latin typeface="Microsoft Sans Serif"/>
                <a:cs typeface="Microsoft Sans Serif"/>
              </a:rPr>
              <a:t>right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after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cfn-init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3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Tell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0">
                <a:solidFill>
                  <a:srgbClr val="444949"/>
                </a:solidFill>
                <a:latin typeface="Microsoft Sans Serif"/>
                <a:cs typeface="Microsoft Sans Serif"/>
              </a:rPr>
              <a:t>CloudFormation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service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60">
                <a:solidFill>
                  <a:srgbClr val="444949"/>
                </a:solidFill>
                <a:latin typeface="Microsoft Sans Serif"/>
                <a:cs typeface="Microsoft Sans Serif"/>
              </a:rPr>
              <a:t>keep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going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0">
                <a:solidFill>
                  <a:srgbClr val="444949"/>
                </a:solidFill>
                <a:latin typeface="Microsoft Sans Serif"/>
                <a:cs typeface="Microsoft Sans Serif"/>
              </a:rPr>
              <a:t>or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fail</a:t>
            </a:r>
            <a:endParaRPr sz="22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115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We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need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define</a:t>
            </a:r>
            <a:r>
              <a:rPr dirty="0" sz="26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112">
                <a:solidFill>
                  <a:srgbClr val="444949"/>
                </a:solidFill>
                <a:latin typeface="Microsoft Sans Serif"/>
                <a:cs typeface="Microsoft Sans Serif"/>
              </a:rPr>
              <a:t>WaitCondition</a:t>
            </a:r>
            <a:r>
              <a:rPr dirty="0" sz="2600" spc="-7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600">
              <a:latin typeface="Microsoft Sans Serif"/>
              <a:cs typeface="Microsoft Sans Serif"/>
            </a:endParaRPr>
          </a:p>
          <a:p>
            <a:pPr lvl="1" marL="698500" marR="10160" indent="-228600">
              <a:lnSpc>
                <a:spcPct val="79100"/>
              </a:lnSpc>
              <a:spcBef>
                <a:spcPts val="5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60">
                <a:solidFill>
                  <a:srgbClr val="444949"/>
                </a:solidFill>
                <a:latin typeface="Microsoft Sans Serif"/>
                <a:cs typeface="Microsoft Sans Serif"/>
              </a:rPr>
              <a:t>Block</a:t>
            </a:r>
            <a:r>
              <a:rPr dirty="0" sz="2200" spc="-15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the </a:t>
            </a:r>
            <a:r>
              <a:rPr dirty="0" sz="2200" spc="-110">
                <a:solidFill>
                  <a:srgbClr val="444949"/>
                </a:solidFill>
                <a:latin typeface="Microsoft Sans Serif"/>
                <a:cs typeface="Microsoft Sans Serif"/>
              </a:rPr>
              <a:t>template 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until </a:t>
            </a:r>
            <a:r>
              <a:rPr dirty="0" sz="2200" spc="-25">
                <a:solidFill>
                  <a:srgbClr val="444949"/>
                </a:solidFill>
                <a:latin typeface="Microsoft Sans Serif"/>
                <a:cs typeface="Microsoft Sans Serif"/>
              </a:rPr>
              <a:t>it 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receives</a:t>
            </a:r>
            <a:r>
              <a:rPr dirty="0" sz="2200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28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0">
                <a:solidFill>
                  <a:srgbClr val="444949"/>
                </a:solidFill>
                <a:latin typeface="Microsoft Sans Serif"/>
                <a:cs typeface="Microsoft Sans Serif"/>
              </a:rPr>
              <a:t>signal</a:t>
            </a:r>
            <a:r>
              <a:rPr dirty="0" sz="2200" spc="-20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70">
                <a:solidFill>
                  <a:srgbClr val="444949"/>
                </a:solidFill>
                <a:latin typeface="Microsoft Sans Serif"/>
                <a:cs typeface="Microsoft Sans Serif"/>
              </a:rPr>
              <a:t>from </a:t>
            </a:r>
            <a:r>
              <a:rPr dirty="0" sz="2200" spc="-120">
                <a:solidFill>
                  <a:srgbClr val="444949"/>
                </a:solidFill>
                <a:latin typeface="Microsoft Sans Serif"/>
                <a:cs typeface="Microsoft Sans Serif"/>
              </a:rPr>
              <a:t>cfn- </a:t>
            </a:r>
            <a:r>
              <a:rPr dirty="0" sz="2200" spc="-5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0">
                <a:solidFill>
                  <a:srgbClr val="444949"/>
                </a:solidFill>
                <a:latin typeface="Microsoft Sans Serif"/>
                <a:cs typeface="Microsoft Sans Serif"/>
              </a:rPr>
              <a:t>signal</a:t>
            </a:r>
            <a:endParaRPr sz="2200">
              <a:latin typeface="Microsoft Sans Serif"/>
              <a:cs typeface="Microsoft Sans Serif"/>
            </a:endParaRPr>
          </a:p>
          <a:p>
            <a:pPr lvl="1" marL="698500" marR="436880" indent="-228600">
              <a:lnSpc>
                <a:spcPct val="79100"/>
              </a:lnSpc>
              <a:spcBef>
                <a:spcPts val="53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tt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19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291" sz="3225" spc="-6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baseline="1291" sz="3225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291" sz="3225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291" sz="3225" spc="-112">
                <a:solidFill>
                  <a:srgbClr val="444949"/>
                </a:solidFill>
                <a:latin typeface="Microsoft Sans Serif"/>
                <a:cs typeface="Microsoft Sans Serif"/>
              </a:rPr>
              <a:t>atio</a:t>
            </a:r>
            <a:r>
              <a:rPr dirty="0" baseline="1291" sz="3225" spc="-187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291" sz="3225" spc="-637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baseline="1291" sz="3225" spc="-1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291" sz="3225" spc="-165">
                <a:solidFill>
                  <a:srgbClr val="444949"/>
                </a:solidFill>
                <a:latin typeface="Microsoft Sans Serif"/>
                <a:cs typeface="Microsoft Sans Serif"/>
              </a:rPr>
              <a:t>lic</a:t>
            </a:r>
            <a:r>
              <a:rPr dirty="0" baseline="1291" sz="3225" spc="-24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baseline="1291" sz="32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2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9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200" spc="-3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2, 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ASG)</a:t>
            </a:r>
            <a:endParaRPr sz="22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49092" y="1419421"/>
            <a:ext cx="3968115" cy="1139825"/>
            <a:chOff x="7649092" y="1419421"/>
            <a:chExt cx="3968115" cy="1139825"/>
          </a:xfrm>
        </p:grpSpPr>
        <p:sp>
          <p:nvSpPr>
            <p:cNvPr id="8" name="object 8"/>
            <p:cNvSpPr/>
            <p:nvPr/>
          </p:nvSpPr>
          <p:spPr>
            <a:xfrm>
              <a:off x="7655442" y="1425771"/>
              <a:ext cx="3955415" cy="1127125"/>
            </a:xfrm>
            <a:custGeom>
              <a:avLst/>
              <a:gdLst/>
              <a:ahLst/>
              <a:cxnLst/>
              <a:rect l="l" t="t" r="r" b="b"/>
              <a:pathLst>
                <a:path w="3955415" h="1127125">
                  <a:moveTo>
                    <a:pt x="3955310" y="0"/>
                  </a:moveTo>
                  <a:lnTo>
                    <a:pt x="0" y="0"/>
                  </a:lnTo>
                  <a:lnTo>
                    <a:pt x="0" y="1127051"/>
                  </a:lnTo>
                  <a:lnTo>
                    <a:pt x="3955310" y="1127051"/>
                  </a:lnTo>
                  <a:lnTo>
                    <a:pt x="3955310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655442" y="1425771"/>
              <a:ext cx="3955415" cy="1127125"/>
            </a:xfrm>
            <a:custGeom>
              <a:avLst/>
              <a:gdLst/>
              <a:ahLst/>
              <a:cxnLst/>
              <a:rect l="l" t="t" r="r" b="b"/>
              <a:pathLst>
                <a:path w="3955415" h="1127125">
                  <a:moveTo>
                    <a:pt x="0" y="0"/>
                  </a:moveTo>
                  <a:lnTo>
                    <a:pt x="3955311" y="0"/>
                  </a:lnTo>
                  <a:lnTo>
                    <a:pt x="3955311" y="1127051"/>
                  </a:lnTo>
                  <a:lnTo>
                    <a:pt x="0" y="11270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511495" y="1825244"/>
            <a:ext cx="2242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CloudFormation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55440" y="4006001"/>
            <a:ext cx="3955415" cy="1127125"/>
          </a:xfrm>
          <a:custGeom>
            <a:avLst/>
            <a:gdLst/>
            <a:ahLst/>
            <a:cxnLst/>
            <a:rect l="l" t="t" r="r" b="b"/>
            <a:pathLst>
              <a:path w="3955415" h="1127125">
                <a:moveTo>
                  <a:pt x="3955310" y="0"/>
                </a:moveTo>
                <a:lnTo>
                  <a:pt x="0" y="0"/>
                </a:lnTo>
                <a:lnTo>
                  <a:pt x="0" y="1127051"/>
                </a:lnTo>
                <a:lnTo>
                  <a:pt x="3955310" y="1127051"/>
                </a:lnTo>
                <a:lnTo>
                  <a:pt x="3955310" y="0"/>
                </a:lnTo>
                <a:close/>
              </a:path>
            </a:pathLst>
          </a:custGeom>
          <a:solidFill>
            <a:srgbClr val="F698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655440" y="4006001"/>
            <a:ext cx="3955415" cy="1127125"/>
          </a:xfrm>
          <a:prstGeom prst="rect">
            <a:avLst/>
          </a:prstGeom>
          <a:ln w="12700">
            <a:solidFill>
              <a:srgbClr val="B56E01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12759" y="2552826"/>
            <a:ext cx="1458595" cy="1453515"/>
          </a:xfrm>
          <a:custGeom>
            <a:avLst/>
            <a:gdLst/>
            <a:ahLst/>
            <a:cxnLst/>
            <a:rect l="l" t="t" r="r" b="b"/>
            <a:pathLst>
              <a:path w="1458595" h="1453514">
                <a:moveTo>
                  <a:pt x="76200" y="1376984"/>
                </a:moveTo>
                <a:lnTo>
                  <a:pt x="41275" y="1376984"/>
                </a:lnTo>
                <a:lnTo>
                  <a:pt x="41275" y="0"/>
                </a:lnTo>
                <a:lnTo>
                  <a:pt x="34925" y="0"/>
                </a:lnTo>
                <a:lnTo>
                  <a:pt x="34925" y="1376984"/>
                </a:lnTo>
                <a:lnTo>
                  <a:pt x="0" y="1376984"/>
                </a:lnTo>
                <a:lnTo>
                  <a:pt x="38100" y="1453184"/>
                </a:lnTo>
                <a:lnTo>
                  <a:pt x="69850" y="1389684"/>
                </a:lnTo>
                <a:lnTo>
                  <a:pt x="76200" y="1376984"/>
                </a:lnTo>
                <a:close/>
              </a:path>
              <a:path w="1458595" h="1453514">
                <a:moveTo>
                  <a:pt x="1458429" y="76200"/>
                </a:moveTo>
                <a:lnTo>
                  <a:pt x="1452079" y="63500"/>
                </a:lnTo>
                <a:lnTo>
                  <a:pt x="1420329" y="0"/>
                </a:lnTo>
                <a:lnTo>
                  <a:pt x="1382229" y="76200"/>
                </a:lnTo>
                <a:lnTo>
                  <a:pt x="1417154" y="76200"/>
                </a:lnTo>
                <a:lnTo>
                  <a:pt x="1417154" y="1453184"/>
                </a:lnTo>
                <a:lnTo>
                  <a:pt x="1423504" y="1453184"/>
                </a:lnTo>
                <a:lnTo>
                  <a:pt x="1423504" y="76200"/>
                </a:lnTo>
                <a:lnTo>
                  <a:pt x="1458429" y="7620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799747" y="2985049"/>
            <a:ext cx="304800" cy="645795"/>
          </a:xfrm>
          <a:prstGeom prst="rect">
            <a:avLst/>
          </a:prstGeom>
        </p:spPr>
        <p:txBody>
          <a:bodyPr wrap="square" lIns="0" tIns="12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launch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98411" y="2736329"/>
            <a:ext cx="571500" cy="1150620"/>
          </a:xfrm>
          <a:prstGeom prst="rect">
            <a:avLst/>
          </a:prstGeom>
        </p:spPr>
        <p:txBody>
          <a:bodyPr wrap="square" lIns="0" tIns="16510" rIns="0" bIns="0" rtlCol="0" vert="vert27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13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Retrieve</a:t>
            </a:r>
            <a:r>
              <a:rPr dirty="0" sz="1800" spc="-7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init </a:t>
            </a:r>
            <a:r>
              <a:rPr dirty="0" sz="1800" spc="-39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29915" y="2563215"/>
            <a:ext cx="2212975" cy="2801620"/>
          </a:xfrm>
          <a:custGeom>
            <a:avLst/>
            <a:gdLst/>
            <a:ahLst/>
            <a:cxnLst/>
            <a:rect l="l" t="t" r="r" b="b"/>
            <a:pathLst>
              <a:path w="2212975" h="2801620">
                <a:moveTo>
                  <a:pt x="1453400" y="76200"/>
                </a:moveTo>
                <a:lnTo>
                  <a:pt x="1447050" y="63500"/>
                </a:lnTo>
                <a:lnTo>
                  <a:pt x="1415300" y="0"/>
                </a:lnTo>
                <a:lnTo>
                  <a:pt x="1377200" y="76200"/>
                </a:lnTo>
                <a:lnTo>
                  <a:pt x="1412125" y="76200"/>
                </a:lnTo>
                <a:lnTo>
                  <a:pt x="1412125" y="1453184"/>
                </a:lnTo>
                <a:lnTo>
                  <a:pt x="1418475" y="1453184"/>
                </a:lnTo>
                <a:lnTo>
                  <a:pt x="1418475" y="76200"/>
                </a:lnTo>
                <a:lnTo>
                  <a:pt x="1453400" y="76200"/>
                </a:lnTo>
                <a:close/>
              </a:path>
              <a:path w="2212975" h="2801620">
                <a:moveTo>
                  <a:pt x="2212606" y="2003145"/>
                </a:moveTo>
                <a:lnTo>
                  <a:pt x="2057031" y="2003145"/>
                </a:lnTo>
                <a:lnTo>
                  <a:pt x="2057031" y="1968220"/>
                </a:lnTo>
                <a:lnTo>
                  <a:pt x="1980831" y="2006320"/>
                </a:lnTo>
                <a:lnTo>
                  <a:pt x="2057031" y="2044420"/>
                </a:lnTo>
                <a:lnTo>
                  <a:pt x="2057031" y="2009495"/>
                </a:lnTo>
                <a:lnTo>
                  <a:pt x="2206256" y="2009495"/>
                </a:lnTo>
                <a:lnTo>
                  <a:pt x="2206256" y="2795270"/>
                </a:lnTo>
                <a:lnTo>
                  <a:pt x="6350" y="2795270"/>
                </a:lnTo>
                <a:lnTo>
                  <a:pt x="6350" y="2569845"/>
                </a:lnTo>
                <a:lnTo>
                  <a:pt x="0" y="2569845"/>
                </a:lnTo>
                <a:lnTo>
                  <a:pt x="0" y="2801620"/>
                </a:lnTo>
                <a:lnTo>
                  <a:pt x="2212606" y="2801620"/>
                </a:lnTo>
                <a:lnTo>
                  <a:pt x="2212606" y="2798445"/>
                </a:lnTo>
                <a:lnTo>
                  <a:pt x="2212606" y="2795270"/>
                </a:lnTo>
                <a:lnTo>
                  <a:pt x="2212606" y="2009495"/>
                </a:lnTo>
                <a:lnTo>
                  <a:pt x="2212606" y="2006320"/>
                </a:lnTo>
                <a:lnTo>
                  <a:pt x="2212606" y="2003145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458025" y="5449316"/>
            <a:ext cx="1102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Run</a:t>
            </a:r>
            <a:r>
              <a:rPr dirty="0" sz="1800" spc="-5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cfn-init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10549" y="2784636"/>
            <a:ext cx="571500" cy="1075055"/>
          </a:xfrm>
          <a:prstGeom prst="rect">
            <a:avLst/>
          </a:prstGeom>
        </p:spPr>
        <p:txBody>
          <a:bodyPr wrap="square" lIns="0" tIns="16510" rIns="0" bIns="0" rtlCol="0" vert="vert27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13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Signal</a:t>
            </a:r>
            <a:r>
              <a:rPr dirty="0" sz="1800" spc="-6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from </a:t>
            </a:r>
            <a:r>
              <a:rPr dirty="0" sz="1800" spc="-39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cfn-signal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82118" y="764539"/>
            <a:ext cx="13906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444949"/>
                </a:solidFill>
                <a:latin typeface="Calibri"/>
                <a:cs typeface="Calibri"/>
              </a:rPr>
              <a:t>Wait</a:t>
            </a:r>
            <a:r>
              <a:rPr dirty="0" sz="1800" spc="-5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condition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008686" y="754584"/>
            <a:ext cx="608965" cy="959485"/>
            <a:chOff x="11008686" y="754584"/>
            <a:chExt cx="608965" cy="959485"/>
          </a:xfrm>
        </p:grpSpPr>
        <p:sp>
          <p:nvSpPr>
            <p:cNvPr id="21" name="object 21"/>
            <p:cNvSpPr/>
            <p:nvPr/>
          </p:nvSpPr>
          <p:spPr>
            <a:xfrm>
              <a:off x="11015036" y="760934"/>
              <a:ext cx="596265" cy="946785"/>
            </a:xfrm>
            <a:custGeom>
              <a:avLst/>
              <a:gdLst/>
              <a:ahLst/>
              <a:cxnLst/>
              <a:rect l="l" t="t" r="r" b="b"/>
              <a:pathLst>
                <a:path w="596265" h="946785">
                  <a:moveTo>
                    <a:pt x="297856" y="473301"/>
                  </a:moveTo>
                  <a:lnTo>
                    <a:pt x="0" y="946600"/>
                  </a:lnTo>
                  <a:lnTo>
                    <a:pt x="595713" y="946600"/>
                  </a:lnTo>
                  <a:lnTo>
                    <a:pt x="297856" y="473301"/>
                  </a:lnTo>
                  <a:close/>
                </a:path>
                <a:path w="596265" h="946785">
                  <a:moveTo>
                    <a:pt x="595713" y="0"/>
                  </a:moveTo>
                  <a:lnTo>
                    <a:pt x="0" y="0"/>
                  </a:lnTo>
                  <a:lnTo>
                    <a:pt x="297856" y="473301"/>
                  </a:lnTo>
                  <a:lnTo>
                    <a:pt x="595713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015036" y="760934"/>
              <a:ext cx="596265" cy="946785"/>
            </a:xfrm>
            <a:custGeom>
              <a:avLst/>
              <a:gdLst/>
              <a:ahLst/>
              <a:cxnLst/>
              <a:rect l="l" t="t" r="r" b="b"/>
              <a:pathLst>
                <a:path w="596265" h="946785">
                  <a:moveTo>
                    <a:pt x="0" y="0"/>
                  </a:moveTo>
                  <a:lnTo>
                    <a:pt x="595714" y="0"/>
                  </a:lnTo>
                  <a:lnTo>
                    <a:pt x="297857" y="473300"/>
                  </a:lnTo>
                  <a:lnTo>
                    <a:pt x="595714" y="946600"/>
                  </a:lnTo>
                  <a:lnTo>
                    <a:pt x="0" y="946600"/>
                  </a:lnTo>
                  <a:lnTo>
                    <a:pt x="297857" y="473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38853"/>
            <a:ext cx="9935210" cy="1169035"/>
          </a:xfrm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580"/>
              </a:spcBef>
            </a:pPr>
            <a:r>
              <a:rPr dirty="0" sz="3900" spc="-50">
                <a:latin typeface="Microsoft Sans Serif"/>
                <a:cs typeface="Microsoft Sans Serif"/>
              </a:rPr>
              <a:t>Wait</a:t>
            </a:r>
            <a:r>
              <a:rPr dirty="0" sz="3900" spc="75">
                <a:latin typeface="Microsoft Sans Serif"/>
                <a:cs typeface="Microsoft Sans Serif"/>
              </a:rPr>
              <a:t> </a:t>
            </a:r>
            <a:r>
              <a:rPr dirty="0" sz="3900" spc="-90">
                <a:latin typeface="Microsoft Sans Serif"/>
                <a:cs typeface="Microsoft Sans Serif"/>
              </a:rPr>
              <a:t>Condition</a:t>
            </a:r>
            <a:r>
              <a:rPr dirty="0" sz="3900" spc="70">
                <a:latin typeface="Microsoft Sans Serif"/>
                <a:cs typeface="Microsoft Sans Serif"/>
              </a:rPr>
              <a:t> </a:t>
            </a:r>
            <a:r>
              <a:rPr dirty="0" sz="3900" spc="-15">
                <a:latin typeface="Microsoft Sans Serif"/>
                <a:cs typeface="Microsoft Sans Serif"/>
              </a:rPr>
              <a:t>Didn't</a:t>
            </a:r>
            <a:r>
              <a:rPr dirty="0" sz="3900" spc="80">
                <a:latin typeface="Microsoft Sans Serif"/>
                <a:cs typeface="Microsoft Sans Serif"/>
              </a:rPr>
              <a:t> </a:t>
            </a:r>
            <a:r>
              <a:rPr dirty="0" sz="3900" spc="-290">
                <a:latin typeface="Microsoft Sans Serif"/>
                <a:cs typeface="Microsoft Sans Serif"/>
              </a:rPr>
              <a:t>Receive</a:t>
            </a:r>
            <a:r>
              <a:rPr dirty="0" sz="3900" spc="65">
                <a:latin typeface="Microsoft Sans Serif"/>
                <a:cs typeface="Microsoft Sans Serif"/>
              </a:rPr>
              <a:t> </a:t>
            </a:r>
            <a:r>
              <a:rPr dirty="0" sz="3900" spc="-114">
                <a:latin typeface="Microsoft Sans Serif"/>
                <a:cs typeface="Microsoft Sans Serif"/>
              </a:rPr>
              <a:t>the</a:t>
            </a:r>
            <a:r>
              <a:rPr dirty="0" sz="3900" spc="70">
                <a:latin typeface="Microsoft Sans Serif"/>
                <a:cs typeface="Microsoft Sans Serif"/>
              </a:rPr>
              <a:t> </a:t>
            </a:r>
            <a:r>
              <a:rPr dirty="0" sz="3900" spc="-204">
                <a:latin typeface="Microsoft Sans Serif"/>
                <a:cs typeface="Microsoft Sans Serif"/>
              </a:rPr>
              <a:t>Required </a:t>
            </a:r>
            <a:r>
              <a:rPr dirty="0" sz="3900" spc="-200">
                <a:latin typeface="Microsoft Sans Serif"/>
                <a:cs typeface="Microsoft Sans Serif"/>
              </a:rPr>
              <a:t> </a:t>
            </a:r>
            <a:r>
              <a:rPr dirty="0" sz="3900" spc="-80">
                <a:latin typeface="Microsoft Sans Serif"/>
                <a:cs typeface="Microsoft Sans Serif"/>
              </a:rPr>
              <a:t>Number</a:t>
            </a:r>
            <a:r>
              <a:rPr dirty="0" sz="3900" spc="80">
                <a:latin typeface="Microsoft Sans Serif"/>
                <a:cs typeface="Microsoft Sans Serif"/>
              </a:rPr>
              <a:t> </a:t>
            </a:r>
            <a:r>
              <a:rPr dirty="0" sz="3900" spc="-60">
                <a:latin typeface="Microsoft Sans Serif"/>
                <a:cs typeface="Microsoft Sans Serif"/>
              </a:rPr>
              <a:t>of</a:t>
            </a:r>
            <a:r>
              <a:rPr dirty="0" sz="3900" spc="75">
                <a:latin typeface="Microsoft Sans Serif"/>
                <a:cs typeface="Microsoft Sans Serif"/>
              </a:rPr>
              <a:t> </a:t>
            </a:r>
            <a:r>
              <a:rPr dirty="0" sz="3900" spc="-385">
                <a:latin typeface="Microsoft Sans Serif"/>
                <a:cs typeface="Microsoft Sans Serif"/>
              </a:rPr>
              <a:t>Signals</a:t>
            </a:r>
            <a:r>
              <a:rPr dirty="0" sz="3900" spc="70">
                <a:latin typeface="Microsoft Sans Serif"/>
                <a:cs typeface="Microsoft Sans Serif"/>
              </a:rPr>
              <a:t> </a:t>
            </a:r>
            <a:r>
              <a:rPr dirty="0" sz="3900" spc="-65">
                <a:latin typeface="Microsoft Sans Serif"/>
                <a:cs typeface="Microsoft Sans Serif"/>
              </a:rPr>
              <a:t>from</a:t>
            </a:r>
            <a:r>
              <a:rPr dirty="0" sz="3900" spc="80">
                <a:latin typeface="Microsoft Sans Serif"/>
                <a:cs typeface="Microsoft Sans Serif"/>
              </a:rPr>
              <a:t> </a:t>
            </a:r>
            <a:r>
              <a:rPr dirty="0" sz="3900" spc="-335">
                <a:latin typeface="Microsoft Sans Serif"/>
                <a:cs typeface="Microsoft Sans Serif"/>
              </a:rPr>
              <a:t>an</a:t>
            </a:r>
            <a:r>
              <a:rPr dirty="0" sz="3900" spc="-165">
                <a:latin typeface="Microsoft Sans Serif"/>
                <a:cs typeface="Microsoft Sans Serif"/>
              </a:rPr>
              <a:t> </a:t>
            </a:r>
            <a:r>
              <a:rPr dirty="0" sz="3900" spc="-200">
                <a:latin typeface="Microsoft Sans Serif"/>
                <a:cs typeface="Microsoft Sans Serif"/>
              </a:rPr>
              <a:t>Amazon</a:t>
            </a:r>
            <a:r>
              <a:rPr dirty="0" sz="3900" spc="75">
                <a:latin typeface="Microsoft Sans Serif"/>
                <a:cs typeface="Microsoft Sans Serif"/>
              </a:rPr>
              <a:t> </a:t>
            </a:r>
            <a:r>
              <a:rPr dirty="0" sz="3900" spc="-305">
                <a:latin typeface="Microsoft Sans Serif"/>
                <a:cs typeface="Microsoft Sans Serif"/>
              </a:rPr>
              <a:t>EC2</a:t>
            </a:r>
            <a:r>
              <a:rPr dirty="0" sz="3900" spc="75">
                <a:latin typeface="Microsoft Sans Serif"/>
                <a:cs typeface="Microsoft Sans Serif"/>
              </a:rPr>
              <a:t> </a:t>
            </a:r>
            <a:r>
              <a:rPr dirty="0" sz="3900" spc="-260">
                <a:latin typeface="Microsoft Sans Serif"/>
                <a:cs typeface="Microsoft Sans Serif"/>
              </a:rPr>
              <a:t>Instance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474723"/>
            <a:ext cx="10353675" cy="397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435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Ensure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AMI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you're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using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75">
                <a:solidFill>
                  <a:srgbClr val="444949"/>
                </a:solidFill>
                <a:latin typeface="Microsoft Sans Serif"/>
                <a:cs typeface="Microsoft Sans Serif"/>
              </a:rPr>
              <a:t>has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CloudFormation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helper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scripts</a:t>
            </a:r>
            <a:endParaRPr sz="2400">
              <a:latin typeface="Microsoft Sans Serif"/>
              <a:cs typeface="Microsoft Sans Serif"/>
            </a:endParaRPr>
          </a:p>
          <a:p>
            <a:pPr marL="241300" marR="248920">
              <a:lnSpc>
                <a:spcPct val="69200"/>
              </a:lnSpc>
              <a:spcBef>
                <a:spcPts val="440"/>
              </a:spcBef>
            </a:pP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installed.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If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AMI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doesn't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include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helper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scripts,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also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download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them </a:t>
            </a:r>
            <a:r>
              <a:rPr dirty="0" sz="2400" spc="-6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your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instance.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435"/>
              </a:lnSpc>
              <a:spcBef>
                <a:spcPts val="2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Verify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cfn-init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&amp;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cfn-signal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command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was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0">
                <a:solidFill>
                  <a:srgbClr val="444949"/>
                </a:solidFill>
                <a:latin typeface="Microsoft Sans Serif"/>
                <a:cs typeface="Microsoft Sans Serif"/>
              </a:rPr>
              <a:t>successfully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run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instance.</a:t>
            </a:r>
            <a:endParaRPr sz="2400">
              <a:latin typeface="Microsoft Sans Serif"/>
              <a:cs typeface="Microsoft Sans Serif"/>
            </a:endParaRPr>
          </a:p>
          <a:p>
            <a:pPr marL="241300" marR="353695">
              <a:lnSpc>
                <a:spcPct val="69200"/>
              </a:lnSpc>
              <a:spcBef>
                <a:spcPts val="445"/>
              </a:spcBef>
            </a:pP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view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0">
                <a:solidFill>
                  <a:srgbClr val="444949"/>
                </a:solidFill>
                <a:latin typeface="Microsoft Sans Serif"/>
                <a:cs typeface="Microsoft Sans Serif"/>
              </a:rPr>
              <a:t>logs,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such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35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dirty="0" sz="2400" spc="-2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/var/log/cloud-init.log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444949"/>
                </a:solidFill>
                <a:latin typeface="Microsoft Sans Serif"/>
                <a:cs typeface="Microsoft Sans Serif"/>
              </a:rPr>
              <a:t>or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/var/log/cfn-init.log,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help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you </a:t>
            </a:r>
            <a:r>
              <a:rPr dirty="0" sz="2400" spc="-6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sta</a:t>
            </a:r>
            <a:r>
              <a:rPr dirty="0" sz="2400" spc="-229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45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retrieve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logs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by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logging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your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instance,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but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must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disable</a:t>
            </a:r>
            <a:endParaRPr sz="2400">
              <a:latin typeface="Microsoft Sans Serif"/>
              <a:cs typeface="Microsoft Sans Serif"/>
            </a:endParaRPr>
          </a:p>
          <a:p>
            <a:pPr marL="241300" marR="626110">
              <a:lnSpc>
                <a:spcPct val="69200"/>
              </a:lnSpc>
              <a:spcBef>
                <a:spcPts val="455"/>
              </a:spcBef>
            </a:pP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rollback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failure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444949"/>
                </a:solidFill>
                <a:latin typeface="Microsoft Sans Serif"/>
                <a:cs typeface="Microsoft Sans Serif"/>
              </a:rPr>
              <a:t>or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0">
                <a:solidFill>
                  <a:srgbClr val="444949"/>
                </a:solidFill>
                <a:latin typeface="Microsoft Sans Serif"/>
                <a:cs typeface="Microsoft Sans Serif"/>
              </a:rPr>
              <a:t>else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CloudFormation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deletes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instance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after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your </a:t>
            </a:r>
            <a:r>
              <a:rPr dirty="0" sz="2400" spc="-6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sta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2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reat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435"/>
              </a:lnSpc>
              <a:spcBef>
                <a:spcPts val="2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Verify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instance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75">
                <a:solidFill>
                  <a:srgbClr val="444949"/>
                </a:solidFill>
                <a:latin typeface="Microsoft Sans Serif"/>
                <a:cs typeface="Microsoft Sans Serif"/>
              </a:rPr>
              <a:t>has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connection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Internet.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If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instance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 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VPC,</a:t>
            </a:r>
            <a:endParaRPr sz="2400">
              <a:latin typeface="Microsoft Sans Serif"/>
              <a:cs typeface="Microsoft Sans Serif"/>
            </a:endParaRPr>
          </a:p>
          <a:p>
            <a:pPr marL="241300" marR="5080">
              <a:lnSpc>
                <a:spcPct val="70000"/>
              </a:lnSpc>
              <a:spcBef>
                <a:spcPts val="420"/>
              </a:spcBef>
            </a:pP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instance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should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able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connect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Internet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through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NAT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device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if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it's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9">
                <a:solidFill>
                  <a:srgbClr val="444949"/>
                </a:solidFill>
                <a:latin typeface="Microsoft Sans Serif"/>
                <a:cs typeface="Microsoft Sans Serif"/>
              </a:rPr>
              <a:t>is </a:t>
            </a:r>
            <a:r>
              <a:rPr dirty="0" sz="2400" spc="-6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private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subnet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444949"/>
                </a:solidFill>
                <a:latin typeface="Microsoft Sans Serif"/>
                <a:cs typeface="Microsoft Sans Serif"/>
              </a:rPr>
              <a:t>or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through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an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Internet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gateway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if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it's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public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subnet.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SzPct val="102127"/>
              <a:buFont typeface="Arial MT"/>
              <a:buChar char="•"/>
              <a:tabLst>
                <a:tab pos="241300" algn="l"/>
              </a:tabLst>
            </a:pPr>
            <a:r>
              <a:rPr dirty="0" baseline="1182" sz="3525" spc="-232">
                <a:solidFill>
                  <a:srgbClr val="444949"/>
                </a:solidFill>
                <a:latin typeface="Microsoft Sans Serif"/>
                <a:cs typeface="Microsoft Sans Serif"/>
              </a:rPr>
              <a:t>Fo</a:t>
            </a:r>
            <a:r>
              <a:rPr dirty="0" baseline="1182" sz="3525" spc="-127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182" sz="35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-2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182" sz="3525" spc="-44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baseline="1182" sz="3525" spc="-427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baseline="1182" sz="3525" spc="-179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baseline="1182" sz="3525" spc="-12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baseline="1182" sz="3525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baseline="1182" sz="3525" spc="-157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182" sz="3525" spc="-34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baseline="1182" sz="3525" spc="-23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182" sz="3525" spc="16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182" sz="3525" spc="-307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dirty="0" baseline="1182" sz="3525" spc="-15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baseline="1182" sz="3525" spc="-23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cu</a:t>
            </a:r>
            <a:r>
              <a:rPr dirty="0" sz="24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u="sng" sz="2400" spc="-7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h</a:t>
            </a:r>
            <a:r>
              <a:rPr dirty="0" u="sng" sz="2400" spc="-3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u="sng" sz="2400" spc="5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u="sng" sz="2400" spc="-114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dirty="0" u="sng" sz="2400" spc="-35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dirty="0" u="sng" sz="2400" spc="-24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:</a:t>
            </a:r>
            <a:r>
              <a:rPr dirty="0" u="sng" sz="24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//</a:t>
            </a:r>
            <a:r>
              <a:rPr dirty="0" u="sng" sz="2400" spc="-35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dirty="0" u="sng" sz="2400" spc="-3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w</a:t>
            </a:r>
            <a:r>
              <a:rPr dirty="0" u="sng" sz="2400" spc="-35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dirty="0" u="sng" sz="2400" spc="-24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.</a:t>
            </a:r>
            <a:r>
              <a:rPr dirty="0" u="sng" sz="2400" spc="-31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dirty="0" u="sng" sz="2400" spc="-28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m</a:t>
            </a:r>
            <a:r>
              <a:rPr dirty="0" u="sng" sz="2400" spc="-18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dirty="0" u="sng" sz="2400" spc="-29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z</a:t>
            </a:r>
            <a:r>
              <a:rPr dirty="0" u="sng" sz="2400" spc="-18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on</a:t>
            </a:r>
            <a:r>
              <a:rPr dirty="0" u="sng" sz="2400" spc="-9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.</a:t>
            </a:r>
            <a:r>
              <a:rPr dirty="0" u="sng" sz="2400" spc="-13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com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4507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0"/>
              <a:t>Ro</a:t>
            </a:r>
            <a:r>
              <a:rPr dirty="0" spc="-215"/>
              <a:t>l</a:t>
            </a:r>
            <a:r>
              <a:rPr dirty="0" spc="-390"/>
              <a:t>l</a:t>
            </a:r>
            <a:r>
              <a:rPr dirty="0" spc="-505"/>
              <a:t>b</a:t>
            </a:r>
            <a:r>
              <a:rPr dirty="0" spc="-770"/>
              <a:t>a</a:t>
            </a:r>
            <a:r>
              <a:rPr dirty="0" spc="-555"/>
              <a:t>c</a:t>
            </a:r>
            <a:r>
              <a:rPr dirty="0" spc="-635"/>
              <a:t>k</a:t>
            </a:r>
            <a:r>
              <a:rPr dirty="0" spc="-735"/>
              <a:t>s</a:t>
            </a:r>
            <a:r>
              <a:rPr dirty="0" spc="-325"/>
              <a:t> </a:t>
            </a:r>
            <a:r>
              <a:rPr dirty="0" spc="-459"/>
              <a:t>on</a:t>
            </a:r>
            <a:r>
              <a:rPr dirty="0" spc="-320"/>
              <a:t> </a:t>
            </a:r>
            <a:r>
              <a:rPr dirty="0" spc="-484"/>
              <a:t>f</a:t>
            </a:r>
            <a:r>
              <a:rPr dirty="0" spc="-770"/>
              <a:t>a</a:t>
            </a:r>
            <a:r>
              <a:rPr dirty="0" spc="-390"/>
              <a:t>il</a:t>
            </a:r>
            <a:r>
              <a:rPr dirty="0" spc="-625"/>
              <a:t>u</a:t>
            </a:r>
            <a:r>
              <a:rPr dirty="0" spc="-420"/>
              <a:t>r</a:t>
            </a:r>
            <a:r>
              <a:rPr dirty="0" spc="-625"/>
              <a:t>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78203"/>
            <a:ext cx="9177020" cy="4048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5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40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ils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Cr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5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ta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AP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57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Default: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everything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rolls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back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(gets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deleted).</a:t>
            </a:r>
            <a:r>
              <a:rPr dirty="0" sz="2400" spc="-40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We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look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log</a:t>
            </a:r>
            <a:endParaRPr sz="2400">
              <a:latin typeface="Microsoft Sans Serif"/>
              <a:cs typeface="Microsoft Sans Serif"/>
            </a:endParaRPr>
          </a:p>
          <a:p>
            <a:pPr marL="698500">
              <a:lnSpc>
                <a:spcPts val="2515"/>
              </a:lnSpc>
            </a:pPr>
            <a:r>
              <a:rPr dirty="0" sz="2350" spc="-125">
                <a:solidFill>
                  <a:srgbClr val="444949"/>
                </a:solidFill>
                <a:latin typeface="Microsoft Sans Serif"/>
                <a:cs typeface="Microsoft Sans Serif"/>
              </a:rPr>
              <a:t>OnFailure=ROLLBACK</a:t>
            </a:r>
            <a:endParaRPr sz="235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57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Troubleshoot: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">
                <a:solidFill>
                  <a:srgbClr val="444949"/>
                </a:solidFill>
                <a:latin typeface="Microsoft Sans Serif"/>
                <a:cs typeface="Microsoft Sans Serif"/>
              </a:rPr>
              <a:t>Option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disable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rollback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manually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troubleshoot</a:t>
            </a:r>
            <a:endParaRPr sz="2400">
              <a:latin typeface="Microsoft Sans Serif"/>
              <a:cs typeface="Microsoft Sans Serif"/>
            </a:endParaRPr>
          </a:p>
          <a:p>
            <a:pPr marL="698500">
              <a:lnSpc>
                <a:spcPts val="2525"/>
              </a:lnSpc>
            </a:pPr>
            <a:r>
              <a:rPr dirty="0" sz="2350" spc="-45">
                <a:solidFill>
                  <a:srgbClr val="444949"/>
                </a:solidFill>
                <a:latin typeface="Microsoft Sans Serif"/>
                <a:cs typeface="Microsoft Sans Serif"/>
              </a:rPr>
              <a:t>OnFailure=DO_NOTHING</a:t>
            </a:r>
            <a:endParaRPr sz="235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58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Delete: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get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rid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stack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entirely,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do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444949"/>
                </a:solidFill>
                <a:latin typeface="Microsoft Sans Serif"/>
                <a:cs typeface="Microsoft Sans Serif"/>
              </a:rPr>
              <a:t>not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keep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anything</a:t>
            </a:r>
            <a:endParaRPr sz="2400">
              <a:latin typeface="Microsoft Sans Serif"/>
              <a:cs typeface="Microsoft Sans Serif"/>
            </a:endParaRPr>
          </a:p>
          <a:p>
            <a:pPr marL="698500">
              <a:lnSpc>
                <a:spcPts val="2540"/>
              </a:lnSpc>
            </a:pPr>
            <a:r>
              <a:rPr dirty="0" sz="2350" spc="-145">
                <a:solidFill>
                  <a:srgbClr val="444949"/>
                </a:solidFill>
                <a:latin typeface="Microsoft Sans Serif"/>
                <a:cs typeface="Microsoft Sans Serif"/>
              </a:rPr>
              <a:t>OnFailure=DELETE</a:t>
            </a:r>
            <a:endParaRPr sz="23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329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-35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pd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40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ils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90">
                <a:solidFill>
                  <a:srgbClr val="444949"/>
                </a:solidFill>
                <a:latin typeface="Microsoft Sans Serif"/>
                <a:cs typeface="Microsoft Sans Serif"/>
              </a:rPr>
              <a:t>eS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AP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0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stack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automatically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rolls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back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previous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known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working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state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30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Ability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see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log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what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happened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error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80">
                <a:solidFill>
                  <a:srgbClr val="444949"/>
                </a:solidFill>
                <a:latin typeface="Microsoft Sans Serif"/>
                <a:cs typeface="Microsoft Sans Serif"/>
              </a:rPr>
              <a:t>messages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5777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C</a:t>
            </a:r>
            <a:r>
              <a:rPr dirty="0" spc="-175"/>
              <a:t>o</a:t>
            </a:r>
            <a:r>
              <a:rPr dirty="0" spc="-630"/>
              <a:t>n</a:t>
            </a:r>
            <a:r>
              <a:rPr dirty="0" spc="-370"/>
              <a:t>ti</a:t>
            </a:r>
            <a:r>
              <a:rPr dirty="0" spc="-725"/>
              <a:t>n</a:t>
            </a:r>
            <a:r>
              <a:rPr dirty="0" spc="-630"/>
              <a:t>u</a:t>
            </a:r>
            <a:r>
              <a:rPr dirty="0" spc="-290"/>
              <a:t>o</a:t>
            </a:r>
            <a:r>
              <a:rPr dirty="0" spc="-630"/>
              <a:t>u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135"/>
              <a:t>D</a:t>
            </a:r>
            <a:r>
              <a:rPr dirty="0" spc="-515"/>
              <a:t>e</a:t>
            </a:r>
            <a:r>
              <a:rPr dirty="0" spc="-365"/>
              <a:t>li</a:t>
            </a:r>
            <a:r>
              <a:rPr dirty="0" spc="-844"/>
              <a:t>v</a:t>
            </a:r>
            <a:r>
              <a:rPr dirty="0" spc="-515"/>
              <a:t>e</a:t>
            </a:r>
            <a:r>
              <a:rPr dirty="0" spc="-114"/>
              <a:t>r</a:t>
            </a:r>
            <a:r>
              <a:rPr dirty="0" spc="-77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91412"/>
            <a:ext cx="5837555" cy="337121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marR="280035" indent="-228600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Ens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54">
                <a:solidFill>
                  <a:srgbClr val="444949"/>
                </a:solidFill>
                <a:latin typeface="Microsoft Sans Serif"/>
                <a:cs typeface="Microsoft Sans Serif"/>
              </a:rPr>
              <a:t>ha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he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0">
                <a:solidFill>
                  <a:srgbClr val="444949"/>
                </a:solidFill>
                <a:latin typeface="Microsoft Sans Serif"/>
                <a:cs typeface="Microsoft Sans Serif"/>
              </a:rPr>
              <a:t>ft</a:t>
            </a:r>
            <a:r>
              <a:rPr dirty="0" sz="2600" spc="-4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d  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reliably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5">
                <a:solidFill>
                  <a:srgbClr val="444949"/>
                </a:solidFill>
                <a:latin typeface="Microsoft Sans Serif"/>
                <a:cs typeface="Microsoft Sans Serif"/>
              </a:rPr>
              <a:t>whenever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needed.</a:t>
            </a:r>
            <a:endParaRPr sz="2600">
              <a:latin typeface="Microsoft Sans Serif"/>
              <a:cs typeface="Microsoft Sans Serif"/>
            </a:endParaRPr>
          </a:p>
          <a:p>
            <a:pPr marL="241300" marR="461009" indent="-2286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Ens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9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nt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54">
                <a:solidFill>
                  <a:srgbClr val="444949"/>
                </a:solidFill>
                <a:latin typeface="Microsoft Sans Serif"/>
                <a:cs typeface="Microsoft Sans Serif"/>
              </a:rPr>
              <a:t>ha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pp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0">
                <a:solidFill>
                  <a:srgbClr val="444949"/>
                </a:solidFill>
                <a:latin typeface="Microsoft Sans Serif"/>
                <a:cs typeface="Microsoft Sans Serif"/>
              </a:rPr>
              <a:t>ft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nd  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quick</a:t>
            </a:r>
            <a:endParaRPr sz="2600">
              <a:latin typeface="Microsoft Sans Serif"/>
              <a:cs typeface="Microsoft Sans Serif"/>
            </a:endParaRPr>
          </a:p>
          <a:p>
            <a:pPr marL="241300" marR="817244" indent="-2286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4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55">
                <a:solidFill>
                  <a:srgbClr val="444949"/>
                </a:solidFill>
                <a:latin typeface="Microsoft Sans Serif"/>
                <a:cs typeface="Microsoft Sans Serif"/>
              </a:rPr>
              <a:t>“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1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3  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160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55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5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160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endParaRPr sz="26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30"/>
              </a:lnSpc>
              <a:spcBef>
                <a:spcPts val="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CodeDeploy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3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385">
                <a:solidFill>
                  <a:srgbClr val="444949"/>
                </a:solidFill>
                <a:latin typeface="Microsoft Sans Serif"/>
                <a:cs typeface="Microsoft Sans Serif"/>
              </a:rPr>
              <a:t>J</a:t>
            </a:r>
            <a:r>
              <a:rPr dirty="0" sz="2200" spc="-43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3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139" y="4731004"/>
            <a:ext cx="1316355" cy="690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615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80">
                <a:solidFill>
                  <a:srgbClr val="444949"/>
                </a:solidFill>
                <a:latin typeface="Microsoft Sans Serif"/>
                <a:cs typeface="Microsoft Sans Serif"/>
              </a:rPr>
              <a:t>Spinnaker</a:t>
            </a:r>
            <a:endParaRPr sz="22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615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105">
                <a:solidFill>
                  <a:srgbClr val="444949"/>
                </a:solidFill>
                <a:latin typeface="Microsoft Sans Serif"/>
                <a:cs typeface="Microsoft Sans Serif"/>
              </a:rPr>
              <a:t>Etc…</a:t>
            </a:r>
            <a:endParaRPr sz="22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622607" y="219571"/>
            <a:ext cx="1266190" cy="1266190"/>
            <a:chOff x="8622607" y="219571"/>
            <a:chExt cx="1266190" cy="1266190"/>
          </a:xfrm>
        </p:grpSpPr>
        <p:sp>
          <p:nvSpPr>
            <p:cNvPr id="8" name="object 8"/>
            <p:cNvSpPr/>
            <p:nvPr/>
          </p:nvSpPr>
          <p:spPr>
            <a:xfrm>
              <a:off x="8628957" y="225921"/>
              <a:ext cx="1253490" cy="1253490"/>
            </a:xfrm>
            <a:custGeom>
              <a:avLst/>
              <a:gdLst/>
              <a:ahLst/>
              <a:cxnLst/>
              <a:rect l="l" t="t" r="r" b="b"/>
              <a:pathLst>
                <a:path w="1253490" h="1253490">
                  <a:moveTo>
                    <a:pt x="626532" y="0"/>
                  </a:moveTo>
                  <a:lnTo>
                    <a:pt x="577569" y="1885"/>
                  </a:lnTo>
                  <a:lnTo>
                    <a:pt x="529637" y="7447"/>
                  </a:lnTo>
                  <a:lnTo>
                    <a:pt x="482874" y="16547"/>
                  </a:lnTo>
                  <a:lnTo>
                    <a:pt x="437421" y="29045"/>
                  </a:lnTo>
                  <a:lnTo>
                    <a:pt x="393416" y="44803"/>
                  </a:lnTo>
                  <a:lnTo>
                    <a:pt x="350999" y="63681"/>
                  </a:lnTo>
                  <a:lnTo>
                    <a:pt x="310309" y="85540"/>
                  </a:lnTo>
                  <a:lnTo>
                    <a:pt x="271486" y="110240"/>
                  </a:lnTo>
                  <a:lnTo>
                    <a:pt x="234668" y="137642"/>
                  </a:lnTo>
                  <a:lnTo>
                    <a:pt x="199995" y="167607"/>
                  </a:lnTo>
                  <a:lnTo>
                    <a:pt x="167607" y="199995"/>
                  </a:lnTo>
                  <a:lnTo>
                    <a:pt x="137642" y="234668"/>
                  </a:lnTo>
                  <a:lnTo>
                    <a:pt x="110240" y="271486"/>
                  </a:lnTo>
                  <a:lnTo>
                    <a:pt x="85540" y="310309"/>
                  </a:lnTo>
                  <a:lnTo>
                    <a:pt x="63681" y="350999"/>
                  </a:lnTo>
                  <a:lnTo>
                    <a:pt x="44803" y="393416"/>
                  </a:lnTo>
                  <a:lnTo>
                    <a:pt x="29045" y="437421"/>
                  </a:lnTo>
                  <a:lnTo>
                    <a:pt x="16547" y="482874"/>
                  </a:lnTo>
                  <a:lnTo>
                    <a:pt x="7447" y="529637"/>
                  </a:lnTo>
                  <a:lnTo>
                    <a:pt x="1885" y="577569"/>
                  </a:lnTo>
                  <a:lnTo>
                    <a:pt x="0" y="626532"/>
                  </a:lnTo>
                  <a:lnTo>
                    <a:pt x="1885" y="675496"/>
                  </a:lnTo>
                  <a:lnTo>
                    <a:pt x="7447" y="723428"/>
                  </a:lnTo>
                  <a:lnTo>
                    <a:pt x="16547" y="770191"/>
                  </a:lnTo>
                  <a:lnTo>
                    <a:pt x="29045" y="815644"/>
                  </a:lnTo>
                  <a:lnTo>
                    <a:pt x="44803" y="859649"/>
                  </a:lnTo>
                  <a:lnTo>
                    <a:pt x="63681" y="902066"/>
                  </a:lnTo>
                  <a:lnTo>
                    <a:pt x="85540" y="942756"/>
                  </a:lnTo>
                  <a:lnTo>
                    <a:pt x="110240" y="981579"/>
                  </a:lnTo>
                  <a:lnTo>
                    <a:pt x="137642" y="1018397"/>
                  </a:lnTo>
                  <a:lnTo>
                    <a:pt x="167607" y="1053070"/>
                  </a:lnTo>
                  <a:lnTo>
                    <a:pt x="199995" y="1085458"/>
                  </a:lnTo>
                  <a:lnTo>
                    <a:pt x="234668" y="1115423"/>
                  </a:lnTo>
                  <a:lnTo>
                    <a:pt x="271486" y="1142825"/>
                  </a:lnTo>
                  <a:lnTo>
                    <a:pt x="310309" y="1167525"/>
                  </a:lnTo>
                  <a:lnTo>
                    <a:pt x="350999" y="1189384"/>
                  </a:lnTo>
                  <a:lnTo>
                    <a:pt x="393416" y="1208262"/>
                  </a:lnTo>
                  <a:lnTo>
                    <a:pt x="437421" y="1224020"/>
                  </a:lnTo>
                  <a:lnTo>
                    <a:pt x="482874" y="1236518"/>
                  </a:lnTo>
                  <a:lnTo>
                    <a:pt x="529637" y="1245618"/>
                  </a:lnTo>
                  <a:lnTo>
                    <a:pt x="577569" y="1251180"/>
                  </a:lnTo>
                  <a:lnTo>
                    <a:pt x="626532" y="1253065"/>
                  </a:lnTo>
                  <a:lnTo>
                    <a:pt x="675496" y="1251180"/>
                  </a:lnTo>
                  <a:lnTo>
                    <a:pt x="723428" y="1245618"/>
                  </a:lnTo>
                  <a:lnTo>
                    <a:pt x="770191" y="1236518"/>
                  </a:lnTo>
                  <a:lnTo>
                    <a:pt x="815644" y="1224020"/>
                  </a:lnTo>
                  <a:lnTo>
                    <a:pt x="859649" y="1208262"/>
                  </a:lnTo>
                  <a:lnTo>
                    <a:pt x="902066" y="1189384"/>
                  </a:lnTo>
                  <a:lnTo>
                    <a:pt x="942755" y="1167525"/>
                  </a:lnTo>
                  <a:lnTo>
                    <a:pt x="981579" y="1142825"/>
                  </a:lnTo>
                  <a:lnTo>
                    <a:pt x="1018397" y="1115423"/>
                  </a:lnTo>
                  <a:lnTo>
                    <a:pt x="1053069" y="1085458"/>
                  </a:lnTo>
                  <a:lnTo>
                    <a:pt x="1085458" y="1053070"/>
                  </a:lnTo>
                  <a:lnTo>
                    <a:pt x="1115423" y="1018397"/>
                  </a:lnTo>
                  <a:lnTo>
                    <a:pt x="1142825" y="981579"/>
                  </a:lnTo>
                  <a:lnTo>
                    <a:pt x="1167525" y="942756"/>
                  </a:lnTo>
                  <a:lnTo>
                    <a:pt x="1189384" y="902066"/>
                  </a:lnTo>
                  <a:lnTo>
                    <a:pt x="1208262" y="859649"/>
                  </a:lnTo>
                  <a:lnTo>
                    <a:pt x="1224020" y="815644"/>
                  </a:lnTo>
                  <a:lnTo>
                    <a:pt x="1236518" y="770191"/>
                  </a:lnTo>
                  <a:lnTo>
                    <a:pt x="1245618" y="723428"/>
                  </a:lnTo>
                  <a:lnTo>
                    <a:pt x="1251180" y="675496"/>
                  </a:lnTo>
                  <a:lnTo>
                    <a:pt x="1253065" y="626532"/>
                  </a:lnTo>
                  <a:lnTo>
                    <a:pt x="1251180" y="577569"/>
                  </a:lnTo>
                  <a:lnTo>
                    <a:pt x="1245618" y="529637"/>
                  </a:lnTo>
                  <a:lnTo>
                    <a:pt x="1236518" y="482874"/>
                  </a:lnTo>
                  <a:lnTo>
                    <a:pt x="1224020" y="437421"/>
                  </a:lnTo>
                  <a:lnTo>
                    <a:pt x="1208262" y="393416"/>
                  </a:lnTo>
                  <a:lnTo>
                    <a:pt x="1189384" y="350999"/>
                  </a:lnTo>
                  <a:lnTo>
                    <a:pt x="1167525" y="310309"/>
                  </a:lnTo>
                  <a:lnTo>
                    <a:pt x="1142825" y="271486"/>
                  </a:lnTo>
                  <a:lnTo>
                    <a:pt x="1115423" y="234668"/>
                  </a:lnTo>
                  <a:lnTo>
                    <a:pt x="1085458" y="199995"/>
                  </a:lnTo>
                  <a:lnTo>
                    <a:pt x="1053069" y="167607"/>
                  </a:lnTo>
                  <a:lnTo>
                    <a:pt x="1018397" y="137642"/>
                  </a:lnTo>
                  <a:lnTo>
                    <a:pt x="981579" y="110240"/>
                  </a:lnTo>
                  <a:lnTo>
                    <a:pt x="942755" y="85540"/>
                  </a:lnTo>
                  <a:lnTo>
                    <a:pt x="902066" y="63681"/>
                  </a:lnTo>
                  <a:lnTo>
                    <a:pt x="859649" y="44803"/>
                  </a:lnTo>
                  <a:lnTo>
                    <a:pt x="815644" y="29045"/>
                  </a:lnTo>
                  <a:lnTo>
                    <a:pt x="770191" y="16547"/>
                  </a:lnTo>
                  <a:lnTo>
                    <a:pt x="723428" y="7447"/>
                  </a:lnTo>
                  <a:lnTo>
                    <a:pt x="675496" y="1885"/>
                  </a:lnTo>
                  <a:lnTo>
                    <a:pt x="62653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989504" y="599810"/>
              <a:ext cx="532130" cy="130810"/>
            </a:xfrm>
            <a:custGeom>
              <a:avLst/>
              <a:gdLst/>
              <a:ahLst/>
              <a:cxnLst/>
              <a:rect l="l" t="t" r="r" b="b"/>
              <a:pathLst>
                <a:path w="532129" h="130809">
                  <a:moveTo>
                    <a:pt x="65264" y="0"/>
                  </a:moveTo>
                  <a:lnTo>
                    <a:pt x="39860" y="5128"/>
                  </a:lnTo>
                  <a:lnTo>
                    <a:pt x="19115" y="19115"/>
                  </a:lnTo>
                  <a:lnTo>
                    <a:pt x="5128" y="39860"/>
                  </a:lnTo>
                  <a:lnTo>
                    <a:pt x="0" y="65264"/>
                  </a:lnTo>
                  <a:lnTo>
                    <a:pt x="5128" y="90667"/>
                  </a:lnTo>
                  <a:lnTo>
                    <a:pt x="19115" y="111412"/>
                  </a:lnTo>
                  <a:lnTo>
                    <a:pt x="39860" y="125399"/>
                  </a:lnTo>
                  <a:lnTo>
                    <a:pt x="65264" y="130528"/>
                  </a:lnTo>
                  <a:lnTo>
                    <a:pt x="90667" y="125399"/>
                  </a:lnTo>
                  <a:lnTo>
                    <a:pt x="111412" y="111412"/>
                  </a:lnTo>
                  <a:lnTo>
                    <a:pt x="125399" y="90667"/>
                  </a:lnTo>
                  <a:lnTo>
                    <a:pt x="130528" y="65264"/>
                  </a:lnTo>
                  <a:lnTo>
                    <a:pt x="125399" y="39860"/>
                  </a:lnTo>
                  <a:lnTo>
                    <a:pt x="111412" y="19115"/>
                  </a:lnTo>
                  <a:lnTo>
                    <a:pt x="90667" y="5128"/>
                  </a:lnTo>
                  <a:lnTo>
                    <a:pt x="65264" y="0"/>
                  </a:lnTo>
                  <a:close/>
                </a:path>
                <a:path w="532129" h="130809">
                  <a:moveTo>
                    <a:pt x="466708" y="0"/>
                  </a:moveTo>
                  <a:lnTo>
                    <a:pt x="441304" y="5128"/>
                  </a:lnTo>
                  <a:lnTo>
                    <a:pt x="420560" y="19115"/>
                  </a:lnTo>
                  <a:lnTo>
                    <a:pt x="406573" y="39860"/>
                  </a:lnTo>
                  <a:lnTo>
                    <a:pt x="401444" y="65264"/>
                  </a:lnTo>
                  <a:lnTo>
                    <a:pt x="406573" y="90667"/>
                  </a:lnTo>
                  <a:lnTo>
                    <a:pt x="420560" y="111412"/>
                  </a:lnTo>
                  <a:lnTo>
                    <a:pt x="441304" y="125399"/>
                  </a:lnTo>
                  <a:lnTo>
                    <a:pt x="466708" y="130528"/>
                  </a:lnTo>
                  <a:lnTo>
                    <a:pt x="492112" y="125399"/>
                  </a:lnTo>
                  <a:lnTo>
                    <a:pt x="512856" y="111412"/>
                  </a:lnTo>
                  <a:lnTo>
                    <a:pt x="526843" y="90667"/>
                  </a:lnTo>
                  <a:lnTo>
                    <a:pt x="531972" y="65264"/>
                  </a:lnTo>
                  <a:lnTo>
                    <a:pt x="526843" y="39860"/>
                  </a:lnTo>
                  <a:lnTo>
                    <a:pt x="512856" y="19115"/>
                  </a:lnTo>
                  <a:lnTo>
                    <a:pt x="492112" y="5128"/>
                  </a:lnTo>
                  <a:lnTo>
                    <a:pt x="466708" y="0"/>
                  </a:lnTo>
                  <a:close/>
                </a:path>
              </a:pathLst>
            </a:custGeom>
            <a:solidFill>
              <a:srgbClr val="CD9A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154" y="593460"/>
              <a:ext cx="143227" cy="1432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4599" y="593460"/>
              <a:ext cx="143227" cy="14322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628957" y="225921"/>
              <a:ext cx="1253490" cy="1253490"/>
            </a:xfrm>
            <a:custGeom>
              <a:avLst/>
              <a:gdLst/>
              <a:ahLst/>
              <a:cxnLst/>
              <a:rect l="l" t="t" r="r" b="b"/>
              <a:pathLst>
                <a:path w="1253490" h="1253490">
                  <a:moveTo>
                    <a:pt x="286948" y="899768"/>
                  </a:moveTo>
                  <a:lnTo>
                    <a:pt x="332223" y="928791"/>
                  </a:lnTo>
                  <a:lnTo>
                    <a:pt x="377490" y="953668"/>
                  </a:lnTo>
                  <a:lnTo>
                    <a:pt x="422750" y="974399"/>
                  </a:lnTo>
                  <a:lnTo>
                    <a:pt x="468003" y="990983"/>
                  </a:lnTo>
                  <a:lnTo>
                    <a:pt x="513250" y="1003422"/>
                  </a:lnTo>
                  <a:lnTo>
                    <a:pt x="558489" y="1011714"/>
                  </a:lnTo>
                  <a:lnTo>
                    <a:pt x="603721" y="1015860"/>
                  </a:lnTo>
                  <a:lnTo>
                    <a:pt x="648946" y="1015860"/>
                  </a:lnTo>
                  <a:lnTo>
                    <a:pt x="694164" y="1011714"/>
                  </a:lnTo>
                  <a:lnTo>
                    <a:pt x="739375" y="1003422"/>
                  </a:lnTo>
                  <a:lnTo>
                    <a:pt x="784579" y="990983"/>
                  </a:lnTo>
                  <a:lnTo>
                    <a:pt x="829776" y="974399"/>
                  </a:lnTo>
                  <a:lnTo>
                    <a:pt x="874966" y="953668"/>
                  </a:lnTo>
                  <a:lnTo>
                    <a:pt x="920149" y="928791"/>
                  </a:lnTo>
                  <a:lnTo>
                    <a:pt x="965325" y="899768"/>
                  </a:lnTo>
                </a:path>
                <a:path w="1253490" h="1253490">
                  <a:moveTo>
                    <a:pt x="0" y="626533"/>
                  </a:moveTo>
                  <a:lnTo>
                    <a:pt x="1885" y="577569"/>
                  </a:lnTo>
                  <a:lnTo>
                    <a:pt x="7447" y="529637"/>
                  </a:lnTo>
                  <a:lnTo>
                    <a:pt x="16547" y="482874"/>
                  </a:lnTo>
                  <a:lnTo>
                    <a:pt x="29045" y="437421"/>
                  </a:lnTo>
                  <a:lnTo>
                    <a:pt x="44803" y="393416"/>
                  </a:lnTo>
                  <a:lnTo>
                    <a:pt x="63681" y="350999"/>
                  </a:lnTo>
                  <a:lnTo>
                    <a:pt x="85540" y="310309"/>
                  </a:lnTo>
                  <a:lnTo>
                    <a:pt x="110240" y="271486"/>
                  </a:lnTo>
                  <a:lnTo>
                    <a:pt x="137642" y="234668"/>
                  </a:lnTo>
                  <a:lnTo>
                    <a:pt x="167607" y="199995"/>
                  </a:lnTo>
                  <a:lnTo>
                    <a:pt x="199995" y="167607"/>
                  </a:lnTo>
                  <a:lnTo>
                    <a:pt x="234668" y="137642"/>
                  </a:lnTo>
                  <a:lnTo>
                    <a:pt x="271486" y="110240"/>
                  </a:lnTo>
                  <a:lnTo>
                    <a:pt x="310309" y="85540"/>
                  </a:lnTo>
                  <a:lnTo>
                    <a:pt x="350999" y="63681"/>
                  </a:lnTo>
                  <a:lnTo>
                    <a:pt x="393416" y="44803"/>
                  </a:lnTo>
                  <a:lnTo>
                    <a:pt x="437421" y="29045"/>
                  </a:lnTo>
                  <a:lnTo>
                    <a:pt x="482874" y="16547"/>
                  </a:lnTo>
                  <a:lnTo>
                    <a:pt x="529637" y="7447"/>
                  </a:lnTo>
                  <a:lnTo>
                    <a:pt x="577569" y="1885"/>
                  </a:lnTo>
                  <a:lnTo>
                    <a:pt x="626533" y="0"/>
                  </a:lnTo>
                  <a:lnTo>
                    <a:pt x="675496" y="1885"/>
                  </a:lnTo>
                  <a:lnTo>
                    <a:pt x="723428" y="7447"/>
                  </a:lnTo>
                  <a:lnTo>
                    <a:pt x="770191" y="16547"/>
                  </a:lnTo>
                  <a:lnTo>
                    <a:pt x="815644" y="29045"/>
                  </a:lnTo>
                  <a:lnTo>
                    <a:pt x="859649" y="44803"/>
                  </a:lnTo>
                  <a:lnTo>
                    <a:pt x="902066" y="63681"/>
                  </a:lnTo>
                  <a:lnTo>
                    <a:pt x="942756" y="85540"/>
                  </a:lnTo>
                  <a:lnTo>
                    <a:pt x="981579" y="110240"/>
                  </a:lnTo>
                  <a:lnTo>
                    <a:pt x="1018397" y="137642"/>
                  </a:lnTo>
                  <a:lnTo>
                    <a:pt x="1053070" y="167607"/>
                  </a:lnTo>
                  <a:lnTo>
                    <a:pt x="1085458" y="199995"/>
                  </a:lnTo>
                  <a:lnTo>
                    <a:pt x="1115423" y="234668"/>
                  </a:lnTo>
                  <a:lnTo>
                    <a:pt x="1142825" y="271486"/>
                  </a:lnTo>
                  <a:lnTo>
                    <a:pt x="1167525" y="310309"/>
                  </a:lnTo>
                  <a:lnTo>
                    <a:pt x="1189384" y="350999"/>
                  </a:lnTo>
                  <a:lnTo>
                    <a:pt x="1208262" y="393416"/>
                  </a:lnTo>
                  <a:lnTo>
                    <a:pt x="1224020" y="437421"/>
                  </a:lnTo>
                  <a:lnTo>
                    <a:pt x="1236518" y="482874"/>
                  </a:lnTo>
                  <a:lnTo>
                    <a:pt x="1245618" y="529637"/>
                  </a:lnTo>
                  <a:lnTo>
                    <a:pt x="1251181" y="577569"/>
                  </a:lnTo>
                  <a:lnTo>
                    <a:pt x="1253066" y="626533"/>
                  </a:lnTo>
                  <a:lnTo>
                    <a:pt x="1251181" y="675496"/>
                  </a:lnTo>
                  <a:lnTo>
                    <a:pt x="1245618" y="723428"/>
                  </a:lnTo>
                  <a:lnTo>
                    <a:pt x="1236518" y="770191"/>
                  </a:lnTo>
                  <a:lnTo>
                    <a:pt x="1224020" y="815644"/>
                  </a:lnTo>
                  <a:lnTo>
                    <a:pt x="1208262" y="859649"/>
                  </a:lnTo>
                  <a:lnTo>
                    <a:pt x="1189384" y="902066"/>
                  </a:lnTo>
                  <a:lnTo>
                    <a:pt x="1167525" y="942756"/>
                  </a:lnTo>
                  <a:lnTo>
                    <a:pt x="1142825" y="981579"/>
                  </a:lnTo>
                  <a:lnTo>
                    <a:pt x="1115423" y="1018397"/>
                  </a:lnTo>
                  <a:lnTo>
                    <a:pt x="1085458" y="1053070"/>
                  </a:lnTo>
                  <a:lnTo>
                    <a:pt x="1053070" y="1085458"/>
                  </a:lnTo>
                  <a:lnTo>
                    <a:pt x="1018397" y="1115423"/>
                  </a:lnTo>
                  <a:lnTo>
                    <a:pt x="981579" y="1142825"/>
                  </a:lnTo>
                  <a:lnTo>
                    <a:pt x="942756" y="1167525"/>
                  </a:lnTo>
                  <a:lnTo>
                    <a:pt x="902066" y="1189384"/>
                  </a:lnTo>
                  <a:lnTo>
                    <a:pt x="859649" y="1208262"/>
                  </a:lnTo>
                  <a:lnTo>
                    <a:pt x="815644" y="1224020"/>
                  </a:lnTo>
                  <a:lnTo>
                    <a:pt x="770191" y="1236518"/>
                  </a:lnTo>
                  <a:lnTo>
                    <a:pt x="723428" y="1245618"/>
                  </a:lnTo>
                  <a:lnTo>
                    <a:pt x="675496" y="1251181"/>
                  </a:lnTo>
                  <a:lnTo>
                    <a:pt x="626533" y="1253066"/>
                  </a:lnTo>
                  <a:lnTo>
                    <a:pt x="577569" y="1251181"/>
                  </a:lnTo>
                  <a:lnTo>
                    <a:pt x="529637" y="1245618"/>
                  </a:lnTo>
                  <a:lnTo>
                    <a:pt x="482874" y="1236518"/>
                  </a:lnTo>
                  <a:lnTo>
                    <a:pt x="437421" y="1224020"/>
                  </a:lnTo>
                  <a:lnTo>
                    <a:pt x="393416" y="1208262"/>
                  </a:lnTo>
                  <a:lnTo>
                    <a:pt x="350999" y="1189384"/>
                  </a:lnTo>
                  <a:lnTo>
                    <a:pt x="310309" y="1167525"/>
                  </a:lnTo>
                  <a:lnTo>
                    <a:pt x="271486" y="1142825"/>
                  </a:lnTo>
                  <a:lnTo>
                    <a:pt x="234668" y="1115423"/>
                  </a:lnTo>
                  <a:lnTo>
                    <a:pt x="199995" y="1085458"/>
                  </a:lnTo>
                  <a:lnTo>
                    <a:pt x="167607" y="1053070"/>
                  </a:lnTo>
                  <a:lnTo>
                    <a:pt x="137642" y="1018397"/>
                  </a:lnTo>
                  <a:lnTo>
                    <a:pt x="110240" y="981579"/>
                  </a:lnTo>
                  <a:lnTo>
                    <a:pt x="85540" y="942756"/>
                  </a:lnTo>
                  <a:lnTo>
                    <a:pt x="63681" y="902066"/>
                  </a:lnTo>
                  <a:lnTo>
                    <a:pt x="44803" y="859649"/>
                  </a:lnTo>
                  <a:lnTo>
                    <a:pt x="29045" y="815644"/>
                  </a:lnTo>
                  <a:lnTo>
                    <a:pt x="16547" y="770191"/>
                  </a:lnTo>
                  <a:lnTo>
                    <a:pt x="7447" y="723428"/>
                  </a:lnTo>
                  <a:lnTo>
                    <a:pt x="1885" y="675496"/>
                  </a:lnTo>
                  <a:lnTo>
                    <a:pt x="0" y="626533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492064" y="1887536"/>
            <a:ext cx="1507490" cy="620395"/>
          </a:xfrm>
          <a:prstGeom prst="rect">
            <a:avLst/>
          </a:prstGeom>
          <a:solidFill>
            <a:srgbClr val="A5A5A5"/>
          </a:solidFill>
          <a:ln w="12700">
            <a:solidFill>
              <a:srgbClr val="787878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255904" marR="247650" indent="258445">
              <a:lnSpc>
                <a:spcPts val="2090"/>
              </a:lnSpc>
              <a:spcBef>
                <a:spcPts val="31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92064" y="2754472"/>
            <a:ext cx="1507490" cy="647065"/>
          </a:xfrm>
          <a:prstGeom prst="rect">
            <a:avLst/>
          </a:prstGeom>
          <a:solidFill>
            <a:srgbClr val="A5A5A5"/>
          </a:solidFill>
          <a:ln w="12700">
            <a:solidFill>
              <a:srgbClr val="787878"/>
            </a:solidFill>
          </a:ln>
        </p:spPr>
        <p:txBody>
          <a:bodyPr wrap="square" lIns="0" tIns="174625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37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09354" y="1478911"/>
            <a:ext cx="76200" cy="408940"/>
          </a:xfrm>
          <a:custGeom>
            <a:avLst/>
            <a:gdLst/>
            <a:ahLst/>
            <a:cxnLst/>
            <a:rect l="l" t="t" r="r" b="b"/>
            <a:pathLst>
              <a:path w="76200" h="408939">
                <a:moveTo>
                  <a:pt x="0" y="331524"/>
                </a:moveTo>
                <a:lnTo>
                  <a:pt x="36244" y="408625"/>
                </a:lnTo>
                <a:lnTo>
                  <a:pt x="69888" y="345220"/>
                </a:lnTo>
                <a:lnTo>
                  <a:pt x="40954" y="345220"/>
                </a:lnTo>
                <a:lnTo>
                  <a:pt x="34607" y="345066"/>
                </a:lnTo>
                <a:lnTo>
                  <a:pt x="34914" y="332370"/>
                </a:lnTo>
                <a:lnTo>
                  <a:pt x="0" y="331524"/>
                </a:lnTo>
                <a:close/>
              </a:path>
              <a:path w="76200" h="408939">
                <a:moveTo>
                  <a:pt x="34914" y="332370"/>
                </a:moveTo>
                <a:lnTo>
                  <a:pt x="34607" y="345066"/>
                </a:lnTo>
                <a:lnTo>
                  <a:pt x="40954" y="345220"/>
                </a:lnTo>
                <a:lnTo>
                  <a:pt x="41262" y="332524"/>
                </a:lnTo>
                <a:lnTo>
                  <a:pt x="34914" y="332370"/>
                </a:lnTo>
                <a:close/>
              </a:path>
              <a:path w="76200" h="408939">
                <a:moveTo>
                  <a:pt x="41262" y="332524"/>
                </a:moveTo>
                <a:lnTo>
                  <a:pt x="40954" y="345220"/>
                </a:lnTo>
                <a:lnTo>
                  <a:pt x="69888" y="345220"/>
                </a:lnTo>
                <a:lnTo>
                  <a:pt x="76177" y="333369"/>
                </a:lnTo>
                <a:lnTo>
                  <a:pt x="41262" y="332524"/>
                </a:lnTo>
                <a:close/>
              </a:path>
              <a:path w="76200" h="408939">
                <a:moveTo>
                  <a:pt x="42962" y="0"/>
                </a:moveTo>
                <a:lnTo>
                  <a:pt x="34914" y="332370"/>
                </a:lnTo>
                <a:lnTo>
                  <a:pt x="41262" y="332524"/>
                </a:lnTo>
                <a:lnTo>
                  <a:pt x="49310" y="153"/>
                </a:lnTo>
                <a:lnTo>
                  <a:pt x="42962" y="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235095" y="1261364"/>
            <a:ext cx="975994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Push</a:t>
            </a:r>
            <a:r>
              <a:rPr dirty="0" sz="1800" spc="-7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code </a:t>
            </a:r>
            <a:r>
              <a:rPr dirty="0" sz="1800" spc="-39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often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07498" y="2507664"/>
            <a:ext cx="76200" cy="24680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0159691" y="2322067"/>
            <a:ext cx="1103630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Get code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build</a:t>
            </a: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&amp;</a:t>
            </a: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test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92064" y="3815585"/>
            <a:ext cx="1507490" cy="636270"/>
          </a:xfrm>
          <a:prstGeom prst="rect">
            <a:avLst/>
          </a:prstGeom>
          <a:solidFill>
            <a:srgbClr val="F69802"/>
          </a:solidFill>
          <a:ln w="12700">
            <a:solidFill>
              <a:srgbClr val="B56E01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455295" marR="173990" indent="-274320">
              <a:lnSpc>
                <a:spcPts val="2090"/>
              </a:lnSpc>
              <a:spcBef>
                <a:spcPts val="370"/>
              </a:spcBef>
            </a:pP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ep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ym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207498" y="3401358"/>
            <a:ext cx="76200" cy="414655"/>
          </a:xfrm>
          <a:custGeom>
            <a:avLst/>
            <a:gdLst/>
            <a:ahLst/>
            <a:cxnLst/>
            <a:rect l="l" t="t" r="r" b="b"/>
            <a:pathLst>
              <a:path w="76200" h="414654">
                <a:moveTo>
                  <a:pt x="34924" y="338027"/>
                </a:moveTo>
                <a:lnTo>
                  <a:pt x="0" y="338027"/>
                </a:lnTo>
                <a:lnTo>
                  <a:pt x="38100" y="414227"/>
                </a:lnTo>
                <a:lnTo>
                  <a:pt x="69850" y="350727"/>
                </a:lnTo>
                <a:lnTo>
                  <a:pt x="34925" y="350727"/>
                </a:lnTo>
                <a:lnTo>
                  <a:pt x="34924" y="338027"/>
                </a:lnTo>
                <a:close/>
              </a:path>
              <a:path w="76200" h="414654">
                <a:moveTo>
                  <a:pt x="41273" y="0"/>
                </a:moveTo>
                <a:lnTo>
                  <a:pt x="34923" y="0"/>
                </a:lnTo>
                <a:lnTo>
                  <a:pt x="34925" y="350727"/>
                </a:lnTo>
                <a:lnTo>
                  <a:pt x="41275" y="350727"/>
                </a:lnTo>
                <a:lnTo>
                  <a:pt x="41273" y="0"/>
                </a:lnTo>
                <a:close/>
              </a:path>
              <a:path w="76200" h="414654">
                <a:moveTo>
                  <a:pt x="76200" y="338027"/>
                </a:moveTo>
                <a:lnTo>
                  <a:pt x="41274" y="338027"/>
                </a:lnTo>
                <a:lnTo>
                  <a:pt x="41275" y="350727"/>
                </a:lnTo>
                <a:lnTo>
                  <a:pt x="69850" y="350727"/>
                </a:lnTo>
                <a:lnTo>
                  <a:pt x="76200" y="338027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077870" y="3498595"/>
            <a:ext cx="1242695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Deploy</a:t>
            </a:r>
            <a:r>
              <a:rPr dirty="0" sz="1800" spc="-6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every </a:t>
            </a:r>
            <a:r>
              <a:rPr dirty="0" sz="1800" spc="-39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passing</a:t>
            </a:r>
            <a:r>
              <a:rPr dirty="0" sz="1800" spc="-5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build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64690" y="4772365"/>
            <a:ext cx="1507490" cy="636270"/>
          </a:xfrm>
          <a:prstGeom prst="rect">
            <a:avLst/>
          </a:prstGeom>
          <a:solidFill>
            <a:srgbClr val="3B67BC"/>
          </a:solidFill>
          <a:ln w="12700">
            <a:solidFill>
              <a:srgbClr val="294A89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320040" marR="220979" indent="-92075">
              <a:lnSpc>
                <a:spcPts val="2090"/>
              </a:lnSpc>
              <a:spcBef>
                <a:spcPts val="37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 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77980" y="4772365"/>
            <a:ext cx="1507490" cy="636270"/>
          </a:xfrm>
          <a:prstGeom prst="rect">
            <a:avLst/>
          </a:prstGeom>
          <a:solidFill>
            <a:srgbClr val="3B67BC"/>
          </a:solidFill>
          <a:ln w="12700">
            <a:solidFill>
              <a:srgbClr val="294A89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320040" marR="220979" indent="-92075">
              <a:lnSpc>
                <a:spcPts val="2090"/>
              </a:lnSpc>
              <a:spcBef>
                <a:spcPts val="37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 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297877" y="4772365"/>
            <a:ext cx="1507490" cy="636270"/>
          </a:xfrm>
          <a:prstGeom prst="rect">
            <a:avLst/>
          </a:prstGeom>
          <a:solidFill>
            <a:srgbClr val="3B67BC"/>
          </a:solidFill>
          <a:ln w="12700">
            <a:solidFill>
              <a:srgbClr val="294A89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320040" marR="220979" indent="-92075">
              <a:lnSpc>
                <a:spcPts val="2090"/>
              </a:lnSpc>
              <a:spcBef>
                <a:spcPts val="37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 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64690" y="5649285"/>
            <a:ext cx="1507490" cy="636270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320040" marR="220979" indent="-92075">
              <a:lnSpc>
                <a:spcPts val="2090"/>
              </a:lnSpc>
              <a:spcBef>
                <a:spcPts val="38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 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77980" y="5649285"/>
            <a:ext cx="1507490" cy="636270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320040" marR="220979" indent="-92075">
              <a:lnSpc>
                <a:spcPts val="2090"/>
              </a:lnSpc>
              <a:spcBef>
                <a:spcPts val="38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 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297877" y="5649285"/>
            <a:ext cx="1507490" cy="636270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320040" marR="220979" indent="-92075">
              <a:lnSpc>
                <a:spcPts val="2090"/>
              </a:lnSpc>
              <a:spcBef>
                <a:spcPts val="38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 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18222" y="4448428"/>
            <a:ext cx="3633470" cy="348615"/>
          </a:xfrm>
          <a:custGeom>
            <a:avLst/>
            <a:gdLst/>
            <a:ahLst/>
            <a:cxnLst/>
            <a:rect l="l" t="t" r="r" b="b"/>
            <a:pathLst>
              <a:path w="3633470" h="348614">
                <a:moveTo>
                  <a:pt x="3633178" y="323938"/>
                </a:moveTo>
                <a:lnTo>
                  <a:pt x="3622446" y="315963"/>
                </a:lnTo>
                <a:lnTo>
                  <a:pt x="3564826" y="273100"/>
                </a:lnTo>
                <a:lnTo>
                  <a:pt x="3558717" y="307492"/>
                </a:lnTo>
                <a:lnTo>
                  <a:pt x="1827923" y="0"/>
                </a:lnTo>
                <a:lnTo>
                  <a:pt x="1827364" y="3124"/>
                </a:lnTo>
                <a:lnTo>
                  <a:pt x="1826818" y="0"/>
                </a:lnTo>
                <a:lnTo>
                  <a:pt x="74498" y="307644"/>
                </a:lnTo>
                <a:lnTo>
                  <a:pt x="68465" y="273240"/>
                </a:lnTo>
                <a:lnTo>
                  <a:pt x="0" y="323938"/>
                </a:lnTo>
                <a:lnTo>
                  <a:pt x="81635" y="348297"/>
                </a:lnTo>
                <a:lnTo>
                  <a:pt x="75984" y="316090"/>
                </a:lnTo>
                <a:lnTo>
                  <a:pt x="75603" y="313893"/>
                </a:lnTo>
                <a:lnTo>
                  <a:pt x="1824024" y="6946"/>
                </a:lnTo>
                <a:lnTo>
                  <a:pt x="1813458" y="247675"/>
                </a:lnTo>
                <a:lnTo>
                  <a:pt x="1778558" y="246138"/>
                </a:lnTo>
                <a:lnTo>
                  <a:pt x="1813280" y="323938"/>
                </a:lnTo>
                <a:lnTo>
                  <a:pt x="1848485" y="260642"/>
                </a:lnTo>
                <a:lnTo>
                  <a:pt x="1854695" y="249491"/>
                </a:lnTo>
                <a:lnTo>
                  <a:pt x="1819795" y="247954"/>
                </a:lnTo>
                <a:lnTo>
                  <a:pt x="1830374" y="6896"/>
                </a:lnTo>
                <a:lnTo>
                  <a:pt x="3557600" y="313740"/>
                </a:lnTo>
                <a:lnTo>
                  <a:pt x="3551491" y="348119"/>
                </a:lnTo>
                <a:lnTo>
                  <a:pt x="3633178" y="323938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0124" y="5408333"/>
            <a:ext cx="76200" cy="24095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17390" y="5408333"/>
            <a:ext cx="76200" cy="24095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89336" y="5408333"/>
            <a:ext cx="76200" cy="240951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30727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35"/>
              <a:t>N</a:t>
            </a:r>
            <a:r>
              <a:rPr dirty="0" spc="-185"/>
              <a:t>e</a:t>
            </a:r>
            <a:r>
              <a:rPr dirty="0" spc="-735"/>
              <a:t>s</a:t>
            </a:r>
            <a:r>
              <a:rPr dirty="0" spc="-375"/>
              <a:t>t</a:t>
            </a:r>
            <a:r>
              <a:rPr dirty="0" spc="-550"/>
              <a:t>e</a:t>
            </a:r>
            <a:r>
              <a:rPr dirty="0" spc="-500"/>
              <a:t>d</a:t>
            </a:r>
            <a:r>
              <a:rPr dirty="0" spc="-325"/>
              <a:t> </a:t>
            </a:r>
            <a:r>
              <a:rPr dirty="0" spc="-735"/>
              <a:t>s</a:t>
            </a:r>
            <a:r>
              <a:rPr dirty="0" spc="-540"/>
              <a:t>ta</a:t>
            </a:r>
            <a:r>
              <a:rPr dirty="0" spc="-555"/>
              <a:t>c</a:t>
            </a:r>
            <a:r>
              <a:rPr dirty="0" spc="-740"/>
              <a:t>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2483"/>
            <a:ext cx="10080625" cy="375031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Nested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stacks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stacks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90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dirty="0" sz="2800" spc="-3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part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other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stacks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100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They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allow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isolate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repeated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patterns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common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components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separate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stacks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call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them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from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other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stacks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Example: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Loa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3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210">
                <a:solidFill>
                  <a:srgbClr val="444949"/>
                </a:solidFill>
                <a:latin typeface="Microsoft Sans Serif"/>
                <a:cs typeface="Microsoft Sans Serif"/>
              </a:rPr>
              <a:t>alanc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con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igu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ation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31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2400" spc="-2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36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3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cu</a:t>
            </a:r>
            <a:r>
              <a:rPr dirty="0" sz="2400" spc="-3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it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4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ou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31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2400" spc="-2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Nested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stacks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considered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best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practice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update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nested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stack,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always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update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parent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444949"/>
                </a:solidFill>
                <a:latin typeface="Microsoft Sans Serif"/>
                <a:cs typeface="Microsoft Sans Serif"/>
              </a:rPr>
              <a:t>(root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stack)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25933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15"/>
              <a:t>ChangeSets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4779"/>
            <a:ext cx="9809480" cy="135445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When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update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stack,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need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know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what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changes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before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it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pp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ns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2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5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35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pd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il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cc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4705" y="4228084"/>
            <a:ext cx="11664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444949"/>
                </a:solidFill>
                <a:latin typeface="Calibri"/>
                <a:cs typeface="Calibri"/>
              </a:rPr>
              <a:t>Original</a:t>
            </a:r>
            <a:r>
              <a:rPr dirty="0" sz="1600" spc="-6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444949"/>
                </a:solidFill>
                <a:latin typeface="Calibri"/>
                <a:cs typeface="Calibri"/>
              </a:rPr>
              <a:t>stack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5849" y="3724585"/>
            <a:ext cx="434850" cy="35578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90425" y="3567770"/>
            <a:ext cx="514093" cy="63505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33389" y="4264660"/>
            <a:ext cx="182816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solidFill>
                  <a:srgbClr val="444949"/>
                </a:solidFill>
                <a:latin typeface="Calibri"/>
                <a:cs typeface="Calibri"/>
              </a:rPr>
              <a:t>AWS</a:t>
            </a:r>
            <a:r>
              <a:rPr dirty="0" sz="1600" spc="-6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444949"/>
                </a:solidFill>
                <a:latin typeface="Calibri"/>
                <a:cs typeface="Calibri"/>
              </a:rPr>
              <a:t>CloudFormation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2250" y="4365244"/>
            <a:ext cx="9239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444949"/>
                </a:solidFill>
                <a:latin typeface="Calibri"/>
                <a:cs typeface="Calibri"/>
              </a:rPr>
              <a:t>change</a:t>
            </a:r>
            <a:r>
              <a:rPr dirty="0" sz="1600" spc="-6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444949"/>
                </a:solidFill>
                <a:latin typeface="Calibri"/>
                <a:cs typeface="Calibri"/>
              </a:rPr>
              <a:t>set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49203" y="3675805"/>
            <a:ext cx="469637" cy="53538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339790" y="4365244"/>
            <a:ext cx="9239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444949"/>
                </a:solidFill>
                <a:latin typeface="Calibri"/>
                <a:cs typeface="Calibri"/>
              </a:rPr>
              <a:t>change</a:t>
            </a:r>
            <a:r>
              <a:rPr dirty="0" sz="1600" spc="-6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444949"/>
                </a:solidFill>
                <a:latin typeface="Calibri"/>
                <a:cs typeface="Calibri"/>
              </a:rPr>
              <a:t>set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66744" y="3667441"/>
            <a:ext cx="469637" cy="535386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2884713" y="3880758"/>
            <a:ext cx="1360805" cy="76200"/>
          </a:xfrm>
          <a:custGeom>
            <a:avLst/>
            <a:gdLst/>
            <a:ahLst/>
            <a:cxnLst/>
            <a:rect l="l" t="t" r="r" b="b"/>
            <a:pathLst>
              <a:path w="1360804" h="76200">
                <a:moveTo>
                  <a:pt x="1284514" y="41274"/>
                </a:moveTo>
                <a:lnTo>
                  <a:pt x="1284514" y="76199"/>
                </a:lnTo>
                <a:lnTo>
                  <a:pt x="1354364" y="41274"/>
                </a:lnTo>
                <a:lnTo>
                  <a:pt x="1284514" y="41274"/>
                </a:lnTo>
                <a:close/>
              </a:path>
              <a:path w="1360804" h="76200">
                <a:moveTo>
                  <a:pt x="1284514" y="34924"/>
                </a:moveTo>
                <a:lnTo>
                  <a:pt x="1284514" y="41274"/>
                </a:lnTo>
                <a:lnTo>
                  <a:pt x="1297214" y="41274"/>
                </a:lnTo>
                <a:lnTo>
                  <a:pt x="1297214" y="34924"/>
                </a:lnTo>
                <a:lnTo>
                  <a:pt x="1284514" y="34924"/>
                </a:lnTo>
                <a:close/>
              </a:path>
              <a:path w="1360804" h="76200">
                <a:moveTo>
                  <a:pt x="1284514" y="0"/>
                </a:moveTo>
                <a:lnTo>
                  <a:pt x="1284514" y="34924"/>
                </a:lnTo>
                <a:lnTo>
                  <a:pt x="1297214" y="34924"/>
                </a:lnTo>
                <a:lnTo>
                  <a:pt x="1297214" y="41274"/>
                </a:lnTo>
                <a:lnTo>
                  <a:pt x="1354367" y="41273"/>
                </a:lnTo>
                <a:lnTo>
                  <a:pt x="1360714" y="38099"/>
                </a:lnTo>
                <a:lnTo>
                  <a:pt x="1284514" y="0"/>
                </a:lnTo>
                <a:close/>
              </a:path>
              <a:path w="1360804" h="76200">
                <a:moveTo>
                  <a:pt x="0" y="34923"/>
                </a:moveTo>
                <a:lnTo>
                  <a:pt x="0" y="41273"/>
                </a:lnTo>
                <a:lnTo>
                  <a:pt x="1284514" y="41274"/>
                </a:lnTo>
                <a:lnTo>
                  <a:pt x="1284514" y="34924"/>
                </a:lnTo>
                <a:lnTo>
                  <a:pt x="0" y="34923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059756" y="3221228"/>
            <a:ext cx="1050290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  <a:tabLst>
                <a:tab pos="354965" algn="l"/>
              </a:tabLst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1.	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Create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Change</a:t>
            </a:r>
            <a:r>
              <a:rPr dirty="0" sz="1800" spc="-7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40440" y="3221228"/>
            <a:ext cx="1050290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2.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View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Change</a:t>
            </a:r>
            <a:r>
              <a:rPr dirty="0" sz="1800" spc="-7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85400" y="3221228"/>
            <a:ext cx="1050290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4.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Execute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Change</a:t>
            </a:r>
            <a:r>
              <a:rPr dirty="0" sz="1800" spc="-7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96543" y="3897035"/>
            <a:ext cx="1360805" cy="76200"/>
          </a:xfrm>
          <a:custGeom>
            <a:avLst/>
            <a:gdLst/>
            <a:ahLst/>
            <a:cxnLst/>
            <a:rect l="l" t="t" r="r" b="b"/>
            <a:pathLst>
              <a:path w="1360804" h="76200">
                <a:moveTo>
                  <a:pt x="1284514" y="41274"/>
                </a:moveTo>
                <a:lnTo>
                  <a:pt x="1284514" y="76199"/>
                </a:lnTo>
                <a:lnTo>
                  <a:pt x="1354364" y="41274"/>
                </a:lnTo>
                <a:lnTo>
                  <a:pt x="1284514" y="41274"/>
                </a:lnTo>
                <a:close/>
              </a:path>
              <a:path w="1360804" h="76200">
                <a:moveTo>
                  <a:pt x="1284514" y="34924"/>
                </a:moveTo>
                <a:lnTo>
                  <a:pt x="1284514" y="41274"/>
                </a:lnTo>
                <a:lnTo>
                  <a:pt x="1297214" y="41274"/>
                </a:lnTo>
                <a:lnTo>
                  <a:pt x="1297214" y="34924"/>
                </a:lnTo>
                <a:lnTo>
                  <a:pt x="1284514" y="34924"/>
                </a:lnTo>
                <a:close/>
              </a:path>
              <a:path w="1360804" h="76200">
                <a:moveTo>
                  <a:pt x="1284514" y="0"/>
                </a:moveTo>
                <a:lnTo>
                  <a:pt x="1284514" y="34924"/>
                </a:lnTo>
                <a:lnTo>
                  <a:pt x="1297214" y="34924"/>
                </a:lnTo>
                <a:lnTo>
                  <a:pt x="1297214" y="41274"/>
                </a:lnTo>
                <a:lnTo>
                  <a:pt x="1354367" y="41273"/>
                </a:lnTo>
                <a:lnTo>
                  <a:pt x="1360714" y="38099"/>
                </a:lnTo>
                <a:lnTo>
                  <a:pt x="1284514" y="0"/>
                </a:lnTo>
                <a:close/>
              </a:path>
              <a:path w="1360804" h="76200">
                <a:moveTo>
                  <a:pt x="0" y="34923"/>
                </a:moveTo>
                <a:lnTo>
                  <a:pt x="0" y="41273"/>
                </a:lnTo>
                <a:lnTo>
                  <a:pt x="1284514" y="41274"/>
                </a:lnTo>
                <a:lnTo>
                  <a:pt x="1284514" y="34924"/>
                </a:lnTo>
                <a:lnTo>
                  <a:pt x="0" y="34923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83083" y="3897035"/>
            <a:ext cx="1654175" cy="76200"/>
          </a:xfrm>
          <a:custGeom>
            <a:avLst/>
            <a:gdLst/>
            <a:ahLst/>
            <a:cxnLst/>
            <a:rect l="l" t="t" r="r" b="b"/>
            <a:pathLst>
              <a:path w="1654175" h="76200">
                <a:moveTo>
                  <a:pt x="1577887" y="41274"/>
                </a:moveTo>
                <a:lnTo>
                  <a:pt x="1577887" y="76199"/>
                </a:lnTo>
                <a:lnTo>
                  <a:pt x="1647737" y="41274"/>
                </a:lnTo>
                <a:lnTo>
                  <a:pt x="1577887" y="41274"/>
                </a:lnTo>
                <a:close/>
              </a:path>
              <a:path w="1654175" h="76200">
                <a:moveTo>
                  <a:pt x="1577887" y="34924"/>
                </a:moveTo>
                <a:lnTo>
                  <a:pt x="1577887" y="41274"/>
                </a:lnTo>
                <a:lnTo>
                  <a:pt x="1590587" y="41274"/>
                </a:lnTo>
                <a:lnTo>
                  <a:pt x="1590587" y="34924"/>
                </a:lnTo>
                <a:lnTo>
                  <a:pt x="1577887" y="34924"/>
                </a:lnTo>
                <a:close/>
              </a:path>
              <a:path w="1654175" h="76200">
                <a:moveTo>
                  <a:pt x="1577887" y="0"/>
                </a:moveTo>
                <a:lnTo>
                  <a:pt x="1577887" y="34924"/>
                </a:lnTo>
                <a:lnTo>
                  <a:pt x="1590587" y="34924"/>
                </a:lnTo>
                <a:lnTo>
                  <a:pt x="1590587" y="41274"/>
                </a:lnTo>
                <a:lnTo>
                  <a:pt x="1647739" y="41273"/>
                </a:lnTo>
                <a:lnTo>
                  <a:pt x="1654087" y="38099"/>
                </a:lnTo>
                <a:lnTo>
                  <a:pt x="1577887" y="0"/>
                </a:lnTo>
                <a:close/>
              </a:path>
              <a:path w="1654175" h="76200">
                <a:moveTo>
                  <a:pt x="0" y="34923"/>
                </a:moveTo>
                <a:lnTo>
                  <a:pt x="0" y="41273"/>
                </a:lnTo>
                <a:lnTo>
                  <a:pt x="1577887" y="41274"/>
                </a:lnTo>
                <a:lnTo>
                  <a:pt x="1577887" y="34924"/>
                </a:lnTo>
                <a:lnTo>
                  <a:pt x="0" y="34923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07080" y="4526453"/>
            <a:ext cx="3197860" cy="685800"/>
          </a:xfrm>
          <a:custGeom>
            <a:avLst/>
            <a:gdLst/>
            <a:ahLst/>
            <a:cxnLst/>
            <a:rect l="l" t="t" r="r" b="b"/>
            <a:pathLst>
              <a:path w="3197859" h="685800">
                <a:moveTo>
                  <a:pt x="45750" y="277461"/>
                </a:moveTo>
                <a:lnTo>
                  <a:pt x="39400" y="277461"/>
                </a:lnTo>
                <a:lnTo>
                  <a:pt x="39665" y="341186"/>
                </a:lnTo>
                <a:lnTo>
                  <a:pt x="60507" y="390912"/>
                </a:lnTo>
                <a:lnTo>
                  <a:pt x="95656" y="422909"/>
                </a:lnTo>
                <a:lnTo>
                  <a:pt x="146211" y="453998"/>
                </a:lnTo>
                <a:lnTo>
                  <a:pt x="211074" y="484093"/>
                </a:lnTo>
                <a:lnTo>
                  <a:pt x="248523" y="498712"/>
                </a:lnTo>
                <a:lnTo>
                  <a:pt x="289133" y="513010"/>
                </a:lnTo>
                <a:lnTo>
                  <a:pt x="332761" y="526958"/>
                </a:lnTo>
                <a:lnTo>
                  <a:pt x="379266" y="540525"/>
                </a:lnTo>
                <a:lnTo>
                  <a:pt x="428505" y="553684"/>
                </a:lnTo>
                <a:lnTo>
                  <a:pt x="480334" y="566402"/>
                </a:lnTo>
                <a:lnTo>
                  <a:pt x="534611" y="578650"/>
                </a:lnTo>
                <a:lnTo>
                  <a:pt x="591193" y="590396"/>
                </a:lnTo>
                <a:lnTo>
                  <a:pt x="649936" y="601610"/>
                </a:lnTo>
                <a:lnTo>
                  <a:pt x="710695" y="612260"/>
                </a:lnTo>
                <a:lnTo>
                  <a:pt x="773329" y="622317"/>
                </a:lnTo>
                <a:lnTo>
                  <a:pt x="837691" y="631748"/>
                </a:lnTo>
                <a:lnTo>
                  <a:pt x="903640" y="640523"/>
                </a:lnTo>
                <a:lnTo>
                  <a:pt x="971031" y="648610"/>
                </a:lnTo>
                <a:lnTo>
                  <a:pt x="1039719" y="655977"/>
                </a:lnTo>
                <a:lnTo>
                  <a:pt x="1109560" y="662595"/>
                </a:lnTo>
                <a:lnTo>
                  <a:pt x="1180423" y="668434"/>
                </a:lnTo>
                <a:lnTo>
                  <a:pt x="1324569" y="677640"/>
                </a:lnTo>
                <a:lnTo>
                  <a:pt x="1471035" y="683346"/>
                </a:lnTo>
                <a:lnTo>
                  <a:pt x="1618655" y="685304"/>
                </a:lnTo>
                <a:lnTo>
                  <a:pt x="1692569" y="684514"/>
                </a:lnTo>
                <a:lnTo>
                  <a:pt x="1766333" y="682179"/>
                </a:lnTo>
                <a:lnTo>
                  <a:pt x="1828167" y="678954"/>
                </a:lnTo>
                <a:lnTo>
                  <a:pt x="1618626" y="678954"/>
                </a:lnTo>
                <a:lnTo>
                  <a:pt x="1471177" y="676997"/>
                </a:lnTo>
                <a:lnTo>
                  <a:pt x="1324875" y="671296"/>
                </a:lnTo>
                <a:lnTo>
                  <a:pt x="1180869" y="662099"/>
                </a:lnTo>
                <a:lnTo>
                  <a:pt x="1110114" y="656269"/>
                </a:lnTo>
                <a:lnTo>
                  <a:pt x="1040342" y="649658"/>
                </a:lnTo>
                <a:lnTo>
                  <a:pt x="971736" y="642298"/>
                </a:lnTo>
                <a:lnTo>
                  <a:pt x="904420" y="634220"/>
                </a:lnTo>
                <a:lnTo>
                  <a:pt x="838557" y="625457"/>
                </a:lnTo>
                <a:lnTo>
                  <a:pt x="774275" y="616037"/>
                </a:lnTo>
                <a:lnTo>
                  <a:pt x="711726" y="605994"/>
                </a:lnTo>
                <a:lnTo>
                  <a:pt x="651057" y="595359"/>
                </a:lnTo>
                <a:lnTo>
                  <a:pt x="592415" y="584164"/>
                </a:lnTo>
                <a:lnTo>
                  <a:pt x="535932" y="572438"/>
                </a:lnTo>
                <a:lnTo>
                  <a:pt x="481762" y="560214"/>
                </a:lnTo>
                <a:lnTo>
                  <a:pt x="430051" y="547524"/>
                </a:lnTo>
                <a:lnTo>
                  <a:pt x="380944" y="534400"/>
                </a:lnTo>
                <a:lnTo>
                  <a:pt x="334584" y="520873"/>
                </a:lnTo>
                <a:lnTo>
                  <a:pt x="291115" y="506976"/>
                </a:lnTo>
                <a:lnTo>
                  <a:pt x="250688" y="492740"/>
                </a:lnTo>
                <a:lnTo>
                  <a:pt x="213446" y="478200"/>
                </a:lnTo>
                <a:lnTo>
                  <a:pt x="149118" y="448346"/>
                </a:lnTo>
                <a:lnTo>
                  <a:pt x="99420" y="417795"/>
                </a:lnTo>
                <a:lnTo>
                  <a:pt x="80553" y="402475"/>
                </a:lnTo>
                <a:lnTo>
                  <a:pt x="80236" y="402217"/>
                </a:lnTo>
                <a:lnTo>
                  <a:pt x="65625" y="387070"/>
                </a:lnTo>
                <a:lnTo>
                  <a:pt x="65248" y="386680"/>
                </a:lnTo>
                <a:lnTo>
                  <a:pt x="54888" y="371760"/>
                </a:lnTo>
                <a:lnTo>
                  <a:pt x="54485" y="371182"/>
                </a:lnTo>
                <a:lnTo>
                  <a:pt x="48291" y="356383"/>
                </a:lnTo>
                <a:lnTo>
                  <a:pt x="48136" y="356089"/>
                </a:lnTo>
                <a:lnTo>
                  <a:pt x="48106" y="355809"/>
                </a:lnTo>
                <a:lnTo>
                  <a:pt x="46612" y="348832"/>
                </a:lnTo>
                <a:lnTo>
                  <a:pt x="46015" y="341053"/>
                </a:lnTo>
                <a:lnTo>
                  <a:pt x="45750" y="277461"/>
                </a:lnTo>
                <a:close/>
              </a:path>
              <a:path w="3197859" h="685800">
                <a:moveTo>
                  <a:pt x="1618668" y="678954"/>
                </a:moveTo>
                <a:close/>
              </a:path>
              <a:path w="3197859" h="685800">
                <a:moveTo>
                  <a:pt x="1842320" y="678166"/>
                </a:moveTo>
                <a:lnTo>
                  <a:pt x="1692402" y="678167"/>
                </a:lnTo>
                <a:lnTo>
                  <a:pt x="1618668" y="678954"/>
                </a:lnTo>
                <a:lnTo>
                  <a:pt x="1828176" y="678954"/>
                </a:lnTo>
                <a:lnTo>
                  <a:pt x="1839808" y="678347"/>
                </a:lnTo>
                <a:lnTo>
                  <a:pt x="1842320" y="678166"/>
                </a:lnTo>
                <a:close/>
              </a:path>
              <a:path w="3197859" h="685800">
                <a:moveTo>
                  <a:pt x="1874597" y="675833"/>
                </a:moveTo>
                <a:lnTo>
                  <a:pt x="1766035" y="675835"/>
                </a:lnTo>
                <a:lnTo>
                  <a:pt x="1692428" y="678166"/>
                </a:lnTo>
                <a:lnTo>
                  <a:pt x="1842320" y="678166"/>
                </a:lnTo>
                <a:lnTo>
                  <a:pt x="1874597" y="675833"/>
                </a:lnTo>
                <a:close/>
              </a:path>
              <a:path w="3197859" h="685800">
                <a:moveTo>
                  <a:pt x="1471186" y="676997"/>
                </a:moveTo>
                <a:lnTo>
                  <a:pt x="1471353" y="677000"/>
                </a:lnTo>
                <a:lnTo>
                  <a:pt x="1471186" y="676997"/>
                </a:lnTo>
                <a:close/>
              </a:path>
              <a:path w="3197859" h="685800">
                <a:moveTo>
                  <a:pt x="1471177" y="676997"/>
                </a:moveTo>
                <a:close/>
              </a:path>
              <a:path w="3197859" h="685800">
                <a:moveTo>
                  <a:pt x="1924362" y="672007"/>
                </a:moveTo>
                <a:lnTo>
                  <a:pt x="1839382" y="672011"/>
                </a:lnTo>
                <a:lnTo>
                  <a:pt x="1766059" y="675834"/>
                </a:lnTo>
                <a:lnTo>
                  <a:pt x="1874597" y="675833"/>
                </a:lnTo>
                <a:lnTo>
                  <a:pt x="1912848" y="673068"/>
                </a:lnTo>
                <a:lnTo>
                  <a:pt x="1924362" y="672007"/>
                </a:lnTo>
                <a:close/>
              </a:path>
              <a:path w="3197859" h="685800">
                <a:moveTo>
                  <a:pt x="1981586" y="666737"/>
                </a:moveTo>
                <a:lnTo>
                  <a:pt x="1912297" y="666742"/>
                </a:lnTo>
                <a:lnTo>
                  <a:pt x="1839407" y="672009"/>
                </a:lnTo>
                <a:lnTo>
                  <a:pt x="1924362" y="672007"/>
                </a:lnTo>
                <a:lnTo>
                  <a:pt x="1981586" y="666737"/>
                </a:lnTo>
                <a:close/>
              </a:path>
              <a:path w="3197859" h="685800">
                <a:moveTo>
                  <a:pt x="1324905" y="671298"/>
                </a:moveTo>
                <a:close/>
              </a:path>
              <a:path w="3197859" h="685800">
                <a:moveTo>
                  <a:pt x="1324875" y="671296"/>
                </a:moveTo>
                <a:close/>
              </a:path>
              <a:path w="3197859" h="685800">
                <a:moveTo>
                  <a:pt x="2041841" y="660073"/>
                </a:moveTo>
                <a:lnTo>
                  <a:pt x="1984635" y="660079"/>
                </a:lnTo>
                <a:lnTo>
                  <a:pt x="1912326" y="666739"/>
                </a:lnTo>
                <a:lnTo>
                  <a:pt x="1981586" y="666737"/>
                </a:lnTo>
                <a:lnTo>
                  <a:pt x="1985309" y="666394"/>
                </a:lnTo>
                <a:lnTo>
                  <a:pt x="2041841" y="660073"/>
                </a:lnTo>
                <a:close/>
              </a:path>
              <a:path w="3197859" h="685800">
                <a:moveTo>
                  <a:pt x="1180911" y="662102"/>
                </a:moveTo>
                <a:close/>
              </a:path>
              <a:path w="3197859" h="685800">
                <a:moveTo>
                  <a:pt x="1180869" y="662099"/>
                </a:moveTo>
                <a:close/>
              </a:path>
              <a:path w="3197859" h="685800">
                <a:moveTo>
                  <a:pt x="2105030" y="652064"/>
                </a:moveTo>
                <a:lnTo>
                  <a:pt x="2056253" y="652072"/>
                </a:lnTo>
                <a:lnTo>
                  <a:pt x="1984666" y="660076"/>
                </a:lnTo>
                <a:lnTo>
                  <a:pt x="2041841" y="660073"/>
                </a:lnTo>
                <a:lnTo>
                  <a:pt x="2057050" y="658373"/>
                </a:lnTo>
                <a:lnTo>
                  <a:pt x="2105030" y="652064"/>
                </a:lnTo>
                <a:close/>
              </a:path>
              <a:path w="3197859" h="685800">
                <a:moveTo>
                  <a:pt x="1110114" y="656269"/>
                </a:moveTo>
                <a:close/>
              </a:path>
              <a:path w="3197859" h="685800">
                <a:moveTo>
                  <a:pt x="2169528" y="642763"/>
                </a:moveTo>
                <a:lnTo>
                  <a:pt x="2127007" y="642771"/>
                </a:lnTo>
                <a:lnTo>
                  <a:pt x="2056294" y="652067"/>
                </a:lnTo>
                <a:lnTo>
                  <a:pt x="2105030" y="652064"/>
                </a:lnTo>
                <a:lnTo>
                  <a:pt x="2127924" y="649055"/>
                </a:lnTo>
                <a:lnTo>
                  <a:pt x="2169528" y="642763"/>
                </a:lnTo>
                <a:close/>
              </a:path>
              <a:path w="3197859" h="685800">
                <a:moveTo>
                  <a:pt x="1040371" y="649661"/>
                </a:moveTo>
                <a:close/>
              </a:path>
              <a:path w="3197859" h="685800">
                <a:moveTo>
                  <a:pt x="1040342" y="649658"/>
                </a:moveTo>
                <a:close/>
              </a:path>
              <a:path w="3197859" h="685800">
                <a:moveTo>
                  <a:pt x="2234436" y="632216"/>
                </a:moveTo>
                <a:lnTo>
                  <a:pt x="2196749" y="632225"/>
                </a:lnTo>
                <a:lnTo>
                  <a:pt x="2127004" y="642771"/>
                </a:lnTo>
                <a:lnTo>
                  <a:pt x="2169528" y="642763"/>
                </a:lnTo>
                <a:lnTo>
                  <a:pt x="2197788" y="638489"/>
                </a:lnTo>
                <a:lnTo>
                  <a:pt x="2234436" y="632216"/>
                </a:lnTo>
                <a:close/>
              </a:path>
              <a:path w="3197859" h="685800">
                <a:moveTo>
                  <a:pt x="971736" y="642298"/>
                </a:moveTo>
                <a:close/>
              </a:path>
              <a:path w="3197859" h="685800">
                <a:moveTo>
                  <a:pt x="904442" y="634223"/>
                </a:moveTo>
                <a:close/>
              </a:path>
              <a:path w="3197859" h="685800">
                <a:moveTo>
                  <a:pt x="904420" y="634220"/>
                </a:moveTo>
                <a:close/>
              </a:path>
              <a:path w="3197859" h="685800">
                <a:moveTo>
                  <a:pt x="2299153" y="620473"/>
                </a:moveTo>
                <a:lnTo>
                  <a:pt x="2265334" y="620485"/>
                </a:lnTo>
                <a:lnTo>
                  <a:pt x="2196746" y="632225"/>
                </a:lnTo>
                <a:lnTo>
                  <a:pt x="2234436" y="632216"/>
                </a:lnTo>
                <a:lnTo>
                  <a:pt x="2266499" y="626727"/>
                </a:lnTo>
                <a:lnTo>
                  <a:pt x="2299153" y="620473"/>
                </a:lnTo>
                <a:close/>
              </a:path>
              <a:path w="3197859" h="685800">
                <a:moveTo>
                  <a:pt x="838557" y="625457"/>
                </a:moveTo>
                <a:close/>
              </a:path>
              <a:path w="3197859" h="685800">
                <a:moveTo>
                  <a:pt x="2363256" y="607587"/>
                </a:moveTo>
                <a:lnTo>
                  <a:pt x="2332622" y="607599"/>
                </a:lnTo>
                <a:lnTo>
                  <a:pt x="2265372" y="620477"/>
                </a:lnTo>
                <a:lnTo>
                  <a:pt x="2299153" y="620473"/>
                </a:lnTo>
                <a:lnTo>
                  <a:pt x="2333910" y="613817"/>
                </a:lnTo>
                <a:lnTo>
                  <a:pt x="2363256" y="607587"/>
                </a:lnTo>
                <a:close/>
              </a:path>
              <a:path w="3197859" h="685800">
                <a:moveTo>
                  <a:pt x="774313" y="616043"/>
                </a:moveTo>
                <a:close/>
              </a:path>
              <a:path w="3197859" h="685800">
                <a:moveTo>
                  <a:pt x="774275" y="616037"/>
                </a:moveTo>
                <a:close/>
              </a:path>
              <a:path w="3197859" h="685800">
                <a:moveTo>
                  <a:pt x="2426417" y="593605"/>
                </a:moveTo>
                <a:lnTo>
                  <a:pt x="2398530" y="593605"/>
                </a:lnTo>
                <a:lnTo>
                  <a:pt x="2332660" y="607591"/>
                </a:lnTo>
                <a:lnTo>
                  <a:pt x="2363256" y="607587"/>
                </a:lnTo>
                <a:lnTo>
                  <a:pt x="2399880" y="599810"/>
                </a:lnTo>
                <a:lnTo>
                  <a:pt x="2426417" y="593605"/>
                </a:lnTo>
                <a:close/>
              </a:path>
              <a:path w="3197859" h="685800">
                <a:moveTo>
                  <a:pt x="711737" y="605996"/>
                </a:moveTo>
                <a:close/>
              </a:path>
              <a:path w="3197859" h="685800">
                <a:moveTo>
                  <a:pt x="711726" y="605994"/>
                </a:moveTo>
                <a:close/>
              </a:path>
              <a:path w="3197859" h="685800">
                <a:moveTo>
                  <a:pt x="651061" y="595360"/>
                </a:moveTo>
                <a:close/>
              </a:path>
              <a:path w="3197859" h="685800">
                <a:moveTo>
                  <a:pt x="651057" y="595359"/>
                </a:moveTo>
                <a:close/>
              </a:path>
              <a:path w="3197859" h="685800">
                <a:moveTo>
                  <a:pt x="2488370" y="578578"/>
                </a:moveTo>
                <a:lnTo>
                  <a:pt x="2462787" y="578578"/>
                </a:lnTo>
                <a:lnTo>
                  <a:pt x="2398490" y="593614"/>
                </a:lnTo>
                <a:lnTo>
                  <a:pt x="2426417" y="593605"/>
                </a:lnTo>
                <a:lnTo>
                  <a:pt x="2464266" y="584754"/>
                </a:lnTo>
                <a:lnTo>
                  <a:pt x="2488370" y="578578"/>
                </a:lnTo>
                <a:close/>
              </a:path>
              <a:path w="3197859" h="685800">
                <a:moveTo>
                  <a:pt x="592415" y="584164"/>
                </a:moveTo>
                <a:close/>
              </a:path>
              <a:path w="3197859" h="685800">
                <a:moveTo>
                  <a:pt x="2548883" y="562557"/>
                </a:moveTo>
                <a:lnTo>
                  <a:pt x="2525312" y="562557"/>
                </a:lnTo>
                <a:lnTo>
                  <a:pt x="2462783" y="578579"/>
                </a:lnTo>
                <a:lnTo>
                  <a:pt x="2488370" y="578578"/>
                </a:lnTo>
                <a:lnTo>
                  <a:pt x="2526922" y="568700"/>
                </a:lnTo>
                <a:lnTo>
                  <a:pt x="2548883" y="562557"/>
                </a:lnTo>
                <a:close/>
              </a:path>
              <a:path w="3197859" h="685800">
                <a:moveTo>
                  <a:pt x="535963" y="572445"/>
                </a:moveTo>
                <a:close/>
              </a:path>
              <a:path w="3197859" h="685800">
                <a:moveTo>
                  <a:pt x="535932" y="572438"/>
                </a:moveTo>
                <a:close/>
              </a:path>
              <a:path w="3197859" h="685800">
                <a:moveTo>
                  <a:pt x="2607747" y="545592"/>
                </a:moveTo>
                <a:lnTo>
                  <a:pt x="2585958" y="545592"/>
                </a:lnTo>
                <a:lnTo>
                  <a:pt x="2525267" y="562569"/>
                </a:lnTo>
                <a:lnTo>
                  <a:pt x="2548883" y="562557"/>
                </a:lnTo>
                <a:lnTo>
                  <a:pt x="2587705" y="551698"/>
                </a:lnTo>
                <a:lnTo>
                  <a:pt x="2607747" y="545592"/>
                </a:lnTo>
                <a:close/>
              </a:path>
              <a:path w="3197859" h="685800">
                <a:moveTo>
                  <a:pt x="481779" y="560218"/>
                </a:moveTo>
                <a:close/>
              </a:path>
              <a:path w="3197859" h="685800">
                <a:moveTo>
                  <a:pt x="481762" y="560214"/>
                </a:moveTo>
                <a:close/>
              </a:path>
              <a:path w="3197859" h="685800">
                <a:moveTo>
                  <a:pt x="430070" y="547530"/>
                </a:moveTo>
                <a:close/>
              </a:path>
              <a:path w="3197859" h="685800">
                <a:moveTo>
                  <a:pt x="430051" y="547524"/>
                </a:moveTo>
                <a:close/>
              </a:path>
              <a:path w="3197859" h="685800">
                <a:moveTo>
                  <a:pt x="2664771" y="527731"/>
                </a:moveTo>
                <a:lnTo>
                  <a:pt x="2644583" y="527731"/>
                </a:lnTo>
                <a:lnTo>
                  <a:pt x="2585920" y="545602"/>
                </a:lnTo>
                <a:lnTo>
                  <a:pt x="2607747" y="545592"/>
                </a:lnTo>
                <a:lnTo>
                  <a:pt x="2646470" y="533794"/>
                </a:lnTo>
                <a:lnTo>
                  <a:pt x="2664771" y="527731"/>
                </a:lnTo>
                <a:close/>
              </a:path>
              <a:path w="3197859" h="685800">
                <a:moveTo>
                  <a:pt x="380994" y="534415"/>
                </a:moveTo>
                <a:close/>
              </a:path>
              <a:path w="3197859" h="685800">
                <a:moveTo>
                  <a:pt x="380944" y="534400"/>
                </a:moveTo>
                <a:close/>
              </a:path>
              <a:path w="3197859" h="685800">
                <a:moveTo>
                  <a:pt x="2719778" y="509027"/>
                </a:moveTo>
                <a:lnTo>
                  <a:pt x="2701039" y="509027"/>
                </a:lnTo>
                <a:lnTo>
                  <a:pt x="2644525" y="527749"/>
                </a:lnTo>
                <a:lnTo>
                  <a:pt x="2664771" y="527731"/>
                </a:lnTo>
                <a:lnTo>
                  <a:pt x="2703075" y="515042"/>
                </a:lnTo>
                <a:lnTo>
                  <a:pt x="2719778" y="509027"/>
                </a:lnTo>
                <a:close/>
              </a:path>
              <a:path w="3197859" h="685800">
                <a:moveTo>
                  <a:pt x="334647" y="520893"/>
                </a:moveTo>
                <a:close/>
              </a:path>
              <a:path w="3197859" h="685800">
                <a:moveTo>
                  <a:pt x="334584" y="520873"/>
                </a:moveTo>
                <a:close/>
              </a:path>
              <a:path w="3197859" h="685800">
                <a:moveTo>
                  <a:pt x="2772593" y="489529"/>
                </a:moveTo>
                <a:lnTo>
                  <a:pt x="2755184" y="489529"/>
                </a:lnTo>
                <a:lnTo>
                  <a:pt x="2701013" y="509036"/>
                </a:lnTo>
                <a:lnTo>
                  <a:pt x="2719778" y="509027"/>
                </a:lnTo>
                <a:lnTo>
                  <a:pt x="2757377" y="495487"/>
                </a:lnTo>
                <a:lnTo>
                  <a:pt x="2772593" y="489529"/>
                </a:lnTo>
                <a:close/>
              </a:path>
              <a:path w="3197859" h="685800">
                <a:moveTo>
                  <a:pt x="291161" y="506992"/>
                </a:moveTo>
                <a:close/>
              </a:path>
              <a:path w="3197859" h="685800">
                <a:moveTo>
                  <a:pt x="291115" y="506976"/>
                </a:moveTo>
                <a:close/>
              </a:path>
              <a:path w="3197859" h="685800">
                <a:moveTo>
                  <a:pt x="250743" y="492762"/>
                </a:moveTo>
                <a:close/>
              </a:path>
              <a:path w="3197859" h="685800">
                <a:moveTo>
                  <a:pt x="250688" y="492740"/>
                </a:moveTo>
                <a:close/>
              </a:path>
              <a:path w="3197859" h="685800">
                <a:moveTo>
                  <a:pt x="2823054" y="469286"/>
                </a:moveTo>
                <a:lnTo>
                  <a:pt x="2806871" y="469286"/>
                </a:lnTo>
                <a:lnTo>
                  <a:pt x="2755126" y="489550"/>
                </a:lnTo>
                <a:lnTo>
                  <a:pt x="2772593" y="489529"/>
                </a:lnTo>
                <a:lnTo>
                  <a:pt x="2809231" y="475181"/>
                </a:lnTo>
                <a:lnTo>
                  <a:pt x="2823054" y="469286"/>
                </a:lnTo>
                <a:close/>
              </a:path>
              <a:path w="3197859" h="685800">
                <a:moveTo>
                  <a:pt x="213488" y="478219"/>
                </a:moveTo>
                <a:close/>
              </a:path>
              <a:path w="3197859" h="685800">
                <a:moveTo>
                  <a:pt x="213446" y="478200"/>
                </a:moveTo>
                <a:close/>
              </a:path>
              <a:path w="3197859" h="685800">
                <a:moveTo>
                  <a:pt x="2870996" y="448351"/>
                </a:moveTo>
                <a:lnTo>
                  <a:pt x="2855956" y="448351"/>
                </a:lnTo>
                <a:lnTo>
                  <a:pt x="2806819" y="469306"/>
                </a:lnTo>
                <a:lnTo>
                  <a:pt x="2823054" y="469286"/>
                </a:lnTo>
                <a:lnTo>
                  <a:pt x="2858495" y="454172"/>
                </a:lnTo>
                <a:lnTo>
                  <a:pt x="2870996" y="448351"/>
                </a:lnTo>
                <a:close/>
              </a:path>
              <a:path w="3197859" h="685800">
                <a:moveTo>
                  <a:pt x="179597" y="463419"/>
                </a:moveTo>
                <a:close/>
              </a:path>
              <a:path w="3197859" h="685800">
                <a:moveTo>
                  <a:pt x="179540" y="463391"/>
                </a:moveTo>
                <a:close/>
              </a:path>
              <a:path w="3197859" h="685800">
                <a:moveTo>
                  <a:pt x="149189" y="448387"/>
                </a:moveTo>
                <a:close/>
              </a:path>
              <a:path w="3197859" h="685800">
                <a:moveTo>
                  <a:pt x="149118" y="448346"/>
                </a:moveTo>
                <a:close/>
              </a:path>
              <a:path w="3197859" h="685800">
                <a:moveTo>
                  <a:pt x="2916261" y="426775"/>
                </a:moveTo>
                <a:lnTo>
                  <a:pt x="2902292" y="426775"/>
                </a:lnTo>
                <a:lnTo>
                  <a:pt x="2855894" y="448378"/>
                </a:lnTo>
                <a:lnTo>
                  <a:pt x="2871007" y="448346"/>
                </a:lnTo>
                <a:lnTo>
                  <a:pt x="2905024" y="432508"/>
                </a:lnTo>
                <a:lnTo>
                  <a:pt x="2916261" y="426775"/>
                </a:lnTo>
                <a:close/>
              </a:path>
              <a:path w="3197859" h="685800">
                <a:moveTo>
                  <a:pt x="122430" y="433171"/>
                </a:moveTo>
                <a:close/>
              </a:path>
              <a:path w="3197859" h="685800">
                <a:moveTo>
                  <a:pt x="122333" y="433106"/>
                </a:moveTo>
                <a:close/>
              </a:path>
              <a:path w="3197859" h="685800">
                <a:moveTo>
                  <a:pt x="2958694" y="404610"/>
                </a:moveTo>
                <a:lnTo>
                  <a:pt x="2945735" y="404610"/>
                </a:lnTo>
                <a:lnTo>
                  <a:pt x="2902255" y="426793"/>
                </a:lnTo>
                <a:lnTo>
                  <a:pt x="2916261" y="426775"/>
                </a:lnTo>
                <a:lnTo>
                  <a:pt x="2948678" y="410237"/>
                </a:lnTo>
                <a:lnTo>
                  <a:pt x="2958694" y="404610"/>
                </a:lnTo>
                <a:close/>
              </a:path>
              <a:path w="3197859" h="685800">
                <a:moveTo>
                  <a:pt x="99431" y="417795"/>
                </a:moveTo>
                <a:lnTo>
                  <a:pt x="99567" y="417887"/>
                </a:lnTo>
                <a:lnTo>
                  <a:pt x="99431" y="417795"/>
                </a:lnTo>
                <a:close/>
              </a:path>
              <a:path w="3197859" h="685800">
                <a:moveTo>
                  <a:pt x="99329" y="417713"/>
                </a:moveTo>
                <a:close/>
              </a:path>
              <a:path w="3197859" h="685800">
                <a:moveTo>
                  <a:pt x="2998144" y="381905"/>
                </a:moveTo>
                <a:lnTo>
                  <a:pt x="2986139" y="381905"/>
                </a:lnTo>
                <a:lnTo>
                  <a:pt x="2945675" y="404641"/>
                </a:lnTo>
                <a:lnTo>
                  <a:pt x="2958694" y="404610"/>
                </a:lnTo>
                <a:lnTo>
                  <a:pt x="2989313" y="387407"/>
                </a:lnTo>
                <a:lnTo>
                  <a:pt x="2998144" y="381905"/>
                </a:lnTo>
                <a:close/>
              </a:path>
              <a:path w="3197859" h="685800">
                <a:moveTo>
                  <a:pt x="80387" y="402341"/>
                </a:moveTo>
                <a:lnTo>
                  <a:pt x="80517" y="402475"/>
                </a:lnTo>
                <a:lnTo>
                  <a:pt x="80387" y="402341"/>
                </a:lnTo>
                <a:close/>
              </a:path>
              <a:path w="3197859" h="685800">
                <a:moveTo>
                  <a:pt x="80268" y="402217"/>
                </a:moveTo>
                <a:close/>
              </a:path>
              <a:path w="3197859" h="685800">
                <a:moveTo>
                  <a:pt x="65248" y="386680"/>
                </a:moveTo>
                <a:lnTo>
                  <a:pt x="65570" y="387070"/>
                </a:lnTo>
                <a:lnTo>
                  <a:pt x="65425" y="386863"/>
                </a:lnTo>
                <a:lnTo>
                  <a:pt x="65248" y="386680"/>
                </a:lnTo>
                <a:close/>
              </a:path>
              <a:path w="3197859" h="685800">
                <a:moveTo>
                  <a:pt x="65425" y="386863"/>
                </a:moveTo>
                <a:lnTo>
                  <a:pt x="65570" y="387070"/>
                </a:lnTo>
                <a:lnTo>
                  <a:pt x="65425" y="386863"/>
                </a:lnTo>
                <a:close/>
              </a:path>
              <a:path w="3197859" h="685800">
                <a:moveTo>
                  <a:pt x="65298" y="386680"/>
                </a:moveTo>
                <a:lnTo>
                  <a:pt x="65425" y="386863"/>
                </a:lnTo>
                <a:lnTo>
                  <a:pt x="65298" y="386680"/>
                </a:lnTo>
                <a:close/>
              </a:path>
              <a:path w="3197859" h="685800">
                <a:moveTo>
                  <a:pt x="3034456" y="358716"/>
                </a:moveTo>
                <a:lnTo>
                  <a:pt x="3023358" y="358716"/>
                </a:lnTo>
                <a:lnTo>
                  <a:pt x="2986089" y="381933"/>
                </a:lnTo>
                <a:lnTo>
                  <a:pt x="2998144" y="381905"/>
                </a:lnTo>
                <a:lnTo>
                  <a:pt x="3026784" y="364063"/>
                </a:lnTo>
                <a:lnTo>
                  <a:pt x="3034456" y="358716"/>
                </a:lnTo>
                <a:close/>
              </a:path>
              <a:path w="3197859" h="685800">
                <a:moveTo>
                  <a:pt x="54485" y="371182"/>
                </a:moveTo>
                <a:lnTo>
                  <a:pt x="54805" y="371760"/>
                </a:lnTo>
                <a:lnTo>
                  <a:pt x="54677" y="371457"/>
                </a:lnTo>
                <a:lnTo>
                  <a:pt x="54485" y="371182"/>
                </a:lnTo>
                <a:close/>
              </a:path>
              <a:path w="3197859" h="685800">
                <a:moveTo>
                  <a:pt x="54677" y="371457"/>
                </a:moveTo>
                <a:lnTo>
                  <a:pt x="54805" y="371760"/>
                </a:lnTo>
                <a:lnTo>
                  <a:pt x="54677" y="371457"/>
                </a:lnTo>
                <a:close/>
              </a:path>
              <a:path w="3197859" h="685800">
                <a:moveTo>
                  <a:pt x="54560" y="371182"/>
                </a:moveTo>
                <a:lnTo>
                  <a:pt x="54677" y="371457"/>
                </a:lnTo>
                <a:lnTo>
                  <a:pt x="54560" y="371182"/>
                </a:lnTo>
                <a:close/>
              </a:path>
              <a:path w="3197859" h="685800">
                <a:moveTo>
                  <a:pt x="3067487" y="335095"/>
                </a:moveTo>
                <a:lnTo>
                  <a:pt x="3057245" y="335095"/>
                </a:lnTo>
                <a:lnTo>
                  <a:pt x="3023284" y="358762"/>
                </a:lnTo>
                <a:lnTo>
                  <a:pt x="3034456" y="358716"/>
                </a:lnTo>
                <a:lnTo>
                  <a:pt x="3060952" y="340250"/>
                </a:lnTo>
                <a:lnTo>
                  <a:pt x="3067487" y="335095"/>
                </a:lnTo>
                <a:close/>
              </a:path>
              <a:path w="3197859" h="685800">
                <a:moveTo>
                  <a:pt x="48047" y="355809"/>
                </a:moveTo>
                <a:lnTo>
                  <a:pt x="48229" y="356383"/>
                </a:lnTo>
                <a:lnTo>
                  <a:pt x="48166" y="356089"/>
                </a:lnTo>
                <a:lnTo>
                  <a:pt x="48047" y="355809"/>
                </a:lnTo>
                <a:close/>
              </a:path>
              <a:path w="3197859" h="685800">
                <a:moveTo>
                  <a:pt x="48166" y="356089"/>
                </a:moveTo>
                <a:lnTo>
                  <a:pt x="48229" y="356383"/>
                </a:lnTo>
                <a:lnTo>
                  <a:pt x="48166" y="356089"/>
                </a:lnTo>
                <a:close/>
              </a:path>
              <a:path w="3197859" h="685800">
                <a:moveTo>
                  <a:pt x="48106" y="355809"/>
                </a:moveTo>
                <a:lnTo>
                  <a:pt x="48166" y="356089"/>
                </a:lnTo>
                <a:lnTo>
                  <a:pt x="48106" y="355809"/>
                </a:lnTo>
                <a:close/>
              </a:path>
              <a:path w="3197859" h="685800">
                <a:moveTo>
                  <a:pt x="46565" y="348612"/>
                </a:moveTo>
                <a:lnTo>
                  <a:pt x="46581" y="348832"/>
                </a:lnTo>
                <a:lnTo>
                  <a:pt x="46565" y="348612"/>
                </a:lnTo>
                <a:close/>
              </a:path>
              <a:path w="3197859" h="685800">
                <a:moveTo>
                  <a:pt x="46549" y="348395"/>
                </a:moveTo>
                <a:lnTo>
                  <a:pt x="46565" y="348612"/>
                </a:lnTo>
                <a:lnTo>
                  <a:pt x="46549" y="348395"/>
                </a:lnTo>
                <a:close/>
              </a:path>
              <a:path w="3197859" h="685800">
                <a:moveTo>
                  <a:pt x="46015" y="340956"/>
                </a:moveTo>
                <a:close/>
              </a:path>
              <a:path w="3197859" h="685800">
                <a:moveTo>
                  <a:pt x="46015" y="340838"/>
                </a:moveTo>
                <a:close/>
              </a:path>
              <a:path w="3197859" h="685800">
                <a:moveTo>
                  <a:pt x="3097093" y="311097"/>
                </a:moveTo>
                <a:lnTo>
                  <a:pt x="3087655" y="311097"/>
                </a:lnTo>
                <a:lnTo>
                  <a:pt x="3057164" y="335152"/>
                </a:lnTo>
                <a:lnTo>
                  <a:pt x="3067487" y="335095"/>
                </a:lnTo>
                <a:lnTo>
                  <a:pt x="3091674" y="316015"/>
                </a:lnTo>
                <a:lnTo>
                  <a:pt x="3097093" y="311097"/>
                </a:lnTo>
                <a:close/>
              </a:path>
              <a:path w="3197859" h="685800">
                <a:moveTo>
                  <a:pt x="3123131" y="286779"/>
                </a:moveTo>
                <a:lnTo>
                  <a:pt x="3114442" y="286779"/>
                </a:lnTo>
                <a:lnTo>
                  <a:pt x="3087561" y="311172"/>
                </a:lnTo>
                <a:lnTo>
                  <a:pt x="3097093" y="311097"/>
                </a:lnTo>
                <a:lnTo>
                  <a:pt x="3118805" y="291396"/>
                </a:lnTo>
                <a:lnTo>
                  <a:pt x="3123131" y="286779"/>
                </a:lnTo>
                <a:close/>
              </a:path>
              <a:path w="3197859" h="685800">
                <a:moveTo>
                  <a:pt x="3145468" y="262202"/>
                </a:moveTo>
                <a:lnTo>
                  <a:pt x="3137463" y="262202"/>
                </a:lnTo>
                <a:lnTo>
                  <a:pt x="3137267" y="262434"/>
                </a:lnTo>
                <a:lnTo>
                  <a:pt x="3114349" y="286864"/>
                </a:lnTo>
                <a:lnTo>
                  <a:pt x="3123131" y="286779"/>
                </a:lnTo>
                <a:lnTo>
                  <a:pt x="3142200" y="266434"/>
                </a:lnTo>
                <a:lnTo>
                  <a:pt x="3145468" y="262202"/>
                </a:lnTo>
                <a:close/>
              </a:path>
              <a:path w="3197859" h="685800">
                <a:moveTo>
                  <a:pt x="45002" y="215869"/>
                </a:moveTo>
                <a:lnTo>
                  <a:pt x="38651" y="215869"/>
                </a:lnTo>
                <a:lnTo>
                  <a:pt x="39400" y="277487"/>
                </a:lnTo>
                <a:lnTo>
                  <a:pt x="45750" y="277461"/>
                </a:lnTo>
                <a:lnTo>
                  <a:pt x="45002" y="215869"/>
                </a:lnTo>
                <a:close/>
              </a:path>
              <a:path w="3197859" h="685800">
                <a:moveTo>
                  <a:pt x="3137359" y="262314"/>
                </a:moveTo>
                <a:close/>
              </a:path>
              <a:path w="3197859" h="685800">
                <a:moveTo>
                  <a:pt x="3163975" y="237426"/>
                </a:moveTo>
                <a:lnTo>
                  <a:pt x="3156574" y="237426"/>
                </a:lnTo>
                <a:lnTo>
                  <a:pt x="3156372" y="237722"/>
                </a:lnTo>
                <a:lnTo>
                  <a:pt x="3137359" y="262314"/>
                </a:lnTo>
                <a:lnTo>
                  <a:pt x="3145468" y="262202"/>
                </a:lnTo>
                <a:lnTo>
                  <a:pt x="3161710" y="241165"/>
                </a:lnTo>
                <a:lnTo>
                  <a:pt x="3163975" y="237426"/>
                </a:lnTo>
                <a:close/>
              </a:path>
              <a:path w="3197859" h="685800">
                <a:moveTo>
                  <a:pt x="3156469" y="237562"/>
                </a:moveTo>
                <a:lnTo>
                  <a:pt x="3156346" y="237722"/>
                </a:lnTo>
                <a:lnTo>
                  <a:pt x="3156469" y="237562"/>
                </a:lnTo>
                <a:close/>
              </a:path>
              <a:path w="3197859" h="685800">
                <a:moveTo>
                  <a:pt x="3178540" y="212516"/>
                </a:moveTo>
                <a:lnTo>
                  <a:pt x="3171640" y="212516"/>
                </a:lnTo>
                <a:lnTo>
                  <a:pt x="3171447" y="212888"/>
                </a:lnTo>
                <a:lnTo>
                  <a:pt x="3156469" y="237562"/>
                </a:lnTo>
                <a:lnTo>
                  <a:pt x="3156574" y="237426"/>
                </a:lnTo>
                <a:lnTo>
                  <a:pt x="3163975" y="237426"/>
                </a:lnTo>
                <a:lnTo>
                  <a:pt x="3177181" y="215625"/>
                </a:lnTo>
                <a:lnTo>
                  <a:pt x="3178540" y="212516"/>
                </a:lnTo>
                <a:close/>
              </a:path>
              <a:path w="3197859" h="685800">
                <a:moveTo>
                  <a:pt x="43839" y="158280"/>
                </a:moveTo>
                <a:lnTo>
                  <a:pt x="37487" y="158280"/>
                </a:lnTo>
                <a:lnTo>
                  <a:pt x="38117" y="186466"/>
                </a:lnTo>
                <a:lnTo>
                  <a:pt x="38651" y="215888"/>
                </a:lnTo>
                <a:lnTo>
                  <a:pt x="45002" y="215869"/>
                </a:lnTo>
                <a:lnTo>
                  <a:pt x="44466" y="186330"/>
                </a:lnTo>
                <a:lnTo>
                  <a:pt x="43839" y="158280"/>
                </a:lnTo>
                <a:close/>
              </a:path>
              <a:path w="3197859" h="685800">
                <a:moveTo>
                  <a:pt x="3171531" y="212696"/>
                </a:moveTo>
                <a:lnTo>
                  <a:pt x="3171415" y="212888"/>
                </a:lnTo>
                <a:lnTo>
                  <a:pt x="3171531" y="212696"/>
                </a:lnTo>
                <a:close/>
              </a:path>
              <a:path w="3197859" h="685800">
                <a:moveTo>
                  <a:pt x="3171640" y="212516"/>
                </a:moveTo>
                <a:lnTo>
                  <a:pt x="3171531" y="212696"/>
                </a:lnTo>
                <a:lnTo>
                  <a:pt x="3171447" y="212888"/>
                </a:lnTo>
                <a:lnTo>
                  <a:pt x="3171640" y="212516"/>
                </a:lnTo>
                <a:close/>
              </a:path>
              <a:path w="3197859" h="685800">
                <a:moveTo>
                  <a:pt x="3189064" y="187533"/>
                </a:moveTo>
                <a:lnTo>
                  <a:pt x="3182532" y="187533"/>
                </a:lnTo>
                <a:lnTo>
                  <a:pt x="3182373" y="187990"/>
                </a:lnTo>
                <a:lnTo>
                  <a:pt x="3171531" y="212696"/>
                </a:lnTo>
                <a:lnTo>
                  <a:pt x="3171640" y="212516"/>
                </a:lnTo>
                <a:lnTo>
                  <a:pt x="3178540" y="212516"/>
                </a:lnTo>
                <a:lnTo>
                  <a:pt x="3188448" y="189854"/>
                </a:lnTo>
                <a:lnTo>
                  <a:pt x="3189064" y="187533"/>
                </a:lnTo>
                <a:close/>
              </a:path>
              <a:path w="3197859" h="685800">
                <a:moveTo>
                  <a:pt x="3182437" y="187751"/>
                </a:moveTo>
                <a:lnTo>
                  <a:pt x="3182332" y="187990"/>
                </a:lnTo>
                <a:lnTo>
                  <a:pt x="3182437" y="187751"/>
                </a:lnTo>
                <a:close/>
              </a:path>
              <a:path w="3197859" h="685800">
                <a:moveTo>
                  <a:pt x="3182532" y="187533"/>
                </a:moveTo>
                <a:lnTo>
                  <a:pt x="3182437" y="187751"/>
                </a:lnTo>
                <a:lnTo>
                  <a:pt x="3182373" y="187990"/>
                </a:lnTo>
                <a:lnTo>
                  <a:pt x="3182532" y="187533"/>
                </a:lnTo>
                <a:close/>
              </a:path>
              <a:path w="3197859" h="685800">
                <a:moveTo>
                  <a:pt x="3195511" y="162535"/>
                </a:moveTo>
                <a:lnTo>
                  <a:pt x="3189130" y="162535"/>
                </a:lnTo>
                <a:lnTo>
                  <a:pt x="3189051" y="162928"/>
                </a:lnTo>
                <a:lnTo>
                  <a:pt x="3182437" y="187751"/>
                </a:lnTo>
                <a:lnTo>
                  <a:pt x="3182532" y="187533"/>
                </a:lnTo>
                <a:lnTo>
                  <a:pt x="3189064" y="187533"/>
                </a:lnTo>
                <a:lnTo>
                  <a:pt x="3195318" y="163970"/>
                </a:lnTo>
                <a:lnTo>
                  <a:pt x="3195511" y="162535"/>
                </a:lnTo>
                <a:close/>
              </a:path>
              <a:path w="3197859" h="685800">
                <a:moveTo>
                  <a:pt x="38116" y="186452"/>
                </a:moveTo>
                <a:close/>
              </a:path>
              <a:path w="3197859" h="685800">
                <a:moveTo>
                  <a:pt x="3189077" y="162734"/>
                </a:moveTo>
                <a:lnTo>
                  <a:pt x="3189025" y="162928"/>
                </a:lnTo>
                <a:lnTo>
                  <a:pt x="3189077" y="162734"/>
                </a:lnTo>
                <a:close/>
              </a:path>
              <a:path w="3197859" h="685800">
                <a:moveTo>
                  <a:pt x="3197105" y="150178"/>
                </a:moveTo>
                <a:lnTo>
                  <a:pt x="3190761" y="150178"/>
                </a:lnTo>
                <a:lnTo>
                  <a:pt x="3189077" y="162734"/>
                </a:lnTo>
                <a:lnTo>
                  <a:pt x="3189130" y="162535"/>
                </a:lnTo>
                <a:lnTo>
                  <a:pt x="3195511" y="162535"/>
                </a:lnTo>
                <a:lnTo>
                  <a:pt x="3197073" y="150883"/>
                </a:lnTo>
                <a:lnTo>
                  <a:pt x="3197105" y="150178"/>
                </a:lnTo>
                <a:close/>
              </a:path>
              <a:path w="3197859" h="685800">
                <a:moveTo>
                  <a:pt x="43125" y="131606"/>
                </a:moveTo>
                <a:lnTo>
                  <a:pt x="36772" y="131606"/>
                </a:lnTo>
                <a:lnTo>
                  <a:pt x="37487" y="158294"/>
                </a:lnTo>
                <a:lnTo>
                  <a:pt x="43839" y="158280"/>
                </a:lnTo>
                <a:lnTo>
                  <a:pt x="43125" y="131606"/>
                </a:lnTo>
                <a:close/>
              </a:path>
              <a:path w="3197859" h="685800">
                <a:moveTo>
                  <a:pt x="3191310" y="137702"/>
                </a:moveTo>
                <a:lnTo>
                  <a:pt x="3190742" y="150322"/>
                </a:lnTo>
                <a:lnTo>
                  <a:pt x="3190761" y="150178"/>
                </a:lnTo>
                <a:lnTo>
                  <a:pt x="3197105" y="150178"/>
                </a:lnTo>
                <a:lnTo>
                  <a:pt x="3197654" y="137988"/>
                </a:lnTo>
                <a:lnTo>
                  <a:pt x="3191310" y="137702"/>
                </a:lnTo>
                <a:close/>
              </a:path>
              <a:path w="3197859" h="685800">
                <a:moveTo>
                  <a:pt x="42332" y="106683"/>
                </a:moveTo>
                <a:lnTo>
                  <a:pt x="35979" y="106683"/>
                </a:lnTo>
                <a:lnTo>
                  <a:pt x="36772" y="131622"/>
                </a:lnTo>
                <a:lnTo>
                  <a:pt x="43125" y="131606"/>
                </a:lnTo>
                <a:lnTo>
                  <a:pt x="42332" y="106683"/>
                </a:lnTo>
                <a:close/>
              </a:path>
              <a:path w="3197859" h="685800">
                <a:moveTo>
                  <a:pt x="41471" y="83761"/>
                </a:moveTo>
                <a:lnTo>
                  <a:pt x="35116" y="83761"/>
                </a:lnTo>
                <a:lnTo>
                  <a:pt x="35979" y="106701"/>
                </a:lnTo>
                <a:lnTo>
                  <a:pt x="42332" y="106683"/>
                </a:lnTo>
                <a:lnTo>
                  <a:pt x="41471" y="83761"/>
                </a:lnTo>
                <a:close/>
              </a:path>
              <a:path w="3197859" h="685800">
                <a:moveTo>
                  <a:pt x="35118" y="83815"/>
                </a:moveTo>
                <a:close/>
              </a:path>
              <a:path w="3197859" h="685800">
                <a:moveTo>
                  <a:pt x="40884" y="75618"/>
                </a:moveTo>
                <a:lnTo>
                  <a:pt x="34559" y="76194"/>
                </a:lnTo>
                <a:lnTo>
                  <a:pt x="35118" y="83815"/>
                </a:lnTo>
                <a:lnTo>
                  <a:pt x="41471" y="83761"/>
                </a:lnTo>
                <a:lnTo>
                  <a:pt x="40884" y="75618"/>
                </a:lnTo>
                <a:close/>
              </a:path>
              <a:path w="3197859" h="685800">
                <a:moveTo>
                  <a:pt x="31040" y="0"/>
                </a:moveTo>
                <a:lnTo>
                  <a:pt x="0" y="79338"/>
                </a:lnTo>
                <a:lnTo>
                  <a:pt x="34559" y="76194"/>
                </a:lnTo>
                <a:lnTo>
                  <a:pt x="33625" y="63470"/>
                </a:lnTo>
                <a:lnTo>
                  <a:pt x="39959" y="63007"/>
                </a:lnTo>
                <a:lnTo>
                  <a:pt x="70049" y="63007"/>
                </a:lnTo>
                <a:lnTo>
                  <a:pt x="31040" y="0"/>
                </a:lnTo>
                <a:close/>
              </a:path>
              <a:path w="3197859" h="685800">
                <a:moveTo>
                  <a:pt x="39959" y="63007"/>
                </a:moveTo>
                <a:lnTo>
                  <a:pt x="33625" y="63470"/>
                </a:lnTo>
                <a:lnTo>
                  <a:pt x="34559" y="76194"/>
                </a:lnTo>
                <a:lnTo>
                  <a:pt x="40884" y="75618"/>
                </a:lnTo>
                <a:lnTo>
                  <a:pt x="39959" y="63007"/>
                </a:lnTo>
                <a:close/>
              </a:path>
              <a:path w="3197859" h="685800">
                <a:moveTo>
                  <a:pt x="70049" y="63007"/>
                </a:moveTo>
                <a:lnTo>
                  <a:pt x="39959" y="63007"/>
                </a:lnTo>
                <a:lnTo>
                  <a:pt x="40884" y="75618"/>
                </a:lnTo>
                <a:lnTo>
                  <a:pt x="75886" y="72434"/>
                </a:lnTo>
                <a:lnTo>
                  <a:pt x="70049" y="63007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343186" y="5348732"/>
            <a:ext cx="2123440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3.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(optional)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Create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Additional</a:t>
            </a:r>
            <a:r>
              <a:rPr dirty="0" sz="1800" spc="-2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change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sets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67255" y="6084316"/>
            <a:ext cx="53797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444949"/>
                </a:solidFill>
                <a:latin typeface="Calibri"/>
                <a:cs typeface="Calibri"/>
              </a:rPr>
              <a:t>From:</a:t>
            </a:r>
            <a:r>
              <a:rPr dirty="0" sz="1000" spc="1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444949"/>
                </a:solidFill>
                <a:latin typeface="Calibri"/>
                <a:cs typeface="Calibri"/>
              </a:rPr>
              <a:t>https://docs.aws.amazon.com/AWSCloudFormation/latest/UserGuide/using-cfn-updating-stacks- </a:t>
            </a:r>
            <a:r>
              <a:rPr dirty="0" sz="100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444949"/>
                </a:solidFill>
                <a:latin typeface="Calibri"/>
                <a:cs typeface="Calibri"/>
              </a:rPr>
              <a:t>changesets.html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8115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60"/>
              <a:t>Re</a:t>
            </a:r>
            <a:r>
              <a:rPr dirty="0" spc="-355"/>
              <a:t>t</a:t>
            </a:r>
            <a:r>
              <a:rPr dirty="0" spc="-770"/>
              <a:t>a</a:t>
            </a:r>
            <a:r>
              <a:rPr dirty="0" spc="-390"/>
              <a:t>i</a:t>
            </a:r>
            <a:r>
              <a:rPr dirty="0" spc="-625"/>
              <a:t>n</a:t>
            </a:r>
            <a:r>
              <a:rPr dirty="0" spc="-390"/>
              <a:t>i</a:t>
            </a:r>
            <a:r>
              <a:rPr dirty="0" spc="-625"/>
              <a:t>n</a:t>
            </a:r>
            <a:r>
              <a:rPr dirty="0" spc="-865"/>
              <a:t>g</a:t>
            </a:r>
            <a:r>
              <a:rPr dirty="0" spc="-330"/>
              <a:t> </a:t>
            </a:r>
            <a:r>
              <a:rPr dirty="0" spc="-130"/>
              <a:t>D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765"/>
              <a:t>a</a:t>
            </a:r>
            <a:r>
              <a:rPr dirty="0" spc="-330"/>
              <a:t> </a:t>
            </a:r>
            <a:r>
              <a:rPr dirty="0" spc="-459"/>
              <a:t>on</a:t>
            </a:r>
            <a:r>
              <a:rPr dirty="0" spc="-320"/>
              <a:t> </a:t>
            </a:r>
            <a:r>
              <a:rPr dirty="0" spc="-130"/>
              <a:t>D</a:t>
            </a:r>
            <a:r>
              <a:rPr dirty="0" spc="-615"/>
              <a:t>e</a:t>
            </a:r>
            <a:r>
              <a:rPr dirty="0" spc="-290"/>
              <a:t>l</a:t>
            </a:r>
            <a:r>
              <a:rPr dirty="0" spc="-555"/>
              <a:t>e</a:t>
            </a:r>
            <a:r>
              <a:rPr dirty="0" spc="-375"/>
              <a:t>t</a:t>
            </a:r>
            <a:r>
              <a:rPr dirty="0" spc="-625"/>
              <a:t>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91412"/>
            <a:ext cx="10269220" cy="405701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27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put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DeletionPolicy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54">
                <a:solidFill>
                  <a:srgbClr val="444949"/>
                </a:solidFill>
                <a:latin typeface="Microsoft Sans Serif"/>
                <a:cs typeface="Microsoft Sans Serif"/>
              </a:rPr>
              <a:t>any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5">
                <a:solidFill>
                  <a:srgbClr val="444949"/>
                </a:solidFill>
                <a:latin typeface="Microsoft Sans Serif"/>
                <a:cs typeface="Microsoft Sans Serif"/>
              </a:rPr>
              <a:t>resource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5">
                <a:solidFill>
                  <a:srgbClr val="444949"/>
                </a:solidFill>
                <a:latin typeface="Microsoft Sans Serif"/>
                <a:cs typeface="Microsoft Sans Serif"/>
              </a:rPr>
              <a:t>control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what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happens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when </a:t>
            </a:r>
            <a:r>
              <a:rPr dirty="0" sz="2600" spc="-68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Cl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4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ati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ate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105"/>
              </a:lnSpc>
              <a:spcBef>
                <a:spcPts val="385"/>
              </a:spcBef>
              <a:buSzPct val="101960"/>
              <a:buFont typeface="Arial MT"/>
              <a:buChar char="•"/>
              <a:tabLst>
                <a:tab pos="241300" algn="l"/>
              </a:tabLst>
            </a:pPr>
            <a:r>
              <a:rPr dirty="0" baseline="1089" sz="3825" spc="-187">
                <a:solidFill>
                  <a:srgbClr val="444949"/>
                </a:solidFill>
                <a:latin typeface="Microsoft Sans Serif"/>
                <a:cs typeface="Microsoft Sans Serif"/>
              </a:rPr>
              <a:t>DeletionPolicy=Retain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6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1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Specify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5">
                <a:solidFill>
                  <a:srgbClr val="444949"/>
                </a:solidFill>
                <a:latin typeface="Microsoft Sans Serif"/>
                <a:cs typeface="Microsoft Sans Serif"/>
              </a:rPr>
              <a:t>resources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preserve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backup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0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45">
                <a:solidFill>
                  <a:srgbClr val="444949"/>
                </a:solidFill>
                <a:latin typeface="Microsoft Sans Serif"/>
                <a:cs typeface="Microsoft Sans Serif"/>
              </a:rPr>
              <a:t>case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0">
                <a:solidFill>
                  <a:srgbClr val="444949"/>
                </a:solidFill>
                <a:latin typeface="Microsoft Sans Serif"/>
                <a:cs typeface="Microsoft Sans Serif"/>
              </a:rPr>
              <a:t>CloudFormation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deletes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3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2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60">
                <a:solidFill>
                  <a:srgbClr val="444949"/>
                </a:solidFill>
                <a:latin typeface="Microsoft Sans Serif"/>
                <a:cs typeface="Microsoft Sans Serif"/>
              </a:rPr>
              <a:t>keep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2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5">
                <a:solidFill>
                  <a:srgbClr val="444949"/>
                </a:solidFill>
                <a:latin typeface="Microsoft Sans Serif"/>
                <a:cs typeface="Microsoft Sans Serif"/>
              </a:rPr>
              <a:t>resource,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70">
                <a:solidFill>
                  <a:srgbClr val="444949"/>
                </a:solidFill>
                <a:latin typeface="Microsoft Sans Serif"/>
                <a:cs typeface="Microsoft Sans Serif"/>
              </a:rPr>
              <a:t>specify</a:t>
            </a:r>
            <a:r>
              <a:rPr dirty="0" sz="22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291" sz="3225" spc="-217">
                <a:solidFill>
                  <a:srgbClr val="444949"/>
                </a:solidFill>
                <a:latin typeface="Microsoft Sans Serif"/>
                <a:cs typeface="Microsoft Sans Serif"/>
              </a:rPr>
              <a:t>Retain</a:t>
            </a:r>
            <a:r>
              <a:rPr dirty="0" baseline="1291" sz="32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85">
                <a:solidFill>
                  <a:srgbClr val="444949"/>
                </a:solidFill>
                <a:latin typeface="Microsoft Sans Serif"/>
                <a:cs typeface="Microsoft Sans Serif"/>
              </a:rPr>
              <a:t>(works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50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20">
                <a:solidFill>
                  <a:srgbClr val="444949"/>
                </a:solidFill>
                <a:latin typeface="Microsoft Sans Serif"/>
                <a:cs typeface="Microsoft Sans Serif"/>
              </a:rPr>
              <a:t>any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5">
                <a:solidFill>
                  <a:srgbClr val="444949"/>
                </a:solidFill>
                <a:latin typeface="Microsoft Sans Serif"/>
                <a:cs typeface="Microsoft Sans Serif"/>
              </a:rPr>
              <a:t>resource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nested</a:t>
            </a:r>
            <a:r>
              <a:rPr dirty="0" sz="22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5">
                <a:solidFill>
                  <a:srgbClr val="444949"/>
                </a:solidFill>
                <a:latin typeface="Microsoft Sans Serif"/>
                <a:cs typeface="Microsoft Sans Serif"/>
              </a:rPr>
              <a:t>stack)</a:t>
            </a:r>
            <a:endParaRPr sz="22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SzPct val="101960"/>
              <a:buFont typeface="Arial MT"/>
              <a:buChar char="•"/>
              <a:tabLst>
                <a:tab pos="241300" algn="l"/>
              </a:tabLst>
            </a:pPr>
            <a:r>
              <a:rPr dirty="0" baseline="1089" sz="3825" spc="-195">
                <a:solidFill>
                  <a:srgbClr val="444949"/>
                </a:solidFill>
                <a:latin typeface="Microsoft Sans Serif"/>
                <a:cs typeface="Microsoft Sans Serif"/>
              </a:rPr>
              <a:t>DeletionPolicy=Snapshot:</a:t>
            </a:r>
            <a:endParaRPr baseline="1089" sz="3825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1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380">
                <a:solidFill>
                  <a:srgbClr val="444949"/>
                </a:solidFill>
                <a:latin typeface="Microsoft Sans Serif"/>
                <a:cs typeface="Microsoft Sans Serif"/>
              </a:rPr>
              <a:t>EBS</a:t>
            </a:r>
            <a:r>
              <a:rPr dirty="0" sz="2200" spc="-2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5">
                <a:solidFill>
                  <a:srgbClr val="444949"/>
                </a:solidFill>
                <a:latin typeface="Microsoft Sans Serif"/>
                <a:cs typeface="Microsoft Sans Serif"/>
              </a:rPr>
              <a:t>Volume,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90">
                <a:solidFill>
                  <a:srgbClr val="444949"/>
                </a:solidFill>
                <a:latin typeface="Microsoft Sans Serif"/>
                <a:cs typeface="Microsoft Sans Serif"/>
              </a:rPr>
              <a:t>ElastiCache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5">
                <a:solidFill>
                  <a:srgbClr val="444949"/>
                </a:solidFill>
                <a:latin typeface="Microsoft Sans Serif"/>
                <a:cs typeface="Microsoft Sans Serif"/>
              </a:rPr>
              <a:t>Cluster,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90">
                <a:solidFill>
                  <a:srgbClr val="444949"/>
                </a:solidFill>
                <a:latin typeface="Microsoft Sans Serif"/>
                <a:cs typeface="Microsoft Sans Serif"/>
              </a:rPr>
              <a:t>ElastiCache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0">
                <a:solidFill>
                  <a:srgbClr val="444949"/>
                </a:solidFill>
                <a:latin typeface="Microsoft Sans Serif"/>
                <a:cs typeface="Microsoft Sans Serif"/>
              </a:rPr>
              <a:t>ReplicationGroup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1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-44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-1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180">
                <a:solidFill>
                  <a:srgbClr val="444949"/>
                </a:solidFill>
                <a:latin typeface="Microsoft Sans Serif"/>
                <a:cs typeface="Microsoft Sans Serif"/>
              </a:rPr>
              <a:t>nstan</a:t>
            </a:r>
            <a:r>
              <a:rPr dirty="0" sz="2200" spc="-18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22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-44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-1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200" spc="-100">
                <a:solidFill>
                  <a:srgbClr val="444949"/>
                </a:solidFill>
                <a:latin typeface="Microsoft Sans Serif"/>
                <a:cs typeface="Microsoft Sans Serif"/>
              </a:rPr>
              <a:t>Cl</a:t>
            </a:r>
            <a:r>
              <a:rPr dirty="0" sz="2200" spc="-155">
                <a:solidFill>
                  <a:srgbClr val="444949"/>
                </a:solidFill>
                <a:latin typeface="Microsoft Sans Serif"/>
                <a:cs typeface="Microsoft Sans Serif"/>
              </a:rPr>
              <a:t>uste</a:t>
            </a:r>
            <a:r>
              <a:rPr dirty="0" sz="2200" spc="-19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22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2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2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endParaRPr sz="22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105"/>
              </a:lnSpc>
              <a:spcBef>
                <a:spcPts val="370"/>
              </a:spcBef>
              <a:buSzPct val="101960"/>
              <a:buFont typeface="Arial MT"/>
              <a:buChar char="•"/>
              <a:tabLst>
                <a:tab pos="241300" algn="l"/>
              </a:tabLst>
            </a:pPr>
            <a:r>
              <a:rPr dirty="0" baseline="1089" sz="3825" spc="-142">
                <a:solidFill>
                  <a:srgbClr val="444949"/>
                </a:solidFill>
                <a:latin typeface="Microsoft Sans Serif"/>
                <a:cs typeface="Microsoft Sans Serif"/>
              </a:rPr>
              <a:t>DeletePolicy=Delete</a:t>
            </a:r>
            <a:r>
              <a:rPr dirty="0" baseline="1089" sz="38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157">
                <a:solidFill>
                  <a:srgbClr val="444949"/>
                </a:solidFill>
                <a:latin typeface="Microsoft Sans Serif"/>
                <a:cs typeface="Microsoft Sans Serif"/>
              </a:rPr>
              <a:t>(default</a:t>
            </a:r>
            <a:r>
              <a:rPr dirty="0" baseline="1089" sz="3825" spc="5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195">
                <a:solidFill>
                  <a:srgbClr val="444949"/>
                </a:solidFill>
                <a:latin typeface="Microsoft Sans Serif"/>
                <a:cs typeface="Microsoft Sans Serif"/>
              </a:rPr>
              <a:t>behavior)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6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1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60">
                <a:solidFill>
                  <a:srgbClr val="444949"/>
                </a:solidFill>
                <a:latin typeface="Microsoft Sans Serif"/>
                <a:cs typeface="Microsoft Sans Serif"/>
              </a:rPr>
              <a:t>Note: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50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291" sz="3225" spc="-202">
                <a:solidFill>
                  <a:srgbClr val="444949"/>
                </a:solidFill>
                <a:latin typeface="Microsoft Sans Serif"/>
                <a:cs typeface="Microsoft Sans Serif"/>
              </a:rPr>
              <a:t>AWS::RDS::DBCluster</a:t>
            </a:r>
            <a:r>
              <a:rPr dirty="0" baseline="1291" sz="32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60">
                <a:solidFill>
                  <a:srgbClr val="444949"/>
                </a:solidFill>
                <a:latin typeface="Microsoft Sans Serif"/>
                <a:cs typeface="Microsoft Sans Serif"/>
              </a:rPr>
              <a:t>resources,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default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0">
                <a:solidFill>
                  <a:srgbClr val="444949"/>
                </a:solidFill>
                <a:latin typeface="Microsoft Sans Serif"/>
                <a:cs typeface="Microsoft Sans Serif"/>
              </a:rPr>
              <a:t>policy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0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80">
                <a:solidFill>
                  <a:srgbClr val="444949"/>
                </a:solidFill>
                <a:latin typeface="Microsoft Sans Serif"/>
                <a:cs typeface="Microsoft Sans Serif"/>
              </a:rPr>
              <a:t>Snapshot</a:t>
            </a:r>
            <a:endParaRPr sz="22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63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60">
                <a:solidFill>
                  <a:srgbClr val="444949"/>
                </a:solidFill>
                <a:latin typeface="Microsoft Sans Serif"/>
                <a:cs typeface="Microsoft Sans Serif"/>
              </a:rPr>
              <a:t>Note:</a:t>
            </a:r>
            <a:r>
              <a:rPr dirty="0" sz="2200" spc="-1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4">
                <a:solidFill>
                  <a:srgbClr val="444949"/>
                </a:solidFill>
                <a:latin typeface="Microsoft Sans Serif"/>
                <a:cs typeface="Microsoft Sans Serif"/>
              </a:rPr>
              <a:t>delete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20">
                <a:solidFill>
                  <a:srgbClr val="444949"/>
                </a:solidFill>
                <a:latin typeface="Microsoft Sans Serif"/>
                <a:cs typeface="Microsoft Sans Serif"/>
              </a:rPr>
              <a:t>an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80">
                <a:solidFill>
                  <a:srgbClr val="444949"/>
                </a:solidFill>
                <a:latin typeface="Microsoft Sans Serif"/>
                <a:cs typeface="Microsoft Sans Serif"/>
              </a:rPr>
              <a:t>S3</a:t>
            </a:r>
            <a:r>
              <a:rPr dirty="0" sz="2200" spc="-2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444949"/>
                </a:solidFill>
                <a:latin typeface="Microsoft Sans Serif"/>
                <a:cs typeface="Microsoft Sans Serif"/>
              </a:rPr>
              <a:t>bucket, </a:t>
            </a:r>
            <a:r>
              <a:rPr dirty="0" sz="2200" spc="-14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5">
                <a:solidFill>
                  <a:srgbClr val="444949"/>
                </a:solidFill>
                <a:latin typeface="Microsoft Sans Serif"/>
                <a:cs typeface="Microsoft Sans Serif"/>
              </a:rPr>
              <a:t>need</a:t>
            </a:r>
            <a:r>
              <a:rPr dirty="0" sz="22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85">
                <a:solidFill>
                  <a:srgbClr val="444949"/>
                </a:solidFill>
                <a:latin typeface="Microsoft Sans Serif"/>
                <a:cs typeface="Microsoft Sans Serif"/>
              </a:rPr>
              <a:t>first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10">
                <a:solidFill>
                  <a:srgbClr val="444949"/>
                </a:solidFill>
                <a:latin typeface="Microsoft Sans Serif"/>
                <a:cs typeface="Microsoft Sans Serif"/>
              </a:rPr>
              <a:t>empty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30">
                <a:solidFill>
                  <a:srgbClr val="444949"/>
                </a:solidFill>
                <a:latin typeface="Microsoft Sans Serif"/>
                <a:cs typeface="Microsoft Sans Serif"/>
              </a:rPr>
              <a:t>bucket</a:t>
            </a:r>
            <a:r>
              <a:rPr dirty="0" sz="22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5">
                <a:solidFill>
                  <a:srgbClr val="444949"/>
                </a:solidFill>
                <a:latin typeface="Microsoft Sans Serif"/>
                <a:cs typeface="Microsoft Sans Serif"/>
              </a:rPr>
              <a:t>its</a:t>
            </a:r>
            <a:r>
              <a:rPr dirty="0" sz="22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90">
                <a:solidFill>
                  <a:srgbClr val="444949"/>
                </a:solidFill>
                <a:latin typeface="Microsoft Sans Serif"/>
                <a:cs typeface="Microsoft Sans Serif"/>
              </a:rPr>
              <a:t>content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73183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45"/>
              <a:t>Termination</a:t>
            </a:r>
            <a:r>
              <a:rPr dirty="0" spc="-315"/>
              <a:t> </a:t>
            </a:r>
            <a:r>
              <a:rPr dirty="0" spc="-425"/>
              <a:t>Protection</a:t>
            </a:r>
            <a:r>
              <a:rPr dirty="0" spc="-310"/>
              <a:t> </a:t>
            </a:r>
            <a:r>
              <a:rPr dirty="0" spc="-459"/>
              <a:t>on</a:t>
            </a:r>
            <a:r>
              <a:rPr dirty="0" spc="-315"/>
              <a:t> </a:t>
            </a:r>
            <a:r>
              <a:rPr dirty="0" spc="-680"/>
              <a:t>Stacks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4779"/>
            <a:ext cx="9155430" cy="186372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8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cc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49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 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TerminationProtection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44949"/>
              </a:buClr>
              <a:buFont typeface="Arial MT"/>
              <a:buChar char="•"/>
            </a:pPr>
            <a:endParaRPr sz="4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Le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q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!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102152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65"/>
              <a:t>CloudFormation</a:t>
            </a:r>
            <a:r>
              <a:rPr dirty="0" spc="-320"/>
              <a:t> </a:t>
            </a:r>
            <a:r>
              <a:rPr dirty="0" spc="-509"/>
              <a:t>Custom</a:t>
            </a:r>
            <a:r>
              <a:rPr dirty="0" spc="-325"/>
              <a:t> </a:t>
            </a:r>
            <a:r>
              <a:rPr dirty="0" spc="-540"/>
              <a:t>Resources</a:t>
            </a:r>
            <a:r>
              <a:rPr dirty="0" spc="-315"/>
              <a:t> </a:t>
            </a:r>
            <a:r>
              <a:rPr dirty="0" spc="-615"/>
              <a:t>(Lambda)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91412"/>
            <a:ext cx="5502275" cy="105600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41300" marR="5080" indent="-228600">
              <a:lnSpc>
                <a:spcPts val="2500"/>
              </a:lnSpc>
              <a:spcBef>
                <a:spcPts val="7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09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n  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Cl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4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2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ati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9">
                <a:solidFill>
                  <a:srgbClr val="444949"/>
                </a:solidFill>
                <a:latin typeface="Microsoft Sans Serif"/>
                <a:cs typeface="Microsoft Sans Serif"/>
              </a:rPr>
              <a:t>ad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54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29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e  </a:t>
            </a:r>
            <a:r>
              <a:rPr dirty="0" sz="2600" spc="-280">
                <a:solidFill>
                  <a:srgbClr val="444949"/>
                </a:solidFill>
                <a:latin typeface="Microsoft Sans Serif"/>
                <a:cs typeface="Microsoft Sans Serif"/>
              </a:rPr>
              <a:t>us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915412"/>
            <a:ext cx="5811520" cy="282067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90">
                <a:solidFill>
                  <a:srgbClr val="444949"/>
                </a:solidFill>
                <a:latin typeface="Microsoft Sans Serif"/>
                <a:cs typeface="Microsoft Sans Serif"/>
              </a:rPr>
              <a:t>An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21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5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ou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10">
                <a:solidFill>
                  <a:srgbClr val="444949"/>
                </a:solidFill>
                <a:latin typeface="Microsoft Sans Serif"/>
                <a:cs typeface="Microsoft Sans Serif"/>
              </a:rPr>
              <a:t>ce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7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ot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25">
                <a:solidFill>
                  <a:srgbClr val="444949"/>
                </a:solidFill>
                <a:latin typeface="Microsoft Sans Serif"/>
                <a:cs typeface="Microsoft Sans Serif"/>
              </a:rPr>
              <a:t>w  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service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example)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90">
                <a:solidFill>
                  <a:srgbClr val="444949"/>
                </a:solidFill>
                <a:latin typeface="Microsoft Sans Serif"/>
                <a:cs typeface="Microsoft Sans Serif"/>
              </a:rPr>
              <a:t>An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On-Premise</a:t>
            </a:r>
            <a:r>
              <a:rPr dirty="0" sz="26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5">
                <a:solidFill>
                  <a:srgbClr val="444949"/>
                </a:solidFill>
                <a:latin typeface="Microsoft Sans Serif"/>
                <a:cs typeface="Microsoft Sans Serif"/>
              </a:rPr>
              <a:t>resource</a:t>
            </a:r>
            <a:endParaRPr sz="2600">
              <a:latin typeface="Microsoft Sans Serif"/>
              <a:cs typeface="Microsoft Sans Serif"/>
            </a:endParaRPr>
          </a:p>
          <a:p>
            <a:pPr marL="241300" marR="885825" indent="-228600">
              <a:lnSpc>
                <a:spcPts val="2520"/>
              </a:lnSpc>
              <a:spcBef>
                <a:spcPts val="94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45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3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g 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deleted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35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3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id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Anything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want…!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7410" y="1446551"/>
            <a:ext cx="2983865" cy="108013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686435" marR="679450" indent="55880">
              <a:lnSpc>
                <a:spcPts val="209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CloudFormation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Custom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7408" y="3306493"/>
            <a:ext cx="2983865" cy="1080135"/>
          </a:xfrm>
          <a:prstGeom prst="rect">
            <a:avLst/>
          </a:prstGeom>
          <a:solidFill>
            <a:srgbClr val="F69802"/>
          </a:solidFill>
          <a:ln w="12700">
            <a:solidFill>
              <a:srgbClr val="B56E01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448309">
              <a:lnSpc>
                <a:spcPct val="100000"/>
              </a:lnSpc>
              <a:spcBef>
                <a:spcPts val="5"/>
              </a:spcBef>
            </a:pP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Lambda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7409" y="5166435"/>
            <a:ext cx="2983865" cy="108013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Whatever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11225" y="2526632"/>
            <a:ext cx="76200" cy="780415"/>
          </a:xfrm>
          <a:custGeom>
            <a:avLst/>
            <a:gdLst/>
            <a:ahLst/>
            <a:cxnLst/>
            <a:rect l="l" t="t" r="r" b="b"/>
            <a:pathLst>
              <a:path w="76200" h="780414">
                <a:moveTo>
                  <a:pt x="34925" y="703661"/>
                </a:moveTo>
                <a:lnTo>
                  <a:pt x="0" y="703661"/>
                </a:lnTo>
                <a:lnTo>
                  <a:pt x="38100" y="779861"/>
                </a:lnTo>
                <a:lnTo>
                  <a:pt x="69850" y="716361"/>
                </a:lnTo>
                <a:lnTo>
                  <a:pt x="34925" y="716361"/>
                </a:lnTo>
                <a:lnTo>
                  <a:pt x="34925" y="703661"/>
                </a:lnTo>
                <a:close/>
              </a:path>
              <a:path w="76200" h="780414">
                <a:moveTo>
                  <a:pt x="41276" y="63500"/>
                </a:moveTo>
                <a:lnTo>
                  <a:pt x="34926" y="63500"/>
                </a:lnTo>
                <a:lnTo>
                  <a:pt x="34925" y="716361"/>
                </a:lnTo>
                <a:lnTo>
                  <a:pt x="41275" y="716361"/>
                </a:lnTo>
                <a:lnTo>
                  <a:pt x="41276" y="63500"/>
                </a:lnTo>
                <a:close/>
              </a:path>
              <a:path w="76200" h="780414">
                <a:moveTo>
                  <a:pt x="76200" y="703661"/>
                </a:moveTo>
                <a:lnTo>
                  <a:pt x="41275" y="703661"/>
                </a:lnTo>
                <a:lnTo>
                  <a:pt x="41275" y="716361"/>
                </a:lnTo>
                <a:lnTo>
                  <a:pt x="69850" y="716361"/>
                </a:lnTo>
                <a:lnTo>
                  <a:pt x="76200" y="703661"/>
                </a:lnTo>
                <a:close/>
              </a:path>
              <a:path w="76200" h="780414">
                <a:moveTo>
                  <a:pt x="38101" y="0"/>
                </a:moveTo>
                <a:lnTo>
                  <a:pt x="1" y="76200"/>
                </a:lnTo>
                <a:lnTo>
                  <a:pt x="34926" y="76200"/>
                </a:lnTo>
                <a:lnTo>
                  <a:pt x="34926" y="63500"/>
                </a:lnTo>
                <a:lnTo>
                  <a:pt x="69851" y="63500"/>
                </a:lnTo>
                <a:lnTo>
                  <a:pt x="38101" y="0"/>
                </a:lnTo>
                <a:close/>
              </a:path>
              <a:path w="76200" h="780414">
                <a:moveTo>
                  <a:pt x="69851" y="63500"/>
                </a:moveTo>
                <a:lnTo>
                  <a:pt x="41276" y="63500"/>
                </a:lnTo>
                <a:lnTo>
                  <a:pt x="41276" y="76200"/>
                </a:lnTo>
                <a:lnTo>
                  <a:pt x="76201" y="76200"/>
                </a:lnTo>
                <a:lnTo>
                  <a:pt x="69851" y="6350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965788" y="2724403"/>
            <a:ext cx="2098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Create,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 update,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delete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11225" y="4386573"/>
            <a:ext cx="76200" cy="780415"/>
          </a:xfrm>
          <a:custGeom>
            <a:avLst/>
            <a:gdLst/>
            <a:ahLst/>
            <a:cxnLst/>
            <a:rect l="l" t="t" r="r" b="b"/>
            <a:pathLst>
              <a:path w="76200" h="780414">
                <a:moveTo>
                  <a:pt x="34925" y="703660"/>
                </a:moveTo>
                <a:lnTo>
                  <a:pt x="0" y="703660"/>
                </a:lnTo>
                <a:lnTo>
                  <a:pt x="38100" y="779860"/>
                </a:lnTo>
                <a:lnTo>
                  <a:pt x="69850" y="716360"/>
                </a:lnTo>
                <a:lnTo>
                  <a:pt x="34925" y="716360"/>
                </a:lnTo>
                <a:lnTo>
                  <a:pt x="34925" y="703660"/>
                </a:lnTo>
                <a:close/>
              </a:path>
              <a:path w="76200" h="780414">
                <a:moveTo>
                  <a:pt x="41275" y="63498"/>
                </a:moveTo>
                <a:lnTo>
                  <a:pt x="34925" y="63498"/>
                </a:lnTo>
                <a:lnTo>
                  <a:pt x="34925" y="716360"/>
                </a:lnTo>
                <a:lnTo>
                  <a:pt x="41275" y="716360"/>
                </a:lnTo>
                <a:lnTo>
                  <a:pt x="41275" y="63498"/>
                </a:lnTo>
                <a:close/>
              </a:path>
              <a:path w="76200" h="780414">
                <a:moveTo>
                  <a:pt x="76200" y="703660"/>
                </a:moveTo>
                <a:lnTo>
                  <a:pt x="41275" y="703660"/>
                </a:lnTo>
                <a:lnTo>
                  <a:pt x="41275" y="716360"/>
                </a:lnTo>
                <a:lnTo>
                  <a:pt x="69850" y="716360"/>
                </a:lnTo>
                <a:lnTo>
                  <a:pt x="76200" y="703660"/>
                </a:lnTo>
                <a:close/>
              </a:path>
              <a:path w="76200" h="780414">
                <a:moveTo>
                  <a:pt x="38100" y="0"/>
                </a:moveTo>
                <a:lnTo>
                  <a:pt x="0" y="76200"/>
                </a:lnTo>
                <a:lnTo>
                  <a:pt x="34925" y="76200"/>
                </a:lnTo>
                <a:lnTo>
                  <a:pt x="34925" y="63498"/>
                </a:lnTo>
                <a:lnTo>
                  <a:pt x="69849" y="63498"/>
                </a:lnTo>
                <a:lnTo>
                  <a:pt x="38100" y="0"/>
                </a:lnTo>
                <a:close/>
              </a:path>
              <a:path w="76200" h="780414">
                <a:moveTo>
                  <a:pt x="69849" y="63498"/>
                </a:moveTo>
                <a:lnTo>
                  <a:pt x="41275" y="63498"/>
                </a:lnTo>
                <a:lnTo>
                  <a:pt x="41275" y="76200"/>
                </a:lnTo>
                <a:lnTo>
                  <a:pt x="76200" y="76200"/>
                </a:lnTo>
                <a:lnTo>
                  <a:pt x="69849" y="63498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779085" y="4583683"/>
            <a:ext cx="783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API</a:t>
            </a:r>
            <a:r>
              <a:rPr dirty="0" sz="1800" spc="-8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calls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102152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65"/>
              <a:t>CloudFormation</a:t>
            </a:r>
            <a:r>
              <a:rPr dirty="0" spc="-320"/>
              <a:t> </a:t>
            </a:r>
            <a:r>
              <a:rPr dirty="0" spc="-509"/>
              <a:t>Custom</a:t>
            </a:r>
            <a:r>
              <a:rPr dirty="0" spc="-325"/>
              <a:t> </a:t>
            </a:r>
            <a:r>
              <a:rPr dirty="0" spc="-540"/>
              <a:t>Resources</a:t>
            </a:r>
            <a:r>
              <a:rPr dirty="0" spc="-315"/>
              <a:t> </a:t>
            </a:r>
            <a:r>
              <a:rPr dirty="0" spc="-615"/>
              <a:t>(Lambda)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4779"/>
            <a:ext cx="10101580" cy="833119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The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Lambda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Function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will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get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invoked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only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if there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Create,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Update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1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3650" y="2445090"/>
            <a:ext cx="9664700" cy="3352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807148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40"/>
              <a:t>Elastic</a:t>
            </a:r>
            <a:r>
              <a:rPr dirty="0" spc="-320"/>
              <a:t> </a:t>
            </a:r>
            <a:r>
              <a:rPr dirty="0" spc="-625"/>
              <a:t>Beanstalk</a:t>
            </a:r>
            <a:r>
              <a:rPr dirty="0" spc="-325"/>
              <a:t> </a:t>
            </a:r>
            <a:r>
              <a:rPr dirty="0" spc="-515"/>
              <a:t>Deployment</a:t>
            </a:r>
            <a:r>
              <a:rPr dirty="0" spc="-325"/>
              <a:t> </a:t>
            </a:r>
            <a:r>
              <a:rPr dirty="0" spc="-465"/>
              <a:t>Modes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75442" y="1822196"/>
            <a:ext cx="1435100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Single</a:t>
            </a:r>
            <a:r>
              <a:rPr dirty="0" sz="1800" spc="-9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Instance </a:t>
            </a:r>
            <a:r>
              <a:rPr dirty="0" sz="1800" spc="-39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4949"/>
                </a:solidFill>
                <a:latin typeface="Calibri"/>
                <a:cs typeface="Calibri"/>
              </a:rPr>
              <a:t>Great</a:t>
            </a: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 for</a:t>
            </a:r>
            <a:r>
              <a:rPr dirty="0" sz="1800" spc="-1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dev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9562" y="1770379"/>
            <a:ext cx="3418204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High </a:t>
            </a: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Availability </a:t>
            </a: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with Load Balancer </a:t>
            </a:r>
            <a:r>
              <a:rPr dirty="0" sz="1800" spc="-39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4949"/>
                </a:solidFill>
                <a:latin typeface="Calibri"/>
                <a:cs typeface="Calibri"/>
              </a:rPr>
              <a:t>Great</a:t>
            </a:r>
            <a:r>
              <a:rPr dirty="0" sz="180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for</a:t>
            </a:r>
            <a:r>
              <a:rPr dirty="0" sz="180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prod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72534" y="3256678"/>
            <a:ext cx="1577340" cy="2529840"/>
          </a:xfrm>
          <a:custGeom>
            <a:avLst/>
            <a:gdLst/>
            <a:ahLst/>
            <a:cxnLst/>
            <a:rect l="l" t="t" r="r" b="b"/>
            <a:pathLst>
              <a:path w="1577340" h="2529840">
                <a:moveTo>
                  <a:pt x="0" y="0"/>
                </a:moveTo>
                <a:lnTo>
                  <a:pt x="1577285" y="0"/>
                </a:lnTo>
                <a:lnTo>
                  <a:pt x="1577285" y="2529319"/>
                </a:lnTo>
                <a:lnTo>
                  <a:pt x="0" y="25293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78884" y="3322320"/>
            <a:ext cx="15646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16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A5A5A5"/>
                </a:solidFill>
                <a:latin typeface="Calibri"/>
                <a:cs typeface="Calibri"/>
              </a:rPr>
              <a:t>Availability</a:t>
            </a:r>
            <a:r>
              <a:rPr dirty="0" sz="1100" spc="-3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A5A5A5"/>
                </a:solidFill>
                <a:latin typeface="Calibri"/>
                <a:cs typeface="Calibri"/>
              </a:rPr>
              <a:t>Zone</a:t>
            </a:r>
            <a:r>
              <a:rPr dirty="0" sz="1100" spc="-25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A5A5A5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45235" y="3691458"/>
            <a:ext cx="4321175" cy="1049655"/>
          </a:xfrm>
          <a:custGeom>
            <a:avLst/>
            <a:gdLst/>
            <a:ahLst/>
            <a:cxnLst/>
            <a:rect l="l" t="t" r="r" b="b"/>
            <a:pathLst>
              <a:path w="4321175" h="1049654">
                <a:moveTo>
                  <a:pt x="0" y="0"/>
                </a:moveTo>
                <a:lnTo>
                  <a:pt x="4320994" y="0"/>
                </a:lnTo>
                <a:lnTo>
                  <a:pt x="4320994" y="1049303"/>
                </a:lnTo>
                <a:lnTo>
                  <a:pt x="0" y="104930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D866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656169" y="3758184"/>
            <a:ext cx="14014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Auto</a:t>
            </a:r>
            <a:r>
              <a:rPr dirty="0" sz="1100" spc="-3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Scaling</a:t>
            </a:r>
            <a:r>
              <a:rPr dirty="0" sz="1100" spc="-30">
                <a:solidFill>
                  <a:srgbClr val="D86613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D86613"/>
                </a:solidFill>
                <a:latin typeface="Calibri"/>
                <a:cs typeface="Calibri"/>
              </a:rPr>
              <a:t>Group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63790" y="3273563"/>
            <a:ext cx="1550670" cy="2494280"/>
          </a:xfrm>
          <a:custGeom>
            <a:avLst/>
            <a:gdLst/>
            <a:ahLst/>
            <a:cxnLst/>
            <a:rect l="l" t="t" r="r" b="b"/>
            <a:pathLst>
              <a:path w="1550670" h="2494279">
                <a:moveTo>
                  <a:pt x="0" y="0"/>
                </a:moveTo>
                <a:lnTo>
                  <a:pt x="1550294" y="0"/>
                </a:lnTo>
                <a:lnTo>
                  <a:pt x="1550294" y="2493851"/>
                </a:lnTo>
                <a:lnTo>
                  <a:pt x="0" y="24938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308712" y="3340608"/>
            <a:ext cx="10598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A5A5A5"/>
                </a:solidFill>
                <a:latin typeface="Calibri"/>
                <a:cs typeface="Calibri"/>
              </a:rPr>
              <a:t>Availability</a:t>
            </a:r>
            <a:r>
              <a:rPr dirty="0" sz="1100" spc="-35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A5A5A5"/>
                </a:solidFill>
                <a:latin typeface="Calibri"/>
                <a:cs typeface="Calibri"/>
              </a:rPr>
              <a:t>Zone</a:t>
            </a:r>
            <a:r>
              <a:rPr dirty="0" sz="1100" spc="-35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A5A5A5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59880" y="3822191"/>
            <a:ext cx="2005964" cy="1557655"/>
            <a:chOff x="6659880" y="3822191"/>
            <a:chExt cx="2005964" cy="155765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9880" y="3822191"/>
              <a:ext cx="576072" cy="5760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6720" y="3992879"/>
              <a:ext cx="618744" cy="6187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7792" y="4861559"/>
              <a:ext cx="518159" cy="51815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078884" y="5397500"/>
            <a:ext cx="1564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432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RDS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34143" y="4837176"/>
            <a:ext cx="518159" cy="51816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97430" y="5373116"/>
            <a:ext cx="1200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RDS</a:t>
            </a:r>
            <a:r>
              <a:rPr dirty="0" sz="1800" spc="-4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Standby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51585" y="4382516"/>
            <a:ext cx="1492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26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EC2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76231" y="3816096"/>
            <a:ext cx="576072" cy="57302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070140" y="4376420"/>
            <a:ext cx="1390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EC2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88807" y="2560320"/>
            <a:ext cx="734568" cy="734567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165278" y="3288284"/>
            <a:ext cx="3886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800" b="1">
                <a:solidFill>
                  <a:srgbClr val="444949"/>
                </a:solidFill>
                <a:latin typeface="Calibri"/>
                <a:cs typeface="Calibri"/>
              </a:rPr>
              <a:t>LB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44715" y="2889300"/>
            <a:ext cx="2823210" cy="934719"/>
          </a:xfrm>
          <a:custGeom>
            <a:avLst/>
            <a:gdLst/>
            <a:ahLst/>
            <a:cxnLst/>
            <a:rect l="l" t="t" r="r" b="b"/>
            <a:pathLst>
              <a:path w="2823209" h="934720">
                <a:moveTo>
                  <a:pt x="1046340" y="38100"/>
                </a:moveTo>
                <a:lnTo>
                  <a:pt x="1039990" y="34925"/>
                </a:lnTo>
                <a:lnTo>
                  <a:pt x="970140" y="0"/>
                </a:lnTo>
                <a:lnTo>
                  <a:pt x="970140" y="34925"/>
                </a:lnTo>
                <a:lnTo>
                  <a:pt x="0" y="34925"/>
                </a:lnTo>
                <a:lnTo>
                  <a:pt x="0" y="934148"/>
                </a:lnTo>
                <a:lnTo>
                  <a:pt x="6350" y="934148"/>
                </a:lnTo>
                <a:lnTo>
                  <a:pt x="6350" y="41275"/>
                </a:lnTo>
                <a:lnTo>
                  <a:pt x="970140" y="41275"/>
                </a:lnTo>
                <a:lnTo>
                  <a:pt x="970140" y="76200"/>
                </a:lnTo>
                <a:lnTo>
                  <a:pt x="1039990" y="41275"/>
                </a:lnTo>
                <a:lnTo>
                  <a:pt x="1046340" y="38100"/>
                </a:lnTo>
                <a:close/>
              </a:path>
              <a:path w="2823209" h="934720">
                <a:moveTo>
                  <a:pt x="2822765" y="34925"/>
                </a:moveTo>
                <a:lnTo>
                  <a:pt x="1854034" y="34925"/>
                </a:lnTo>
                <a:lnTo>
                  <a:pt x="1854034" y="0"/>
                </a:lnTo>
                <a:lnTo>
                  <a:pt x="1777834" y="38100"/>
                </a:lnTo>
                <a:lnTo>
                  <a:pt x="1854034" y="76200"/>
                </a:lnTo>
                <a:lnTo>
                  <a:pt x="1854034" y="41275"/>
                </a:lnTo>
                <a:lnTo>
                  <a:pt x="2816415" y="41275"/>
                </a:lnTo>
                <a:lnTo>
                  <a:pt x="2816415" y="927201"/>
                </a:lnTo>
                <a:lnTo>
                  <a:pt x="2822765" y="927201"/>
                </a:lnTo>
                <a:lnTo>
                  <a:pt x="2822765" y="41275"/>
                </a:lnTo>
                <a:lnTo>
                  <a:pt x="2822765" y="38100"/>
                </a:lnTo>
                <a:lnTo>
                  <a:pt x="2822765" y="34925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51760" y="4834128"/>
            <a:ext cx="518160" cy="518160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2078735" y="3285744"/>
            <a:ext cx="1091565" cy="1085215"/>
            <a:chOff x="2078735" y="3285744"/>
            <a:chExt cx="1091565" cy="1085215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93847" y="3797808"/>
              <a:ext cx="576072" cy="5730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78735" y="3285744"/>
              <a:ext cx="746760" cy="74675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912589" y="3216794"/>
            <a:ext cx="1891030" cy="2529840"/>
          </a:xfrm>
          <a:prstGeom prst="rect">
            <a:avLst/>
          </a:prstGeom>
          <a:ln w="12700">
            <a:solidFill>
              <a:srgbClr val="A5A5A5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427355">
              <a:lnSpc>
                <a:spcPct val="100000"/>
              </a:lnSpc>
              <a:spcBef>
                <a:spcPts val="615"/>
              </a:spcBef>
            </a:pPr>
            <a:r>
              <a:rPr dirty="0" sz="1100" spc="-5">
                <a:solidFill>
                  <a:srgbClr val="A5A5A5"/>
                </a:solidFill>
                <a:latin typeface="Calibri"/>
                <a:cs typeface="Calibri"/>
              </a:rPr>
              <a:t>Availability</a:t>
            </a:r>
            <a:r>
              <a:rPr dirty="0" sz="1100" spc="-3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A5A5A5"/>
                </a:solidFill>
                <a:latin typeface="Calibri"/>
                <a:cs typeface="Calibri"/>
              </a:rPr>
              <a:t>Zone</a:t>
            </a:r>
            <a:r>
              <a:rPr dirty="0" sz="1100" spc="-25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A5A5A5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915669">
              <a:lnSpc>
                <a:spcPct val="100000"/>
              </a:lnSpc>
              <a:spcBef>
                <a:spcPts val="455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Elastic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IP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388620">
              <a:lnSpc>
                <a:spcPct val="100000"/>
              </a:lnSpc>
              <a:spcBef>
                <a:spcPts val="185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EC2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alibri"/>
              <a:cs typeface="Calibri"/>
            </a:endParaRPr>
          </a:p>
          <a:p>
            <a:pPr marL="415290">
              <a:lnSpc>
                <a:spcPct val="100000"/>
              </a:lnSpc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RDS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41447" y="1751148"/>
            <a:ext cx="0" cy="4399280"/>
          </a:xfrm>
          <a:custGeom>
            <a:avLst/>
            <a:gdLst/>
            <a:ahLst/>
            <a:cxnLst/>
            <a:rect l="l" t="t" r="r" b="b"/>
            <a:pathLst>
              <a:path w="0" h="4399280">
                <a:moveTo>
                  <a:pt x="0" y="0"/>
                </a:moveTo>
                <a:lnTo>
                  <a:pt x="1" y="4399069"/>
                </a:lnTo>
              </a:path>
            </a:pathLst>
          </a:custGeom>
          <a:ln w="6350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96532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40"/>
              <a:t>B</a:t>
            </a:r>
            <a:r>
              <a:rPr dirty="0" spc="-555"/>
              <a:t>e</a:t>
            </a:r>
            <a:r>
              <a:rPr dirty="0" spc="-770"/>
              <a:t>a</a:t>
            </a:r>
            <a:r>
              <a:rPr dirty="0" spc="-630"/>
              <a:t>n</a:t>
            </a:r>
            <a:r>
              <a:rPr dirty="0" spc="-730"/>
              <a:t>s</a:t>
            </a:r>
            <a:r>
              <a:rPr dirty="0" spc="-415"/>
              <a:t>t</a:t>
            </a:r>
            <a:r>
              <a:rPr dirty="0" spc="-770"/>
              <a:t>a</a:t>
            </a:r>
            <a:r>
              <a:rPr dirty="0" spc="-390"/>
              <a:t>l</a:t>
            </a:r>
            <a:r>
              <a:rPr dirty="0" spc="-730"/>
              <a:t>k</a:t>
            </a:r>
            <a:r>
              <a:rPr dirty="0" spc="-330"/>
              <a:t> </a:t>
            </a:r>
            <a:r>
              <a:rPr dirty="0" spc="-135"/>
              <a:t>D</a:t>
            </a:r>
            <a:r>
              <a:rPr dirty="0" spc="-509"/>
              <a:t>e</a:t>
            </a:r>
            <a:r>
              <a:rPr dirty="0" spc="-509"/>
              <a:t>p</a:t>
            </a:r>
            <a:r>
              <a:rPr dirty="0" spc="-390"/>
              <a:t>l</a:t>
            </a:r>
            <a:r>
              <a:rPr dirty="0" spc="-380"/>
              <a:t>o</a:t>
            </a:r>
            <a:r>
              <a:rPr dirty="0" spc="-630"/>
              <a:t>y</a:t>
            </a:r>
            <a:r>
              <a:rPr dirty="0" spc="-1035"/>
              <a:t>m</a:t>
            </a:r>
            <a:r>
              <a:rPr dirty="0" spc="-509"/>
              <a:t>e</a:t>
            </a:r>
            <a:r>
              <a:rPr dirty="0" spc="-630"/>
              <a:t>n</a:t>
            </a:r>
            <a:r>
              <a:rPr dirty="0" spc="-409"/>
              <a:t>t</a:t>
            </a:r>
            <a:r>
              <a:rPr dirty="0" spc="-330"/>
              <a:t> </a:t>
            </a:r>
            <a:r>
              <a:rPr dirty="0" spc="155"/>
              <a:t>O</a:t>
            </a:r>
            <a:r>
              <a:rPr dirty="0" spc="-509"/>
              <a:t>p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450"/>
              <a:t>o</a:t>
            </a:r>
            <a:r>
              <a:rPr dirty="0" spc="-465"/>
              <a:t>n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530"/>
              <a:t>f</a:t>
            </a:r>
            <a:r>
              <a:rPr dirty="0" spc="-350"/>
              <a:t>or</a:t>
            </a:r>
            <a:r>
              <a:rPr dirty="0" spc="-330"/>
              <a:t> </a:t>
            </a:r>
            <a:r>
              <a:rPr dirty="0" spc="-150"/>
              <a:t>U</a:t>
            </a:r>
            <a:r>
              <a:rPr dirty="0" spc="-509"/>
              <a:t>pd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509"/>
              <a:t>e</a:t>
            </a:r>
            <a:r>
              <a:rPr dirty="0" spc="-735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95779"/>
            <a:ext cx="10627995" cy="352488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67945" indent="-228600">
              <a:lnSpc>
                <a:spcPts val="3000"/>
              </a:lnSpc>
              <a:spcBef>
                <a:spcPts val="500"/>
              </a:spcBef>
              <a:buSzPct val="101818"/>
              <a:buFont typeface="Arial MT"/>
              <a:buChar char="•"/>
              <a:tabLst>
                <a:tab pos="241300" algn="l"/>
              </a:tabLst>
            </a:pPr>
            <a:r>
              <a:rPr dirty="0" baseline="1010" sz="4125" spc="-89">
                <a:solidFill>
                  <a:srgbClr val="444949"/>
                </a:solidFill>
                <a:latin typeface="Microsoft Sans Serif"/>
                <a:cs typeface="Microsoft Sans Serif"/>
              </a:rPr>
              <a:t>All</a:t>
            </a:r>
            <a:r>
              <a:rPr dirty="0" baseline="1010" sz="41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87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baseline="1010" sz="41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09">
                <a:solidFill>
                  <a:srgbClr val="444949"/>
                </a:solidFill>
                <a:latin typeface="Microsoft Sans Serif"/>
                <a:cs typeface="Microsoft Sans Serif"/>
              </a:rPr>
              <a:t>once</a:t>
            </a:r>
            <a:r>
              <a:rPr dirty="0" baseline="1010" sz="41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65">
                <a:solidFill>
                  <a:srgbClr val="444949"/>
                </a:solidFill>
                <a:latin typeface="Microsoft Sans Serif"/>
                <a:cs typeface="Microsoft Sans Serif"/>
              </a:rPr>
              <a:t>(deploy</a:t>
            </a:r>
            <a:r>
              <a:rPr dirty="0" baseline="1010" sz="4125" spc="8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70">
                <a:solidFill>
                  <a:srgbClr val="444949"/>
                </a:solidFill>
                <a:latin typeface="Microsoft Sans Serif"/>
                <a:cs typeface="Microsoft Sans Serif"/>
              </a:rPr>
              <a:t>all</a:t>
            </a:r>
            <a:r>
              <a:rPr dirty="0" baseline="1010" sz="41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02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baseline="1010" sz="41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79">
                <a:solidFill>
                  <a:srgbClr val="444949"/>
                </a:solidFill>
                <a:latin typeface="Microsoft Sans Serif"/>
                <a:cs typeface="Microsoft Sans Serif"/>
              </a:rPr>
              <a:t>one</a:t>
            </a:r>
            <a:r>
              <a:rPr dirty="0" baseline="1010" sz="41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65">
                <a:solidFill>
                  <a:srgbClr val="444949"/>
                </a:solidFill>
                <a:latin typeface="Microsoft Sans Serif"/>
                <a:cs typeface="Microsoft Sans Serif"/>
              </a:rPr>
              <a:t>go)</a:t>
            </a:r>
            <a:r>
              <a:rPr dirty="0" baseline="1010" sz="4125" spc="89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75">
                <a:solidFill>
                  <a:srgbClr val="444949"/>
                </a:solidFill>
                <a:latin typeface="Microsoft Sans Serif"/>
                <a:cs typeface="Microsoft Sans Serif"/>
              </a:rPr>
              <a:t>–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fastest,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but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instances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aren’t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available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dirty="0" sz="2800" spc="5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bi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e)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000"/>
              </a:lnSpc>
              <a:spcBef>
                <a:spcPts val="1105"/>
              </a:spcBef>
              <a:buSzPct val="101818"/>
              <a:buFont typeface="Arial MT"/>
              <a:buChar char="•"/>
              <a:tabLst>
                <a:tab pos="241300" algn="l"/>
              </a:tabLst>
            </a:pPr>
            <a:r>
              <a:rPr dirty="0" baseline="1010" sz="4125" spc="-277">
                <a:solidFill>
                  <a:srgbClr val="444949"/>
                </a:solidFill>
                <a:latin typeface="Microsoft Sans Serif"/>
                <a:cs typeface="Microsoft Sans Serif"/>
              </a:rPr>
              <a:t>Rolling:</a:t>
            </a:r>
            <a:r>
              <a:rPr dirty="0" baseline="1010" sz="4125" spc="-2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update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few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instances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time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(bucket),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then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move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5">
                <a:solidFill>
                  <a:srgbClr val="444949"/>
                </a:solidFill>
                <a:latin typeface="Microsoft Sans Serif"/>
                <a:cs typeface="Microsoft Sans Serif"/>
              </a:rPr>
              <a:t>onto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next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bucket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once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first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bucket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healthy</a:t>
            </a:r>
            <a:endParaRPr sz="2800">
              <a:latin typeface="Microsoft Sans Serif"/>
              <a:cs typeface="Microsoft Sans Serif"/>
            </a:endParaRPr>
          </a:p>
          <a:p>
            <a:pPr marL="241300" marR="374015" indent="-228600">
              <a:lnSpc>
                <a:spcPts val="3000"/>
              </a:lnSpc>
              <a:spcBef>
                <a:spcPts val="980"/>
              </a:spcBef>
              <a:buSzPct val="101818"/>
              <a:buFont typeface="Arial MT"/>
              <a:buChar char="•"/>
              <a:tabLst>
                <a:tab pos="241300" algn="l"/>
              </a:tabLst>
            </a:pPr>
            <a:r>
              <a:rPr dirty="0" baseline="1010" sz="4125" spc="-262">
                <a:solidFill>
                  <a:srgbClr val="444949"/>
                </a:solidFill>
                <a:latin typeface="Microsoft Sans Serif"/>
                <a:cs typeface="Microsoft Sans Serif"/>
              </a:rPr>
              <a:t>Rolling</a:t>
            </a:r>
            <a:r>
              <a:rPr dirty="0" baseline="1010" sz="4125" spc="8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67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baseline="1010" sz="4125" spc="8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95">
                <a:solidFill>
                  <a:srgbClr val="444949"/>
                </a:solidFill>
                <a:latin typeface="Microsoft Sans Serif"/>
                <a:cs typeface="Microsoft Sans Serif"/>
              </a:rPr>
              <a:t>additional</a:t>
            </a:r>
            <a:r>
              <a:rPr dirty="0" baseline="1010" sz="4125" spc="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300">
                <a:solidFill>
                  <a:srgbClr val="444949"/>
                </a:solidFill>
                <a:latin typeface="Microsoft Sans Serif"/>
                <a:cs typeface="Microsoft Sans Serif"/>
              </a:rPr>
              <a:t>batches:</a:t>
            </a:r>
            <a:r>
              <a:rPr dirty="0" baseline="1010" sz="4125" spc="-28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like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rolling,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but</a:t>
            </a: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spins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up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new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instances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 </a:t>
            </a:r>
            <a:r>
              <a:rPr dirty="0" sz="2800" spc="-7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move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batch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(so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old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application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still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available)</a:t>
            </a:r>
            <a:endParaRPr sz="2800">
              <a:latin typeface="Microsoft Sans Serif"/>
              <a:cs typeface="Microsoft Sans Serif"/>
            </a:endParaRPr>
          </a:p>
          <a:p>
            <a:pPr marL="241300" marR="52705" indent="-228600">
              <a:lnSpc>
                <a:spcPts val="3000"/>
              </a:lnSpc>
              <a:spcBef>
                <a:spcPts val="1105"/>
              </a:spcBef>
              <a:buSzPct val="101818"/>
              <a:buFont typeface="Arial MT"/>
              <a:buChar char="•"/>
              <a:tabLst>
                <a:tab pos="241300" algn="l"/>
              </a:tabLst>
            </a:pPr>
            <a:r>
              <a:rPr dirty="0" baseline="1010" sz="4125" spc="-112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baseline="1010" sz="4125" spc="-359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baseline="1010" sz="4125" spc="-262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baseline="1010" sz="4125" spc="-24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baseline="1010" sz="4125" spc="-157">
                <a:solidFill>
                  <a:srgbClr val="444949"/>
                </a:solidFill>
                <a:latin typeface="Microsoft Sans Serif"/>
                <a:cs typeface="Microsoft Sans Serif"/>
              </a:rPr>
              <a:t>ta</a:t>
            </a:r>
            <a:r>
              <a:rPr dirty="0" baseline="1010" sz="4125" spc="-284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baseline="1010" sz="4125" spc="-16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baseline="1010" sz="4125" spc="-292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baseline="1010" sz="4125" spc="-40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baseline="1010" sz="4125" spc="-262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spi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5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depl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si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ese 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instances,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then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swaps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all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instances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when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everything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healthy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6425565" cy="1305560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660"/>
              </a:spcBef>
            </a:pPr>
            <a:r>
              <a:rPr dirty="0" spc="-700"/>
              <a:t>E</a:t>
            </a:r>
            <a:r>
              <a:rPr dirty="0" spc="-310"/>
              <a:t>l</a:t>
            </a:r>
            <a:r>
              <a:rPr dirty="0" spc="-770"/>
              <a:t>a</a:t>
            </a:r>
            <a:r>
              <a:rPr dirty="0" spc="-645"/>
              <a:t>s</a:t>
            </a:r>
            <a:r>
              <a:rPr dirty="0" spc="-500"/>
              <a:t>t</a:t>
            </a:r>
            <a:r>
              <a:rPr dirty="0" spc="-390"/>
              <a:t>i</a:t>
            </a:r>
            <a:r>
              <a:rPr dirty="0" spc="-459"/>
              <a:t>c</a:t>
            </a:r>
            <a:r>
              <a:rPr dirty="0" spc="-320"/>
              <a:t> </a:t>
            </a:r>
            <a:r>
              <a:rPr dirty="0" spc="-685"/>
              <a:t>B</a:t>
            </a:r>
            <a:r>
              <a:rPr dirty="0" spc="-635"/>
              <a:t>e</a:t>
            </a:r>
            <a:r>
              <a:rPr dirty="0" spc="-650"/>
              <a:t>a</a:t>
            </a:r>
            <a:r>
              <a:rPr dirty="0" spc="-655"/>
              <a:t>ns</a:t>
            </a:r>
            <a:r>
              <a:rPr dirty="0" spc="-459"/>
              <a:t>t</a:t>
            </a:r>
            <a:r>
              <a:rPr dirty="0" spc="-770"/>
              <a:t>a</a:t>
            </a:r>
            <a:r>
              <a:rPr dirty="0" spc="-390"/>
              <a:t>l</a:t>
            </a:r>
            <a:r>
              <a:rPr dirty="0" spc="-730"/>
              <a:t>k</a:t>
            </a:r>
            <a:r>
              <a:rPr dirty="0" spc="-325"/>
              <a:t> </a:t>
            </a:r>
            <a:r>
              <a:rPr dirty="0" spc="-390"/>
              <a:t>De</a:t>
            </a:r>
            <a:r>
              <a:rPr dirty="0" spc="-370"/>
              <a:t>p</a:t>
            </a:r>
            <a:r>
              <a:rPr dirty="0" spc="-390"/>
              <a:t>l</a:t>
            </a:r>
            <a:r>
              <a:rPr dirty="0" spc="-380"/>
              <a:t>o</a:t>
            </a:r>
            <a:r>
              <a:rPr dirty="0" spc="-770"/>
              <a:t>y</a:t>
            </a:r>
            <a:r>
              <a:rPr dirty="0" spc="-900"/>
              <a:t>m</a:t>
            </a:r>
            <a:r>
              <a:rPr dirty="0" spc="-440"/>
              <a:t>ent  </a:t>
            </a:r>
            <a:r>
              <a:rPr dirty="0" spc="-325"/>
              <a:t>A</a:t>
            </a:r>
            <a:r>
              <a:rPr dirty="0" spc="-135"/>
              <a:t>l</a:t>
            </a:r>
            <a:r>
              <a:rPr dirty="0" spc="-385"/>
              <a:t>l</a:t>
            </a:r>
            <a:r>
              <a:rPr dirty="0" spc="-325"/>
              <a:t> </a:t>
            </a:r>
            <a:r>
              <a:rPr dirty="0" spc="-775"/>
              <a:t>a</a:t>
            </a:r>
            <a:r>
              <a:rPr dirty="0" spc="-409"/>
              <a:t>t</a:t>
            </a:r>
            <a:r>
              <a:rPr dirty="0" spc="-330"/>
              <a:t> </a:t>
            </a:r>
            <a:r>
              <a:rPr dirty="0" spc="-450"/>
              <a:t>o</a:t>
            </a:r>
            <a:r>
              <a:rPr dirty="0" spc="-465"/>
              <a:t>n</a:t>
            </a:r>
            <a:r>
              <a:rPr dirty="0" spc="-490"/>
              <a:t>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93410" y="1696825"/>
            <a:ext cx="697865" cy="66992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835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4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3410" y="2556234"/>
            <a:ext cx="697865" cy="66992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835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4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3410" y="3415644"/>
            <a:ext cx="697865" cy="66992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841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3410" y="4275054"/>
            <a:ext cx="697865" cy="66992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841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85456" y="1690475"/>
            <a:ext cx="710565" cy="682625"/>
            <a:chOff x="7885456" y="1690475"/>
            <a:chExt cx="710565" cy="682625"/>
          </a:xfrm>
        </p:grpSpPr>
        <p:sp>
          <p:nvSpPr>
            <p:cNvPr id="9" name="object 9"/>
            <p:cNvSpPr/>
            <p:nvPr/>
          </p:nvSpPr>
          <p:spPr>
            <a:xfrm>
              <a:off x="7891806" y="1696825"/>
              <a:ext cx="697865" cy="669925"/>
            </a:xfrm>
            <a:custGeom>
              <a:avLst/>
              <a:gdLst/>
              <a:ahLst/>
              <a:cxnLst/>
              <a:rect l="l" t="t" r="r" b="b"/>
              <a:pathLst>
                <a:path w="697865" h="669925">
                  <a:moveTo>
                    <a:pt x="697583" y="0"/>
                  </a:moveTo>
                  <a:lnTo>
                    <a:pt x="0" y="0"/>
                  </a:lnTo>
                  <a:lnTo>
                    <a:pt x="0" y="669302"/>
                  </a:lnTo>
                  <a:lnTo>
                    <a:pt x="697583" y="669302"/>
                  </a:lnTo>
                  <a:lnTo>
                    <a:pt x="697583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891806" y="1696825"/>
              <a:ext cx="697865" cy="669925"/>
            </a:xfrm>
            <a:custGeom>
              <a:avLst/>
              <a:gdLst/>
              <a:ahLst/>
              <a:cxnLst/>
              <a:rect l="l" t="t" r="r" b="b"/>
              <a:pathLst>
                <a:path w="697865" h="669925">
                  <a:moveTo>
                    <a:pt x="0" y="0"/>
                  </a:moveTo>
                  <a:lnTo>
                    <a:pt x="697584" y="0"/>
                  </a:lnTo>
                  <a:lnTo>
                    <a:pt x="697584" y="669303"/>
                  </a:lnTo>
                  <a:lnTo>
                    <a:pt x="0" y="6693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7885456" y="2549884"/>
            <a:ext cx="710565" cy="682625"/>
            <a:chOff x="7885456" y="2549884"/>
            <a:chExt cx="710565" cy="682625"/>
          </a:xfrm>
        </p:grpSpPr>
        <p:sp>
          <p:nvSpPr>
            <p:cNvPr id="12" name="object 12"/>
            <p:cNvSpPr/>
            <p:nvPr/>
          </p:nvSpPr>
          <p:spPr>
            <a:xfrm>
              <a:off x="7891806" y="2556234"/>
              <a:ext cx="697865" cy="669925"/>
            </a:xfrm>
            <a:custGeom>
              <a:avLst/>
              <a:gdLst/>
              <a:ahLst/>
              <a:cxnLst/>
              <a:rect l="l" t="t" r="r" b="b"/>
              <a:pathLst>
                <a:path w="697865" h="669925">
                  <a:moveTo>
                    <a:pt x="697583" y="0"/>
                  </a:moveTo>
                  <a:lnTo>
                    <a:pt x="0" y="0"/>
                  </a:lnTo>
                  <a:lnTo>
                    <a:pt x="0" y="669303"/>
                  </a:lnTo>
                  <a:lnTo>
                    <a:pt x="697583" y="669303"/>
                  </a:lnTo>
                  <a:lnTo>
                    <a:pt x="697583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891806" y="2556234"/>
              <a:ext cx="697865" cy="669925"/>
            </a:xfrm>
            <a:custGeom>
              <a:avLst/>
              <a:gdLst/>
              <a:ahLst/>
              <a:cxnLst/>
              <a:rect l="l" t="t" r="r" b="b"/>
              <a:pathLst>
                <a:path w="697865" h="669925">
                  <a:moveTo>
                    <a:pt x="0" y="0"/>
                  </a:moveTo>
                  <a:lnTo>
                    <a:pt x="697584" y="0"/>
                  </a:lnTo>
                  <a:lnTo>
                    <a:pt x="697584" y="669303"/>
                  </a:lnTo>
                  <a:lnTo>
                    <a:pt x="0" y="6693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7885456" y="3409294"/>
            <a:ext cx="710565" cy="682625"/>
            <a:chOff x="7885456" y="3409294"/>
            <a:chExt cx="710565" cy="682625"/>
          </a:xfrm>
        </p:grpSpPr>
        <p:sp>
          <p:nvSpPr>
            <p:cNvPr id="15" name="object 15"/>
            <p:cNvSpPr/>
            <p:nvPr/>
          </p:nvSpPr>
          <p:spPr>
            <a:xfrm>
              <a:off x="7891806" y="3415644"/>
              <a:ext cx="697865" cy="669925"/>
            </a:xfrm>
            <a:custGeom>
              <a:avLst/>
              <a:gdLst/>
              <a:ahLst/>
              <a:cxnLst/>
              <a:rect l="l" t="t" r="r" b="b"/>
              <a:pathLst>
                <a:path w="697865" h="669925">
                  <a:moveTo>
                    <a:pt x="697583" y="0"/>
                  </a:moveTo>
                  <a:lnTo>
                    <a:pt x="0" y="0"/>
                  </a:lnTo>
                  <a:lnTo>
                    <a:pt x="0" y="669302"/>
                  </a:lnTo>
                  <a:lnTo>
                    <a:pt x="697583" y="669302"/>
                  </a:lnTo>
                  <a:lnTo>
                    <a:pt x="697583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891806" y="3415644"/>
              <a:ext cx="697865" cy="669925"/>
            </a:xfrm>
            <a:custGeom>
              <a:avLst/>
              <a:gdLst/>
              <a:ahLst/>
              <a:cxnLst/>
              <a:rect l="l" t="t" r="r" b="b"/>
              <a:pathLst>
                <a:path w="697865" h="669925">
                  <a:moveTo>
                    <a:pt x="0" y="0"/>
                  </a:moveTo>
                  <a:lnTo>
                    <a:pt x="697584" y="0"/>
                  </a:lnTo>
                  <a:lnTo>
                    <a:pt x="697584" y="669303"/>
                  </a:lnTo>
                  <a:lnTo>
                    <a:pt x="0" y="6693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7885456" y="4268704"/>
            <a:ext cx="710565" cy="682625"/>
            <a:chOff x="7885456" y="4268704"/>
            <a:chExt cx="710565" cy="682625"/>
          </a:xfrm>
        </p:grpSpPr>
        <p:sp>
          <p:nvSpPr>
            <p:cNvPr id="18" name="object 18"/>
            <p:cNvSpPr/>
            <p:nvPr/>
          </p:nvSpPr>
          <p:spPr>
            <a:xfrm>
              <a:off x="7891806" y="4275054"/>
              <a:ext cx="697865" cy="669925"/>
            </a:xfrm>
            <a:custGeom>
              <a:avLst/>
              <a:gdLst/>
              <a:ahLst/>
              <a:cxnLst/>
              <a:rect l="l" t="t" r="r" b="b"/>
              <a:pathLst>
                <a:path w="697865" h="669925">
                  <a:moveTo>
                    <a:pt x="697583" y="0"/>
                  </a:moveTo>
                  <a:lnTo>
                    <a:pt x="0" y="0"/>
                  </a:lnTo>
                  <a:lnTo>
                    <a:pt x="0" y="669302"/>
                  </a:lnTo>
                  <a:lnTo>
                    <a:pt x="697583" y="669302"/>
                  </a:lnTo>
                  <a:lnTo>
                    <a:pt x="697583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891806" y="4275054"/>
              <a:ext cx="697865" cy="669925"/>
            </a:xfrm>
            <a:custGeom>
              <a:avLst/>
              <a:gdLst/>
              <a:ahLst/>
              <a:cxnLst/>
              <a:rect l="l" t="t" r="r" b="b"/>
              <a:pathLst>
                <a:path w="697865" h="669925">
                  <a:moveTo>
                    <a:pt x="0" y="0"/>
                  </a:moveTo>
                  <a:lnTo>
                    <a:pt x="697584" y="0"/>
                  </a:lnTo>
                  <a:lnTo>
                    <a:pt x="697584" y="669303"/>
                  </a:lnTo>
                  <a:lnTo>
                    <a:pt x="0" y="6693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9590200" y="1696825"/>
            <a:ext cx="697865" cy="66992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835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4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90200" y="2556234"/>
            <a:ext cx="697865" cy="66992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835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4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90200" y="3415644"/>
            <a:ext cx="697865" cy="66992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841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90200" y="4275054"/>
            <a:ext cx="697865" cy="66992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841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28467" y="1886466"/>
            <a:ext cx="726440" cy="358775"/>
          </a:xfrm>
          <a:custGeom>
            <a:avLst/>
            <a:gdLst/>
            <a:ahLst/>
            <a:cxnLst/>
            <a:rect l="l" t="t" r="r" b="b"/>
            <a:pathLst>
              <a:path w="726440" h="358775">
                <a:moveTo>
                  <a:pt x="0" y="89555"/>
                </a:moveTo>
                <a:lnTo>
                  <a:pt x="546754" y="89555"/>
                </a:lnTo>
                <a:lnTo>
                  <a:pt x="546754" y="0"/>
                </a:lnTo>
                <a:lnTo>
                  <a:pt x="725864" y="179109"/>
                </a:lnTo>
                <a:lnTo>
                  <a:pt x="546754" y="358219"/>
                </a:lnTo>
                <a:lnTo>
                  <a:pt x="546754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28467" y="2711776"/>
            <a:ext cx="726440" cy="358775"/>
          </a:xfrm>
          <a:custGeom>
            <a:avLst/>
            <a:gdLst/>
            <a:ahLst/>
            <a:cxnLst/>
            <a:rect l="l" t="t" r="r" b="b"/>
            <a:pathLst>
              <a:path w="726440" h="358775">
                <a:moveTo>
                  <a:pt x="0" y="89555"/>
                </a:moveTo>
                <a:lnTo>
                  <a:pt x="546754" y="89555"/>
                </a:lnTo>
                <a:lnTo>
                  <a:pt x="546754" y="0"/>
                </a:lnTo>
                <a:lnTo>
                  <a:pt x="725864" y="179109"/>
                </a:lnTo>
                <a:lnTo>
                  <a:pt x="546754" y="358219"/>
                </a:lnTo>
                <a:lnTo>
                  <a:pt x="546754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28467" y="3543048"/>
            <a:ext cx="726440" cy="358775"/>
          </a:xfrm>
          <a:custGeom>
            <a:avLst/>
            <a:gdLst/>
            <a:ahLst/>
            <a:cxnLst/>
            <a:rect l="l" t="t" r="r" b="b"/>
            <a:pathLst>
              <a:path w="726440" h="358775">
                <a:moveTo>
                  <a:pt x="0" y="89555"/>
                </a:moveTo>
                <a:lnTo>
                  <a:pt x="546754" y="89555"/>
                </a:lnTo>
                <a:lnTo>
                  <a:pt x="546754" y="0"/>
                </a:lnTo>
                <a:lnTo>
                  <a:pt x="725864" y="179109"/>
                </a:lnTo>
                <a:lnTo>
                  <a:pt x="546754" y="358219"/>
                </a:lnTo>
                <a:lnTo>
                  <a:pt x="546754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28467" y="4381210"/>
            <a:ext cx="726440" cy="358775"/>
          </a:xfrm>
          <a:custGeom>
            <a:avLst/>
            <a:gdLst/>
            <a:ahLst/>
            <a:cxnLst/>
            <a:rect l="l" t="t" r="r" b="b"/>
            <a:pathLst>
              <a:path w="726440" h="358775">
                <a:moveTo>
                  <a:pt x="0" y="89555"/>
                </a:moveTo>
                <a:lnTo>
                  <a:pt x="546754" y="89555"/>
                </a:lnTo>
                <a:lnTo>
                  <a:pt x="546754" y="0"/>
                </a:lnTo>
                <a:lnTo>
                  <a:pt x="725864" y="179109"/>
                </a:lnTo>
                <a:lnTo>
                  <a:pt x="546754" y="358219"/>
                </a:lnTo>
                <a:lnTo>
                  <a:pt x="546754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726863" y="1886466"/>
            <a:ext cx="726440" cy="358775"/>
          </a:xfrm>
          <a:custGeom>
            <a:avLst/>
            <a:gdLst/>
            <a:ahLst/>
            <a:cxnLst/>
            <a:rect l="l" t="t" r="r" b="b"/>
            <a:pathLst>
              <a:path w="726440" h="358775">
                <a:moveTo>
                  <a:pt x="0" y="89555"/>
                </a:moveTo>
                <a:lnTo>
                  <a:pt x="546754" y="89555"/>
                </a:lnTo>
                <a:lnTo>
                  <a:pt x="546754" y="0"/>
                </a:lnTo>
                <a:lnTo>
                  <a:pt x="725864" y="179109"/>
                </a:lnTo>
                <a:lnTo>
                  <a:pt x="546754" y="358219"/>
                </a:lnTo>
                <a:lnTo>
                  <a:pt x="546754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726863" y="2711776"/>
            <a:ext cx="726440" cy="358775"/>
          </a:xfrm>
          <a:custGeom>
            <a:avLst/>
            <a:gdLst/>
            <a:ahLst/>
            <a:cxnLst/>
            <a:rect l="l" t="t" r="r" b="b"/>
            <a:pathLst>
              <a:path w="726440" h="358775">
                <a:moveTo>
                  <a:pt x="0" y="89555"/>
                </a:moveTo>
                <a:lnTo>
                  <a:pt x="546754" y="89555"/>
                </a:lnTo>
                <a:lnTo>
                  <a:pt x="546754" y="0"/>
                </a:lnTo>
                <a:lnTo>
                  <a:pt x="725864" y="179109"/>
                </a:lnTo>
                <a:lnTo>
                  <a:pt x="546754" y="358219"/>
                </a:lnTo>
                <a:lnTo>
                  <a:pt x="546754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726863" y="3543048"/>
            <a:ext cx="726440" cy="358775"/>
          </a:xfrm>
          <a:custGeom>
            <a:avLst/>
            <a:gdLst/>
            <a:ahLst/>
            <a:cxnLst/>
            <a:rect l="l" t="t" r="r" b="b"/>
            <a:pathLst>
              <a:path w="726440" h="358775">
                <a:moveTo>
                  <a:pt x="0" y="89555"/>
                </a:moveTo>
                <a:lnTo>
                  <a:pt x="546754" y="89555"/>
                </a:lnTo>
                <a:lnTo>
                  <a:pt x="546754" y="0"/>
                </a:lnTo>
                <a:lnTo>
                  <a:pt x="725864" y="179109"/>
                </a:lnTo>
                <a:lnTo>
                  <a:pt x="546754" y="358219"/>
                </a:lnTo>
                <a:lnTo>
                  <a:pt x="546754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726863" y="4381210"/>
            <a:ext cx="726440" cy="358775"/>
          </a:xfrm>
          <a:custGeom>
            <a:avLst/>
            <a:gdLst/>
            <a:ahLst/>
            <a:cxnLst/>
            <a:rect l="l" t="t" r="r" b="b"/>
            <a:pathLst>
              <a:path w="726440" h="358775">
                <a:moveTo>
                  <a:pt x="0" y="89555"/>
                </a:moveTo>
                <a:lnTo>
                  <a:pt x="546754" y="89555"/>
                </a:lnTo>
                <a:lnTo>
                  <a:pt x="546754" y="0"/>
                </a:lnTo>
                <a:lnTo>
                  <a:pt x="725864" y="179109"/>
                </a:lnTo>
                <a:lnTo>
                  <a:pt x="546754" y="358219"/>
                </a:lnTo>
                <a:lnTo>
                  <a:pt x="546754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16939" y="1716532"/>
            <a:ext cx="4100195" cy="24485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5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40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Ap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800" spc="-29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000"/>
              </a:lnSpc>
              <a:spcBef>
                <a:spcPts val="11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Great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quick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iterations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development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environment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45">
                <a:solidFill>
                  <a:srgbClr val="444949"/>
                </a:solidFill>
                <a:latin typeface="Microsoft Sans Serif"/>
                <a:cs typeface="Microsoft Sans Serif"/>
              </a:rPr>
              <a:t>No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additional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cost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6425565" cy="1305560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660"/>
              </a:spcBef>
            </a:pPr>
            <a:r>
              <a:rPr dirty="0" spc="-700"/>
              <a:t>E</a:t>
            </a:r>
            <a:r>
              <a:rPr dirty="0" spc="-310"/>
              <a:t>l</a:t>
            </a:r>
            <a:r>
              <a:rPr dirty="0" spc="-770"/>
              <a:t>a</a:t>
            </a:r>
            <a:r>
              <a:rPr dirty="0" spc="-645"/>
              <a:t>s</a:t>
            </a:r>
            <a:r>
              <a:rPr dirty="0" spc="-500"/>
              <a:t>t</a:t>
            </a:r>
            <a:r>
              <a:rPr dirty="0" spc="-390"/>
              <a:t>i</a:t>
            </a:r>
            <a:r>
              <a:rPr dirty="0" spc="-459"/>
              <a:t>c</a:t>
            </a:r>
            <a:r>
              <a:rPr dirty="0" spc="-320"/>
              <a:t> </a:t>
            </a:r>
            <a:r>
              <a:rPr dirty="0" spc="-685"/>
              <a:t>B</a:t>
            </a:r>
            <a:r>
              <a:rPr dirty="0" spc="-635"/>
              <a:t>e</a:t>
            </a:r>
            <a:r>
              <a:rPr dirty="0" spc="-650"/>
              <a:t>a</a:t>
            </a:r>
            <a:r>
              <a:rPr dirty="0" spc="-655"/>
              <a:t>ns</a:t>
            </a:r>
            <a:r>
              <a:rPr dirty="0" spc="-459"/>
              <a:t>t</a:t>
            </a:r>
            <a:r>
              <a:rPr dirty="0" spc="-770"/>
              <a:t>a</a:t>
            </a:r>
            <a:r>
              <a:rPr dirty="0" spc="-390"/>
              <a:t>l</a:t>
            </a:r>
            <a:r>
              <a:rPr dirty="0" spc="-730"/>
              <a:t>k</a:t>
            </a:r>
            <a:r>
              <a:rPr dirty="0" spc="-325"/>
              <a:t> </a:t>
            </a:r>
            <a:r>
              <a:rPr dirty="0" spc="-390"/>
              <a:t>De</a:t>
            </a:r>
            <a:r>
              <a:rPr dirty="0" spc="-370"/>
              <a:t>p</a:t>
            </a:r>
            <a:r>
              <a:rPr dirty="0" spc="-390"/>
              <a:t>l</a:t>
            </a:r>
            <a:r>
              <a:rPr dirty="0" spc="-380"/>
              <a:t>o</a:t>
            </a:r>
            <a:r>
              <a:rPr dirty="0" spc="-770"/>
              <a:t>y</a:t>
            </a:r>
            <a:r>
              <a:rPr dirty="0" spc="-900"/>
              <a:t>m</a:t>
            </a:r>
            <a:r>
              <a:rPr dirty="0" spc="-440"/>
              <a:t>ent  </a:t>
            </a:r>
            <a:r>
              <a:rPr dirty="0" spc="-495"/>
              <a:t>Rolling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3781" y="2253010"/>
            <a:ext cx="697865" cy="66992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854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3781" y="3112420"/>
            <a:ext cx="697865" cy="66992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854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3781" y="3971831"/>
            <a:ext cx="697865" cy="66992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854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3781" y="4831241"/>
            <a:ext cx="697865" cy="66992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854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10570" y="2253010"/>
            <a:ext cx="697865" cy="66992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854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0570" y="3112420"/>
            <a:ext cx="697865" cy="66992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854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48837" y="2442653"/>
            <a:ext cx="726440" cy="358775"/>
          </a:xfrm>
          <a:custGeom>
            <a:avLst/>
            <a:gdLst/>
            <a:ahLst/>
            <a:cxnLst/>
            <a:rect l="l" t="t" r="r" b="b"/>
            <a:pathLst>
              <a:path w="726439" h="358775">
                <a:moveTo>
                  <a:pt x="0" y="89555"/>
                </a:moveTo>
                <a:lnTo>
                  <a:pt x="546754" y="89555"/>
                </a:lnTo>
                <a:lnTo>
                  <a:pt x="546754" y="0"/>
                </a:lnTo>
                <a:lnTo>
                  <a:pt x="725864" y="179109"/>
                </a:lnTo>
                <a:lnTo>
                  <a:pt x="546754" y="358219"/>
                </a:lnTo>
                <a:lnTo>
                  <a:pt x="546754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48837" y="3267961"/>
            <a:ext cx="726440" cy="358775"/>
          </a:xfrm>
          <a:custGeom>
            <a:avLst/>
            <a:gdLst/>
            <a:ahLst/>
            <a:cxnLst/>
            <a:rect l="l" t="t" r="r" b="b"/>
            <a:pathLst>
              <a:path w="726439" h="358775">
                <a:moveTo>
                  <a:pt x="0" y="89555"/>
                </a:moveTo>
                <a:lnTo>
                  <a:pt x="546754" y="89555"/>
                </a:lnTo>
                <a:lnTo>
                  <a:pt x="546754" y="0"/>
                </a:lnTo>
                <a:lnTo>
                  <a:pt x="725864" y="179109"/>
                </a:lnTo>
                <a:lnTo>
                  <a:pt x="546754" y="358219"/>
                </a:lnTo>
                <a:lnTo>
                  <a:pt x="546754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47233" y="2442653"/>
            <a:ext cx="726440" cy="358775"/>
          </a:xfrm>
          <a:custGeom>
            <a:avLst/>
            <a:gdLst/>
            <a:ahLst/>
            <a:cxnLst/>
            <a:rect l="l" t="t" r="r" b="b"/>
            <a:pathLst>
              <a:path w="726440" h="358775">
                <a:moveTo>
                  <a:pt x="0" y="89555"/>
                </a:moveTo>
                <a:lnTo>
                  <a:pt x="546754" y="89555"/>
                </a:lnTo>
                <a:lnTo>
                  <a:pt x="546754" y="0"/>
                </a:lnTo>
                <a:lnTo>
                  <a:pt x="725864" y="179109"/>
                </a:lnTo>
                <a:lnTo>
                  <a:pt x="546754" y="358219"/>
                </a:lnTo>
                <a:lnTo>
                  <a:pt x="546754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47233" y="3267961"/>
            <a:ext cx="726440" cy="358775"/>
          </a:xfrm>
          <a:custGeom>
            <a:avLst/>
            <a:gdLst/>
            <a:ahLst/>
            <a:cxnLst/>
            <a:rect l="l" t="t" r="r" b="b"/>
            <a:pathLst>
              <a:path w="726440" h="358775">
                <a:moveTo>
                  <a:pt x="0" y="89555"/>
                </a:moveTo>
                <a:lnTo>
                  <a:pt x="546754" y="89555"/>
                </a:lnTo>
                <a:lnTo>
                  <a:pt x="546754" y="0"/>
                </a:lnTo>
                <a:lnTo>
                  <a:pt x="725864" y="179109"/>
                </a:lnTo>
                <a:lnTo>
                  <a:pt x="546754" y="358219"/>
                </a:lnTo>
                <a:lnTo>
                  <a:pt x="546754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16939" y="1732788"/>
            <a:ext cx="198818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Application</a:t>
            </a:r>
            <a:r>
              <a:rPr dirty="0" sz="2600" spc="-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6939" y="2010156"/>
            <a:ext cx="2124075" cy="397891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41300" marR="11430">
              <a:lnSpc>
                <a:spcPct val="70800"/>
              </a:lnSpc>
              <a:spcBef>
                <a:spcPts val="1010"/>
              </a:spcBef>
            </a:pP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nn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5">
                <a:solidFill>
                  <a:srgbClr val="444949"/>
                </a:solidFill>
                <a:latin typeface="Microsoft Sans Serif"/>
                <a:cs typeface="Microsoft Sans Serif"/>
              </a:rPr>
              <a:t>w  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capacity</a:t>
            </a:r>
            <a:endParaRPr sz="2600">
              <a:latin typeface="Microsoft Sans Serif"/>
              <a:cs typeface="Microsoft Sans Serif"/>
            </a:endParaRPr>
          </a:p>
          <a:p>
            <a:pPr marL="241300" marR="367665" indent="-228600">
              <a:lnSpc>
                <a:spcPct val="708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210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e 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bucket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54">
                <a:solidFill>
                  <a:srgbClr val="444949"/>
                </a:solidFill>
                <a:latin typeface="Microsoft Sans Serif"/>
                <a:cs typeface="Microsoft Sans Serif"/>
              </a:rPr>
              <a:t>size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615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Application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endParaRPr sz="2600">
              <a:latin typeface="Microsoft Sans Serif"/>
              <a:cs typeface="Microsoft Sans Serif"/>
            </a:endParaRPr>
          </a:p>
          <a:p>
            <a:pPr marL="241300" marR="5080">
              <a:lnSpc>
                <a:spcPct val="70400"/>
              </a:lnSpc>
              <a:spcBef>
                <a:spcPts val="420"/>
              </a:spcBef>
            </a:pP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running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both </a:t>
            </a:r>
            <a:r>
              <a:rPr dirty="0" sz="2600" spc="-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versions 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3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21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eo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33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endParaRPr sz="2600">
              <a:latin typeface="Microsoft Sans Serif"/>
              <a:cs typeface="Microsoft Sans Serif"/>
            </a:endParaRPr>
          </a:p>
          <a:p>
            <a:pPr marL="241300" marR="102870" indent="-228600">
              <a:lnSpc>
                <a:spcPct val="708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No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additional </a:t>
            </a:r>
            <a:r>
              <a:rPr dirty="0" sz="2600" spc="-6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cost</a:t>
            </a:r>
            <a:endParaRPr sz="2600">
              <a:latin typeface="Microsoft Sans Serif"/>
              <a:cs typeface="Microsoft Sans Serif"/>
            </a:endParaRPr>
          </a:p>
          <a:p>
            <a:pPr marL="241300" marR="331470" indent="-228600">
              <a:lnSpc>
                <a:spcPct val="67700"/>
              </a:lnSpc>
              <a:spcBef>
                <a:spcPts val="10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Long 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pl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12175" y="3971831"/>
            <a:ext cx="697865" cy="66992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854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12175" y="4831241"/>
            <a:ext cx="697865" cy="66992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854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10570" y="3971831"/>
            <a:ext cx="697865" cy="669925"/>
          </a:xfrm>
          <a:custGeom>
            <a:avLst/>
            <a:gdLst/>
            <a:ahLst/>
            <a:cxnLst/>
            <a:rect l="l" t="t" r="r" b="b"/>
            <a:pathLst>
              <a:path w="697865" h="669925">
                <a:moveTo>
                  <a:pt x="697584" y="0"/>
                </a:moveTo>
                <a:lnTo>
                  <a:pt x="0" y="0"/>
                </a:lnTo>
                <a:lnTo>
                  <a:pt x="0" y="669302"/>
                </a:lnTo>
                <a:lnTo>
                  <a:pt x="697584" y="669302"/>
                </a:lnTo>
                <a:lnTo>
                  <a:pt x="697584" y="0"/>
                </a:lnTo>
                <a:close/>
              </a:path>
            </a:pathLst>
          </a:custGeom>
          <a:solidFill>
            <a:srgbClr val="5091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610570" y="3971831"/>
            <a:ext cx="697865" cy="669925"/>
          </a:xfrm>
          <a:prstGeom prst="rect">
            <a:avLst/>
          </a:prstGeom>
          <a:ln w="12700">
            <a:solidFill>
              <a:srgbClr val="386998"/>
            </a:solidFill>
          </a:ln>
        </p:spPr>
        <p:txBody>
          <a:bodyPr wrap="square" lIns="0" tIns="1854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10570" y="4831241"/>
            <a:ext cx="697865" cy="669925"/>
          </a:xfrm>
          <a:custGeom>
            <a:avLst/>
            <a:gdLst/>
            <a:ahLst/>
            <a:cxnLst/>
            <a:rect l="l" t="t" r="r" b="b"/>
            <a:pathLst>
              <a:path w="697865" h="669925">
                <a:moveTo>
                  <a:pt x="697584" y="0"/>
                </a:moveTo>
                <a:lnTo>
                  <a:pt x="0" y="0"/>
                </a:lnTo>
                <a:lnTo>
                  <a:pt x="0" y="669302"/>
                </a:lnTo>
                <a:lnTo>
                  <a:pt x="697584" y="669302"/>
                </a:lnTo>
                <a:lnTo>
                  <a:pt x="697584" y="0"/>
                </a:lnTo>
                <a:close/>
              </a:path>
            </a:pathLst>
          </a:custGeom>
          <a:solidFill>
            <a:srgbClr val="5091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610570" y="4831241"/>
            <a:ext cx="697865" cy="669925"/>
          </a:xfrm>
          <a:prstGeom prst="rect">
            <a:avLst/>
          </a:prstGeom>
          <a:ln w="12700">
            <a:solidFill>
              <a:srgbClr val="386998"/>
            </a:solidFill>
          </a:ln>
        </p:spPr>
        <p:txBody>
          <a:bodyPr wrap="square" lIns="0" tIns="1854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334038" y="3965106"/>
            <a:ext cx="710565" cy="682625"/>
            <a:chOff x="9334038" y="3965106"/>
            <a:chExt cx="710565" cy="682625"/>
          </a:xfrm>
        </p:grpSpPr>
        <p:sp>
          <p:nvSpPr>
            <p:cNvPr id="23" name="object 23"/>
            <p:cNvSpPr/>
            <p:nvPr/>
          </p:nvSpPr>
          <p:spPr>
            <a:xfrm>
              <a:off x="9340388" y="3971456"/>
              <a:ext cx="697865" cy="669925"/>
            </a:xfrm>
            <a:custGeom>
              <a:avLst/>
              <a:gdLst/>
              <a:ahLst/>
              <a:cxnLst/>
              <a:rect l="l" t="t" r="r" b="b"/>
              <a:pathLst>
                <a:path w="697865" h="669925">
                  <a:moveTo>
                    <a:pt x="697583" y="0"/>
                  </a:moveTo>
                  <a:lnTo>
                    <a:pt x="0" y="0"/>
                  </a:lnTo>
                  <a:lnTo>
                    <a:pt x="0" y="669303"/>
                  </a:lnTo>
                  <a:lnTo>
                    <a:pt x="697583" y="669303"/>
                  </a:lnTo>
                  <a:lnTo>
                    <a:pt x="697583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340388" y="3971456"/>
              <a:ext cx="697865" cy="669925"/>
            </a:xfrm>
            <a:custGeom>
              <a:avLst/>
              <a:gdLst/>
              <a:ahLst/>
              <a:cxnLst/>
              <a:rect l="l" t="t" r="r" b="b"/>
              <a:pathLst>
                <a:path w="697865" h="669925">
                  <a:moveTo>
                    <a:pt x="0" y="0"/>
                  </a:moveTo>
                  <a:lnTo>
                    <a:pt x="697584" y="0"/>
                  </a:lnTo>
                  <a:lnTo>
                    <a:pt x="697584" y="669303"/>
                  </a:lnTo>
                  <a:lnTo>
                    <a:pt x="0" y="6693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9334038" y="4824516"/>
            <a:ext cx="710565" cy="682625"/>
            <a:chOff x="9334038" y="4824516"/>
            <a:chExt cx="710565" cy="682625"/>
          </a:xfrm>
        </p:grpSpPr>
        <p:sp>
          <p:nvSpPr>
            <p:cNvPr id="26" name="object 26"/>
            <p:cNvSpPr/>
            <p:nvPr/>
          </p:nvSpPr>
          <p:spPr>
            <a:xfrm>
              <a:off x="9340388" y="4830866"/>
              <a:ext cx="697865" cy="669925"/>
            </a:xfrm>
            <a:custGeom>
              <a:avLst/>
              <a:gdLst/>
              <a:ahLst/>
              <a:cxnLst/>
              <a:rect l="l" t="t" r="r" b="b"/>
              <a:pathLst>
                <a:path w="697865" h="669925">
                  <a:moveTo>
                    <a:pt x="697583" y="0"/>
                  </a:moveTo>
                  <a:lnTo>
                    <a:pt x="0" y="0"/>
                  </a:lnTo>
                  <a:lnTo>
                    <a:pt x="0" y="669303"/>
                  </a:lnTo>
                  <a:lnTo>
                    <a:pt x="697583" y="669303"/>
                  </a:lnTo>
                  <a:lnTo>
                    <a:pt x="697583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340388" y="4830866"/>
              <a:ext cx="697865" cy="669925"/>
            </a:xfrm>
            <a:custGeom>
              <a:avLst/>
              <a:gdLst/>
              <a:ahLst/>
              <a:cxnLst/>
              <a:rect l="l" t="t" r="r" b="b"/>
              <a:pathLst>
                <a:path w="697865" h="669925">
                  <a:moveTo>
                    <a:pt x="0" y="0"/>
                  </a:moveTo>
                  <a:lnTo>
                    <a:pt x="697584" y="0"/>
                  </a:lnTo>
                  <a:lnTo>
                    <a:pt x="697584" y="669303"/>
                  </a:lnTo>
                  <a:lnTo>
                    <a:pt x="0" y="6693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1007361" y="2253010"/>
            <a:ext cx="697865" cy="66992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854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07361" y="3112420"/>
            <a:ext cx="697865" cy="66992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854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445629" y="4099233"/>
            <a:ext cx="726440" cy="358775"/>
          </a:xfrm>
          <a:custGeom>
            <a:avLst/>
            <a:gdLst/>
            <a:ahLst/>
            <a:cxnLst/>
            <a:rect l="l" t="t" r="r" b="b"/>
            <a:pathLst>
              <a:path w="726440" h="358775">
                <a:moveTo>
                  <a:pt x="0" y="89555"/>
                </a:moveTo>
                <a:lnTo>
                  <a:pt x="546754" y="89555"/>
                </a:lnTo>
                <a:lnTo>
                  <a:pt x="546754" y="0"/>
                </a:lnTo>
                <a:lnTo>
                  <a:pt x="725864" y="179109"/>
                </a:lnTo>
                <a:lnTo>
                  <a:pt x="546754" y="358219"/>
                </a:lnTo>
                <a:lnTo>
                  <a:pt x="546754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445629" y="4937396"/>
            <a:ext cx="726440" cy="358775"/>
          </a:xfrm>
          <a:custGeom>
            <a:avLst/>
            <a:gdLst/>
            <a:ahLst/>
            <a:cxnLst/>
            <a:rect l="l" t="t" r="r" b="b"/>
            <a:pathLst>
              <a:path w="726440" h="358775">
                <a:moveTo>
                  <a:pt x="0" y="89555"/>
                </a:moveTo>
                <a:lnTo>
                  <a:pt x="546754" y="89555"/>
                </a:lnTo>
                <a:lnTo>
                  <a:pt x="546754" y="0"/>
                </a:lnTo>
                <a:lnTo>
                  <a:pt x="725864" y="179109"/>
                </a:lnTo>
                <a:lnTo>
                  <a:pt x="546754" y="358219"/>
                </a:lnTo>
                <a:lnTo>
                  <a:pt x="546754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144023" y="4099233"/>
            <a:ext cx="726440" cy="358775"/>
          </a:xfrm>
          <a:custGeom>
            <a:avLst/>
            <a:gdLst/>
            <a:ahLst/>
            <a:cxnLst/>
            <a:rect l="l" t="t" r="r" b="b"/>
            <a:pathLst>
              <a:path w="726440" h="358775">
                <a:moveTo>
                  <a:pt x="0" y="89555"/>
                </a:moveTo>
                <a:lnTo>
                  <a:pt x="546754" y="89555"/>
                </a:lnTo>
                <a:lnTo>
                  <a:pt x="546754" y="0"/>
                </a:lnTo>
                <a:lnTo>
                  <a:pt x="725864" y="179109"/>
                </a:lnTo>
                <a:lnTo>
                  <a:pt x="546754" y="358219"/>
                </a:lnTo>
                <a:lnTo>
                  <a:pt x="546754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144023" y="4937396"/>
            <a:ext cx="726440" cy="358775"/>
          </a:xfrm>
          <a:custGeom>
            <a:avLst/>
            <a:gdLst/>
            <a:ahLst/>
            <a:cxnLst/>
            <a:rect l="l" t="t" r="r" b="b"/>
            <a:pathLst>
              <a:path w="726440" h="358775">
                <a:moveTo>
                  <a:pt x="0" y="89555"/>
                </a:moveTo>
                <a:lnTo>
                  <a:pt x="546754" y="89555"/>
                </a:lnTo>
                <a:lnTo>
                  <a:pt x="546754" y="0"/>
                </a:lnTo>
                <a:lnTo>
                  <a:pt x="725864" y="179109"/>
                </a:lnTo>
                <a:lnTo>
                  <a:pt x="546754" y="358219"/>
                </a:lnTo>
                <a:lnTo>
                  <a:pt x="546754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340388" y="2253010"/>
            <a:ext cx="697865" cy="66992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854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340388" y="3112420"/>
            <a:ext cx="697865" cy="66992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854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007363" y="3971456"/>
            <a:ext cx="697865" cy="66992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860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007363" y="4830866"/>
            <a:ext cx="697865" cy="66992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860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968684" y="2130463"/>
            <a:ext cx="245110" cy="1772285"/>
          </a:xfrm>
          <a:custGeom>
            <a:avLst/>
            <a:gdLst/>
            <a:ahLst/>
            <a:cxnLst/>
            <a:rect l="l" t="t" r="r" b="b"/>
            <a:pathLst>
              <a:path w="245110" h="1772285">
                <a:moveTo>
                  <a:pt x="245097" y="1772239"/>
                </a:moveTo>
                <a:lnTo>
                  <a:pt x="197395" y="1770634"/>
                </a:lnTo>
                <a:lnTo>
                  <a:pt x="158441" y="1766257"/>
                </a:lnTo>
                <a:lnTo>
                  <a:pt x="132178" y="1759765"/>
                </a:lnTo>
                <a:lnTo>
                  <a:pt x="122547" y="1751815"/>
                </a:lnTo>
                <a:lnTo>
                  <a:pt x="122549" y="906543"/>
                </a:lnTo>
                <a:lnTo>
                  <a:pt x="112918" y="898593"/>
                </a:lnTo>
                <a:lnTo>
                  <a:pt x="86655" y="892101"/>
                </a:lnTo>
                <a:lnTo>
                  <a:pt x="47701" y="887724"/>
                </a:lnTo>
                <a:lnTo>
                  <a:pt x="0" y="886119"/>
                </a:lnTo>
                <a:lnTo>
                  <a:pt x="47701" y="884514"/>
                </a:lnTo>
                <a:lnTo>
                  <a:pt x="86655" y="880137"/>
                </a:lnTo>
                <a:lnTo>
                  <a:pt x="112918" y="873645"/>
                </a:lnTo>
                <a:lnTo>
                  <a:pt x="122549" y="865695"/>
                </a:lnTo>
                <a:lnTo>
                  <a:pt x="122549" y="20424"/>
                </a:lnTo>
                <a:lnTo>
                  <a:pt x="132180" y="12474"/>
                </a:lnTo>
                <a:lnTo>
                  <a:pt x="158443" y="5982"/>
                </a:lnTo>
                <a:lnTo>
                  <a:pt x="197397" y="1605"/>
                </a:lnTo>
                <a:lnTo>
                  <a:pt x="245098" y="0"/>
                </a:lnTo>
              </a:path>
            </a:pathLst>
          </a:custGeom>
          <a:ln w="635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657204" y="2341610"/>
            <a:ext cx="304800" cy="1353185"/>
          </a:xfrm>
          <a:prstGeom prst="rect">
            <a:avLst/>
          </a:prstGeom>
        </p:spPr>
        <p:txBody>
          <a:bodyPr wrap="square" lIns="0" tIns="12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Bucket</a:t>
            </a: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(size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2)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396894" y="3855567"/>
            <a:ext cx="245110" cy="1772285"/>
          </a:xfrm>
          <a:custGeom>
            <a:avLst/>
            <a:gdLst/>
            <a:ahLst/>
            <a:cxnLst/>
            <a:rect l="l" t="t" r="r" b="b"/>
            <a:pathLst>
              <a:path w="245109" h="1772285">
                <a:moveTo>
                  <a:pt x="245097" y="1772239"/>
                </a:moveTo>
                <a:lnTo>
                  <a:pt x="197395" y="1770634"/>
                </a:lnTo>
                <a:lnTo>
                  <a:pt x="158441" y="1766257"/>
                </a:lnTo>
                <a:lnTo>
                  <a:pt x="132178" y="1759765"/>
                </a:lnTo>
                <a:lnTo>
                  <a:pt x="122547" y="1751815"/>
                </a:lnTo>
                <a:lnTo>
                  <a:pt x="122549" y="906543"/>
                </a:lnTo>
                <a:lnTo>
                  <a:pt x="112918" y="898593"/>
                </a:lnTo>
                <a:lnTo>
                  <a:pt x="86655" y="892101"/>
                </a:lnTo>
                <a:lnTo>
                  <a:pt x="47701" y="887724"/>
                </a:lnTo>
                <a:lnTo>
                  <a:pt x="0" y="886119"/>
                </a:lnTo>
                <a:lnTo>
                  <a:pt x="47701" y="884514"/>
                </a:lnTo>
                <a:lnTo>
                  <a:pt x="86655" y="880137"/>
                </a:lnTo>
                <a:lnTo>
                  <a:pt x="112918" y="873645"/>
                </a:lnTo>
                <a:lnTo>
                  <a:pt x="122549" y="865695"/>
                </a:lnTo>
                <a:lnTo>
                  <a:pt x="122549" y="20424"/>
                </a:lnTo>
                <a:lnTo>
                  <a:pt x="132180" y="12474"/>
                </a:lnTo>
                <a:lnTo>
                  <a:pt x="158443" y="5982"/>
                </a:lnTo>
                <a:lnTo>
                  <a:pt x="197397" y="1605"/>
                </a:lnTo>
                <a:lnTo>
                  <a:pt x="245098" y="0"/>
                </a:lnTo>
              </a:path>
            </a:pathLst>
          </a:custGeom>
          <a:ln w="635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085410" y="4115546"/>
            <a:ext cx="304800" cy="1353185"/>
          </a:xfrm>
          <a:prstGeom prst="rect">
            <a:avLst/>
          </a:prstGeom>
        </p:spPr>
        <p:txBody>
          <a:bodyPr wrap="square" lIns="0" tIns="12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Bucket</a:t>
            </a: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(size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2)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910538" y="2239849"/>
            <a:ext cx="710565" cy="682625"/>
            <a:chOff x="5910538" y="2239849"/>
            <a:chExt cx="710565" cy="682625"/>
          </a:xfrm>
        </p:grpSpPr>
        <p:sp>
          <p:nvSpPr>
            <p:cNvPr id="43" name="object 43"/>
            <p:cNvSpPr/>
            <p:nvPr/>
          </p:nvSpPr>
          <p:spPr>
            <a:xfrm>
              <a:off x="5916888" y="2246199"/>
              <a:ext cx="697865" cy="669925"/>
            </a:xfrm>
            <a:custGeom>
              <a:avLst/>
              <a:gdLst/>
              <a:ahLst/>
              <a:cxnLst/>
              <a:rect l="l" t="t" r="r" b="b"/>
              <a:pathLst>
                <a:path w="697865" h="669925">
                  <a:moveTo>
                    <a:pt x="697584" y="0"/>
                  </a:moveTo>
                  <a:lnTo>
                    <a:pt x="0" y="0"/>
                  </a:lnTo>
                  <a:lnTo>
                    <a:pt x="0" y="669302"/>
                  </a:lnTo>
                  <a:lnTo>
                    <a:pt x="697584" y="669302"/>
                  </a:lnTo>
                  <a:lnTo>
                    <a:pt x="697584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916888" y="2246199"/>
              <a:ext cx="697865" cy="669925"/>
            </a:xfrm>
            <a:custGeom>
              <a:avLst/>
              <a:gdLst/>
              <a:ahLst/>
              <a:cxnLst/>
              <a:rect l="l" t="t" r="r" b="b"/>
              <a:pathLst>
                <a:path w="697865" h="669925">
                  <a:moveTo>
                    <a:pt x="0" y="0"/>
                  </a:moveTo>
                  <a:lnTo>
                    <a:pt x="697584" y="0"/>
                  </a:lnTo>
                  <a:lnTo>
                    <a:pt x="697584" y="669303"/>
                  </a:lnTo>
                  <a:lnTo>
                    <a:pt x="0" y="6693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5910538" y="3099258"/>
            <a:ext cx="710565" cy="682625"/>
            <a:chOff x="5910538" y="3099258"/>
            <a:chExt cx="710565" cy="682625"/>
          </a:xfrm>
        </p:grpSpPr>
        <p:sp>
          <p:nvSpPr>
            <p:cNvPr id="46" name="object 46"/>
            <p:cNvSpPr/>
            <p:nvPr/>
          </p:nvSpPr>
          <p:spPr>
            <a:xfrm>
              <a:off x="5916888" y="3105608"/>
              <a:ext cx="697865" cy="669925"/>
            </a:xfrm>
            <a:custGeom>
              <a:avLst/>
              <a:gdLst/>
              <a:ahLst/>
              <a:cxnLst/>
              <a:rect l="l" t="t" r="r" b="b"/>
              <a:pathLst>
                <a:path w="697865" h="669925">
                  <a:moveTo>
                    <a:pt x="697584" y="0"/>
                  </a:moveTo>
                  <a:lnTo>
                    <a:pt x="0" y="0"/>
                  </a:lnTo>
                  <a:lnTo>
                    <a:pt x="0" y="669303"/>
                  </a:lnTo>
                  <a:lnTo>
                    <a:pt x="697584" y="669303"/>
                  </a:lnTo>
                  <a:lnTo>
                    <a:pt x="697584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916888" y="3105608"/>
              <a:ext cx="697865" cy="669925"/>
            </a:xfrm>
            <a:custGeom>
              <a:avLst/>
              <a:gdLst/>
              <a:ahLst/>
              <a:cxnLst/>
              <a:rect l="l" t="t" r="r" b="b"/>
              <a:pathLst>
                <a:path w="697865" h="669925">
                  <a:moveTo>
                    <a:pt x="0" y="0"/>
                  </a:moveTo>
                  <a:lnTo>
                    <a:pt x="697584" y="0"/>
                  </a:lnTo>
                  <a:lnTo>
                    <a:pt x="697584" y="669303"/>
                  </a:lnTo>
                  <a:lnTo>
                    <a:pt x="0" y="6693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5467985" cy="1305560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660"/>
              </a:spcBef>
            </a:pPr>
            <a:r>
              <a:rPr dirty="0" spc="-210"/>
              <a:t>C</a:t>
            </a:r>
            <a:r>
              <a:rPr dirty="0" spc="-175"/>
              <a:t>o</a:t>
            </a:r>
            <a:r>
              <a:rPr dirty="0" spc="-630"/>
              <a:t>n</a:t>
            </a:r>
            <a:r>
              <a:rPr dirty="0" spc="-370"/>
              <a:t>ti</a:t>
            </a:r>
            <a:r>
              <a:rPr dirty="0" spc="-725"/>
              <a:t>n</a:t>
            </a:r>
            <a:r>
              <a:rPr dirty="0" spc="-630"/>
              <a:t>u</a:t>
            </a:r>
            <a:r>
              <a:rPr dirty="0" spc="-290"/>
              <a:t>o</a:t>
            </a:r>
            <a:r>
              <a:rPr dirty="0" spc="-630"/>
              <a:t>u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135"/>
              <a:t>D</a:t>
            </a:r>
            <a:r>
              <a:rPr dirty="0" spc="-515"/>
              <a:t>e</a:t>
            </a:r>
            <a:r>
              <a:rPr dirty="0" spc="-365"/>
              <a:t>li</a:t>
            </a:r>
            <a:r>
              <a:rPr dirty="0" spc="-844"/>
              <a:t>v</a:t>
            </a:r>
            <a:r>
              <a:rPr dirty="0" spc="-515"/>
              <a:t>e</a:t>
            </a:r>
            <a:r>
              <a:rPr dirty="0" spc="-114"/>
              <a:t>r</a:t>
            </a:r>
            <a:r>
              <a:rPr dirty="0" spc="-770"/>
              <a:t>y</a:t>
            </a:r>
            <a:r>
              <a:rPr dirty="0" spc="-320"/>
              <a:t> </a:t>
            </a:r>
            <a:r>
              <a:rPr dirty="0" spc="-605"/>
              <a:t>vs  </a:t>
            </a:r>
            <a:r>
              <a:rPr dirty="0" spc="-210"/>
              <a:t>C</a:t>
            </a:r>
            <a:r>
              <a:rPr dirty="0" spc="-175"/>
              <a:t>o</a:t>
            </a:r>
            <a:r>
              <a:rPr dirty="0" spc="-630"/>
              <a:t>n</a:t>
            </a:r>
            <a:r>
              <a:rPr dirty="0" spc="-370"/>
              <a:t>ti</a:t>
            </a:r>
            <a:r>
              <a:rPr dirty="0" spc="-725"/>
              <a:t>n</a:t>
            </a:r>
            <a:r>
              <a:rPr dirty="0" spc="-630"/>
              <a:t>u</a:t>
            </a:r>
            <a:r>
              <a:rPr dirty="0" spc="-290"/>
              <a:t>o</a:t>
            </a:r>
            <a:r>
              <a:rPr dirty="0" spc="-630"/>
              <a:t>u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135"/>
              <a:t>D</a:t>
            </a:r>
            <a:r>
              <a:rPr dirty="0" spc="-515"/>
              <a:t>e</a:t>
            </a:r>
            <a:r>
              <a:rPr dirty="0" spc="-509"/>
              <a:t>p</a:t>
            </a:r>
            <a:r>
              <a:rPr dirty="0" spc="-215"/>
              <a:t>l</a:t>
            </a:r>
            <a:r>
              <a:rPr dirty="0" spc="-550"/>
              <a:t>o</a:t>
            </a:r>
            <a:r>
              <a:rPr dirty="0" spc="-770"/>
              <a:t>y</a:t>
            </a:r>
            <a:r>
              <a:rPr dirty="0" spc="-875"/>
              <a:t>m</a:t>
            </a:r>
            <a:r>
              <a:rPr dirty="0" spc="-535"/>
              <a:t>e</a:t>
            </a:r>
            <a:r>
              <a:rPr dirty="0" spc="-630"/>
              <a:t>n</a:t>
            </a:r>
            <a:r>
              <a:rPr dirty="0" spc="-409"/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889421"/>
            <a:ext cx="9457055" cy="335978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Continuous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Delivery: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7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ilit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44949"/>
                </a:solidFill>
                <a:latin typeface="Microsoft Sans Serif"/>
                <a:cs typeface="Microsoft Sans Serif"/>
              </a:rPr>
              <a:t>oft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automation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6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2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al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step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45">
                <a:solidFill>
                  <a:srgbClr val="444949"/>
                </a:solidFill>
                <a:latin typeface="Microsoft Sans Serif"/>
                <a:cs typeface="Microsoft Sans Serif"/>
              </a:rPr>
              <a:t>“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appr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20">
                <a:solidFill>
                  <a:srgbClr val="444949"/>
                </a:solidFill>
                <a:latin typeface="Microsoft Sans Serif"/>
                <a:cs typeface="Microsoft Sans Serif"/>
              </a:rPr>
              <a:t>e”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dep</a:t>
            </a:r>
            <a:r>
              <a:rPr dirty="0" sz="2400" spc="-7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5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deployment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itself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9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still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automated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repeated!</a:t>
            </a:r>
            <a:endParaRPr sz="2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44949"/>
              </a:buClr>
              <a:buFont typeface="Arial MT"/>
              <a:buChar char="•"/>
            </a:pPr>
            <a:endParaRPr sz="32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Continuous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Deployment: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Full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automation,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every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code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change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9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deployed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all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way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production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4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9">
                <a:solidFill>
                  <a:srgbClr val="444949"/>
                </a:solidFill>
                <a:latin typeface="Microsoft Sans Serif"/>
                <a:cs typeface="Microsoft Sans Serif"/>
              </a:rPr>
              <a:t>ma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ua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inte</a:t>
            </a:r>
            <a:r>
              <a:rPr dirty="0" sz="2400" spc="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entio</a:t>
            </a:r>
            <a:r>
              <a:rPr dirty="0" sz="2400" spc="-12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4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ap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vals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6657975" cy="1305560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660"/>
              </a:spcBef>
            </a:pPr>
            <a:r>
              <a:rPr dirty="0" spc="-700"/>
              <a:t>E</a:t>
            </a:r>
            <a:r>
              <a:rPr dirty="0" spc="-310"/>
              <a:t>l</a:t>
            </a:r>
            <a:r>
              <a:rPr dirty="0" spc="-770"/>
              <a:t>a</a:t>
            </a:r>
            <a:r>
              <a:rPr dirty="0" spc="-645"/>
              <a:t>s</a:t>
            </a:r>
            <a:r>
              <a:rPr dirty="0" spc="-500"/>
              <a:t>t</a:t>
            </a:r>
            <a:r>
              <a:rPr dirty="0" spc="-390"/>
              <a:t>i</a:t>
            </a:r>
            <a:r>
              <a:rPr dirty="0" spc="-459"/>
              <a:t>c</a:t>
            </a:r>
            <a:r>
              <a:rPr dirty="0" spc="-320"/>
              <a:t> </a:t>
            </a:r>
            <a:r>
              <a:rPr dirty="0" spc="-685"/>
              <a:t>B</a:t>
            </a:r>
            <a:r>
              <a:rPr dirty="0" spc="-635"/>
              <a:t>e</a:t>
            </a:r>
            <a:r>
              <a:rPr dirty="0" spc="-650"/>
              <a:t>a</a:t>
            </a:r>
            <a:r>
              <a:rPr dirty="0" spc="-655"/>
              <a:t>ns</a:t>
            </a:r>
            <a:r>
              <a:rPr dirty="0" spc="-459"/>
              <a:t>t</a:t>
            </a:r>
            <a:r>
              <a:rPr dirty="0" spc="-770"/>
              <a:t>a</a:t>
            </a:r>
            <a:r>
              <a:rPr dirty="0" spc="-390"/>
              <a:t>l</a:t>
            </a:r>
            <a:r>
              <a:rPr dirty="0" spc="-730"/>
              <a:t>k</a:t>
            </a:r>
            <a:r>
              <a:rPr dirty="0" spc="-325"/>
              <a:t> </a:t>
            </a:r>
            <a:r>
              <a:rPr dirty="0" spc="-390"/>
              <a:t>De</a:t>
            </a:r>
            <a:r>
              <a:rPr dirty="0" spc="-370"/>
              <a:t>p</a:t>
            </a:r>
            <a:r>
              <a:rPr dirty="0" spc="-390"/>
              <a:t>l</a:t>
            </a:r>
            <a:r>
              <a:rPr dirty="0" spc="-380"/>
              <a:t>o</a:t>
            </a:r>
            <a:r>
              <a:rPr dirty="0" spc="-770"/>
              <a:t>y</a:t>
            </a:r>
            <a:r>
              <a:rPr dirty="0" spc="-900"/>
              <a:t>m</a:t>
            </a:r>
            <a:r>
              <a:rPr dirty="0" spc="-440"/>
              <a:t>ent  </a:t>
            </a:r>
            <a:r>
              <a:rPr dirty="0" spc="-500"/>
              <a:t>Ro</a:t>
            </a:r>
            <a:r>
              <a:rPr dirty="0" spc="-215"/>
              <a:t>l</a:t>
            </a:r>
            <a:r>
              <a:rPr dirty="0" spc="-390"/>
              <a:t>li</a:t>
            </a:r>
            <a:r>
              <a:rPr dirty="0" spc="-625"/>
              <a:t>n</a:t>
            </a:r>
            <a:r>
              <a:rPr dirty="0" spc="-865"/>
              <a:t>g</a:t>
            </a:r>
            <a:r>
              <a:rPr dirty="0" spc="-330"/>
              <a:t> </a:t>
            </a:r>
            <a:r>
              <a:rPr dirty="0" spc="-495"/>
              <a:t>w</a:t>
            </a:r>
            <a:r>
              <a:rPr dirty="0" spc="-390"/>
              <a:t>i</a:t>
            </a:r>
            <a:r>
              <a:rPr dirty="0" spc="-415"/>
              <a:t>t</a:t>
            </a:r>
            <a:r>
              <a:rPr dirty="0" spc="-630"/>
              <a:t>h</a:t>
            </a:r>
            <a:r>
              <a:rPr dirty="0" spc="-320"/>
              <a:t> </a:t>
            </a:r>
            <a:r>
              <a:rPr dirty="0" spc="-770"/>
              <a:t>a</a:t>
            </a:r>
            <a:r>
              <a:rPr dirty="0" spc="-505"/>
              <a:t>dd</a:t>
            </a:r>
            <a:r>
              <a:rPr dirty="0" spc="-390"/>
              <a:t>i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450"/>
              <a:t>o</a:t>
            </a:r>
            <a:r>
              <a:rPr dirty="0" spc="-465"/>
              <a:t>n</a:t>
            </a:r>
            <a:r>
              <a:rPr dirty="0" spc="-770"/>
              <a:t>a</a:t>
            </a:r>
            <a:r>
              <a:rPr dirty="0" spc="-385"/>
              <a:t>l</a:t>
            </a:r>
            <a:r>
              <a:rPr dirty="0" spc="-325"/>
              <a:t> </a:t>
            </a:r>
            <a:r>
              <a:rPr dirty="0" spc="-505"/>
              <a:t>b</a:t>
            </a:r>
            <a:r>
              <a:rPr dirty="0" spc="-770"/>
              <a:t>a</a:t>
            </a:r>
            <a:r>
              <a:rPr dirty="0" spc="-415"/>
              <a:t>t</a:t>
            </a:r>
            <a:r>
              <a:rPr dirty="0" spc="-490"/>
              <a:t>c</a:t>
            </a:r>
            <a:r>
              <a:rPr dirty="0" spc="-590"/>
              <a:t>h</a:t>
            </a:r>
            <a:r>
              <a:rPr dirty="0" spc="-625"/>
              <a:t>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769364"/>
            <a:ext cx="2404110" cy="3646804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241300" marR="5080" indent="-228600">
              <a:lnSpc>
                <a:spcPct val="67000"/>
              </a:lnSpc>
              <a:spcBef>
                <a:spcPts val="890"/>
              </a:spcBef>
              <a:buFont typeface="Arial MT"/>
              <a:buChar char="•"/>
              <a:tabLst>
                <a:tab pos="240665" algn="l"/>
                <a:tab pos="241300" algn="l"/>
                <a:tab pos="565150" algn="l"/>
              </a:tabLst>
            </a:pPr>
            <a:r>
              <a:rPr dirty="0" sz="2000" spc="-140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20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li</a:t>
            </a:r>
            <a:r>
              <a:rPr dirty="0" sz="2000" spc="-26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2000" spc="-30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on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295">
                <a:solidFill>
                  <a:srgbClr val="444949"/>
                </a:solidFill>
                <a:latin typeface="Verdana"/>
                <a:cs typeface="Verdana"/>
              </a:rPr>
              <a:t>unn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295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280">
                <a:solidFill>
                  <a:srgbClr val="444949"/>
                </a:solidFill>
                <a:latin typeface="Verdana"/>
                <a:cs typeface="Verdana"/>
              </a:rPr>
              <a:t>g  </a:t>
            </a:r>
            <a:r>
              <a:rPr dirty="0" sz="2000" spc="-270">
                <a:solidFill>
                  <a:srgbClr val="444949"/>
                </a:solidFill>
                <a:latin typeface="Verdana"/>
                <a:cs typeface="Verdana"/>
              </a:rPr>
              <a:t>at	</a:t>
            </a:r>
            <a:r>
              <a:rPr dirty="0" sz="2000" spc="-260">
                <a:solidFill>
                  <a:srgbClr val="444949"/>
                </a:solidFill>
                <a:latin typeface="Verdana"/>
                <a:cs typeface="Verdana"/>
              </a:rPr>
              <a:t>capacity</a:t>
            </a:r>
            <a:endParaRPr sz="2000">
              <a:latin typeface="Verdana"/>
              <a:cs typeface="Verdana"/>
            </a:endParaRPr>
          </a:p>
          <a:p>
            <a:pPr marL="241300" marR="268605" indent="-228600">
              <a:lnSpc>
                <a:spcPct val="71000"/>
              </a:lnSpc>
              <a:spcBef>
                <a:spcPts val="9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Ca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185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h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45">
                <a:solidFill>
                  <a:srgbClr val="444949"/>
                </a:solidFill>
                <a:latin typeface="Verdana"/>
                <a:cs typeface="Verdana"/>
              </a:rPr>
              <a:t>b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u</a:t>
            </a: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2000" spc="-360">
                <a:solidFill>
                  <a:srgbClr val="444949"/>
                </a:solidFill>
                <a:latin typeface="Verdana"/>
                <a:cs typeface="Verdana"/>
              </a:rPr>
              <a:t>k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175">
                <a:solidFill>
                  <a:srgbClr val="444949"/>
                </a:solidFill>
                <a:latin typeface="Verdana"/>
                <a:cs typeface="Verdana"/>
              </a:rPr>
              <a:t>t  </a:t>
            </a:r>
            <a:r>
              <a:rPr dirty="0" sz="2000" spc="-265">
                <a:solidFill>
                  <a:srgbClr val="444949"/>
                </a:solidFill>
                <a:latin typeface="Verdana"/>
                <a:cs typeface="Verdana"/>
              </a:rPr>
              <a:t>size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ts val="2039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40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20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li</a:t>
            </a:r>
            <a:r>
              <a:rPr dirty="0" sz="2000" spc="-26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2000" spc="-30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on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295">
                <a:solidFill>
                  <a:srgbClr val="444949"/>
                </a:solidFill>
                <a:latin typeface="Verdana"/>
                <a:cs typeface="Verdana"/>
              </a:rPr>
              <a:t>unn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295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395">
                <a:solidFill>
                  <a:srgbClr val="444949"/>
                </a:solidFill>
                <a:latin typeface="Verdana"/>
                <a:cs typeface="Verdana"/>
              </a:rPr>
              <a:t>g</a:t>
            </a:r>
            <a:endParaRPr sz="2000">
              <a:latin typeface="Verdana"/>
              <a:cs typeface="Verdana"/>
            </a:endParaRPr>
          </a:p>
          <a:p>
            <a:pPr marL="241300" marR="720090">
              <a:lnSpc>
                <a:spcPct val="67000"/>
              </a:lnSpc>
              <a:spcBef>
                <a:spcPts val="434"/>
              </a:spcBef>
            </a:pP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b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290">
                <a:solidFill>
                  <a:srgbClr val="444949"/>
                </a:solidFill>
                <a:latin typeface="Verdana"/>
                <a:cs typeface="Verdana"/>
              </a:rPr>
              <a:t>h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70">
                <a:solidFill>
                  <a:srgbClr val="444949"/>
                </a:solidFill>
                <a:latin typeface="Verdana"/>
                <a:cs typeface="Verdana"/>
              </a:rPr>
              <a:t>v</a:t>
            </a:r>
            <a:r>
              <a:rPr dirty="0" sz="2000" spc="-24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10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33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265">
                <a:solidFill>
                  <a:srgbClr val="444949"/>
                </a:solidFill>
                <a:latin typeface="Verdana"/>
                <a:cs typeface="Verdana"/>
              </a:rPr>
              <a:t>s  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445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u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215">
                <a:solidFill>
                  <a:srgbClr val="444949"/>
                </a:solidFill>
                <a:latin typeface="Verdana"/>
                <a:cs typeface="Verdana"/>
              </a:rPr>
              <a:t>eo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u</a:t>
            </a:r>
            <a:r>
              <a:rPr dirty="0" sz="2000" spc="-335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95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350">
                <a:solidFill>
                  <a:srgbClr val="444949"/>
                </a:solidFill>
                <a:latin typeface="Verdana"/>
                <a:cs typeface="Verdana"/>
              </a:rPr>
              <a:t>y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425">
                <a:solidFill>
                  <a:srgbClr val="444949"/>
                </a:solidFill>
                <a:latin typeface="Verdana"/>
                <a:cs typeface="Verdana"/>
              </a:rPr>
              <a:t>Sm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175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dd</a:t>
            </a:r>
            <a:r>
              <a:rPr dirty="0" sz="2000" spc="-185">
                <a:solidFill>
                  <a:srgbClr val="444949"/>
                </a:solidFill>
                <a:latin typeface="Verdana"/>
                <a:cs typeface="Verdana"/>
              </a:rPr>
              <a:t>it</a:t>
            </a:r>
            <a:r>
              <a:rPr dirty="0" sz="2000" spc="-10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95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75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1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33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r>
              <a:rPr dirty="0" sz="2000" spc="-185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  <a:p>
            <a:pPr marL="241300" marR="171450" indent="-228600">
              <a:lnSpc>
                <a:spcPct val="71000"/>
              </a:lnSpc>
              <a:spcBef>
                <a:spcPts val="9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40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20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204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2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75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b</a:t>
            </a:r>
            <a:r>
              <a:rPr dirty="0" sz="2000" spc="-35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250">
                <a:solidFill>
                  <a:srgbClr val="444949"/>
                </a:solidFill>
                <a:latin typeface="Verdana"/>
                <a:cs typeface="Verdana"/>
              </a:rPr>
              <a:t>ch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i</a:t>
            </a:r>
            <a:r>
              <a:rPr dirty="0" sz="2000" spc="-265">
                <a:solidFill>
                  <a:srgbClr val="444949"/>
                </a:solidFill>
                <a:latin typeface="Verdana"/>
                <a:cs typeface="Verdana"/>
              </a:rPr>
              <a:t>s  </a:t>
            </a:r>
            <a:r>
              <a:rPr dirty="0" sz="2000" spc="-18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250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415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2000" spc="-17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370">
                <a:solidFill>
                  <a:srgbClr val="444949"/>
                </a:solidFill>
                <a:latin typeface="Verdana"/>
                <a:cs typeface="Verdana"/>
              </a:rPr>
              <a:t>v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330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2000" spc="-215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40">
                <a:solidFill>
                  <a:srgbClr val="444949"/>
                </a:solidFill>
                <a:latin typeface="Verdana"/>
                <a:cs typeface="Verdana"/>
              </a:rPr>
              <a:t>th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30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165">
                <a:solidFill>
                  <a:srgbClr val="444949"/>
                </a:solidFill>
                <a:latin typeface="Verdana"/>
                <a:cs typeface="Verdana"/>
              </a:rPr>
              <a:t>d  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of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r>
              <a:rPr dirty="0" sz="2000" spc="-295">
                <a:solidFill>
                  <a:srgbClr val="444949"/>
                </a:solidFill>
                <a:latin typeface="Verdana"/>
                <a:cs typeface="Verdana"/>
              </a:rPr>
              <a:t>h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2000" spc="-180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17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85">
                <a:solidFill>
                  <a:srgbClr val="444949"/>
                </a:solidFill>
                <a:latin typeface="Verdana"/>
                <a:cs typeface="Verdana"/>
              </a:rPr>
              <a:t>y</a:t>
            </a:r>
            <a:r>
              <a:rPr dirty="0" sz="2000" spc="-475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2000" spc="-254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275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185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55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95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400">
                <a:solidFill>
                  <a:srgbClr val="444949"/>
                </a:solidFill>
                <a:latin typeface="Verdana"/>
                <a:cs typeface="Verdana"/>
              </a:rPr>
              <a:t>g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2000" spc="-23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2000" spc="-100">
                <a:solidFill>
                  <a:srgbClr val="444949"/>
                </a:solidFill>
                <a:latin typeface="Verdana"/>
                <a:cs typeface="Verdana"/>
              </a:rPr>
              <a:t>l</a:t>
            </a:r>
            <a:r>
              <a:rPr dirty="0" sz="2000" spc="-25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350">
                <a:solidFill>
                  <a:srgbClr val="444949"/>
                </a:solidFill>
                <a:latin typeface="Verdana"/>
                <a:cs typeface="Verdana"/>
              </a:rPr>
              <a:t>y</a:t>
            </a:r>
            <a:r>
              <a:rPr dirty="0" sz="2000" spc="-409">
                <a:solidFill>
                  <a:srgbClr val="444949"/>
                </a:solidFill>
                <a:latin typeface="Verdana"/>
                <a:cs typeface="Verdana"/>
              </a:rPr>
              <a:t>m</a:t>
            </a: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2000" spc="-295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2000" spc="-185">
                <a:solidFill>
                  <a:srgbClr val="444949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45">
                <a:solidFill>
                  <a:srgbClr val="444949"/>
                </a:solidFill>
                <a:latin typeface="Verdana"/>
                <a:cs typeface="Verdana"/>
              </a:rPr>
              <a:t>G</a:t>
            </a:r>
            <a:r>
              <a:rPr dirty="0" sz="2000" spc="-11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2000" spc="-15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50">
                <a:solidFill>
                  <a:srgbClr val="444949"/>
                </a:solidFill>
                <a:latin typeface="Verdana"/>
                <a:cs typeface="Verdana"/>
              </a:rPr>
              <a:t>f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190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16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2000" spc="-225">
                <a:solidFill>
                  <a:srgbClr val="444949"/>
                </a:solidFill>
                <a:latin typeface="Verdana"/>
                <a:cs typeface="Verdana"/>
              </a:rPr>
              <a:t>p</a:t>
            </a:r>
            <a:r>
              <a:rPr dirty="0" sz="2000" spc="-195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2000" spc="-13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2000" spc="-229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6549" y="5103139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493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6549" y="4449645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08922" y="4556991"/>
            <a:ext cx="726440" cy="358775"/>
          </a:xfrm>
          <a:custGeom>
            <a:avLst/>
            <a:gdLst/>
            <a:ahLst/>
            <a:cxnLst/>
            <a:rect l="l" t="t" r="r" b="b"/>
            <a:pathLst>
              <a:path w="726439" h="358775">
                <a:moveTo>
                  <a:pt x="0" y="89555"/>
                </a:moveTo>
                <a:lnTo>
                  <a:pt x="546754" y="89555"/>
                </a:lnTo>
                <a:lnTo>
                  <a:pt x="546754" y="0"/>
                </a:lnTo>
                <a:lnTo>
                  <a:pt x="725864" y="179109"/>
                </a:lnTo>
                <a:lnTo>
                  <a:pt x="546754" y="358219"/>
                </a:lnTo>
                <a:lnTo>
                  <a:pt x="546754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04045" y="4633467"/>
            <a:ext cx="246379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000">
                <a:solidFill>
                  <a:srgbClr val="444949"/>
                </a:solidFill>
                <a:latin typeface="Calibri"/>
                <a:cs typeface="Calibri"/>
              </a:rPr>
              <a:t>ew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6549" y="3142663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6549" y="3796153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56549" y="1835683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493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56549" y="2489173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6839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9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08922" y="5145129"/>
            <a:ext cx="726440" cy="358775"/>
          </a:xfrm>
          <a:custGeom>
            <a:avLst/>
            <a:gdLst/>
            <a:ahLst/>
            <a:cxnLst/>
            <a:rect l="l" t="t" r="r" b="b"/>
            <a:pathLst>
              <a:path w="726439" h="358775">
                <a:moveTo>
                  <a:pt x="0" y="89555"/>
                </a:moveTo>
                <a:lnTo>
                  <a:pt x="546754" y="89555"/>
                </a:lnTo>
                <a:lnTo>
                  <a:pt x="546754" y="0"/>
                </a:lnTo>
                <a:lnTo>
                  <a:pt x="725864" y="179109"/>
                </a:lnTo>
                <a:lnTo>
                  <a:pt x="546754" y="358219"/>
                </a:lnTo>
                <a:lnTo>
                  <a:pt x="546754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804045" y="5221732"/>
            <a:ext cx="246379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000">
                <a:solidFill>
                  <a:srgbClr val="444949"/>
                </a:solidFill>
                <a:latin typeface="Calibri"/>
                <a:cs typeface="Calibri"/>
              </a:rPr>
              <a:t>ew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38540" y="3136074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8540" y="3789565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493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38540" y="1829094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38540" y="2482584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68210" y="1829333"/>
            <a:ext cx="561340" cy="544195"/>
            <a:chOff x="6268210" y="1829333"/>
            <a:chExt cx="561340" cy="544195"/>
          </a:xfrm>
        </p:grpSpPr>
        <p:sp>
          <p:nvSpPr>
            <p:cNvPr id="21" name="object 21"/>
            <p:cNvSpPr/>
            <p:nvPr/>
          </p:nvSpPr>
          <p:spPr>
            <a:xfrm>
              <a:off x="6274560" y="1835683"/>
              <a:ext cx="548640" cy="531495"/>
            </a:xfrm>
            <a:custGeom>
              <a:avLst/>
              <a:gdLst/>
              <a:ahLst/>
              <a:cxnLst/>
              <a:rect l="l" t="t" r="r" b="b"/>
              <a:pathLst>
                <a:path w="548640" h="531494">
                  <a:moveTo>
                    <a:pt x="548323" y="0"/>
                  </a:moveTo>
                  <a:lnTo>
                    <a:pt x="0" y="0"/>
                  </a:lnTo>
                  <a:lnTo>
                    <a:pt x="0" y="530914"/>
                  </a:lnTo>
                  <a:lnTo>
                    <a:pt x="548323" y="530914"/>
                  </a:lnTo>
                  <a:lnTo>
                    <a:pt x="548323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274560" y="1835683"/>
              <a:ext cx="548640" cy="531495"/>
            </a:xfrm>
            <a:custGeom>
              <a:avLst/>
              <a:gdLst/>
              <a:ahLst/>
              <a:cxnLst/>
              <a:rect l="l" t="t" r="r" b="b"/>
              <a:pathLst>
                <a:path w="548640" h="531494">
                  <a:moveTo>
                    <a:pt x="0" y="0"/>
                  </a:moveTo>
                  <a:lnTo>
                    <a:pt x="548324" y="0"/>
                  </a:lnTo>
                  <a:lnTo>
                    <a:pt x="548324" y="530915"/>
                  </a:lnTo>
                  <a:lnTo>
                    <a:pt x="0" y="5309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268210" y="2482823"/>
            <a:ext cx="561340" cy="544195"/>
            <a:chOff x="6268210" y="2482823"/>
            <a:chExt cx="561340" cy="544195"/>
          </a:xfrm>
        </p:grpSpPr>
        <p:sp>
          <p:nvSpPr>
            <p:cNvPr id="24" name="object 24"/>
            <p:cNvSpPr/>
            <p:nvPr/>
          </p:nvSpPr>
          <p:spPr>
            <a:xfrm>
              <a:off x="6274560" y="2489173"/>
              <a:ext cx="548640" cy="531495"/>
            </a:xfrm>
            <a:custGeom>
              <a:avLst/>
              <a:gdLst/>
              <a:ahLst/>
              <a:cxnLst/>
              <a:rect l="l" t="t" r="r" b="b"/>
              <a:pathLst>
                <a:path w="548640" h="531494">
                  <a:moveTo>
                    <a:pt x="548323" y="0"/>
                  </a:moveTo>
                  <a:lnTo>
                    <a:pt x="0" y="0"/>
                  </a:lnTo>
                  <a:lnTo>
                    <a:pt x="0" y="530914"/>
                  </a:lnTo>
                  <a:lnTo>
                    <a:pt x="548323" y="530914"/>
                  </a:lnTo>
                  <a:lnTo>
                    <a:pt x="548323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74560" y="2489173"/>
              <a:ext cx="548640" cy="531495"/>
            </a:xfrm>
            <a:custGeom>
              <a:avLst/>
              <a:gdLst/>
              <a:ahLst/>
              <a:cxnLst/>
              <a:rect l="l" t="t" r="r" b="b"/>
              <a:pathLst>
                <a:path w="548640" h="531494">
                  <a:moveTo>
                    <a:pt x="0" y="0"/>
                  </a:moveTo>
                  <a:lnTo>
                    <a:pt x="548324" y="0"/>
                  </a:lnTo>
                  <a:lnTo>
                    <a:pt x="548324" y="530915"/>
                  </a:lnTo>
                  <a:lnTo>
                    <a:pt x="0" y="5309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274560" y="5103139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493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74560" y="4449645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74560" y="3142663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74560" y="3796153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90447" y="5103139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493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90447" y="4449645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90447" y="3142663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90447" y="3796153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90447" y="2489175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6839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9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90447" y="1835683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493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79315" y="5093080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79315" y="4439587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3664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894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79315" y="2479117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79315" y="1825625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872965" y="3119669"/>
            <a:ext cx="561340" cy="544195"/>
            <a:chOff x="7872965" y="3119669"/>
            <a:chExt cx="561340" cy="544195"/>
          </a:xfrm>
        </p:grpSpPr>
        <p:sp>
          <p:nvSpPr>
            <p:cNvPr id="41" name="object 41"/>
            <p:cNvSpPr/>
            <p:nvPr/>
          </p:nvSpPr>
          <p:spPr>
            <a:xfrm>
              <a:off x="7879315" y="3126019"/>
              <a:ext cx="548640" cy="531495"/>
            </a:xfrm>
            <a:custGeom>
              <a:avLst/>
              <a:gdLst/>
              <a:ahLst/>
              <a:cxnLst/>
              <a:rect l="l" t="t" r="r" b="b"/>
              <a:pathLst>
                <a:path w="548640" h="531495">
                  <a:moveTo>
                    <a:pt x="548323" y="0"/>
                  </a:moveTo>
                  <a:lnTo>
                    <a:pt x="0" y="0"/>
                  </a:lnTo>
                  <a:lnTo>
                    <a:pt x="0" y="530914"/>
                  </a:lnTo>
                  <a:lnTo>
                    <a:pt x="548323" y="530914"/>
                  </a:lnTo>
                  <a:lnTo>
                    <a:pt x="548323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879315" y="3126019"/>
              <a:ext cx="548640" cy="531495"/>
            </a:xfrm>
            <a:custGeom>
              <a:avLst/>
              <a:gdLst/>
              <a:ahLst/>
              <a:cxnLst/>
              <a:rect l="l" t="t" r="r" b="b"/>
              <a:pathLst>
                <a:path w="548640" h="531495">
                  <a:moveTo>
                    <a:pt x="0" y="0"/>
                  </a:moveTo>
                  <a:lnTo>
                    <a:pt x="548324" y="0"/>
                  </a:lnTo>
                  <a:lnTo>
                    <a:pt x="548324" y="530915"/>
                  </a:lnTo>
                  <a:lnTo>
                    <a:pt x="0" y="5309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/>
          <p:cNvGrpSpPr/>
          <p:nvPr/>
        </p:nvGrpSpPr>
        <p:grpSpPr>
          <a:xfrm>
            <a:off x="7872965" y="3773160"/>
            <a:ext cx="561340" cy="544195"/>
            <a:chOff x="7872965" y="3773160"/>
            <a:chExt cx="561340" cy="544195"/>
          </a:xfrm>
        </p:grpSpPr>
        <p:sp>
          <p:nvSpPr>
            <p:cNvPr id="44" name="object 44"/>
            <p:cNvSpPr/>
            <p:nvPr/>
          </p:nvSpPr>
          <p:spPr>
            <a:xfrm>
              <a:off x="7879315" y="3779510"/>
              <a:ext cx="548640" cy="531495"/>
            </a:xfrm>
            <a:custGeom>
              <a:avLst/>
              <a:gdLst/>
              <a:ahLst/>
              <a:cxnLst/>
              <a:rect l="l" t="t" r="r" b="b"/>
              <a:pathLst>
                <a:path w="548640" h="531495">
                  <a:moveTo>
                    <a:pt x="548323" y="0"/>
                  </a:moveTo>
                  <a:lnTo>
                    <a:pt x="0" y="0"/>
                  </a:lnTo>
                  <a:lnTo>
                    <a:pt x="0" y="530914"/>
                  </a:lnTo>
                  <a:lnTo>
                    <a:pt x="548323" y="530914"/>
                  </a:lnTo>
                  <a:lnTo>
                    <a:pt x="548323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879315" y="3779510"/>
              <a:ext cx="548640" cy="531495"/>
            </a:xfrm>
            <a:custGeom>
              <a:avLst/>
              <a:gdLst/>
              <a:ahLst/>
              <a:cxnLst/>
              <a:rect l="l" t="t" r="r" b="b"/>
              <a:pathLst>
                <a:path w="548640" h="531495">
                  <a:moveTo>
                    <a:pt x="0" y="0"/>
                  </a:moveTo>
                  <a:lnTo>
                    <a:pt x="548324" y="0"/>
                  </a:lnTo>
                  <a:lnTo>
                    <a:pt x="548324" y="530915"/>
                  </a:lnTo>
                  <a:lnTo>
                    <a:pt x="0" y="5309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8664646" y="5093080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664646" y="4439587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3664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894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4646" y="2479117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664646" y="1825625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664646" y="3788511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664646" y="3135017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3664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894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456652" y="2482208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456652" y="1828716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456652" y="3791601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456652" y="3138109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3664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894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424757" y="4546935"/>
            <a:ext cx="906780" cy="358775"/>
          </a:xfrm>
          <a:custGeom>
            <a:avLst/>
            <a:gdLst/>
            <a:ahLst/>
            <a:cxnLst/>
            <a:rect l="l" t="t" r="r" b="b"/>
            <a:pathLst>
              <a:path w="906779" h="358775">
                <a:moveTo>
                  <a:pt x="0" y="89555"/>
                </a:moveTo>
                <a:lnTo>
                  <a:pt x="727356" y="89555"/>
                </a:lnTo>
                <a:lnTo>
                  <a:pt x="727356" y="0"/>
                </a:lnTo>
                <a:lnTo>
                  <a:pt x="906466" y="179109"/>
                </a:lnTo>
                <a:lnTo>
                  <a:pt x="727356" y="358219"/>
                </a:lnTo>
                <a:lnTo>
                  <a:pt x="727356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9530001" y="4624323"/>
            <a:ext cx="6064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444949"/>
                </a:solidFill>
                <a:latin typeface="Calibri"/>
                <a:cs typeface="Calibri"/>
              </a:rPr>
              <a:t>terminated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424757" y="5135074"/>
            <a:ext cx="906780" cy="358775"/>
          </a:xfrm>
          <a:custGeom>
            <a:avLst/>
            <a:gdLst/>
            <a:ahLst/>
            <a:cxnLst/>
            <a:rect l="l" t="t" r="r" b="b"/>
            <a:pathLst>
              <a:path w="906779" h="358775">
                <a:moveTo>
                  <a:pt x="0" y="89555"/>
                </a:moveTo>
                <a:lnTo>
                  <a:pt x="727356" y="89555"/>
                </a:lnTo>
                <a:lnTo>
                  <a:pt x="727356" y="0"/>
                </a:lnTo>
                <a:lnTo>
                  <a:pt x="906466" y="179109"/>
                </a:lnTo>
                <a:lnTo>
                  <a:pt x="727356" y="358219"/>
                </a:lnTo>
                <a:lnTo>
                  <a:pt x="727356" y="268664"/>
                </a:lnTo>
                <a:lnTo>
                  <a:pt x="0" y="268664"/>
                </a:lnTo>
                <a:lnTo>
                  <a:pt x="0" y="89555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9530001" y="5212588"/>
            <a:ext cx="6064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444949"/>
                </a:solidFill>
                <a:latin typeface="Calibri"/>
                <a:cs typeface="Calibri"/>
              </a:rPr>
              <a:t>terminated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64255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0"/>
              <a:t>E</a:t>
            </a:r>
            <a:r>
              <a:rPr dirty="0" spc="-310"/>
              <a:t>l</a:t>
            </a:r>
            <a:r>
              <a:rPr dirty="0" spc="-770"/>
              <a:t>a</a:t>
            </a:r>
            <a:r>
              <a:rPr dirty="0" spc="-645"/>
              <a:t>s</a:t>
            </a:r>
            <a:r>
              <a:rPr dirty="0" spc="-500"/>
              <a:t>t</a:t>
            </a:r>
            <a:r>
              <a:rPr dirty="0" spc="-390"/>
              <a:t>i</a:t>
            </a:r>
            <a:r>
              <a:rPr dirty="0" spc="-459"/>
              <a:t>c</a:t>
            </a:r>
            <a:r>
              <a:rPr dirty="0" spc="-320"/>
              <a:t> </a:t>
            </a:r>
            <a:r>
              <a:rPr dirty="0" spc="-685"/>
              <a:t>B</a:t>
            </a:r>
            <a:r>
              <a:rPr dirty="0" spc="-635"/>
              <a:t>e</a:t>
            </a:r>
            <a:r>
              <a:rPr dirty="0" spc="-650"/>
              <a:t>a</a:t>
            </a:r>
            <a:r>
              <a:rPr dirty="0" spc="-655"/>
              <a:t>ns</a:t>
            </a:r>
            <a:r>
              <a:rPr dirty="0" spc="-459"/>
              <a:t>t</a:t>
            </a:r>
            <a:r>
              <a:rPr dirty="0" spc="-770"/>
              <a:t>a</a:t>
            </a:r>
            <a:r>
              <a:rPr dirty="0" spc="-390"/>
              <a:t>l</a:t>
            </a:r>
            <a:r>
              <a:rPr dirty="0" spc="-730"/>
              <a:t>k</a:t>
            </a:r>
            <a:r>
              <a:rPr dirty="0" spc="-325"/>
              <a:t> </a:t>
            </a:r>
            <a:r>
              <a:rPr dirty="0" spc="-390"/>
              <a:t>De</a:t>
            </a:r>
            <a:r>
              <a:rPr dirty="0" spc="-370"/>
              <a:t>p</a:t>
            </a:r>
            <a:r>
              <a:rPr dirty="0" spc="-390"/>
              <a:t>l</a:t>
            </a:r>
            <a:r>
              <a:rPr dirty="0" spc="-380"/>
              <a:t>o</a:t>
            </a:r>
            <a:r>
              <a:rPr dirty="0" spc="-770"/>
              <a:t>y</a:t>
            </a:r>
            <a:r>
              <a:rPr dirty="0" spc="-900"/>
              <a:t>m</a:t>
            </a:r>
            <a:r>
              <a:rPr dirty="0" spc="-515"/>
              <a:t>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8" y="675132"/>
            <a:ext cx="4732020" cy="4898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680">
                <a:solidFill>
                  <a:srgbClr val="444949"/>
                </a:solidFill>
                <a:latin typeface="Verdana"/>
                <a:cs typeface="Verdana"/>
              </a:rPr>
              <a:t>Immutable</a:t>
            </a:r>
            <a:endParaRPr sz="44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35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Zero</a:t>
            </a:r>
            <a:r>
              <a:rPr dirty="0" sz="2800" spc="-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downtime</a:t>
            </a:r>
            <a:endParaRPr sz="2800">
              <a:latin typeface="Microsoft Sans Serif"/>
              <a:cs typeface="Microsoft Sans Serif"/>
            </a:endParaRPr>
          </a:p>
          <a:p>
            <a:pPr marL="241300" marR="146685" indent="-228600">
              <a:lnSpc>
                <a:spcPts val="3120"/>
              </a:lnSpc>
              <a:spcBef>
                <a:spcPts val="9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5">
                <a:solidFill>
                  <a:srgbClr val="444949"/>
                </a:solidFill>
                <a:latin typeface="Microsoft Sans Serif"/>
                <a:cs typeface="Microsoft Sans Serif"/>
              </a:rPr>
              <a:t>w  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2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SG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Hi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1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Quick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rollback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10">
                <a:solidFill>
                  <a:srgbClr val="444949"/>
                </a:solidFill>
                <a:latin typeface="Microsoft Sans Serif"/>
                <a:cs typeface="Microsoft Sans Serif"/>
              </a:rPr>
              <a:t>case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failures </a:t>
            </a:r>
            <a:r>
              <a:rPr dirty="0" sz="2800" spc="-7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55">
                <a:solidFill>
                  <a:srgbClr val="444949"/>
                </a:solidFill>
                <a:latin typeface="Microsoft Sans Serif"/>
                <a:cs typeface="Microsoft Sans Serif"/>
              </a:rPr>
              <a:t>j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5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Great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prod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2361" y="5458095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92361" y="4804602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493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2361" y="3111121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92361" y="1804140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92361" y="2457630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493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4217" y="3104532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3664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894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54217" y="1797552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54217" y="2451042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493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92361" y="4151109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19290" y="1656565"/>
            <a:ext cx="803910" cy="2133600"/>
          </a:xfrm>
          <a:custGeom>
            <a:avLst/>
            <a:gdLst/>
            <a:ahLst/>
            <a:cxnLst/>
            <a:rect l="l" t="t" r="r" b="b"/>
            <a:pathLst>
              <a:path w="803909" h="2133600">
                <a:moveTo>
                  <a:pt x="0" y="78904"/>
                </a:moveTo>
                <a:lnTo>
                  <a:pt x="6200" y="48191"/>
                </a:lnTo>
                <a:lnTo>
                  <a:pt x="23110" y="23110"/>
                </a:lnTo>
                <a:lnTo>
                  <a:pt x="48191" y="6200"/>
                </a:lnTo>
                <a:lnTo>
                  <a:pt x="78904" y="0"/>
                </a:lnTo>
                <a:lnTo>
                  <a:pt x="724774" y="0"/>
                </a:lnTo>
                <a:lnTo>
                  <a:pt x="755487" y="6200"/>
                </a:lnTo>
                <a:lnTo>
                  <a:pt x="780568" y="23110"/>
                </a:lnTo>
                <a:lnTo>
                  <a:pt x="797478" y="48191"/>
                </a:lnTo>
                <a:lnTo>
                  <a:pt x="803679" y="78904"/>
                </a:lnTo>
                <a:lnTo>
                  <a:pt x="803679" y="2054141"/>
                </a:lnTo>
                <a:lnTo>
                  <a:pt x="797478" y="2084853"/>
                </a:lnTo>
                <a:lnTo>
                  <a:pt x="780568" y="2109934"/>
                </a:lnTo>
                <a:lnTo>
                  <a:pt x="755487" y="2126844"/>
                </a:lnTo>
                <a:lnTo>
                  <a:pt x="724774" y="2133045"/>
                </a:lnTo>
                <a:lnTo>
                  <a:pt x="78904" y="2133045"/>
                </a:lnTo>
                <a:lnTo>
                  <a:pt x="48191" y="2126844"/>
                </a:lnTo>
                <a:lnTo>
                  <a:pt x="23110" y="2109934"/>
                </a:lnTo>
                <a:lnTo>
                  <a:pt x="6200" y="2084853"/>
                </a:lnTo>
                <a:lnTo>
                  <a:pt x="0" y="2054141"/>
                </a:lnTo>
                <a:lnTo>
                  <a:pt x="0" y="78904"/>
                </a:lnTo>
                <a:close/>
              </a:path>
            </a:pathLst>
          </a:custGeom>
          <a:ln w="1905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64683" y="1656565"/>
            <a:ext cx="803910" cy="2133600"/>
          </a:xfrm>
          <a:custGeom>
            <a:avLst/>
            <a:gdLst/>
            <a:ahLst/>
            <a:cxnLst/>
            <a:rect l="l" t="t" r="r" b="b"/>
            <a:pathLst>
              <a:path w="803909" h="2133600">
                <a:moveTo>
                  <a:pt x="0" y="78904"/>
                </a:moveTo>
                <a:lnTo>
                  <a:pt x="6200" y="48191"/>
                </a:lnTo>
                <a:lnTo>
                  <a:pt x="23110" y="23110"/>
                </a:lnTo>
                <a:lnTo>
                  <a:pt x="48191" y="6200"/>
                </a:lnTo>
                <a:lnTo>
                  <a:pt x="78904" y="0"/>
                </a:lnTo>
                <a:lnTo>
                  <a:pt x="724774" y="0"/>
                </a:lnTo>
                <a:lnTo>
                  <a:pt x="755487" y="6200"/>
                </a:lnTo>
                <a:lnTo>
                  <a:pt x="780568" y="23110"/>
                </a:lnTo>
                <a:lnTo>
                  <a:pt x="797478" y="48191"/>
                </a:lnTo>
                <a:lnTo>
                  <a:pt x="803679" y="78904"/>
                </a:lnTo>
                <a:lnTo>
                  <a:pt x="803679" y="2054141"/>
                </a:lnTo>
                <a:lnTo>
                  <a:pt x="797478" y="2084853"/>
                </a:lnTo>
                <a:lnTo>
                  <a:pt x="780568" y="2109934"/>
                </a:lnTo>
                <a:lnTo>
                  <a:pt x="755487" y="2126844"/>
                </a:lnTo>
                <a:lnTo>
                  <a:pt x="724774" y="2133045"/>
                </a:lnTo>
                <a:lnTo>
                  <a:pt x="78904" y="2133045"/>
                </a:lnTo>
                <a:lnTo>
                  <a:pt x="48191" y="2126844"/>
                </a:lnTo>
                <a:lnTo>
                  <a:pt x="23110" y="2109934"/>
                </a:lnTo>
                <a:lnTo>
                  <a:pt x="6200" y="2084853"/>
                </a:lnTo>
                <a:lnTo>
                  <a:pt x="0" y="2054141"/>
                </a:lnTo>
                <a:lnTo>
                  <a:pt x="0" y="78904"/>
                </a:lnTo>
                <a:close/>
              </a:path>
            </a:pathLst>
          </a:custGeom>
          <a:ln w="1905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225348" y="5929007"/>
            <a:ext cx="803910" cy="318135"/>
          </a:xfrm>
          <a:custGeom>
            <a:avLst/>
            <a:gdLst/>
            <a:ahLst/>
            <a:cxnLst/>
            <a:rect l="l" t="t" r="r" b="b"/>
            <a:pathLst>
              <a:path w="803909" h="318135">
                <a:moveTo>
                  <a:pt x="0" y="31181"/>
                </a:moveTo>
                <a:lnTo>
                  <a:pt x="2450" y="19044"/>
                </a:lnTo>
                <a:lnTo>
                  <a:pt x="9132" y="9132"/>
                </a:lnTo>
                <a:lnTo>
                  <a:pt x="19044" y="2450"/>
                </a:lnTo>
                <a:lnTo>
                  <a:pt x="31181" y="0"/>
                </a:lnTo>
                <a:lnTo>
                  <a:pt x="772497" y="0"/>
                </a:lnTo>
                <a:lnTo>
                  <a:pt x="784634" y="2450"/>
                </a:lnTo>
                <a:lnTo>
                  <a:pt x="794546" y="9132"/>
                </a:lnTo>
                <a:lnTo>
                  <a:pt x="801228" y="19044"/>
                </a:lnTo>
                <a:lnTo>
                  <a:pt x="803679" y="31181"/>
                </a:lnTo>
                <a:lnTo>
                  <a:pt x="803679" y="286413"/>
                </a:lnTo>
                <a:lnTo>
                  <a:pt x="801228" y="298550"/>
                </a:lnTo>
                <a:lnTo>
                  <a:pt x="794546" y="308462"/>
                </a:lnTo>
                <a:lnTo>
                  <a:pt x="784634" y="315144"/>
                </a:lnTo>
                <a:lnTo>
                  <a:pt x="772497" y="317595"/>
                </a:lnTo>
                <a:lnTo>
                  <a:pt x="31181" y="317595"/>
                </a:lnTo>
                <a:lnTo>
                  <a:pt x="19044" y="315144"/>
                </a:lnTo>
                <a:lnTo>
                  <a:pt x="9132" y="308462"/>
                </a:lnTo>
                <a:lnTo>
                  <a:pt x="2450" y="298550"/>
                </a:lnTo>
                <a:lnTo>
                  <a:pt x="0" y="286413"/>
                </a:lnTo>
                <a:lnTo>
                  <a:pt x="0" y="31181"/>
                </a:lnTo>
                <a:close/>
              </a:path>
            </a:pathLst>
          </a:custGeom>
          <a:ln w="1905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031416" y="1191259"/>
            <a:ext cx="1167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Current</a:t>
            </a:r>
            <a:r>
              <a:rPr dirty="0" sz="1800" spc="-6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ASG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17491" y="1191259"/>
            <a:ext cx="1167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Current</a:t>
            </a:r>
            <a:r>
              <a:rPr dirty="0" sz="1800" spc="-6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ASG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19891" y="6220459"/>
            <a:ext cx="967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solidFill>
                  <a:srgbClr val="444949"/>
                </a:solidFill>
                <a:latin typeface="Calibri"/>
                <a:cs typeface="Calibri"/>
              </a:rPr>
              <a:t>Temp</a:t>
            </a:r>
            <a:r>
              <a:rPr dirty="0" sz="1800" spc="-6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ASG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55294" y="5115199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493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55294" y="4461705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55294" y="3111121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5294" y="1804140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55294" y="2457630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493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55294" y="3808213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833014" y="1647040"/>
            <a:ext cx="2207895" cy="4539615"/>
            <a:chOff x="7833014" y="1647040"/>
            <a:chExt cx="2207895" cy="4539615"/>
          </a:xfrm>
        </p:grpSpPr>
        <p:sp>
          <p:nvSpPr>
            <p:cNvPr id="28" name="object 28"/>
            <p:cNvSpPr/>
            <p:nvPr/>
          </p:nvSpPr>
          <p:spPr>
            <a:xfrm>
              <a:off x="7842539" y="4043917"/>
              <a:ext cx="803910" cy="2133600"/>
            </a:xfrm>
            <a:custGeom>
              <a:avLst/>
              <a:gdLst/>
              <a:ahLst/>
              <a:cxnLst/>
              <a:rect l="l" t="t" r="r" b="b"/>
              <a:pathLst>
                <a:path w="803909" h="2133600">
                  <a:moveTo>
                    <a:pt x="0" y="78904"/>
                  </a:moveTo>
                  <a:lnTo>
                    <a:pt x="6200" y="48191"/>
                  </a:lnTo>
                  <a:lnTo>
                    <a:pt x="23110" y="23110"/>
                  </a:lnTo>
                  <a:lnTo>
                    <a:pt x="48191" y="6200"/>
                  </a:lnTo>
                  <a:lnTo>
                    <a:pt x="78904" y="0"/>
                  </a:lnTo>
                  <a:lnTo>
                    <a:pt x="724774" y="0"/>
                  </a:lnTo>
                  <a:lnTo>
                    <a:pt x="755487" y="6200"/>
                  </a:lnTo>
                  <a:lnTo>
                    <a:pt x="780568" y="23110"/>
                  </a:lnTo>
                  <a:lnTo>
                    <a:pt x="797478" y="48191"/>
                  </a:lnTo>
                  <a:lnTo>
                    <a:pt x="803679" y="78904"/>
                  </a:lnTo>
                  <a:lnTo>
                    <a:pt x="803679" y="2054141"/>
                  </a:lnTo>
                  <a:lnTo>
                    <a:pt x="797478" y="2084853"/>
                  </a:lnTo>
                  <a:lnTo>
                    <a:pt x="780568" y="2109934"/>
                  </a:lnTo>
                  <a:lnTo>
                    <a:pt x="755487" y="2126844"/>
                  </a:lnTo>
                  <a:lnTo>
                    <a:pt x="724774" y="2133045"/>
                  </a:lnTo>
                  <a:lnTo>
                    <a:pt x="78904" y="2133045"/>
                  </a:lnTo>
                  <a:lnTo>
                    <a:pt x="48191" y="2126844"/>
                  </a:lnTo>
                  <a:lnTo>
                    <a:pt x="23110" y="2109934"/>
                  </a:lnTo>
                  <a:lnTo>
                    <a:pt x="6200" y="2084853"/>
                  </a:lnTo>
                  <a:lnTo>
                    <a:pt x="0" y="2054141"/>
                  </a:lnTo>
                  <a:lnTo>
                    <a:pt x="0" y="78904"/>
                  </a:lnTo>
                  <a:close/>
                </a:path>
              </a:pathLst>
            </a:custGeom>
            <a:ln w="1905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227617" y="1656565"/>
              <a:ext cx="803910" cy="4156710"/>
            </a:xfrm>
            <a:custGeom>
              <a:avLst/>
              <a:gdLst/>
              <a:ahLst/>
              <a:cxnLst/>
              <a:rect l="l" t="t" r="r" b="b"/>
              <a:pathLst>
                <a:path w="803909" h="4156710">
                  <a:moveTo>
                    <a:pt x="0" y="78905"/>
                  </a:moveTo>
                  <a:lnTo>
                    <a:pt x="6200" y="48191"/>
                  </a:lnTo>
                  <a:lnTo>
                    <a:pt x="23110" y="23110"/>
                  </a:lnTo>
                  <a:lnTo>
                    <a:pt x="48191" y="6200"/>
                  </a:lnTo>
                  <a:lnTo>
                    <a:pt x="78905" y="0"/>
                  </a:lnTo>
                  <a:lnTo>
                    <a:pt x="724773" y="0"/>
                  </a:lnTo>
                  <a:lnTo>
                    <a:pt x="755487" y="6200"/>
                  </a:lnTo>
                  <a:lnTo>
                    <a:pt x="780568" y="23110"/>
                  </a:lnTo>
                  <a:lnTo>
                    <a:pt x="797478" y="48191"/>
                  </a:lnTo>
                  <a:lnTo>
                    <a:pt x="803679" y="78905"/>
                  </a:lnTo>
                  <a:lnTo>
                    <a:pt x="803679" y="4077501"/>
                  </a:lnTo>
                  <a:lnTo>
                    <a:pt x="797478" y="4108214"/>
                  </a:lnTo>
                  <a:lnTo>
                    <a:pt x="780568" y="4133295"/>
                  </a:lnTo>
                  <a:lnTo>
                    <a:pt x="755487" y="4150205"/>
                  </a:lnTo>
                  <a:lnTo>
                    <a:pt x="724773" y="4156406"/>
                  </a:lnTo>
                  <a:lnTo>
                    <a:pt x="78905" y="4156406"/>
                  </a:lnTo>
                  <a:lnTo>
                    <a:pt x="48191" y="4150205"/>
                  </a:lnTo>
                  <a:lnTo>
                    <a:pt x="23110" y="4133295"/>
                  </a:lnTo>
                  <a:lnTo>
                    <a:pt x="6200" y="4108214"/>
                  </a:lnTo>
                  <a:lnTo>
                    <a:pt x="0" y="4077501"/>
                  </a:lnTo>
                  <a:lnTo>
                    <a:pt x="0" y="78905"/>
                  </a:lnTo>
                  <a:close/>
                </a:path>
              </a:pathLst>
            </a:custGeom>
            <a:ln w="1905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539442" y="4068127"/>
              <a:ext cx="815975" cy="1658620"/>
            </a:xfrm>
            <a:custGeom>
              <a:avLst/>
              <a:gdLst/>
              <a:ahLst/>
              <a:cxnLst/>
              <a:rect l="l" t="t" r="r" b="b"/>
              <a:pathLst>
                <a:path w="815975" h="1658620">
                  <a:moveTo>
                    <a:pt x="815848" y="1312532"/>
                  </a:moveTo>
                  <a:lnTo>
                    <a:pt x="730834" y="1306982"/>
                  </a:lnTo>
                  <a:lnTo>
                    <a:pt x="744385" y="1339176"/>
                  </a:lnTo>
                  <a:lnTo>
                    <a:pt x="0" y="1652511"/>
                  </a:lnTo>
                  <a:lnTo>
                    <a:pt x="2463" y="1658353"/>
                  </a:lnTo>
                  <a:lnTo>
                    <a:pt x="746848" y="1345018"/>
                  </a:lnTo>
                  <a:lnTo>
                    <a:pt x="760399" y="1377213"/>
                  </a:lnTo>
                  <a:lnTo>
                    <a:pt x="797229" y="1334249"/>
                  </a:lnTo>
                  <a:lnTo>
                    <a:pt x="815848" y="1312532"/>
                  </a:lnTo>
                  <a:close/>
                </a:path>
                <a:path w="815975" h="1658620">
                  <a:moveTo>
                    <a:pt x="815848" y="659041"/>
                  </a:moveTo>
                  <a:lnTo>
                    <a:pt x="730834" y="653491"/>
                  </a:lnTo>
                  <a:lnTo>
                    <a:pt x="744385" y="685673"/>
                  </a:lnTo>
                  <a:lnTo>
                    <a:pt x="0" y="999007"/>
                  </a:lnTo>
                  <a:lnTo>
                    <a:pt x="2463" y="1004862"/>
                  </a:lnTo>
                  <a:lnTo>
                    <a:pt x="746848" y="691527"/>
                  </a:lnTo>
                  <a:lnTo>
                    <a:pt x="760399" y="723722"/>
                  </a:lnTo>
                  <a:lnTo>
                    <a:pt x="797229" y="680745"/>
                  </a:lnTo>
                  <a:lnTo>
                    <a:pt x="815848" y="659041"/>
                  </a:lnTo>
                  <a:close/>
                </a:path>
                <a:path w="815975" h="1658620">
                  <a:moveTo>
                    <a:pt x="815848" y="5549"/>
                  </a:moveTo>
                  <a:lnTo>
                    <a:pt x="730834" y="0"/>
                  </a:lnTo>
                  <a:lnTo>
                    <a:pt x="744385" y="32181"/>
                  </a:lnTo>
                  <a:lnTo>
                    <a:pt x="0" y="345516"/>
                  </a:lnTo>
                  <a:lnTo>
                    <a:pt x="2463" y="351370"/>
                  </a:lnTo>
                  <a:lnTo>
                    <a:pt x="746848" y="38036"/>
                  </a:lnTo>
                  <a:lnTo>
                    <a:pt x="760399" y="70231"/>
                  </a:lnTo>
                  <a:lnTo>
                    <a:pt x="797229" y="27254"/>
                  </a:lnTo>
                  <a:lnTo>
                    <a:pt x="815848" y="5549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019958" y="1191259"/>
            <a:ext cx="1167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Current</a:t>
            </a:r>
            <a:r>
              <a:rPr dirty="0" sz="1800" spc="-6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ASG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745332" y="5096596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745332" y="4443102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745332" y="3789610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493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605966" y="1656565"/>
            <a:ext cx="803910" cy="4156710"/>
          </a:xfrm>
          <a:custGeom>
            <a:avLst/>
            <a:gdLst/>
            <a:ahLst/>
            <a:cxnLst/>
            <a:rect l="l" t="t" r="r" b="b"/>
            <a:pathLst>
              <a:path w="803909" h="4156710">
                <a:moveTo>
                  <a:pt x="0" y="78905"/>
                </a:moveTo>
                <a:lnTo>
                  <a:pt x="6200" y="48191"/>
                </a:lnTo>
                <a:lnTo>
                  <a:pt x="23110" y="23110"/>
                </a:lnTo>
                <a:lnTo>
                  <a:pt x="48191" y="6200"/>
                </a:lnTo>
                <a:lnTo>
                  <a:pt x="78905" y="0"/>
                </a:lnTo>
                <a:lnTo>
                  <a:pt x="724773" y="0"/>
                </a:lnTo>
                <a:lnTo>
                  <a:pt x="755487" y="6200"/>
                </a:lnTo>
                <a:lnTo>
                  <a:pt x="780568" y="23110"/>
                </a:lnTo>
                <a:lnTo>
                  <a:pt x="797478" y="48191"/>
                </a:lnTo>
                <a:lnTo>
                  <a:pt x="803679" y="78905"/>
                </a:lnTo>
                <a:lnTo>
                  <a:pt x="803679" y="4077501"/>
                </a:lnTo>
                <a:lnTo>
                  <a:pt x="797478" y="4108214"/>
                </a:lnTo>
                <a:lnTo>
                  <a:pt x="780568" y="4133295"/>
                </a:lnTo>
                <a:lnTo>
                  <a:pt x="755487" y="4150205"/>
                </a:lnTo>
                <a:lnTo>
                  <a:pt x="724773" y="4156406"/>
                </a:lnTo>
                <a:lnTo>
                  <a:pt x="78905" y="4156406"/>
                </a:lnTo>
                <a:lnTo>
                  <a:pt x="48191" y="4150205"/>
                </a:lnTo>
                <a:lnTo>
                  <a:pt x="23110" y="4133295"/>
                </a:lnTo>
                <a:lnTo>
                  <a:pt x="6200" y="4108214"/>
                </a:lnTo>
                <a:lnTo>
                  <a:pt x="0" y="4077501"/>
                </a:lnTo>
                <a:lnTo>
                  <a:pt x="0" y="78905"/>
                </a:lnTo>
                <a:close/>
              </a:path>
            </a:pathLst>
          </a:custGeom>
          <a:ln w="1905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0418093" y="1191259"/>
            <a:ext cx="1167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Current</a:t>
            </a:r>
            <a:r>
              <a:rPr dirty="0" sz="1800" spc="-6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ASG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38143" y="6342379"/>
            <a:ext cx="967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solidFill>
                  <a:srgbClr val="444949"/>
                </a:solidFill>
                <a:latin typeface="Calibri"/>
                <a:cs typeface="Calibri"/>
              </a:rPr>
              <a:t>Temp</a:t>
            </a:r>
            <a:r>
              <a:rPr dirty="0" sz="1800" spc="-6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ASG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866086" y="2029027"/>
            <a:ext cx="304800" cy="1388745"/>
          </a:xfrm>
          <a:prstGeom prst="rect">
            <a:avLst/>
          </a:prstGeom>
        </p:spPr>
        <p:txBody>
          <a:bodyPr wrap="square" lIns="0" tIns="12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V1</a:t>
            </a:r>
            <a:r>
              <a:rPr dirty="0" sz="1800" spc="-4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4949"/>
                </a:solidFill>
                <a:latin typeface="Calibri"/>
                <a:cs typeface="Calibri"/>
              </a:rPr>
              <a:t>terminated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321006" y="1734626"/>
            <a:ext cx="816610" cy="4535170"/>
            <a:chOff x="7321006" y="1734626"/>
            <a:chExt cx="816610" cy="4535170"/>
          </a:xfrm>
        </p:grpSpPr>
        <p:sp>
          <p:nvSpPr>
            <p:cNvPr id="4" name="object 4"/>
            <p:cNvSpPr/>
            <p:nvPr/>
          </p:nvSpPr>
          <p:spPr>
            <a:xfrm>
              <a:off x="7327356" y="4130244"/>
              <a:ext cx="803910" cy="2133600"/>
            </a:xfrm>
            <a:custGeom>
              <a:avLst/>
              <a:gdLst/>
              <a:ahLst/>
              <a:cxnLst/>
              <a:rect l="l" t="t" r="r" b="b"/>
              <a:pathLst>
                <a:path w="803909" h="2133600">
                  <a:moveTo>
                    <a:pt x="724773" y="0"/>
                  </a:moveTo>
                  <a:lnTo>
                    <a:pt x="78903" y="0"/>
                  </a:lnTo>
                  <a:lnTo>
                    <a:pt x="48190" y="6200"/>
                  </a:lnTo>
                  <a:lnTo>
                    <a:pt x="23110" y="23110"/>
                  </a:lnTo>
                  <a:lnTo>
                    <a:pt x="6200" y="48191"/>
                  </a:lnTo>
                  <a:lnTo>
                    <a:pt x="0" y="78905"/>
                  </a:lnTo>
                  <a:lnTo>
                    <a:pt x="0" y="2054141"/>
                  </a:lnTo>
                  <a:lnTo>
                    <a:pt x="6200" y="2084854"/>
                  </a:lnTo>
                  <a:lnTo>
                    <a:pt x="23110" y="2109934"/>
                  </a:lnTo>
                  <a:lnTo>
                    <a:pt x="48190" y="2126844"/>
                  </a:lnTo>
                  <a:lnTo>
                    <a:pt x="78903" y="2133045"/>
                  </a:lnTo>
                  <a:lnTo>
                    <a:pt x="724773" y="2133045"/>
                  </a:lnTo>
                  <a:lnTo>
                    <a:pt x="755486" y="2126844"/>
                  </a:lnTo>
                  <a:lnTo>
                    <a:pt x="780567" y="2109934"/>
                  </a:lnTo>
                  <a:lnTo>
                    <a:pt x="797478" y="2084854"/>
                  </a:lnTo>
                  <a:lnTo>
                    <a:pt x="803678" y="2054141"/>
                  </a:lnTo>
                  <a:lnTo>
                    <a:pt x="803678" y="78905"/>
                  </a:lnTo>
                  <a:lnTo>
                    <a:pt x="797478" y="48191"/>
                  </a:lnTo>
                  <a:lnTo>
                    <a:pt x="780567" y="23110"/>
                  </a:lnTo>
                  <a:lnTo>
                    <a:pt x="755486" y="6200"/>
                  </a:lnTo>
                  <a:lnTo>
                    <a:pt x="7247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327356" y="4130244"/>
              <a:ext cx="803910" cy="2133600"/>
            </a:xfrm>
            <a:custGeom>
              <a:avLst/>
              <a:gdLst/>
              <a:ahLst/>
              <a:cxnLst/>
              <a:rect l="l" t="t" r="r" b="b"/>
              <a:pathLst>
                <a:path w="803909" h="2133600">
                  <a:moveTo>
                    <a:pt x="0" y="78904"/>
                  </a:moveTo>
                  <a:lnTo>
                    <a:pt x="6200" y="48191"/>
                  </a:lnTo>
                  <a:lnTo>
                    <a:pt x="23110" y="23110"/>
                  </a:lnTo>
                  <a:lnTo>
                    <a:pt x="48191" y="6200"/>
                  </a:lnTo>
                  <a:lnTo>
                    <a:pt x="78904" y="0"/>
                  </a:lnTo>
                  <a:lnTo>
                    <a:pt x="724774" y="0"/>
                  </a:lnTo>
                  <a:lnTo>
                    <a:pt x="755487" y="6200"/>
                  </a:lnTo>
                  <a:lnTo>
                    <a:pt x="780568" y="23110"/>
                  </a:lnTo>
                  <a:lnTo>
                    <a:pt x="797478" y="48191"/>
                  </a:lnTo>
                  <a:lnTo>
                    <a:pt x="803679" y="78904"/>
                  </a:lnTo>
                  <a:lnTo>
                    <a:pt x="803679" y="2054141"/>
                  </a:lnTo>
                  <a:lnTo>
                    <a:pt x="797478" y="2084853"/>
                  </a:lnTo>
                  <a:lnTo>
                    <a:pt x="780568" y="2109934"/>
                  </a:lnTo>
                  <a:lnTo>
                    <a:pt x="755487" y="2126844"/>
                  </a:lnTo>
                  <a:lnTo>
                    <a:pt x="724774" y="2133045"/>
                  </a:lnTo>
                  <a:lnTo>
                    <a:pt x="78904" y="2133045"/>
                  </a:lnTo>
                  <a:lnTo>
                    <a:pt x="48191" y="2126844"/>
                  </a:lnTo>
                  <a:lnTo>
                    <a:pt x="23110" y="2109934"/>
                  </a:lnTo>
                  <a:lnTo>
                    <a:pt x="6200" y="2084853"/>
                  </a:lnTo>
                  <a:lnTo>
                    <a:pt x="0" y="2054141"/>
                  </a:lnTo>
                  <a:lnTo>
                    <a:pt x="0" y="78904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27356" y="1740976"/>
              <a:ext cx="803910" cy="2133600"/>
            </a:xfrm>
            <a:custGeom>
              <a:avLst/>
              <a:gdLst/>
              <a:ahLst/>
              <a:cxnLst/>
              <a:rect l="l" t="t" r="r" b="b"/>
              <a:pathLst>
                <a:path w="803909" h="2133600">
                  <a:moveTo>
                    <a:pt x="0" y="78904"/>
                  </a:moveTo>
                  <a:lnTo>
                    <a:pt x="6200" y="48191"/>
                  </a:lnTo>
                  <a:lnTo>
                    <a:pt x="23110" y="23110"/>
                  </a:lnTo>
                  <a:lnTo>
                    <a:pt x="48191" y="6200"/>
                  </a:lnTo>
                  <a:lnTo>
                    <a:pt x="78904" y="0"/>
                  </a:lnTo>
                  <a:lnTo>
                    <a:pt x="724774" y="0"/>
                  </a:lnTo>
                  <a:lnTo>
                    <a:pt x="755487" y="6200"/>
                  </a:lnTo>
                  <a:lnTo>
                    <a:pt x="780568" y="23110"/>
                  </a:lnTo>
                  <a:lnTo>
                    <a:pt x="797478" y="48191"/>
                  </a:lnTo>
                  <a:lnTo>
                    <a:pt x="803679" y="78904"/>
                  </a:lnTo>
                  <a:lnTo>
                    <a:pt x="803679" y="2054141"/>
                  </a:lnTo>
                  <a:lnTo>
                    <a:pt x="797478" y="2084853"/>
                  </a:lnTo>
                  <a:lnTo>
                    <a:pt x="780568" y="2109934"/>
                  </a:lnTo>
                  <a:lnTo>
                    <a:pt x="755487" y="2126844"/>
                  </a:lnTo>
                  <a:lnTo>
                    <a:pt x="724774" y="2133045"/>
                  </a:lnTo>
                  <a:lnTo>
                    <a:pt x="78904" y="2133045"/>
                  </a:lnTo>
                  <a:lnTo>
                    <a:pt x="48191" y="2126844"/>
                  </a:lnTo>
                  <a:lnTo>
                    <a:pt x="23110" y="2109934"/>
                  </a:lnTo>
                  <a:lnTo>
                    <a:pt x="6200" y="2084853"/>
                  </a:lnTo>
                  <a:lnTo>
                    <a:pt x="0" y="2054141"/>
                  </a:lnTo>
                  <a:lnTo>
                    <a:pt x="0" y="78904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6425565" cy="1305560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660"/>
              </a:spcBef>
            </a:pPr>
            <a:r>
              <a:rPr dirty="0" spc="-700"/>
              <a:t>E</a:t>
            </a:r>
            <a:r>
              <a:rPr dirty="0" spc="-310"/>
              <a:t>l</a:t>
            </a:r>
            <a:r>
              <a:rPr dirty="0" spc="-770"/>
              <a:t>a</a:t>
            </a:r>
            <a:r>
              <a:rPr dirty="0" spc="-645"/>
              <a:t>s</a:t>
            </a:r>
            <a:r>
              <a:rPr dirty="0" spc="-500"/>
              <a:t>t</a:t>
            </a:r>
            <a:r>
              <a:rPr dirty="0" spc="-390"/>
              <a:t>i</a:t>
            </a:r>
            <a:r>
              <a:rPr dirty="0" spc="-459"/>
              <a:t>c</a:t>
            </a:r>
            <a:r>
              <a:rPr dirty="0" spc="-320"/>
              <a:t> </a:t>
            </a:r>
            <a:r>
              <a:rPr dirty="0" spc="-685"/>
              <a:t>B</a:t>
            </a:r>
            <a:r>
              <a:rPr dirty="0" spc="-635"/>
              <a:t>e</a:t>
            </a:r>
            <a:r>
              <a:rPr dirty="0" spc="-650"/>
              <a:t>a</a:t>
            </a:r>
            <a:r>
              <a:rPr dirty="0" spc="-655"/>
              <a:t>ns</a:t>
            </a:r>
            <a:r>
              <a:rPr dirty="0" spc="-459"/>
              <a:t>t</a:t>
            </a:r>
            <a:r>
              <a:rPr dirty="0" spc="-770"/>
              <a:t>a</a:t>
            </a:r>
            <a:r>
              <a:rPr dirty="0" spc="-390"/>
              <a:t>l</a:t>
            </a:r>
            <a:r>
              <a:rPr dirty="0" spc="-730"/>
              <a:t>k</a:t>
            </a:r>
            <a:r>
              <a:rPr dirty="0" spc="-325"/>
              <a:t> </a:t>
            </a:r>
            <a:r>
              <a:rPr dirty="0" spc="-390"/>
              <a:t>De</a:t>
            </a:r>
            <a:r>
              <a:rPr dirty="0" spc="-370"/>
              <a:t>p</a:t>
            </a:r>
            <a:r>
              <a:rPr dirty="0" spc="-390"/>
              <a:t>l</a:t>
            </a:r>
            <a:r>
              <a:rPr dirty="0" spc="-380"/>
              <a:t>o</a:t>
            </a:r>
            <a:r>
              <a:rPr dirty="0" spc="-770"/>
              <a:t>y</a:t>
            </a:r>
            <a:r>
              <a:rPr dirty="0" spc="-900"/>
              <a:t>m</a:t>
            </a:r>
            <a:r>
              <a:rPr dirty="0" spc="-440"/>
              <a:t>ent  </a:t>
            </a:r>
            <a:r>
              <a:rPr dirty="0" spc="-760"/>
              <a:t>B</a:t>
            </a:r>
            <a:r>
              <a:rPr dirty="0" spc="-310"/>
              <a:t>l</a:t>
            </a:r>
            <a:r>
              <a:rPr dirty="0" spc="-630"/>
              <a:t>u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765"/>
              <a:t>/</a:t>
            </a:r>
            <a:r>
              <a:rPr dirty="0" spc="-320"/>
              <a:t> </a:t>
            </a:r>
            <a:r>
              <a:rPr dirty="0" spc="-254"/>
              <a:t>G</a:t>
            </a:r>
            <a:r>
              <a:rPr dirty="0" spc="-420"/>
              <a:t>r</a:t>
            </a:r>
            <a:r>
              <a:rPr dirty="0" spc="-509"/>
              <a:t>ee</a:t>
            </a:r>
            <a:r>
              <a:rPr dirty="0" spc="-63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6939" y="1732788"/>
            <a:ext cx="5596890" cy="4116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Not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2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65">
                <a:solidFill>
                  <a:srgbClr val="444949"/>
                </a:solidFill>
                <a:latin typeface="Microsoft Sans Serif"/>
                <a:cs typeface="Microsoft Sans Serif"/>
              </a:rPr>
              <a:t>“direct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feature”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5">
                <a:solidFill>
                  <a:srgbClr val="444949"/>
                </a:solidFill>
                <a:latin typeface="Microsoft Sans Serif"/>
                <a:cs typeface="Microsoft Sans Serif"/>
              </a:rPr>
              <a:t>Elastic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5">
                <a:solidFill>
                  <a:srgbClr val="444949"/>
                </a:solidFill>
                <a:latin typeface="Microsoft Sans Serif"/>
                <a:cs typeface="Microsoft Sans Serif"/>
              </a:rPr>
              <a:t>Beanstalk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Z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4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im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65">
                <a:solidFill>
                  <a:srgbClr val="444949"/>
                </a:solidFill>
                <a:latin typeface="Microsoft Sans Serif"/>
                <a:cs typeface="Microsoft Sans Serif"/>
              </a:rPr>
              <a:t>ili</a:t>
            </a:r>
            <a:r>
              <a:rPr dirty="0" sz="2600" spc="-7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endParaRPr sz="2600">
              <a:latin typeface="Microsoft Sans Serif"/>
              <a:cs typeface="Microsoft Sans Serif"/>
            </a:endParaRPr>
          </a:p>
          <a:p>
            <a:pPr marL="241300" marR="323215" indent="-228600">
              <a:lnSpc>
                <a:spcPct val="708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4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ate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229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50">
                <a:solidFill>
                  <a:srgbClr val="444949"/>
                </a:solidFill>
                <a:latin typeface="Microsoft Sans Serif"/>
                <a:cs typeface="Microsoft Sans Serif"/>
              </a:rPr>
              <a:t>“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tag</a:t>
            </a:r>
            <a:r>
              <a:rPr dirty="0" sz="2600" spc="-22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160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21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vi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54">
                <a:solidFill>
                  <a:srgbClr val="444949"/>
                </a:solidFill>
                <a:latin typeface="Microsoft Sans Serif"/>
                <a:cs typeface="Microsoft Sans Serif"/>
              </a:rPr>
              <a:t>an</a:t>
            </a: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d 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deploy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v2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there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665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21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45">
                <a:solidFill>
                  <a:srgbClr val="444949"/>
                </a:solidFill>
                <a:latin typeface="Microsoft Sans Serif"/>
                <a:cs typeface="Microsoft Sans Serif"/>
              </a:rPr>
              <a:t>ir</a:t>
            </a:r>
            <a:r>
              <a:rPr dirty="0" sz="2600" spc="-7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600" spc="-2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600">
              <a:latin typeface="Microsoft Sans Serif"/>
              <a:cs typeface="Microsoft Sans Serif"/>
            </a:endParaRPr>
          </a:p>
          <a:p>
            <a:pPr marL="241300" marR="302260">
              <a:lnSpc>
                <a:spcPct val="66900"/>
              </a:lnSpc>
              <a:spcBef>
                <a:spcPts val="575"/>
              </a:spcBef>
            </a:pP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validated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independently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0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65">
                <a:solidFill>
                  <a:srgbClr val="444949"/>
                </a:solidFill>
                <a:latin typeface="Microsoft Sans Serif"/>
                <a:cs typeface="Microsoft Sans Serif"/>
              </a:rPr>
              <a:t>roll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back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if </a:t>
            </a:r>
            <a:r>
              <a:rPr dirty="0" sz="2600" spc="-68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70">
                <a:solidFill>
                  <a:srgbClr val="444949"/>
                </a:solidFill>
                <a:latin typeface="Microsoft Sans Serif"/>
                <a:cs typeface="Microsoft Sans Serif"/>
              </a:rPr>
              <a:t>issues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65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3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53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endParaRPr sz="2600">
              <a:latin typeface="Microsoft Sans Serif"/>
              <a:cs typeface="Microsoft Sans Serif"/>
            </a:endParaRPr>
          </a:p>
          <a:p>
            <a:pPr marL="241300" marR="114300">
              <a:lnSpc>
                <a:spcPct val="70800"/>
              </a:lnSpc>
              <a:spcBef>
                <a:spcPts val="440"/>
              </a:spcBef>
            </a:pP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600" spc="-2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dir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600" spc="-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65">
                <a:solidFill>
                  <a:srgbClr val="444949"/>
                </a:solidFill>
                <a:latin typeface="Microsoft Sans Serif"/>
                <a:cs typeface="Microsoft Sans Serif"/>
              </a:rPr>
              <a:t>bi</a:t>
            </a:r>
            <a:r>
              <a:rPr dirty="0" sz="2600" spc="-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1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5">
                <a:solidFill>
                  <a:srgbClr val="444949"/>
                </a:solidFill>
                <a:latin typeface="Microsoft Sans Serif"/>
                <a:cs typeface="Microsoft Sans Serif"/>
              </a:rPr>
              <a:t>o 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tage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21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vi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endParaRPr sz="26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708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27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9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6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600" spc="-4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55">
                <a:solidFill>
                  <a:srgbClr val="444949"/>
                </a:solidFill>
                <a:latin typeface="Microsoft Sans Serif"/>
                <a:cs typeface="Microsoft Sans Serif"/>
              </a:rPr>
              <a:t>“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50">
                <a:solidFill>
                  <a:srgbClr val="444949"/>
                </a:solidFill>
                <a:latin typeface="Microsoft Sans Serif"/>
                <a:cs typeface="Microsoft Sans Serif"/>
              </a:rPr>
              <a:t>UR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160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9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e  </a:t>
            </a:r>
            <a:r>
              <a:rPr dirty="0" sz="2600" spc="-65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environment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test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5033" y="5542507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55033" y="4889014"/>
            <a:ext cx="548640" cy="53149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55033" y="3195533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55033" y="1888553"/>
            <a:ext cx="548640" cy="531495"/>
          </a:xfrm>
          <a:custGeom>
            <a:avLst/>
            <a:gdLst/>
            <a:ahLst/>
            <a:cxnLst/>
            <a:rect l="l" t="t" r="r" b="b"/>
            <a:pathLst>
              <a:path w="548640" h="531494">
                <a:moveTo>
                  <a:pt x="548323" y="0"/>
                </a:moveTo>
                <a:lnTo>
                  <a:pt x="0" y="0"/>
                </a:lnTo>
                <a:lnTo>
                  <a:pt x="0" y="530914"/>
                </a:lnTo>
                <a:lnTo>
                  <a:pt x="548323" y="530914"/>
                </a:lnTo>
                <a:lnTo>
                  <a:pt x="548323" y="0"/>
                </a:lnTo>
                <a:close/>
              </a:path>
            </a:pathLst>
          </a:custGeom>
          <a:solidFill>
            <a:srgbClr val="5091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455033" y="1888553"/>
            <a:ext cx="548640" cy="531495"/>
          </a:xfrm>
          <a:prstGeom prst="rect">
            <a:avLst/>
          </a:prstGeom>
          <a:ln w="12700">
            <a:solidFill>
              <a:srgbClr val="386998"/>
            </a:solidFill>
          </a:ln>
        </p:spPr>
        <p:txBody>
          <a:bodyPr wrap="square" lIns="0" tIns="116839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9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55033" y="2542043"/>
            <a:ext cx="548640" cy="53149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55033" y="4235522"/>
            <a:ext cx="548640" cy="531495"/>
          </a:xfrm>
          <a:custGeom>
            <a:avLst/>
            <a:gdLst/>
            <a:ahLst/>
            <a:cxnLst/>
            <a:rect l="l" t="t" r="r" b="b"/>
            <a:pathLst>
              <a:path w="548640" h="531495">
                <a:moveTo>
                  <a:pt x="548323" y="0"/>
                </a:moveTo>
                <a:lnTo>
                  <a:pt x="0" y="0"/>
                </a:lnTo>
                <a:lnTo>
                  <a:pt x="0" y="530914"/>
                </a:lnTo>
                <a:lnTo>
                  <a:pt x="548323" y="530914"/>
                </a:lnTo>
                <a:lnTo>
                  <a:pt x="548323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455033" y="4235522"/>
            <a:ext cx="548640" cy="531495"/>
          </a:xfrm>
          <a:prstGeom prst="rect">
            <a:avLst/>
          </a:prstGeom>
          <a:ln w="12700">
            <a:solidFill>
              <a:srgbClr val="507E32"/>
            </a:solidFill>
          </a:ln>
        </p:spPr>
        <p:txBody>
          <a:bodyPr wrap="square" lIns="0" tIns="116839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19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25440" y="1880419"/>
            <a:ext cx="304800" cy="1869439"/>
          </a:xfrm>
          <a:prstGeom prst="rect">
            <a:avLst/>
          </a:prstGeom>
        </p:spPr>
        <p:txBody>
          <a:bodyPr wrap="square" lIns="0" tIns="12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Environment</a:t>
            </a:r>
            <a:r>
              <a:rPr dirty="0" sz="1800" spc="-5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“blue”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25440" y="4214630"/>
            <a:ext cx="304800" cy="1985645"/>
          </a:xfrm>
          <a:prstGeom prst="rect">
            <a:avLst/>
          </a:prstGeom>
        </p:spPr>
        <p:txBody>
          <a:bodyPr wrap="square" lIns="0" tIns="12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Environment</a:t>
            </a:r>
            <a:r>
              <a:rPr dirty="0" sz="1800" spc="-6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“green”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84763" y="1446552"/>
            <a:ext cx="3382645" cy="2976880"/>
            <a:chOff x="7184763" y="1446552"/>
            <a:chExt cx="3382645" cy="297688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9327" y="1446552"/>
              <a:ext cx="360191" cy="5042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4763" y="3918924"/>
              <a:ext cx="360191" cy="5042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6510" y="3195533"/>
              <a:ext cx="1000684" cy="118831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433432" y="2828455"/>
              <a:ext cx="939165" cy="939165"/>
            </a:xfrm>
            <a:custGeom>
              <a:avLst/>
              <a:gdLst/>
              <a:ahLst/>
              <a:cxnLst/>
              <a:rect l="l" t="t" r="r" b="b"/>
              <a:pathLst>
                <a:path w="939165" h="939164">
                  <a:moveTo>
                    <a:pt x="695646" y="0"/>
                  </a:moveTo>
                  <a:lnTo>
                    <a:pt x="0" y="0"/>
                  </a:lnTo>
                  <a:lnTo>
                    <a:pt x="0" y="695645"/>
                  </a:lnTo>
                  <a:lnTo>
                    <a:pt x="173911" y="521733"/>
                  </a:lnTo>
                  <a:lnTo>
                    <a:pt x="416939" y="764762"/>
                  </a:lnTo>
                  <a:lnTo>
                    <a:pt x="243028" y="938674"/>
                  </a:lnTo>
                  <a:lnTo>
                    <a:pt x="938673" y="938673"/>
                  </a:lnTo>
                  <a:lnTo>
                    <a:pt x="938674" y="243028"/>
                  </a:lnTo>
                  <a:lnTo>
                    <a:pt x="764763" y="416939"/>
                  </a:lnTo>
                  <a:lnTo>
                    <a:pt x="521733" y="173911"/>
                  </a:lnTo>
                  <a:lnTo>
                    <a:pt x="695646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433432" y="2828455"/>
              <a:ext cx="939165" cy="939165"/>
            </a:xfrm>
            <a:custGeom>
              <a:avLst/>
              <a:gdLst/>
              <a:ahLst/>
              <a:cxnLst/>
              <a:rect l="l" t="t" r="r" b="b"/>
              <a:pathLst>
                <a:path w="939165" h="939164">
                  <a:moveTo>
                    <a:pt x="0" y="0"/>
                  </a:moveTo>
                  <a:lnTo>
                    <a:pt x="695646" y="0"/>
                  </a:lnTo>
                  <a:lnTo>
                    <a:pt x="521734" y="173911"/>
                  </a:lnTo>
                  <a:lnTo>
                    <a:pt x="764763" y="416940"/>
                  </a:lnTo>
                  <a:lnTo>
                    <a:pt x="938674" y="243028"/>
                  </a:lnTo>
                  <a:lnTo>
                    <a:pt x="938674" y="938674"/>
                  </a:lnTo>
                  <a:lnTo>
                    <a:pt x="243028" y="938674"/>
                  </a:lnTo>
                  <a:lnTo>
                    <a:pt x="416940" y="764763"/>
                  </a:lnTo>
                  <a:lnTo>
                    <a:pt x="173911" y="521734"/>
                  </a:lnTo>
                  <a:lnTo>
                    <a:pt x="0" y="69564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9836629" y="4533900"/>
            <a:ext cx="458470" cy="26352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 indent="19050">
              <a:lnSpc>
                <a:spcPts val="910"/>
              </a:lnSpc>
              <a:spcBef>
                <a:spcPts val="170"/>
              </a:spcBef>
            </a:pPr>
            <a:r>
              <a:rPr dirty="0" sz="800" spc="-5" b="1">
                <a:solidFill>
                  <a:srgbClr val="444949"/>
                </a:solidFill>
                <a:latin typeface="Arial"/>
                <a:cs typeface="Arial"/>
              </a:rPr>
              <a:t>Amazon </a:t>
            </a:r>
            <a:r>
              <a:rPr dirty="0" sz="800" spc="-210" b="1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444949"/>
                </a:solidFill>
                <a:latin typeface="Arial"/>
                <a:cs typeface="Arial"/>
              </a:rPr>
              <a:t>Ro</a:t>
            </a:r>
            <a:r>
              <a:rPr dirty="0" sz="800" spc="-15" b="1">
                <a:solidFill>
                  <a:srgbClr val="444949"/>
                </a:solidFill>
                <a:latin typeface="Arial"/>
                <a:cs typeface="Arial"/>
              </a:rPr>
              <a:t>u</a:t>
            </a:r>
            <a:r>
              <a:rPr dirty="0" sz="800" spc="20" b="1">
                <a:solidFill>
                  <a:srgbClr val="444949"/>
                </a:solidFill>
                <a:latin typeface="Arial"/>
                <a:cs typeface="Arial"/>
              </a:rPr>
              <a:t>t</a:t>
            </a:r>
            <a:r>
              <a:rPr dirty="0" sz="800" spc="10" b="1">
                <a:solidFill>
                  <a:srgbClr val="444949"/>
                </a:solidFill>
                <a:latin typeface="Arial"/>
                <a:cs typeface="Arial"/>
              </a:rPr>
              <a:t>e</a:t>
            </a:r>
            <a:r>
              <a:rPr dirty="0" sz="800" spc="5" b="1">
                <a:solidFill>
                  <a:srgbClr val="444949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44949"/>
                </a:solidFill>
                <a:latin typeface="Arial"/>
                <a:cs typeface="Arial"/>
              </a:rPr>
              <a:t>5</a:t>
            </a:r>
            <a:r>
              <a:rPr dirty="0" sz="800" spc="-5" b="1">
                <a:solidFill>
                  <a:srgbClr val="444949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 rot="2700000">
            <a:off x="8650972" y="3183047"/>
            <a:ext cx="502663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90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27081" y="4157327"/>
            <a:ext cx="951865" cy="951865"/>
            <a:chOff x="8427081" y="4157327"/>
            <a:chExt cx="951865" cy="951865"/>
          </a:xfrm>
        </p:grpSpPr>
        <p:sp>
          <p:nvSpPr>
            <p:cNvPr id="28" name="object 28"/>
            <p:cNvSpPr/>
            <p:nvPr/>
          </p:nvSpPr>
          <p:spPr>
            <a:xfrm>
              <a:off x="8433431" y="4163677"/>
              <a:ext cx="939165" cy="939165"/>
            </a:xfrm>
            <a:custGeom>
              <a:avLst/>
              <a:gdLst/>
              <a:ahLst/>
              <a:cxnLst/>
              <a:rect l="l" t="t" r="r" b="b"/>
              <a:pathLst>
                <a:path w="939165" h="939164">
                  <a:moveTo>
                    <a:pt x="938673" y="2"/>
                  </a:moveTo>
                  <a:lnTo>
                    <a:pt x="699479" y="0"/>
                  </a:lnTo>
                  <a:lnTo>
                    <a:pt x="759278" y="59799"/>
                  </a:lnTo>
                  <a:lnTo>
                    <a:pt x="59799" y="759278"/>
                  </a:lnTo>
                  <a:lnTo>
                    <a:pt x="0" y="699479"/>
                  </a:lnTo>
                  <a:lnTo>
                    <a:pt x="0" y="938676"/>
                  </a:lnTo>
                  <a:lnTo>
                    <a:pt x="239195" y="938674"/>
                  </a:lnTo>
                  <a:lnTo>
                    <a:pt x="179396" y="878876"/>
                  </a:lnTo>
                  <a:lnTo>
                    <a:pt x="878875" y="179397"/>
                  </a:lnTo>
                  <a:lnTo>
                    <a:pt x="938674" y="239195"/>
                  </a:lnTo>
                  <a:lnTo>
                    <a:pt x="938673" y="2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433431" y="4163677"/>
              <a:ext cx="939165" cy="939165"/>
            </a:xfrm>
            <a:custGeom>
              <a:avLst/>
              <a:gdLst/>
              <a:ahLst/>
              <a:cxnLst/>
              <a:rect l="l" t="t" r="r" b="b"/>
              <a:pathLst>
                <a:path w="939165" h="939164">
                  <a:moveTo>
                    <a:pt x="0" y="938675"/>
                  </a:moveTo>
                  <a:lnTo>
                    <a:pt x="0" y="699479"/>
                  </a:lnTo>
                  <a:lnTo>
                    <a:pt x="59798" y="759277"/>
                  </a:lnTo>
                  <a:lnTo>
                    <a:pt x="759277" y="59798"/>
                  </a:lnTo>
                  <a:lnTo>
                    <a:pt x="699479" y="0"/>
                  </a:lnTo>
                  <a:lnTo>
                    <a:pt x="938674" y="1"/>
                  </a:lnTo>
                  <a:lnTo>
                    <a:pt x="938674" y="239195"/>
                  </a:lnTo>
                  <a:lnTo>
                    <a:pt x="878876" y="179396"/>
                  </a:lnTo>
                  <a:lnTo>
                    <a:pt x="179396" y="878876"/>
                  </a:lnTo>
                  <a:lnTo>
                    <a:pt x="239195" y="938674"/>
                  </a:lnTo>
                  <a:lnTo>
                    <a:pt x="0" y="938675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 rot="18900000">
            <a:off x="8651876" y="4518530"/>
            <a:ext cx="502663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756136" y="3676231"/>
            <a:ext cx="1298575" cy="374650"/>
            <a:chOff x="10756136" y="3676231"/>
            <a:chExt cx="1298575" cy="374650"/>
          </a:xfrm>
        </p:grpSpPr>
        <p:sp>
          <p:nvSpPr>
            <p:cNvPr id="32" name="object 32"/>
            <p:cNvSpPr/>
            <p:nvPr/>
          </p:nvSpPr>
          <p:spPr>
            <a:xfrm>
              <a:off x="10762486" y="3682581"/>
              <a:ext cx="1285875" cy="361950"/>
            </a:xfrm>
            <a:custGeom>
              <a:avLst/>
              <a:gdLst/>
              <a:ahLst/>
              <a:cxnLst/>
              <a:rect l="l" t="t" r="r" b="b"/>
              <a:pathLst>
                <a:path w="1285875" h="361950">
                  <a:moveTo>
                    <a:pt x="1104863" y="0"/>
                  </a:moveTo>
                  <a:lnTo>
                    <a:pt x="1104863" y="90375"/>
                  </a:lnTo>
                  <a:lnTo>
                    <a:pt x="180750" y="90375"/>
                  </a:lnTo>
                  <a:lnTo>
                    <a:pt x="180750" y="0"/>
                  </a:lnTo>
                  <a:lnTo>
                    <a:pt x="0" y="180751"/>
                  </a:lnTo>
                  <a:lnTo>
                    <a:pt x="180750" y="361500"/>
                  </a:lnTo>
                  <a:lnTo>
                    <a:pt x="180750" y="271124"/>
                  </a:lnTo>
                  <a:lnTo>
                    <a:pt x="1104863" y="271124"/>
                  </a:lnTo>
                  <a:lnTo>
                    <a:pt x="1104863" y="361500"/>
                  </a:lnTo>
                  <a:lnTo>
                    <a:pt x="1285612" y="180751"/>
                  </a:lnTo>
                  <a:lnTo>
                    <a:pt x="1104863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762486" y="3682581"/>
              <a:ext cx="1285875" cy="361950"/>
            </a:xfrm>
            <a:custGeom>
              <a:avLst/>
              <a:gdLst/>
              <a:ahLst/>
              <a:cxnLst/>
              <a:rect l="l" t="t" r="r" b="b"/>
              <a:pathLst>
                <a:path w="1285875" h="361950">
                  <a:moveTo>
                    <a:pt x="0" y="180750"/>
                  </a:moveTo>
                  <a:lnTo>
                    <a:pt x="180750" y="0"/>
                  </a:lnTo>
                  <a:lnTo>
                    <a:pt x="180750" y="90375"/>
                  </a:lnTo>
                  <a:lnTo>
                    <a:pt x="1104863" y="90375"/>
                  </a:lnTo>
                  <a:lnTo>
                    <a:pt x="1104863" y="0"/>
                  </a:lnTo>
                  <a:lnTo>
                    <a:pt x="1285612" y="180750"/>
                  </a:lnTo>
                  <a:lnTo>
                    <a:pt x="1104863" y="361500"/>
                  </a:lnTo>
                  <a:lnTo>
                    <a:pt x="1104863" y="271124"/>
                  </a:lnTo>
                  <a:lnTo>
                    <a:pt x="180750" y="271124"/>
                  </a:lnTo>
                  <a:lnTo>
                    <a:pt x="180750" y="361500"/>
                  </a:lnTo>
                  <a:lnTo>
                    <a:pt x="0" y="18075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1051247" y="3745483"/>
            <a:ext cx="7080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eb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 t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ic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660"/>
              </a:spcBef>
            </a:pPr>
            <a:r>
              <a:rPr dirty="0" spc="-540"/>
              <a:t>Elastic</a:t>
            </a:r>
            <a:r>
              <a:rPr dirty="0" spc="-320"/>
              <a:t> </a:t>
            </a:r>
            <a:r>
              <a:rPr dirty="0" spc="-625"/>
              <a:t>Beanstalk</a:t>
            </a:r>
            <a:r>
              <a:rPr dirty="0" spc="-320"/>
              <a:t> </a:t>
            </a:r>
            <a:r>
              <a:rPr dirty="0" spc="-515"/>
              <a:t>Deployment</a:t>
            </a:r>
            <a:r>
              <a:rPr dirty="0" spc="-320"/>
              <a:t> </a:t>
            </a:r>
            <a:r>
              <a:rPr dirty="0" spc="-720"/>
              <a:t>Summary </a:t>
            </a:r>
            <a:r>
              <a:rPr dirty="0" spc="-1535"/>
              <a:t> </a:t>
            </a:r>
            <a:r>
              <a:rPr dirty="0" spc="-405"/>
              <a:t>f</a:t>
            </a:r>
            <a:r>
              <a:rPr dirty="0" spc="-500"/>
              <a:t>r</a:t>
            </a:r>
            <a:r>
              <a:rPr dirty="0" spc="-290"/>
              <a:t>o</a:t>
            </a:r>
            <a:r>
              <a:rPr dirty="0" spc="-890"/>
              <a:t>m</a:t>
            </a:r>
            <a:r>
              <a:rPr dirty="0" spc="-595"/>
              <a:t> </a:t>
            </a:r>
            <a:r>
              <a:rPr dirty="0" spc="-295"/>
              <a:t>A</a:t>
            </a:r>
            <a:r>
              <a:rPr dirty="0" spc="18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229"/>
              <a:t>D</a:t>
            </a:r>
            <a:r>
              <a:rPr dirty="0" spc="-185"/>
              <a:t>o</a:t>
            </a:r>
            <a:r>
              <a:rPr dirty="0" spc="-459"/>
              <a:t>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4779"/>
            <a:ext cx="8660765" cy="833119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Clr>
                <a:srgbClr val="444949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u="sng" sz="2800" spc="-19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https://docs.aws.amazon.com/elasticbeanstalk/latest/dg/using- </a:t>
            </a:r>
            <a:r>
              <a:rPr dirty="0" sz="2800" spc="-730">
                <a:solidFill>
                  <a:srgbClr val="0563C1"/>
                </a:solidFill>
                <a:latin typeface="Microsoft Sans Serif"/>
                <a:cs typeface="Microsoft Sans Serif"/>
              </a:rPr>
              <a:t> </a:t>
            </a:r>
            <a:r>
              <a:rPr dirty="0" u="sng" sz="2800" spc="-16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features.deploy-existing-version.html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1224" y="2772115"/>
            <a:ext cx="9965617" cy="25536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0272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390"/>
              <a:t>L</a:t>
            </a:r>
            <a:r>
              <a:rPr dirty="0" spc="-770"/>
              <a:t>a</a:t>
            </a:r>
            <a:r>
              <a:rPr dirty="0" spc="-900"/>
              <a:t>m</a:t>
            </a:r>
            <a:r>
              <a:rPr dirty="0" spc="-505"/>
              <a:t>bd</a:t>
            </a:r>
            <a:r>
              <a:rPr dirty="0" spc="-765"/>
              <a:t>a</a:t>
            </a:r>
            <a:r>
              <a:rPr dirty="0" spc="-944"/>
              <a:t> </a:t>
            </a:r>
            <a:r>
              <a:rPr dirty="0" spc="-705"/>
              <a:t>V</a:t>
            </a:r>
            <a:r>
              <a:rPr dirty="0" spc="-515"/>
              <a:t>e</a:t>
            </a:r>
            <a:r>
              <a:rPr dirty="0" spc="-240"/>
              <a:t>r</a:t>
            </a:r>
            <a:r>
              <a:rPr dirty="0" spc="-735"/>
              <a:t>s</a:t>
            </a:r>
            <a:r>
              <a:rPr dirty="0" spc="-390"/>
              <a:t>i</a:t>
            </a:r>
            <a:r>
              <a:rPr dirty="0" spc="-290"/>
              <a:t>o</a:t>
            </a:r>
            <a:r>
              <a:rPr dirty="0" spc="-625"/>
              <a:t>n</a:t>
            </a:r>
            <a:r>
              <a:rPr dirty="0" spc="-735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51788"/>
            <a:ext cx="5640705" cy="424434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41300" marR="255904" indent="-228600">
              <a:lnSpc>
                <a:spcPct val="708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2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2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7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1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9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60">
                <a:solidFill>
                  <a:srgbClr val="444949"/>
                </a:solidFill>
                <a:latin typeface="Microsoft Sans Serif"/>
                <a:cs typeface="Microsoft Sans Serif"/>
              </a:rPr>
              <a:t>, 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we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work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89" sz="3825" spc="-330">
                <a:solidFill>
                  <a:srgbClr val="444949"/>
                </a:solidFill>
                <a:latin typeface="Microsoft Sans Serif"/>
                <a:cs typeface="Microsoft Sans Serif"/>
              </a:rPr>
              <a:t>$LATEST</a:t>
            </a:r>
            <a:endParaRPr baseline="1089" sz="3825">
              <a:latin typeface="Microsoft Sans Serif"/>
              <a:cs typeface="Microsoft Sans Serif"/>
            </a:endParaRPr>
          </a:p>
          <a:p>
            <a:pPr marL="241300" marR="252729" indent="-228600">
              <a:lnSpc>
                <a:spcPct val="708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2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2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225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9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a  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func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n,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Versions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immutable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11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39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40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600">
              <a:latin typeface="Microsoft Sans Serif"/>
              <a:cs typeface="Microsoft Sans Serif"/>
            </a:endParaRPr>
          </a:p>
          <a:p>
            <a:pPr marL="241300" marR="438784" indent="-228600">
              <a:lnSpc>
                <a:spcPct val="70000"/>
              </a:lnSpc>
              <a:spcBef>
                <a:spcPts val="9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39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4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12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20">
                <a:solidFill>
                  <a:srgbClr val="444949"/>
                </a:solidFill>
                <a:latin typeface="Microsoft Sans Serif"/>
                <a:cs typeface="Microsoft Sans Serif"/>
              </a:rPr>
              <a:t>z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n  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Resource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Name)</a:t>
            </a:r>
            <a:endParaRPr sz="2600">
              <a:latin typeface="Microsoft Sans Serif"/>
              <a:cs typeface="Microsoft Sans Serif"/>
            </a:endParaRPr>
          </a:p>
          <a:p>
            <a:pPr marL="241300" marR="118110" indent="-228600">
              <a:lnSpc>
                <a:spcPct val="700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Version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95">
                <a:solidFill>
                  <a:srgbClr val="444949"/>
                </a:solidFill>
                <a:latin typeface="Microsoft Sans Serif"/>
                <a:cs typeface="Microsoft Sans Serif"/>
              </a:rPr>
              <a:t>=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code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95">
                <a:solidFill>
                  <a:srgbClr val="444949"/>
                </a:solidFill>
                <a:latin typeface="Microsoft Sans Serif"/>
                <a:cs typeface="Microsoft Sans Serif"/>
              </a:rPr>
              <a:t>+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configuration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(nothing </a:t>
            </a:r>
            <a:r>
              <a:rPr dirty="0" sz="2600" spc="-67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ch</a:t>
            </a:r>
            <a:r>
              <a:rPr dirty="0" sz="2600" spc="-254">
                <a:solidFill>
                  <a:srgbClr val="444949"/>
                </a:solidFill>
                <a:latin typeface="Microsoft Sans Serif"/>
                <a:cs typeface="Microsoft Sans Serif"/>
              </a:rPr>
              <a:t>an</a:t>
            </a:r>
            <a:r>
              <a:rPr dirty="0" sz="2600" spc="-27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im</a:t>
            </a:r>
            <a:r>
              <a:rPr dirty="0" sz="2600" spc="-21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9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sz="2600">
              <a:latin typeface="Microsoft Sans Serif"/>
              <a:cs typeface="Microsoft Sans Serif"/>
            </a:endParaRPr>
          </a:p>
          <a:p>
            <a:pPr marL="241300" marR="198120" indent="-228600">
              <a:lnSpc>
                <a:spcPct val="7000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400">
                <a:solidFill>
                  <a:srgbClr val="444949"/>
                </a:solidFill>
                <a:latin typeface="Microsoft Sans Serif"/>
                <a:cs typeface="Microsoft Sans Serif"/>
              </a:rPr>
              <a:t>Ea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he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bd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func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n  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60">
                <a:solidFill>
                  <a:srgbClr val="444949"/>
                </a:solidFill>
                <a:latin typeface="Microsoft Sans Serif"/>
                <a:cs typeface="Microsoft Sans Serif"/>
              </a:rPr>
              <a:t>accessed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9037" y="1446551"/>
            <a:ext cx="1437005" cy="1480820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Times New Roman"/>
              <a:cs typeface="Times New Roman"/>
            </a:endParaRPr>
          </a:p>
          <a:p>
            <a:pPr marL="337820">
              <a:lnSpc>
                <a:spcPts val="2135"/>
              </a:lnSpc>
              <a:spcBef>
                <a:spcPts val="5"/>
              </a:spcBef>
            </a:pP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$LATEST</a:t>
            </a:r>
            <a:endParaRPr sz="1800">
              <a:latin typeface="Calibri"/>
              <a:cs typeface="Calibri"/>
            </a:endParaRPr>
          </a:p>
          <a:p>
            <a:pPr marL="261620">
              <a:lnSpc>
                <a:spcPts val="2135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(mutable)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9037" y="3532254"/>
            <a:ext cx="1437005" cy="1480820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algn="ctr">
              <a:lnSpc>
                <a:spcPts val="2125"/>
              </a:lnSpc>
              <a:spcBef>
                <a:spcPts val="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25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(Immutable)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2821" y="3532254"/>
            <a:ext cx="1437005" cy="1480820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algn="ctr">
              <a:lnSpc>
                <a:spcPts val="2125"/>
              </a:lnSpc>
              <a:spcBef>
                <a:spcPts val="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25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(Immutable)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39392" y="2923984"/>
            <a:ext cx="2002155" cy="622300"/>
          </a:xfrm>
          <a:custGeom>
            <a:avLst/>
            <a:gdLst/>
            <a:ahLst/>
            <a:cxnLst/>
            <a:rect l="l" t="t" r="r" b="b"/>
            <a:pathLst>
              <a:path w="2002154" h="622300">
                <a:moveTo>
                  <a:pt x="2001875" y="608279"/>
                </a:moveTo>
                <a:lnTo>
                  <a:pt x="1985479" y="592607"/>
                </a:lnTo>
                <a:lnTo>
                  <a:pt x="1940280" y="549427"/>
                </a:lnTo>
                <a:lnTo>
                  <a:pt x="1929993" y="582803"/>
                </a:lnTo>
                <a:lnTo>
                  <a:pt x="39027" y="0"/>
                </a:lnTo>
                <a:lnTo>
                  <a:pt x="38087" y="3035"/>
                </a:lnTo>
                <a:lnTo>
                  <a:pt x="34925" y="3035"/>
                </a:lnTo>
                <a:lnTo>
                  <a:pt x="34925" y="532079"/>
                </a:lnTo>
                <a:lnTo>
                  <a:pt x="0" y="532079"/>
                </a:lnTo>
                <a:lnTo>
                  <a:pt x="38100" y="608279"/>
                </a:lnTo>
                <a:lnTo>
                  <a:pt x="69850" y="544779"/>
                </a:lnTo>
                <a:lnTo>
                  <a:pt x="76200" y="532079"/>
                </a:lnTo>
                <a:lnTo>
                  <a:pt x="41275" y="532079"/>
                </a:lnTo>
                <a:lnTo>
                  <a:pt x="41275" y="7340"/>
                </a:lnTo>
                <a:lnTo>
                  <a:pt x="1928126" y="588873"/>
                </a:lnTo>
                <a:lnTo>
                  <a:pt x="1917839" y="622249"/>
                </a:lnTo>
                <a:lnTo>
                  <a:pt x="2001875" y="608279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7078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390"/>
              <a:t>L</a:t>
            </a:r>
            <a:r>
              <a:rPr dirty="0" spc="-770"/>
              <a:t>a</a:t>
            </a:r>
            <a:r>
              <a:rPr dirty="0" spc="-900"/>
              <a:t>m</a:t>
            </a:r>
            <a:r>
              <a:rPr dirty="0" spc="-505"/>
              <a:t>bd</a:t>
            </a:r>
            <a:r>
              <a:rPr dirty="0" spc="-765"/>
              <a:t>a</a:t>
            </a:r>
            <a:r>
              <a:rPr dirty="0" spc="-595"/>
              <a:t> </a:t>
            </a:r>
            <a:r>
              <a:rPr dirty="0" spc="-75"/>
              <a:t>A</a:t>
            </a:r>
            <a:r>
              <a:rPr dirty="0" spc="-390"/>
              <a:t>li</a:t>
            </a:r>
            <a:r>
              <a:rPr dirty="0" spc="-770"/>
              <a:t>a</a:t>
            </a:r>
            <a:r>
              <a:rPr dirty="0" spc="-735"/>
              <a:t>s</a:t>
            </a:r>
            <a:r>
              <a:rPr dirty="0" spc="-515"/>
              <a:t>e</a:t>
            </a:r>
            <a:r>
              <a:rPr dirty="0" spc="-735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51788"/>
            <a:ext cx="4821555" cy="411924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41300" marR="301625" indent="-228600">
              <a:lnSpc>
                <a:spcPct val="708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3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55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10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5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5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160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0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bd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a  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function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versions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665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2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50">
                <a:solidFill>
                  <a:srgbClr val="444949"/>
                </a:solidFill>
                <a:latin typeface="Microsoft Sans Serif"/>
                <a:cs typeface="Microsoft Sans Serif"/>
              </a:rPr>
              <a:t>“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150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50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150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r>
              <a:rPr dirty="0" sz="2600" spc="-26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endParaRPr sz="2600">
              <a:latin typeface="Microsoft Sans Serif"/>
              <a:cs typeface="Microsoft Sans Serif"/>
            </a:endParaRPr>
          </a:p>
          <a:p>
            <a:pPr marL="241300" marR="44450">
              <a:lnSpc>
                <a:spcPct val="70800"/>
              </a:lnSpc>
              <a:spcBef>
                <a:spcPts val="455"/>
              </a:spcBef>
            </a:pPr>
            <a:r>
              <a:rPr dirty="0" sz="2600" spc="15">
                <a:solidFill>
                  <a:srgbClr val="444949"/>
                </a:solidFill>
                <a:latin typeface="Microsoft Sans Serif"/>
                <a:cs typeface="Microsoft Sans Serif"/>
              </a:rPr>
              <a:t>“p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160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40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6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  </a:t>
            </a:r>
            <a:r>
              <a:rPr dirty="0" sz="2600" spc="-14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different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lambda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versions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110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3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ta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265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3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29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27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6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ee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endParaRPr sz="2600">
              <a:latin typeface="Microsoft Sans Serif"/>
              <a:cs typeface="Microsoft Sans Serif"/>
            </a:endParaRPr>
          </a:p>
          <a:p>
            <a:pPr marL="241300" marR="5080">
              <a:lnSpc>
                <a:spcPct val="70000"/>
              </a:lnSpc>
              <a:spcBef>
                <a:spcPts val="480"/>
              </a:spcBef>
            </a:pP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pl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-17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9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4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25">
                <a:solidFill>
                  <a:srgbClr val="444949"/>
                </a:solidFill>
                <a:latin typeface="Microsoft Sans Serif"/>
                <a:cs typeface="Microsoft Sans Serif"/>
              </a:rPr>
              <a:t>o  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lambda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functions</a:t>
            </a:r>
            <a:endParaRPr sz="2600">
              <a:latin typeface="Microsoft Sans Serif"/>
              <a:cs typeface="Microsoft Sans Serif"/>
            </a:endParaRPr>
          </a:p>
          <a:p>
            <a:pPr marL="241300" marR="102870" indent="-228600">
              <a:lnSpc>
                <a:spcPct val="700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3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29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27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37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20">
                <a:solidFill>
                  <a:srgbClr val="444949"/>
                </a:solidFill>
                <a:latin typeface="Microsoft Sans Serif"/>
                <a:cs typeface="Microsoft Sans Serif"/>
              </a:rPr>
              <a:t>ta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con</a:t>
            </a:r>
            <a:r>
              <a:rPr dirty="0" sz="2600" spc="-1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254">
                <a:solidFill>
                  <a:srgbClr val="444949"/>
                </a:solidFill>
                <a:latin typeface="Microsoft Sans Serif"/>
                <a:cs typeface="Microsoft Sans Serif"/>
              </a:rPr>
              <a:t>gu</a:t>
            </a:r>
            <a:r>
              <a:rPr dirty="0" sz="26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at</a:t>
            </a:r>
            <a:r>
              <a:rPr dirty="0" sz="2600" spc="-9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on 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our</a:t>
            </a:r>
            <a:r>
              <a:rPr dirty="0" sz="26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0">
                <a:solidFill>
                  <a:srgbClr val="444949"/>
                </a:solidFill>
                <a:latin typeface="Microsoft Sans Serif"/>
                <a:cs typeface="Microsoft Sans Serif"/>
              </a:rPr>
              <a:t>event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triggers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6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destinations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33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600" spc="-40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235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204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th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1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6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600" spc="-4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600" spc="-1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21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12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3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1221" y="4712266"/>
            <a:ext cx="1437005" cy="91122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67640" rIns="0" bIns="0" rtlCol="0" vert="horz">
            <a:spAutoFit/>
          </a:bodyPr>
          <a:lstStyle/>
          <a:p>
            <a:pPr algn="ctr">
              <a:lnSpc>
                <a:spcPts val="2135"/>
              </a:lnSpc>
              <a:spcBef>
                <a:spcPts val="132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(Immutable)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6885" y="4712266"/>
            <a:ext cx="1437005" cy="91122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67640" rIns="0" bIns="0" rtlCol="0" vert="horz">
            <a:spAutoFit/>
          </a:bodyPr>
          <a:lstStyle/>
          <a:p>
            <a:pPr algn="ctr">
              <a:lnSpc>
                <a:spcPts val="2135"/>
              </a:lnSpc>
              <a:spcBef>
                <a:spcPts val="132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(Immutable)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65915" y="3537536"/>
            <a:ext cx="76200" cy="1174750"/>
          </a:xfrm>
          <a:custGeom>
            <a:avLst/>
            <a:gdLst/>
            <a:ahLst/>
            <a:cxnLst/>
            <a:rect l="l" t="t" r="r" b="b"/>
            <a:pathLst>
              <a:path w="76200" h="1174750">
                <a:moveTo>
                  <a:pt x="34925" y="1098528"/>
                </a:moveTo>
                <a:lnTo>
                  <a:pt x="0" y="1098528"/>
                </a:lnTo>
                <a:lnTo>
                  <a:pt x="38100" y="1174728"/>
                </a:lnTo>
                <a:lnTo>
                  <a:pt x="69850" y="1111228"/>
                </a:lnTo>
                <a:lnTo>
                  <a:pt x="34925" y="1111228"/>
                </a:lnTo>
                <a:lnTo>
                  <a:pt x="34925" y="1098528"/>
                </a:lnTo>
                <a:close/>
              </a:path>
              <a:path w="76200" h="1174750">
                <a:moveTo>
                  <a:pt x="41275" y="0"/>
                </a:moveTo>
                <a:lnTo>
                  <a:pt x="34925" y="0"/>
                </a:lnTo>
                <a:lnTo>
                  <a:pt x="34925" y="1111228"/>
                </a:lnTo>
                <a:lnTo>
                  <a:pt x="41275" y="1111228"/>
                </a:lnTo>
                <a:lnTo>
                  <a:pt x="41275" y="0"/>
                </a:lnTo>
                <a:close/>
              </a:path>
              <a:path w="76200" h="1174750">
                <a:moveTo>
                  <a:pt x="76200" y="1098528"/>
                </a:moveTo>
                <a:lnTo>
                  <a:pt x="41275" y="1098528"/>
                </a:lnTo>
                <a:lnTo>
                  <a:pt x="41275" y="1111228"/>
                </a:lnTo>
                <a:lnTo>
                  <a:pt x="69850" y="1111228"/>
                </a:lnTo>
                <a:lnTo>
                  <a:pt x="76200" y="1098528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85559" y="4712266"/>
            <a:ext cx="1437005" cy="911225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167640" rIns="0" bIns="0" rtlCol="0" vert="horz">
            <a:spAutoFit/>
          </a:bodyPr>
          <a:lstStyle/>
          <a:p>
            <a:pPr marL="337820">
              <a:lnSpc>
                <a:spcPts val="2135"/>
              </a:lnSpc>
              <a:spcBef>
                <a:spcPts val="1320"/>
              </a:spcBef>
            </a:pP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$LATEST</a:t>
            </a:r>
            <a:endParaRPr sz="1800">
              <a:latin typeface="Calibri"/>
              <a:cs typeface="Calibri"/>
            </a:endParaRPr>
          </a:p>
          <a:p>
            <a:pPr marL="261620">
              <a:lnSpc>
                <a:spcPts val="2135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(mutable)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16885" y="2626563"/>
            <a:ext cx="1437005" cy="911225"/>
          </a:xfrm>
          <a:prstGeom prst="rect">
            <a:avLst/>
          </a:prstGeom>
          <a:solidFill>
            <a:srgbClr val="F69802"/>
          </a:solidFill>
          <a:ln w="12700">
            <a:solidFill>
              <a:srgbClr val="B56E01"/>
            </a:solidFill>
          </a:ln>
        </p:spPr>
        <p:txBody>
          <a:bodyPr wrap="square" lIns="0" tIns="182245" rIns="0" bIns="0" rtlCol="0" vert="horz">
            <a:spAutoFit/>
          </a:bodyPr>
          <a:lstStyle/>
          <a:p>
            <a:pPr marL="261620" marR="249554" indent="-4445">
              <a:lnSpc>
                <a:spcPts val="2110"/>
              </a:lnSpc>
              <a:spcBef>
                <a:spcPts val="1435"/>
              </a:spcBef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Alias </a:t>
            </a:r>
            <a:r>
              <a:rPr dirty="0" sz="1800" spc="-3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able)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5558" y="2626561"/>
            <a:ext cx="1437005" cy="911225"/>
          </a:xfrm>
          <a:prstGeom prst="rect">
            <a:avLst/>
          </a:prstGeom>
          <a:solidFill>
            <a:srgbClr val="F69802"/>
          </a:solidFill>
          <a:ln w="12700">
            <a:solidFill>
              <a:srgbClr val="B56E01"/>
            </a:solidFill>
          </a:ln>
        </p:spPr>
        <p:txBody>
          <a:bodyPr wrap="square" lIns="0" tIns="182245" rIns="0" bIns="0" rtlCol="0" vert="horz">
            <a:spAutoFit/>
          </a:bodyPr>
          <a:lstStyle/>
          <a:p>
            <a:pPr marL="261620" marR="254635" indent="21590">
              <a:lnSpc>
                <a:spcPts val="2110"/>
              </a:lnSpc>
              <a:spcBef>
                <a:spcPts val="143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DEV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Alias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able)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597243" y="3537536"/>
            <a:ext cx="76200" cy="1174750"/>
          </a:xfrm>
          <a:custGeom>
            <a:avLst/>
            <a:gdLst/>
            <a:ahLst/>
            <a:cxnLst/>
            <a:rect l="l" t="t" r="r" b="b"/>
            <a:pathLst>
              <a:path w="76200" h="1174750">
                <a:moveTo>
                  <a:pt x="34924" y="1098528"/>
                </a:moveTo>
                <a:lnTo>
                  <a:pt x="0" y="1098528"/>
                </a:lnTo>
                <a:lnTo>
                  <a:pt x="38100" y="1174728"/>
                </a:lnTo>
                <a:lnTo>
                  <a:pt x="69850" y="1111228"/>
                </a:lnTo>
                <a:lnTo>
                  <a:pt x="34925" y="1111228"/>
                </a:lnTo>
                <a:lnTo>
                  <a:pt x="34924" y="1098528"/>
                </a:lnTo>
                <a:close/>
              </a:path>
              <a:path w="76200" h="1174750">
                <a:moveTo>
                  <a:pt x="41273" y="0"/>
                </a:moveTo>
                <a:lnTo>
                  <a:pt x="34923" y="0"/>
                </a:lnTo>
                <a:lnTo>
                  <a:pt x="34925" y="1111228"/>
                </a:lnTo>
                <a:lnTo>
                  <a:pt x="41275" y="1111228"/>
                </a:lnTo>
                <a:lnTo>
                  <a:pt x="41273" y="0"/>
                </a:lnTo>
                <a:close/>
              </a:path>
              <a:path w="76200" h="1174750">
                <a:moveTo>
                  <a:pt x="76200" y="1098528"/>
                </a:moveTo>
                <a:lnTo>
                  <a:pt x="41274" y="1098528"/>
                </a:lnTo>
                <a:lnTo>
                  <a:pt x="41275" y="1111228"/>
                </a:lnTo>
                <a:lnTo>
                  <a:pt x="69850" y="1111228"/>
                </a:lnTo>
                <a:lnTo>
                  <a:pt x="76200" y="1098528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151221" y="2626560"/>
            <a:ext cx="1437005" cy="911225"/>
          </a:xfrm>
          <a:prstGeom prst="rect">
            <a:avLst/>
          </a:prstGeom>
          <a:solidFill>
            <a:srgbClr val="F69802"/>
          </a:solidFill>
          <a:ln w="12700">
            <a:solidFill>
              <a:srgbClr val="B56E01"/>
            </a:solidFill>
          </a:ln>
        </p:spPr>
        <p:txBody>
          <a:bodyPr wrap="square" lIns="0" tIns="182245" rIns="0" bIns="0" rtlCol="0" vert="horz">
            <a:spAutoFit/>
          </a:bodyPr>
          <a:lstStyle/>
          <a:p>
            <a:pPr marL="261620" marR="200660" indent="-52705">
              <a:lnSpc>
                <a:spcPts val="2110"/>
              </a:lnSpc>
              <a:spcBef>
                <a:spcPts val="143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PROD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Alias </a:t>
            </a:r>
            <a:r>
              <a:rPr dirty="0" sz="1800" spc="-3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(mutable)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31567" y="3534981"/>
            <a:ext cx="1639570" cy="1177290"/>
          </a:xfrm>
          <a:custGeom>
            <a:avLst/>
            <a:gdLst/>
            <a:ahLst/>
            <a:cxnLst/>
            <a:rect l="l" t="t" r="r" b="b"/>
            <a:pathLst>
              <a:path w="1639570" h="1177289">
                <a:moveTo>
                  <a:pt x="1639392" y="1177290"/>
                </a:moveTo>
                <a:lnTo>
                  <a:pt x="1621434" y="1142288"/>
                </a:lnTo>
                <a:lnTo>
                  <a:pt x="1600492" y="1101496"/>
                </a:lnTo>
                <a:lnTo>
                  <a:pt x="1579829" y="1129652"/>
                </a:lnTo>
                <a:lnTo>
                  <a:pt x="39979" y="0"/>
                </a:lnTo>
                <a:lnTo>
                  <a:pt x="38100" y="2565"/>
                </a:lnTo>
                <a:lnTo>
                  <a:pt x="34925" y="2565"/>
                </a:lnTo>
                <a:lnTo>
                  <a:pt x="34925" y="1101090"/>
                </a:lnTo>
                <a:lnTo>
                  <a:pt x="0" y="1101090"/>
                </a:lnTo>
                <a:lnTo>
                  <a:pt x="38100" y="1177290"/>
                </a:lnTo>
                <a:lnTo>
                  <a:pt x="69850" y="1113790"/>
                </a:lnTo>
                <a:lnTo>
                  <a:pt x="76200" y="1101090"/>
                </a:lnTo>
                <a:lnTo>
                  <a:pt x="41275" y="1101090"/>
                </a:lnTo>
                <a:lnTo>
                  <a:pt x="41275" y="8826"/>
                </a:lnTo>
                <a:lnTo>
                  <a:pt x="1576070" y="1134770"/>
                </a:lnTo>
                <a:lnTo>
                  <a:pt x="1555419" y="1162939"/>
                </a:lnTo>
                <a:lnTo>
                  <a:pt x="1639392" y="117729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081553" y="1141751"/>
            <a:ext cx="1588770" cy="609600"/>
          </a:xfrm>
          <a:prstGeom prst="rect">
            <a:avLst/>
          </a:prstGeom>
          <a:solidFill>
            <a:srgbClr val="444949"/>
          </a:solidFill>
          <a:ln w="12700">
            <a:solidFill>
              <a:srgbClr val="2F3333"/>
            </a:solidFill>
          </a:ln>
        </p:spPr>
        <p:txBody>
          <a:bodyPr wrap="square" lIns="0" tIns="1536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1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04016" y="1751351"/>
            <a:ext cx="1604645" cy="875665"/>
          </a:xfrm>
          <a:custGeom>
            <a:avLst/>
            <a:gdLst/>
            <a:ahLst/>
            <a:cxnLst/>
            <a:rect l="l" t="t" r="r" b="b"/>
            <a:pathLst>
              <a:path w="1604645" h="875664">
                <a:moveTo>
                  <a:pt x="48651" y="805273"/>
                </a:moveTo>
                <a:lnTo>
                  <a:pt x="0" y="875210"/>
                </a:lnTo>
                <a:lnTo>
                  <a:pt x="85140" y="872169"/>
                </a:lnTo>
                <a:lnTo>
                  <a:pt x="71733" y="847590"/>
                </a:lnTo>
                <a:lnTo>
                  <a:pt x="57266" y="847590"/>
                </a:lnTo>
                <a:lnTo>
                  <a:pt x="54226" y="842016"/>
                </a:lnTo>
                <a:lnTo>
                  <a:pt x="65375" y="835934"/>
                </a:lnTo>
                <a:lnTo>
                  <a:pt x="48651" y="805273"/>
                </a:lnTo>
                <a:close/>
              </a:path>
              <a:path w="1604645" h="875664">
                <a:moveTo>
                  <a:pt x="65375" y="835934"/>
                </a:moveTo>
                <a:lnTo>
                  <a:pt x="54226" y="842016"/>
                </a:lnTo>
                <a:lnTo>
                  <a:pt x="57266" y="847590"/>
                </a:lnTo>
                <a:lnTo>
                  <a:pt x="68416" y="841508"/>
                </a:lnTo>
                <a:lnTo>
                  <a:pt x="65375" y="835934"/>
                </a:lnTo>
                <a:close/>
              </a:path>
              <a:path w="1604645" h="875664">
                <a:moveTo>
                  <a:pt x="68416" y="841508"/>
                </a:moveTo>
                <a:lnTo>
                  <a:pt x="57266" y="847590"/>
                </a:lnTo>
                <a:lnTo>
                  <a:pt x="71733" y="847590"/>
                </a:lnTo>
                <a:lnTo>
                  <a:pt x="68416" y="841508"/>
                </a:lnTo>
                <a:close/>
              </a:path>
              <a:path w="1604645" h="875664">
                <a:moveTo>
                  <a:pt x="1536138" y="33702"/>
                </a:moveTo>
                <a:lnTo>
                  <a:pt x="65375" y="835934"/>
                </a:lnTo>
                <a:lnTo>
                  <a:pt x="68416" y="841508"/>
                </a:lnTo>
                <a:lnTo>
                  <a:pt x="1539178" y="39276"/>
                </a:lnTo>
                <a:lnTo>
                  <a:pt x="1536138" y="33702"/>
                </a:lnTo>
                <a:close/>
              </a:path>
              <a:path w="1604645" h="875664">
                <a:moveTo>
                  <a:pt x="1585339" y="27621"/>
                </a:moveTo>
                <a:lnTo>
                  <a:pt x="1547286" y="27621"/>
                </a:lnTo>
                <a:lnTo>
                  <a:pt x="1550327" y="33195"/>
                </a:lnTo>
                <a:lnTo>
                  <a:pt x="1539178" y="39276"/>
                </a:lnTo>
                <a:lnTo>
                  <a:pt x="1555902" y="69936"/>
                </a:lnTo>
                <a:lnTo>
                  <a:pt x="1585339" y="27621"/>
                </a:lnTo>
                <a:close/>
              </a:path>
              <a:path w="1604645" h="875664">
                <a:moveTo>
                  <a:pt x="1547286" y="27621"/>
                </a:moveTo>
                <a:lnTo>
                  <a:pt x="1536138" y="33702"/>
                </a:lnTo>
                <a:lnTo>
                  <a:pt x="1539178" y="39276"/>
                </a:lnTo>
                <a:lnTo>
                  <a:pt x="1550327" y="33195"/>
                </a:lnTo>
                <a:lnTo>
                  <a:pt x="1547286" y="27621"/>
                </a:lnTo>
                <a:close/>
              </a:path>
              <a:path w="1604645" h="875664">
                <a:moveTo>
                  <a:pt x="1604554" y="0"/>
                </a:moveTo>
                <a:lnTo>
                  <a:pt x="1519414" y="3041"/>
                </a:lnTo>
                <a:lnTo>
                  <a:pt x="1536138" y="33702"/>
                </a:lnTo>
                <a:lnTo>
                  <a:pt x="1547286" y="27621"/>
                </a:lnTo>
                <a:lnTo>
                  <a:pt x="1585339" y="27621"/>
                </a:lnTo>
                <a:lnTo>
                  <a:pt x="1604554" y="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832126" y="1751351"/>
            <a:ext cx="81915" cy="875665"/>
          </a:xfrm>
          <a:custGeom>
            <a:avLst/>
            <a:gdLst/>
            <a:ahLst/>
            <a:cxnLst/>
            <a:rect l="l" t="t" r="r" b="b"/>
            <a:pathLst>
              <a:path w="81915" h="875664">
                <a:moveTo>
                  <a:pt x="0" y="798738"/>
                </a:moveTo>
                <a:lnTo>
                  <a:pt x="37553" y="875209"/>
                </a:lnTo>
                <a:lnTo>
                  <a:pt x="69860" y="811734"/>
                </a:lnTo>
                <a:lnTo>
                  <a:pt x="41182" y="811734"/>
                </a:lnTo>
                <a:lnTo>
                  <a:pt x="34832" y="811688"/>
                </a:lnTo>
                <a:lnTo>
                  <a:pt x="34923" y="798988"/>
                </a:lnTo>
                <a:lnTo>
                  <a:pt x="0" y="798738"/>
                </a:lnTo>
                <a:close/>
              </a:path>
              <a:path w="81915" h="875664">
                <a:moveTo>
                  <a:pt x="34923" y="798988"/>
                </a:moveTo>
                <a:lnTo>
                  <a:pt x="34832" y="811688"/>
                </a:lnTo>
                <a:lnTo>
                  <a:pt x="41182" y="811734"/>
                </a:lnTo>
                <a:lnTo>
                  <a:pt x="41273" y="799033"/>
                </a:lnTo>
                <a:lnTo>
                  <a:pt x="34923" y="798988"/>
                </a:lnTo>
                <a:close/>
              </a:path>
              <a:path w="81915" h="875664">
                <a:moveTo>
                  <a:pt x="41273" y="799033"/>
                </a:moveTo>
                <a:lnTo>
                  <a:pt x="41182" y="811734"/>
                </a:lnTo>
                <a:lnTo>
                  <a:pt x="69860" y="811734"/>
                </a:lnTo>
                <a:lnTo>
                  <a:pt x="76197" y="799283"/>
                </a:lnTo>
                <a:lnTo>
                  <a:pt x="41273" y="799033"/>
                </a:lnTo>
                <a:close/>
              </a:path>
              <a:path w="81915" h="875664">
                <a:moveTo>
                  <a:pt x="40093" y="76175"/>
                </a:moveTo>
                <a:lnTo>
                  <a:pt x="34923" y="798988"/>
                </a:lnTo>
                <a:lnTo>
                  <a:pt x="41273" y="799033"/>
                </a:lnTo>
                <a:lnTo>
                  <a:pt x="46443" y="76220"/>
                </a:lnTo>
                <a:lnTo>
                  <a:pt x="40093" y="76175"/>
                </a:lnTo>
                <a:close/>
              </a:path>
              <a:path w="81915" h="875664">
                <a:moveTo>
                  <a:pt x="74984" y="63475"/>
                </a:moveTo>
                <a:lnTo>
                  <a:pt x="40184" y="63475"/>
                </a:lnTo>
                <a:lnTo>
                  <a:pt x="46534" y="63521"/>
                </a:lnTo>
                <a:lnTo>
                  <a:pt x="46443" y="76220"/>
                </a:lnTo>
                <a:lnTo>
                  <a:pt x="81366" y="76470"/>
                </a:lnTo>
                <a:lnTo>
                  <a:pt x="74984" y="63475"/>
                </a:lnTo>
                <a:close/>
              </a:path>
              <a:path w="81915" h="875664">
                <a:moveTo>
                  <a:pt x="40184" y="63475"/>
                </a:moveTo>
                <a:lnTo>
                  <a:pt x="40093" y="76175"/>
                </a:lnTo>
                <a:lnTo>
                  <a:pt x="46443" y="76220"/>
                </a:lnTo>
                <a:lnTo>
                  <a:pt x="46534" y="63521"/>
                </a:lnTo>
                <a:lnTo>
                  <a:pt x="40184" y="63475"/>
                </a:lnTo>
                <a:close/>
              </a:path>
              <a:path w="81915" h="875664">
                <a:moveTo>
                  <a:pt x="43812" y="0"/>
                </a:moveTo>
                <a:lnTo>
                  <a:pt x="5168" y="75925"/>
                </a:lnTo>
                <a:lnTo>
                  <a:pt x="40093" y="76175"/>
                </a:lnTo>
                <a:lnTo>
                  <a:pt x="40184" y="63475"/>
                </a:lnTo>
                <a:lnTo>
                  <a:pt x="74984" y="63475"/>
                </a:lnTo>
                <a:lnTo>
                  <a:pt x="43812" y="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037046" y="1751351"/>
            <a:ext cx="1598295" cy="875665"/>
          </a:xfrm>
          <a:custGeom>
            <a:avLst/>
            <a:gdLst/>
            <a:ahLst/>
            <a:cxnLst/>
            <a:rect l="l" t="t" r="r" b="b"/>
            <a:pathLst>
              <a:path w="1598295" h="875664">
                <a:moveTo>
                  <a:pt x="1529935" y="841397"/>
                </a:moveTo>
                <a:lnTo>
                  <a:pt x="1513160" y="872030"/>
                </a:lnTo>
                <a:lnTo>
                  <a:pt x="1598295" y="875211"/>
                </a:lnTo>
                <a:lnTo>
                  <a:pt x="1579084" y="847498"/>
                </a:lnTo>
                <a:lnTo>
                  <a:pt x="1541077" y="847498"/>
                </a:lnTo>
                <a:lnTo>
                  <a:pt x="1529935" y="841397"/>
                </a:lnTo>
                <a:close/>
              </a:path>
              <a:path w="1598295" h="875664">
                <a:moveTo>
                  <a:pt x="1532984" y="835828"/>
                </a:moveTo>
                <a:lnTo>
                  <a:pt x="1529935" y="841397"/>
                </a:lnTo>
                <a:lnTo>
                  <a:pt x="1541077" y="847498"/>
                </a:lnTo>
                <a:lnTo>
                  <a:pt x="1544126" y="841929"/>
                </a:lnTo>
                <a:lnTo>
                  <a:pt x="1532984" y="835828"/>
                </a:lnTo>
                <a:close/>
              </a:path>
              <a:path w="1598295" h="875664">
                <a:moveTo>
                  <a:pt x="1549759" y="805195"/>
                </a:moveTo>
                <a:lnTo>
                  <a:pt x="1532984" y="835828"/>
                </a:lnTo>
                <a:lnTo>
                  <a:pt x="1544126" y="841929"/>
                </a:lnTo>
                <a:lnTo>
                  <a:pt x="1541077" y="847498"/>
                </a:lnTo>
                <a:lnTo>
                  <a:pt x="1579084" y="847498"/>
                </a:lnTo>
                <a:lnTo>
                  <a:pt x="1549759" y="805195"/>
                </a:lnTo>
                <a:close/>
              </a:path>
              <a:path w="1598295" h="875664">
                <a:moveTo>
                  <a:pt x="68361" y="33814"/>
                </a:moveTo>
                <a:lnTo>
                  <a:pt x="65310" y="39384"/>
                </a:lnTo>
                <a:lnTo>
                  <a:pt x="1529935" y="841397"/>
                </a:lnTo>
                <a:lnTo>
                  <a:pt x="1532984" y="835828"/>
                </a:lnTo>
                <a:lnTo>
                  <a:pt x="68361" y="33814"/>
                </a:lnTo>
                <a:close/>
              </a:path>
              <a:path w="1598295" h="875664">
                <a:moveTo>
                  <a:pt x="0" y="0"/>
                </a:moveTo>
                <a:lnTo>
                  <a:pt x="48536" y="70016"/>
                </a:lnTo>
                <a:lnTo>
                  <a:pt x="65310" y="39384"/>
                </a:lnTo>
                <a:lnTo>
                  <a:pt x="54170" y="33284"/>
                </a:lnTo>
                <a:lnTo>
                  <a:pt x="57221" y="27713"/>
                </a:lnTo>
                <a:lnTo>
                  <a:pt x="71701" y="27713"/>
                </a:lnTo>
                <a:lnTo>
                  <a:pt x="85135" y="3181"/>
                </a:lnTo>
                <a:lnTo>
                  <a:pt x="0" y="0"/>
                </a:lnTo>
                <a:close/>
              </a:path>
              <a:path w="1598295" h="875664">
                <a:moveTo>
                  <a:pt x="57221" y="27713"/>
                </a:moveTo>
                <a:lnTo>
                  <a:pt x="54170" y="33284"/>
                </a:lnTo>
                <a:lnTo>
                  <a:pt x="65310" y="39384"/>
                </a:lnTo>
                <a:lnTo>
                  <a:pt x="68361" y="33814"/>
                </a:lnTo>
                <a:lnTo>
                  <a:pt x="57221" y="27713"/>
                </a:lnTo>
                <a:close/>
              </a:path>
              <a:path w="1598295" h="875664">
                <a:moveTo>
                  <a:pt x="71701" y="27713"/>
                </a:moveTo>
                <a:lnTo>
                  <a:pt x="57221" y="27713"/>
                </a:lnTo>
                <a:lnTo>
                  <a:pt x="68361" y="33814"/>
                </a:lnTo>
                <a:lnTo>
                  <a:pt x="71701" y="27713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364604" y="3961892"/>
            <a:ext cx="421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95%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63472" y="3821683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5%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774763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A</a:t>
            </a:r>
            <a:r>
              <a:rPr dirty="0" spc="-240"/>
              <a:t>P</a:t>
            </a:r>
            <a:r>
              <a:rPr dirty="0" spc="-940"/>
              <a:t>I</a:t>
            </a:r>
            <a:r>
              <a:rPr dirty="0" spc="-325"/>
              <a:t> </a:t>
            </a:r>
            <a:r>
              <a:rPr dirty="0" spc="-254"/>
              <a:t>G</a:t>
            </a:r>
            <a:r>
              <a:rPr dirty="0" spc="-775"/>
              <a:t>a</a:t>
            </a:r>
            <a:r>
              <a:rPr dirty="0" spc="-420"/>
              <a:t>t</a:t>
            </a:r>
            <a:r>
              <a:rPr dirty="0" spc="-509"/>
              <a:t>e</a:t>
            </a:r>
            <a:r>
              <a:rPr dirty="0" spc="-495"/>
              <a:t>w</a:t>
            </a:r>
            <a:r>
              <a:rPr dirty="0" spc="-840"/>
              <a:t>a</a:t>
            </a:r>
            <a:r>
              <a:rPr dirty="0" spc="-770"/>
              <a:t>y</a:t>
            </a:r>
            <a:r>
              <a:rPr dirty="0" spc="-320"/>
              <a:t> </a:t>
            </a:r>
            <a:r>
              <a:rPr dirty="0" spc="-600"/>
              <a:t>–</a:t>
            </a:r>
            <a:r>
              <a:rPr dirty="0" spc="-325"/>
              <a:t> </a:t>
            </a:r>
            <a:r>
              <a:rPr dirty="0" spc="-390"/>
              <a:t>De</a:t>
            </a:r>
            <a:r>
              <a:rPr dirty="0" spc="-370"/>
              <a:t>p</a:t>
            </a:r>
            <a:r>
              <a:rPr dirty="0" spc="-390"/>
              <a:t>l</a:t>
            </a:r>
            <a:r>
              <a:rPr dirty="0" spc="-380"/>
              <a:t>o</a:t>
            </a:r>
            <a:r>
              <a:rPr dirty="0" spc="-770"/>
              <a:t>y</a:t>
            </a:r>
            <a:r>
              <a:rPr dirty="0" spc="-900"/>
              <a:t>m</a:t>
            </a:r>
            <a:r>
              <a:rPr dirty="0" spc="-585"/>
              <a:t>en</a:t>
            </a:r>
            <a:r>
              <a:rPr dirty="0" spc="-380"/>
              <a:t>t</a:t>
            </a:r>
            <a:r>
              <a:rPr dirty="0" spc="-325"/>
              <a:t> </a:t>
            </a:r>
            <a:r>
              <a:rPr dirty="0" spc="-950"/>
              <a:t>S</a:t>
            </a:r>
            <a:r>
              <a:rPr dirty="0" spc="-415"/>
              <a:t>t</a:t>
            </a:r>
            <a:r>
              <a:rPr dirty="0" spc="-770"/>
              <a:t>a</a:t>
            </a:r>
            <a:r>
              <a:rPr dirty="0" spc="-869"/>
              <a:t>g</a:t>
            </a:r>
            <a:r>
              <a:rPr dirty="0" spc="-620"/>
              <a:t>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2483"/>
            <a:ext cx="9705975" cy="360997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Making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changes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API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Gateway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does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5">
                <a:solidFill>
                  <a:srgbClr val="444949"/>
                </a:solidFill>
                <a:latin typeface="Microsoft Sans Serif"/>
                <a:cs typeface="Microsoft Sans Serif"/>
              </a:rPr>
              <a:t>not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mean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they’re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effective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4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75">
                <a:solidFill>
                  <a:srgbClr val="444949"/>
                </a:solidFill>
                <a:latin typeface="Microsoft Sans Serif"/>
                <a:cs typeface="Microsoft Sans Serif"/>
              </a:rPr>
              <a:t>“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175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It’s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common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source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confusion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Changes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deployed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“Stages”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(as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many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dirty="0" sz="2800" spc="-3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want)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Use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naming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like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stages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(dev,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test,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prod)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7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10">
                <a:solidFill>
                  <a:srgbClr val="444949"/>
                </a:solidFill>
                <a:latin typeface="Microsoft Sans Serif"/>
                <a:cs typeface="Microsoft Sans Serif"/>
              </a:rPr>
              <a:t>Stages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rolled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back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dirty="0" sz="2800" spc="-3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history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deployments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kept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532"/>
            <a:ext cx="7151370" cy="1305560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660"/>
              </a:spcBef>
            </a:pPr>
            <a:r>
              <a:rPr dirty="0" spc="-260"/>
              <a:t>A</a:t>
            </a:r>
            <a:r>
              <a:rPr dirty="0" spc="-240"/>
              <a:t>P</a:t>
            </a:r>
            <a:r>
              <a:rPr dirty="0" spc="-940"/>
              <a:t>I</a:t>
            </a:r>
            <a:r>
              <a:rPr dirty="0" spc="-325"/>
              <a:t> </a:t>
            </a:r>
            <a:r>
              <a:rPr dirty="0" spc="-254"/>
              <a:t>G</a:t>
            </a:r>
            <a:r>
              <a:rPr dirty="0" spc="-775"/>
              <a:t>a</a:t>
            </a:r>
            <a:r>
              <a:rPr dirty="0" spc="-420"/>
              <a:t>t</a:t>
            </a:r>
            <a:r>
              <a:rPr dirty="0" spc="-509"/>
              <a:t>e</a:t>
            </a:r>
            <a:r>
              <a:rPr dirty="0" spc="-495"/>
              <a:t>w</a:t>
            </a:r>
            <a:r>
              <a:rPr dirty="0" spc="-840"/>
              <a:t>a</a:t>
            </a:r>
            <a:r>
              <a:rPr dirty="0" spc="-770"/>
              <a:t>y</a:t>
            </a:r>
            <a:r>
              <a:rPr dirty="0" spc="-320"/>
              <a:t> </a:t>
            </a:r>
            <a:r>
              <a:rPr dirty="0" spc="-600"/>
              <a:t>–</a:t>
            </a:r>
            <a:r>
              <a:rPr dirty="0" spc="-325"/>
              <a:t> </a:t>
            </a:r>
            <a:r>
              <a:rPr dirty="0" spc="-950"/>
              <a:t>S</a:t>
            </a:r>
            <a:r>
              <a:rPr dirty="0" spc="-415"/>
              <a:t>t</a:t>
            </a:r>
            <a:r>
              <a:rPr dirty="0" spc="-770"/>
              <a:t>a</a:t>
            </a:r>
            <a:r>
              <a:rPr dirty="0" spc="-869"/>
              <a:t>g</a:t>
            </a:r>
            <a:r>
              <a:rPr dirty="0" spc="-515"/>
              <a:t>e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735"/>
              <a:t>v</a:t>
            </a:r>
            <a:r>
              <a:rPr dirty="0" spc="-600"/>
              <a:t>1</a:t>
            </a:r>
            <a:r>
              <a:rPr dirty="0" spc="-325"/>
              <a:t> </a:t>
            </a:r>
            <a:r>
              <a:rPr dirty="0" spc="-770"/>
              <a:t>a</a:t>
            </a:r>
            <a:r>
              <a:rPr dirty="0" spc="-625"/>
              <a:t>n</a:t>
            </a:r>
            <a:r>
              <a:rPr dirty="0" spc="-500"/>
              <a:t>d</a:t>
            </a:r>
            <a:r>
              <a:rPr dirty="0" spc="-330"/>
              <a:t> </a:t>
            </a:r>
            <a:r>
              <a:rPr dirty="0" spc="-735"/>
              <a:t>v</a:t>
            </a:r>
            <a:r>
              <a:rPr dirty="0" spc="-420"/>
              <a:t>2  </a:t>
            </a:r>
            <a:r>
              <a:rPr dirty="0" spc="-260"/>
              <a:t>A</a:t>
            </a:r>
            <a:r>
              <a:rPr dirty="0" spc="-240"/>
              <a:t>P</a:t>
            </a:r>
            <a:r>
              <a:rPr dirty="0" spc="-940"/>
              <a:t>I</a:t>
            </a:r>
            <a:r>
              <a:rPr dirty="0" spc="-325"/>
              <a:t> </a:t>
            </a:r>
            <a:r>
              <a:rPr dirty="0" spc="-509"/>
              <a:t>b</a:t>
            </a:r>
            <a:r>
              <a:rPr dirty="0" spc="-420"/>
              <a:t>r</a:t>
            </a:r>
            <a:r>
              <a:rPr dirty="0" spc="-509"/>
              <a:t>e</a:t>
            </a:r>
            <a:r>
              <a:rPr dirty="0" spc="-775"/>
              <a:t>a</a:t>
            </a:r>
            <a:r>
              <a:rPr dirty="0" spc="-740"/>
              <a:t>k</a:t>
            </a:r>
            <a:r>
              <a:rPr dirty="0" spc="-390"/>
              <a:t>i</a:t>
            </a:r>
            <a:r>
              <a:rPr dirty="0" spc="-625"/>
              <a:t>n</a:t>
            </a:r>
            <a:r>
              <a:rPr dirty="0" spc="-865"/>
              <a:t>g</a:t>
            </a:r>
            <a:r>
              <a:rPr dirty="0" spc="-330"/>
              <a:t> </a:t>
            </a:r>
            <a:r>
              <a:rPr dirty="0" spc="-490"/>
              <a:t>c</a:t>
            </a:r>
            <a:r>
              <a:rPr dirty="0" spc="-590"/>
              <a:t>h</a:t>
            </a:r>
            <a:r>
              <a:rPr dirty="0" spc="-775"/>
              <a:t>a</a:t>
            </a:r>
            <a:r>
              <a:rPr dirty="0" spc="-625"/>
              <a:t>n</a:t>
            </a:r>
            <a:r>
              <a:rPr dirty="0" spc="-875"/>
              <a:t>g</a:t>
            </a:r>
            <a:r>
              <a:rPr dirty="0" spc="-515"/>
              <a:t>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11679" y="2407920"/>
            <a:ext cx="8199120" cy="975360"/>
            <a:chOff x="2011679" y="2407920"/>
            <a:chExt cx="8199120" cy="9753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2032" y="2407920"/>
              <a:ext cx="975360" cy="9753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2872" y="2429256"/>
              <a:ext cx="947927" cy="9479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25422" y="2864331"/>
              <a:ext cx="1940560" cy="76200"/>
            </a:xfrm>
            <a:custGeom>
              <a:avLst/>
              <a:gdLst/>
              <a:ahLst/>
              <a:cxnLst/>
              <a:rect l="l" t="t" r="r" b="b"/>
              <a:pathLst>
                <a:path w="1940559" h="76200">
                  <a:moveTo>
                    <a:pt x="1864400" y="0"/>
                  </a:moveTo>
                  <a:lnTo>
                    <a:pt x="1864262" y="34925"/>
                  </a:lnTo>
                  <a:lnTo>
                    <a:pt x="1876960" y="34975"/>
                  </a:lnTo>
                  <a:lnTo>
                    <a:pt x="1876935" y="41325"/>
                  </a:lnTo>
                  <a:lnTo>
                    <a:pt x="1864237" y="41325"/>
                  </a:lnTo>
                  <a:lnTo>
                    <a:pt x="1864099" y="76200"/>
                  </a:lnTo>
                  <a:lnTo>
                    <a:pt x="1934541" y="41325"/>
                  </a:lnTo>
                  <a:lnTo>
                    <a:pt x="1876935" y="41325"/>
                  </a:lnTo>
                  <a:lnTo>
                    <a:pt x="1934643" y="41275"/>
                  </a:lnTo>
                  <a:lnTo>
                    <a:pt x="1940449" y="38400"/>
                  </a:lnTo>
                  <a:lnTo>
                    <a:pt x="1864400" y="0"/>
                  </a:lnTo>
                  <a:close/>
                </a:path>
                <a:path w="1940559" h="76200">
                  <a:moveTo>
                    <a:pt x="1864262" y="34925"/>
                  </a:moveTo>
                  <a:lnTo>
                    <a:pt x="1864237" y="41275"/>
                  </a:lnTo>
                  <a:lnTo>
                    <a:pt x="1876935" y="41325"/>
                  </a:lnTo>
                  <a:lnTo>
                    <a:pt x="1876960" y="34975"/>
                  </a:lnTo>
                  <a:lnTo>
                    <a:pt x="1864262" y="34925"/>
                  </a:lnTo>
                  <a:close/>
                </a:path>
                <a:path w="1940559" h="76200">
                  <a:moveTo>
                    <a:pt x="25" y="27547"/>
                  </a:moveTo>
                  <a:lnTo>
                    <a:pt x="0" y="33897"/>
                  </a:lnTo>
                  <a:lnTo>
                    <a:pt x="1864237" y="41275"/>
                  </a:lnTo>
                  <a:lnTo>
                    <a:pt x="1864262" y="34925"/>
                  </a:lnTo>
                  <a:lnTo>
                    <a:pt x="25" y="27547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1679" y="2407920"/>
              <a:ext cx="960119" cy="96011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432615" y="2425700"/>
            <a:ext cx="804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v1</a:t>
            </a:r>
            <a:r>
              <a:rPr dirty="0" sz="1800" spc="-7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Stage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92479" y="2767076"/>
            <a:ext cx="272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76415" y="4062984"/>
            <a:ext cx="3907790" cy="972819"/>
            <a:chOff x="6376415" y="4062984"/>
            <a:chExt cx="3907790" cy="972819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9071" y="4090416"/>
              <a:ext cx="944879" cy="9448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6415" y="4062984"/>
              <a:ext cx="972312" cy="9723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347841" y="4524420"/>
              <a:ext cx="1992630" cy="76200"/>
            </a:xfrm>
            <a:custGeom>
              <a:avLst/>
              <a:gdLst/>
              <a:ahLst/>
              <a:cxnLst/>
              <a:rect l="l" t="t" r="r" b="b"/>
              <a:pathLst>
                <a:path w="1992629" h="76200">
                  <a:moveTo>
                    <a:pt x="1916534" y="0"/>
                  </a:moveTo>
                  <a:lnTo>
                    <a:pt x="1916290" y="34922"/>
                  </a:lnTo>
                  <a:lnTo>
                    <a:pt x="1928991" y="35011"/>
                  </a:lnTo>
                  <a:lnTo>
                    <a:pt x="1928947" y="41361"/>
                  </a:lnTo>
                  <a:lnTo>
                    <a:pt x="1916245" y="41361"/>
                  </a:lnTo>
                  <a:lnTo>
                    <a:pt x="1916003" y="76197"/>
                  </a:lnTo>
                  <a:lnTo>
                    <a:pt x="1986906" y="41361"/>
                  </a:lnTo>
                  <a:lnTo>
                    <a:pt x="1928947" y="41361"/>
                  </a:lnTo>
                  <a:lnTo>
                    <a:pt x="1987086" y="41272"/>
                  </a:lnTo>
                  <a:lnTo>
                    <a:pt x="1992466" y="38629"/>
                  </a:lnTo>
                  <a:lnTo>
                    <a:pt x="1916534" y="0"/>
                  </a:lnTo>
                  <a:close/>
                </a:path>
                <a:path w="1992629" h="76200">
                  <a:moveTo>
                    <a:pt x="1916290" y="34922"/>
                  </a:moveTo>
                  <a:lnTo>
                    <a:pt x="1916246" y="41272"/>
                  </a:lnTo>
                  <a:lnTo>
                    <a:pt x="1928947" y="41361"/>
                  </a:lnTo>
                  <a:lnTo>
                    <a:pt x="1928991" y="35011"/>
                  </a:lnTo>
                  <a:lnTo>
                    <a:pt x="1916290" y="34922"/>
                  </a:lnTo>
                  <a:close/>
                </a:path>
                <a:path w="1992629" h="76200">
                  <a:moveTo>
                    <a:pt x="43" y="21581"/>
                  </a:moveTo>
                  <a:lnTo>
                    <a:pt x="0" y="27931"/>
                  </a:lnTo>
                  <a:lnTo>
                    <a:pt x="1916246" y="41272"/>
                  </a:lnTo>
                  <a:lnTo>
                    <a:pt x="1916290" y="34922"/>
                  </a:lnTo>
                  <a:lnTo>
                    <a:pt x="43" y="21581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531154" y="4409947"/>
            <a:ext cx="272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28645" y="4028947"/>
            <a:ext cx="804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v2</a:t>
            </a:r>
            <a:r>
              <a:rPr dirty="0" sz="1800" spc="-7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Stage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50498" y="3382771"/>
            <a:ext cx="8743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V1</a:t>
            </a:r>
            <a:r>
              <a:rPr dirty="0" sz="1800" spc="-6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Client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9034" y="4934204"/>
            <a:ext cx="8743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V2</a:t>
            </a:r>
            <a:r>
              <a:rPr dirty="0" sz="1800" spc="-6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Client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69007" y="3986784"/>
            <a:ext cx="4408170" cy="960119"/>
            <a:chOff x="1969007" y="3986784"/>
            <a:chExt cx="4408170" cy="960119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69007" y="3986784"/>
              <a:ext cx="960119" cy="96011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965354" y="4511127"/>
              <a:ext cx="3411854" cy="76200"/>
            </a:xfrm>
            <a:custGeom>
              <a:avLst/>
              <a:gdLst/>
              <a:ahLst/>
              <a:cxnLst/>
              <a:rect l="l" t="t" r="r" b="b"/>
              <a:pathLst>
                <a:path w="3411854" h="76200">
                  <a:moveTo>
                    <a:pt x="3405337" y="34916"/>
                  </a:moveTo>
                  <a:lnTo>
                    <a:pt x="3348114" y="34916"/>
                  </a:lnTo>
                  <a:lnTo>
                    <a:pt x="3348118" y="41266"/>
                  </a:lnTo>
                  <a:lnTo>
                    <a:pt x="3335415" y="41274"/>
                  </a:lnTo>
                  <a:lnTo>
                    <a:pt x="3335439" y="76199"/>
                  </a:lnTo>
                  <a:lnTo>
                    <a:pt x="3411613" y="38049"/>
                  </a:lnTo>
                  <a:lnTo>
                    <a:pt x="3405337" y="34916"/>
                  </a:lnTo>
                  <a:close/>
                </a:path>
                <a:path w="3411854" h="76200">
                  <a:moveTo>
                    <a:pt x="3335411" y="34924"/>
                  </a:moveTo>
                  <a:lnTo>
                    <a:pt x="0" y="37125"/>
                  </a:lnTo>
                  <a:lnTo>
                    <a:pt x="3" y="43475"/>
                  </a:lnTo>
                  <a:lnTo>
                    <a:pt x="3335415" y="41274"/>
                  </a:lnTo>
                  <a:lnTo>
                    <a:pt x="3335411" y="34924"/>
                  </a:lnTo>
                  <a:close/>
                </a:path>
                <a:path w="3411854" h="76200">
                  <a:moveTo>
                    <a:pt x="3348114" y="34916"/>
                  </a:moveTo>
                  <a:lnTo>
                    <a:pt x="3335411" y="34924"/>
                  </a:lnTo>
                  <a:lnTo>
                    <a:pt x="3335415" y="41274"/>
                  </a:lnTo>
                  <a:lnTo>
                    <a:pt x="3348118" y="41266"/>
                  </a:lnTo>
                  <a:lnTo>
                    <a:pt x="3348114" y="34916"/>
                  </a:lnTo>
                  <a:close/>
                </a:path>
                <a:path w="3411854" h="76200">
                  <a:moveTo>
                    <a:pt x="3335388" y="0"/>
                  </a:moveTo>
                  <a:lnTo>
                    <a:pt x="3335411" y="34924"/>
                  </a:lnTo>
                  <a:lnTo>
                    <a:pt x="3405337" y="34916"/>
                  </a:lnTo>
                  <a:lnTo>
                    <a:pt x="3335388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2971716" y="2856811"/>
            <a:ext cx="3383279" cy="76200"/>
          </a:xfrm>
          <a:custGeom>
            <a:avLst/>
            <a:gdLst/>
            <a:ahLst/>
            <a:cxnLst/>
            <a:rect l="l" t="t" r="r" b="b"/>
            <a:pathLst>
              <a:path w="3383279" h="76200">
                <a:moveTo>
                  <a:pt x="3306618" y="41275"/>
                </a:moveTo>
                <a:lnTo>
                  <a:pt x="3306552" y="76200"/>
                </a:lnTo>
                <a:lnTo>
                  <a:pt x="3376682" y="41299"/>
                </a:lnTo>
                <a:lnTo>
                  <a:pt x="3319332" y="41299"/>
                </a:lnTo>
                <a:lnTo>
                  <a:pt x="3306618" y="41275"/>
                </a:lnTo>
                <a:close/>
              </a:path>
              <a:path w="3383279" h="76200">
                <a:moveTo>
                  <a:pt x="3306630" y="34925"/>
                </a:moveTo>
                <a:lnTo>
                  <a:pt x="3306618" y="41275"/>
                </a:lnTo>
                <a:lnTo>
                  <a:pt x="3319332" y="41299"/>
                </a:lnTo>
                <a:lnTo>
                  <a:pt x="3319344" y="34949"/>
                </a:lnTo>
                <a:lnTo>
                  <a:pt x="3306630" y="34925"/>
                </a:lnTo>
                <a:close/>
              </a:path>
              <a:path w="3383279" h="76200">
                <a:moveTo>
                  <a:pt x="3306696" y="0"/>
                </a:moveTo>
                <a:lnTo>
                  <a:pt x="3306630" y="34925"/>
                </a:lnTo>
                <a:lnTo>
                  <a:pt x="3319344" y="34949"/>
                </a:lnTo>
                <a:lnTo>
                  <a:pt x="3319332" y="41299"/>
                </a:lnTo>
                <a:lnTo>
                  <a:pt x="3376682" y="41299"/>
                </a:lnTo>
                <a:lnTo>
                  <a:pt x="3382825" y="38242"/>
                </a:lnTo>
                <a:lnTo>
                  <a:pt x="3306696" y="0"/>
                </a:lnTo>
                <a:close/>
              </a:path>
              <a:path w="3383279" h="76200">
                <a:moveTo>
                  <a:pt x="11" y="28738"/>
                </a:moveTo>
                <a:lnTo>
                  <a:pt x="0" y="35088"/>
                </a:lnTo>
                <a:lnTo>
                  <a:pt x="3306618" y="41275"/>
                </a:lnTo>
                <a:lnTo>
                  <a:pt x="3306630" y="34925"/>
                </a:lnTo>
                <a:lnTo>
                  <a:pt x="11" y="28738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267942" y="2422652"/>
            <a:ext cx="2624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https://api.example.com/v1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72917" y="4050283"/>
            <a:ext cx="2624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https://api.example.com/v2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7424" y="4242307"/>
            <a:ext cx="943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New</a:t>
            </a:r>
            <a:r>
              <a:rPr dirty="0" sz="1800" spc="-5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URL!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66178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A</a:t>
            </a:r>
            <a:r>
              <a:rPr dirty="0" spc="-240"/>
              <a:t>P</a:t>
            </a:r>
            <a:r>
              <a:rPr dirty="0" spc="-940"/>
              <a:t>I</a:t>
            </a:r>
            <a:r>
              <a:rPr dirty="0" spc="-325"/>
              <a:t> </a:t>
            </a:r>
            <a:r>
              <a:rPr dirty="0" spc="-254"/>
              <a:t>G</a:t>
            </a:r>
            <a:r>
              <a:rPr dirty="0" spc="-775"/>
              <a:t>a</a:t>
            </a:r>
            <a:r>
              <a:rPr dirty="0" spc="-420"/>
              <a:t>t</a:t>
            </a:r>
            <a:r>
              <a:rPr dirty="0" spc="-509"/>
              <a:t>e</a:t>
            </a:r>
            <a:r>
              <a:rPr dirty="0" spc="-495"/>
              <a:t>w</a:t>
            </a:r>
            <a:r>
              <a:rPr dirty="0" spc="-840"/>
              <a:t>a</a:t>
            </a:r>
            <a:r>
              <a:rPr dirty="0" spc="-770"/>
              <a:t>y</a:t>
            </a:r>
            <a:r>
              <a:rPr dirty="0" spc="-320"/>
              <a:t> </a:t>
            </a:r>
            <a:r>
              <a:rPr dirty="0" spc="-600"/>
              <a:t>–</a:t>
            </a:r>
            <a:r>
              <a:rPr dirty="0" spc="-325"/>
              <a:t> </a:t>
            </a:r>
            <a:r>
              <a:rPr dirty="0" spc="-865"/>
              <a:t>S</a:t>
            </a:r>
            <a:r>
              <a:rPr dirty="0" spc="-505"/>
              <a:t>t</a:t>
            </a:r>
            <a:r>
              <a:rPr dirty="0" spc="-770"/>
              <a:t>a</a:t>
            </a:r>
            <a:r>
              <a:rPr dirty="0" spc="-869"/>
              <a:t>g</a:t>
            </a:r>
            <a:r>
              <a:rPr dirty="0" spc="-515"/>
              <a:t>e</a:t>
            </a:r>
            <a:r>
              <a:rPr dirty="0" spc="-940"/>
              <a:t> </a:t>
            </a:r>
            <a:r>
              <a:rPr dirty="0" spc="-620"/>
              <a:t>V</a:t>
            </a:r>
            <a:r>
              <a:rPr dirty="0" spc="-770"/>
              <a:t>a</a:t>
            </a:r>
            <a:r>
              <a:rPr dirty="0" spc="-310"/>
              <a:t>r</a:t>
            </a:r>
            <a:r>
              <a:rPr dirty="0" spc="-365"/>
              <a:t>i</a:t>
            </a:r>
            <a:r>
              <a:rPr dirty="0" spc="-800"/>
              <a:t>a</a:t>
            </a:r>
            <a:r>
              <a:rPr dirty="0" spc="-575"/>
              <a:t>b</a:t>
            </a:r>
            <a:r>
              <a:rPr dirty="0" spc="-290"/>
              <a:t>l</a:t>
            </a:r>
            <a:r>
              <a:rPr dirty="0" spc="-615"/>
              <a:t>e</a:t>
            </a:r>
            <a:r>
              <a:rPr dirty="0" spc="-735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5531"/>
            <a:ext cx="9740265" cy="41529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5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le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5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le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45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0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40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Use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them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change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often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changing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configuration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values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329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1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210">
                <a:solidFill>
                  <a:srgbClr val="444949"/>
                </a:solidFill>
                <a:latin typeface="Microsoft Sans Serif"/>
                <a:cs typeface="Microsoft Sans Serif"/>
              </a:rPr>
              <a:t>Lam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functio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ARN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79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HTTP</a:t>
            </a:r>
            <a:r>
              <a:rPr dirty="0" sz="2400" spc="-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Endpoint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30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43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6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pp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329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Us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ses: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1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TT</a:t>
            </a:r>
            <a:r>
              <a:rPr dirty="0" sz="2400" spc="-38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dp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0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520">
                <a:solidFill>
                  <a:srgbClr val="444949"/>
                </a:solidFill>
                <a:latin typeface="Microsoft Sans Serif"/>
                <a:cs typeface="Microsoft Sans Serif"/>
              </a:rPr>
              <a:t>…)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4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360">
                <a:solidFill>
                  <a:srgbClr val="444949"/>
                </a:solidFill>
                <a:latin typeface="Microsoft Sans Serif"/>
                <a:cs typeface="Microsoft Sans Serif"/>
              </a:rPr>
              <a:t>Pass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configuration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parameters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Lambda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through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mapping</a:t>
            </a:r>
            <a:r>
              <a:rPr dirty="0" sz="24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templates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5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le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75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175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je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2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5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1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30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bd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102273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80"/>
              <a:t>API</a:t>
            </a:r>
            <a:r>
              <a:rPr dirty="0" spc="-325"/>
              <a:t> </a:t>
            </a:r>
            <a:r>
              <a:rPr dirty="0" spc="-580"/>
              <a:t>Gateway</a:t>
            </a:r>
            <a:r>
              <a:rPr dirty="0" spc="-320"/>
              <a:t> </a:t>
            </a:r>
            <a:r>
              <a:rPr dirty="0" spc="-710"/>
              <a:t>Stage</a:t>
            </a:r>
            <a:r>
              <a:rPr dirty="0" spc="-930"/>
              <a:t> </a:t>
            </a:r>
            <a:r>
              <a:rPr dirty="0" spc="-565"/>
              <a:t>Variables</a:t>
            </a:r>
            <a:r>
              <a:rPr dirty="0" spc="-315"/>
              <a:t> </a:t>
            </a:r>
            <a:r>
              <a:rPr dirty="0" spc="-490"/>
              <a:t>&amp;</a:t>
            </a:r>
            <a:r>
              <a:rPr dirty="0" spc="-315"/>
              <a:t> </a:t>
            </a:r>
            <a:r>
              <a:rPr dirty="0" spc="-645"/>
              <a:t>Lambda</a:t>
            </a:r>
            <a:r>
              <a:rPr dirty="0" spc="-590"/>
              <a:t> </a:t>
            </a:r>
            <a:r>
              <a:rPr dirty="0" spc="-515"/>
              <a:t>Aliases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691383" y="2791967"/>
            <a:ext cx="4063365" cy="1003300"/>
            <a:chOff x="2691383" y="2791967"/>
            <a:chExt cx="4063365" cy="10033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1383" y="2822447"/>
              <a:ext cx="975359" cy="9723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9488" y="2791967"/>
              <a:ext cx="944880" cy="94792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691383" y="5318759"/>
            <a:ext cx="6352540" cy="1005840"/>
            <a:chOff x="2691383" y="5318759"/>
            <a:chExt cx="6352540" cy="100584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1383" y="5349239"/>
              <a:ext cx="975359" cy="9753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9488" y="5318759"/>
              <a:ext cx="944880" cy="9479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98536" y="5324855"/>
              <a:ext cx="944879" cy="9448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710165" y="5754623"/>
              <a:ext cx="4389120" cy="81280"/>
            </a:xfrm>
            <a:custGeom>
              <a:avLst/>
              <a:gdLst/>
              <a:ahLst/>
              <a:cxnLst/>
              <a:rect l="l" t="t" r="r" b="b"/>
              <a:pathLst>
                <a:path w="4389120" h="81279">
                  <a:moveTo>
                    <a:pt x="2116785" y="38100"/>
                  </a:moveTo>
                  <a:lnTo>
                    <a:pt x="2040585" y="0"/>
                  </a:lnTo>
                  <a:lnTo>
                    <a:pt x="2040585" y="34925"/>
                  </a:lnTo>
                  <a:lnTo>
                    <a:pt x="0" y="34912"/>
                  </a:lnTo>
                  <a:lnTo>
                    <a:pt x="0" y="41262"/>
                  </a:lnTo>
                  <a:lnTo>
                    <a:pt x="2040585" y="41275"/>
                  </a:lnTo>
                  <a:lnTo>
                    <a:pt x="2040585" y="76200"/>
                  </a:lnTo>
                  <a:lnTo>
                    <a:pt x="2110435" y="41275"/>
                  </a:lnTo>
                  <a:lnTo>
                    <a:pt x="2053285" y="41275"/>
                  </a:lnTo>
                  <a:lnTo>
                    <a:pt x="2110435" y="41262"/>
                  </a:lnTo>
                  <a:lnTo>
                    <a:pt x="2116785" y="38100"/>
                  </a:lnTo>
                  <a:close/>
                </a:path>
                <a:path w="4389120" h="81279">
                  <a:moveTo>
                    <a:pt x="4382706" y="46342"/>
                  </a:moveTo>
                  <a:lnTo>
                    <a:pt x="4325099" y="46342"/>
                  </a:lnTo>
                  <a:lnTo>
                    <a:pt x="4312399" y="46342"/>
                  </a:lnTo>
                  <a:lnTo>
                    <a:pt x="4312259" y="81216"/>
                  </a:lnTo>
                  <a:lnTo>
                    <a:pt x="4382706" y="46342"/>
                  </a:lnTo>
                  <a:close/>
                </a:path>
                <a:path w="4389120" h="81279">
                  <a:moveTo>
                    <a:pt x="4388612" y="43408"/>
                  </a:moveTo>
                  <a:lnTo>
                    <a:pt x="4312564" y="5016"/>
                  </a:lnTo>
                  <a:lnTo>
                    <a:pt x="4312424" y="39941"/>
                  </a:lnTo>
                  <a:lnTo>
                    <a:pt x="3043682" y="34912"/>
                  </a:lnTo>
                  <a:lnTo>
                    <a:pt x="3043656" y="41262"/>
                  </a:lnTo>
                  <a:lnTo>
                    <a:pt x="4312399" y="46291"/>
                  </a:lnTo>
                  <a:lnTo>
                    <a:pt x="4325099" y="46342"/>
                  </a:lnTo>
                  <a:lnTo>
                    <a:pt x="4382808" y="46291"/>
                  </a:lnTo>
                  <a:lnTo>
                    <a:pt x="4388612" y="43408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735590" y="5312155"/>
            <a:ext cx="942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Dev</a:t>
            </a:r>
            <a:r>
              <a:rPr dirty="0" sz="1800" spc="-7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Stage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1847" y="4967732"/>
            <a:ext cx="895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DEV</a:t>
            </a:r>
            <a:r>
              <a:rPr dirty="0" sz="1800" spc="-7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Alias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46222" y="5629147"/>
            <a:ext cx="786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$</a:t>
            </a:r>
            <a:r>
              <a:rPr dirty="0" sz="1800" spc="5">
                <a:solidFill>
                  <a:srgbClr val="444949"/>
                </a:solidFill>
                <a:latin typeface="Calibri"/>
                <a:cs typeface="Calibri"/>
              </a:rPr>
              <a:t>L</a:t>
            </a:r>
            <a:r>
              <a:rPr dirty="0" sz="1800" spc="-15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r>
              <a:rPr dirty="0" sz="1800" spc="-20">
                <a:solidFill>
                  <a:srgbClr val="444949"/>
                </a:solidFill>
                <a:latin typeface="Calibri"/>
                <a:cs typeface="Calibri"/>
              </a:rPr>
              <a:t>S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51665" y="2788920"/>
            <a:ext cx="2292350" cy="2216150"/>
            <a:chOff x="6751665" y="2788920"/>
            <a:chExt cx="2292350" cy="221615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70519" y="2788920"/>
              <a:ext cx="944879" cy="94792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753833" y="3224806"/>
              <a:ext cx="1217930" cy="76200"/>
            </a:xfrm>
            <a:custGeom>
              <a:avLst/>
              <a:gdLst/>
              <a:ahLst/>
              <a:cxnLst/>
              <a:rect l="l" t="t" r="r" b="b"/>
              <a:pathLst>
                <a:path w="1217929" h="76200">
                  <a:moveTo>
                    <a:pt x="1211653" y="34895"/>
                  </a:moveTo>
                  <a:lnTo>
                    <a:pt x="1154242" y="34895"/>
                  </a:lnTo>
                  <a:lnTo>
                    <a:pt x="1154256" y="41245"/>
                  </a:lnTo>
                  <a:lnTo>
                    <a:pt x="1141556" y="41274"/>
                  </a:lnTo>
                  <a:lnTo>
                    <a:pt x="1141636" y="76200"/>
                  </a:lnTo>
                  <a:lnTo>
                    <a:pt x="1217748" y="37926"/>
                  </a:lnTo>
                  <a:lnTo>
                    <a:pt x="1211653" y="34895"/>
                  </a:lnTo>
                  <a:close/>
                </a:path>
                <a:path w="1217929" h="76200">
                  <a:moveTo>
                    <a:pt x="1141541" y="34924"/>
                  </a:moveTo>
                  <a:lnTo>
                    <a:pt x="0" y="37536"/>
                  </a:lnTo>
                  <a:lnTo>
                    <a:pt x="15" y="43886"/>
                  </a:lnTo>
                  <a:lnTo>
                    <a:pt x="1141556" y="41274"/>
                  </a:lnTo>
                  <a:lnTo>
                    <a:pt x="1141541" y="34924"/>
                  </a:lnTo>
                  <a:close/>
                </a:path>
                <a:path w="1217929" h="76200">
                  <a:moveTo>
                    <a:pt x="1154242" y="34895"/>
                  </a:moveTo>
                  <a:lnTo>
                    <a:pt x="1141541" y="34924"/>
                  </a:lnTo>
                  <a:lnTo>
                    <a:pt x="1141556" y="41274"/>
                  </a:lnTo>
                  <a:lnTo>
                    <a:pt x="1154256" y="41245"/>
                  </a:lnTo>
                  <a:lnTo>
                    <a:pt x="1154242" y="34895"/>
                  </a:lnTo>
                  <a:close/>
                </a:path>
                <a:path w="1217929" h="76200">
                  <a:moveTo>
                    <a:pt x="1141462" y="0"/>
                  </a:moveTo>
                  <a:lnTo>
                    <a:pt x="1141541" y="34924"/>
                  </a:lnTo>
                  <a:lnTo>
                    <a:pt x="1211653" y="34895"/>
                  </a:lnTo>
                  <a:lnTo>
                    <a:pt x="1141462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98536" y="4056888"/>
              <a:ext cx="944879" cy="94792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751665" y="3263205"/>
              <a:ext cx="1347470" cy="1267460"/>
            </a:xfrm>
            <a:custGeom>
              <a:avLst/>
              <a:gdLst/>
              <a:ahLst/>
              <a:cxnLst/>
              <a:rect l="l" t="t" r="r" b="b"/>
              <a:pathLst>
                <a:path w="1347470" h="1267460">
                  <a:moveTo>
                    <a:pt x="1289432" y="1217151"/>
                  </a:moveTo>
                  <a:lnTo>
                    <a:pt x="1265506" y="1242594"/>
                  </a:lnTo>
                  <a:lnTo>
                    <a:pt x="1347118" y="1267039"/>
                  </a:lnTo>
                  <a:lnTo>
                    <a:pt x="1331968" y="1225852"/>
                  </a:lnTo>
                  <a:lnTo>
                    <a:pt x="1298684" y="1225852"/>
                  </a:lnTo>
                  <a:lnTo>
                    <a:pt x="1289432" y="1217151"/>
                  </a:lnTo>
                  <a:close/>
                </a:path>
                <a:path w="1347470" h="1267460">
                  <a:moveTo>
                    <a:pt x="1293782" y="1212525"/>
                  </a:moveTo>
                  <a:lnTo>
                    <a:pt x="1289432" y="1217151"/>
                  </a:lnTo>
                  <a:lnTo>
                    <a:pt x="1298684" y="1225852"/>
                  </a:lnTo>
                  <a:lnTo>
                    <a:pt x="1303035" y="1221226"/>
                  </a:lnTo>
                  <a:lnTo>
                    <a:pt x="1293782" y="1212525"/>
                  </a:lnTo>
                  <a:close/>
                </a:path>
                <a:path w="1347470" h="1267460">
                  <a:moveTo>
                    <a:pt x="1317707" y="1187082"/>
                  </a:moveTo>
                  <a:lnTo>
                    <a:pt x="1293782" y="1212525"/>
                  </a:lnTo>
                  <a:lnTo>
                    <a:pt x="1303035" y="1221226"/>
                  </a:lnTo>
                  <a:lnTo>
                    <a:pt x="1298684" y="1225852"/>
                  </a:lnTo>
                  <a:lnTo>
                    <a:pt x="1331968" y="1225852"/>
                  </a:lnTo>
                  <a:lnTo>
                    <a:pt x="1317707" y="1187082"/>
                  </a:lnTo>
                  <a:close/>
                </a:path>
                <a:path w="1347470" h="1267460">
                  <a:moveTo>
                    <a:pt x="4351" y="0"/>
                  </a:moveTo>
                  <a:lnTo>
                    <a:pt x="0" y="4625"/>
                  </a:lnTo>
                  <a:lnTo>
                    <a:pt x="1289432" y="1217151"/>
                  </a:lnTo>
                  <a:lnTo>
                    <a:pt x="1293782" y="1212525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289632" y="4376420"/>
            <a:ext cx="272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78777" y="3626611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5%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96008" y="5309108"/>
            <a:ext cx="53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100%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91383" y="4056888"/>
            <a:ext cx="5407660" cy="975360"/>
            <a:chOff x="2691383" y="4056888"/>
            <a:chExt cx="5407660" cy="975360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24727" y="4062984"/>
              <a:ext cx="947927" cy="9448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770099" y="4492396"/>
              <a:ext cx="1329055" cy="76200"/>
            </a:xfrm>
            <a:custGeom>
              <a:avLst/>
              <a:gdLst/>
              <a:ahLst/>
              <a:cxnLst/>
              <a:rect l="l" t="t" r="r" b="b"/>
              <a:pathLst>
                <a:path w="1329054" h="76200">
                  <a:moveTo>
                    <a:pt x="1322704" y="34883"/>
                  </a:moveTo>
                  <a:lnTo>
                    <a:pt x="1265174" y="34883"/>
                  </a:lnTo>
                  <a:lnTo>
                    <a:pt x="1265195" y="41233"/>
                  </a:lnTo>
                  <a:lnTo>
                    <a:pt x="1252495" y="41275"/>
                  </a:lnTo>
                  <a:lnTo>
                    <a:pt x="1252611" y="76200"/>
                  </a:lnTo>
                  <a:lnTo>
                    <a:pt x="1328684" y="37848"/>
                  </a:lnTo>
                  <a:lnTo>
                    <a:pt x="1322704" y="34883"/>
                  </a:lnTo>
                  <a:close/>
                </a:path>
                <a:path w="1329054" h="76200">
                  <a:moveTo>
                    <a:pt x="1252474" y="34925"/>
                  </a:moveTo>
                  <a:lnTo>
                    <a:pt x="0" y="39060"/>
                  </a:lnTo>
                  <a:lnTo>
                    <a:pt x="21" y="45410"/>
                  </a:lnTo>
                  <a:lnTo>
                    <a:pt x="1252495" y="41275"/>
                  </a:lnTo>
                  <a:lnTo>
                    <a:pt x="1252474" y="34925"/>
                  </a:lnTo>
                  <a:close/>
                </a:path>
                <a:path w="1329054" h="76200">
                  <a:moveTo>
                    <a:pt x="1265174" y="34883"/>
                  </a:moveTo>
                  <a:lnTo>
                    <a:pt x="1252474" y="34925"/>
                  </a:lnTo>
                  <a:lnTo>
                    <a:pt x="1252495" y="41275"/>
                  </a:lnTo>
                  <a:lnTo>
                    <a:pt x="1265195" y="41233"/>
                  </a:lnTo>
                  <a:lnTo>
                    <a:pt x="1265174" y="34883"/>
                  </a:lnTo>
                  <a:close/>
                </a:path>
                <a:path w="1329054" h="76200">
                  <a:moveTo>
                    <a:pt x="1252359" y="0"/>
                  </a:moveTo>
                  <a:lnTo>
                    <a:pt x="1252474" y="34925"/>
                  </a:lnTo>
                  <a:lnTo>
                    <a:pt x="1322704" y="34883"/>
                  </a:lnTo>
                  <a:lnTo>
                    <a:pt x="1252359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91383" y="4056888"/>
              <a:ext cx="975359" cy="97536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736949" y="4074667"/>
            <a:ext cx="953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s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t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S</a:t>
            </a:r>
            <a:r>
              <a:rPr dirty="0" sz="1800" spc="-25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g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19589" y="3690620"/>
            <a:ext cx="94741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TEST</a:t>
            </a:r>
            <a:r>
              <a:rPr dirty="0" sz="1800" spc="-6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Alias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77275" y="4562347"/>
            <a:ext cx="53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100%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76307" y="3226854"/>
            <a:ext cx="2134870" cy="1353820"/>
          </a:xfrm>
          <a:custGeom>
            <a:avLst/>
            <a:gdLst/>
            <a:ahLst/>
            <a:cxnLst/>
            <a:rect l="l" t="t" r="r" b="b"/>
            <a:pathLst>
              <a:path w="2134870" h="1353820">
                <a:moveTo>
                  <a:pt x="2116798" y="1315300"/>
                </a:moveTo>
                <a:lnTo>
                  <a:pt x="2040597" y="1277200"/>
                </a:lnTo>
                <a:lnTo>
                  <a:pt x="2040597" y="1312125"/>
                </a:lnTo>
                <a:lnTo>
                  <a:pt x="0" y="1312125"/>
                </a:lnTo>
                <a:lnTo>
                  <a:pt x="0" y="1318475"/>
                </a:lnTo>
                <a:lnTo>
                  <a:pt x="2040597" y="1318475"/>
                </a:lnTo>
                <a:lnTo>
                  <a:pt x="2040597" y="1353400"/>
                </a:lnTo>
                <a:lnTo>
                  <a:pt x="2110448" y="1318475"/>
                </a:lnTo>
                <a:lnTo>
                  <a:pt x="2116798" y="1315300"/>
                </a:lnTo>
                <a:close/>
              </a:path>
              <a:path w="2134870" h="1353820">
                <a:moveTo>
                  <a:pt x="2134374" y="38100"/>
                </a:moveTo>
                <a:lnTo>
                  <a:pt x="2058174" y="0"/>
                </a:lnTo>
                <a:lnTo>
                  <a:pt x="2058174" y="34925"/>
                </a:lnTo>
                <a:lnTo>
                  <a:pt x="17589" y="34925"/>
                </a:lnTo>
                <a:lnTo>
                  <a:pt x="17589" y="41275"/>
                </a:lnTo>
                <a:lnTo>
                  <a:pt x="2058174" y="41275"/>
                </a:lnTo>
                <a:lnTo>
                  <a:pt x="2058174" y="76200"/>
                </a:lnTo>
                <a:lnTo>
                  <a:pt x="2128024" y="41275"/>
                </a:lnTo>
                <a:lnTo>
                  <a:pt x="2134374" y="38100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16939" y="1244092"/>
            <a:ext cx="10037445" cy="219773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We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create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352">
                <a:solidFill>
                  <a:srgbClr val="444949"/>
                </a:solidFill>
                <a:latin typeface="Microsoft Sans Serif"/>
                <a:cs typeface="Microsoft Sans Serif"/>
              </a:rPr>
              <a:t>stage</a:t>
            </a:r>
            <a:r>
              <a:rPr dirty="0" baseline="1010" sz="41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47">
                <a:solidFill>
                  <a:srgbClr val="444949"/>
                </a:solidFill>
                <a:latin typeface="Microsoft Sans Serif"/>
                <a:cs typeface="Microsoft Sans Serif"/>
              </a:rPr>
              <a:t>variable</a:t>
            </a:r>
            <a:r>
              <a:rPr dirty="0" baseline="1010" sz="4125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indicate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corresponding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Lambda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alias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">
                <a:solidFill>
                  <a:srgbClr val="444949"/>
                </a:solidFill>
                <a:latin typeface="Microsoft Sans Serif"/>
                <a:cs typeface="Microsoft Sans Serif"/>
              </a:rPr>
              <a:t>Our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API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gateway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will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automatically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invoke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right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Lambda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function!</a:t>
            </a:r>
            <a:endParaRPr sz="2800">
              <a:latin typeface="Microsoft Sans Serif"/>
              <a:cs typeface="Microsoft Sans Serif"/>
            </a:endParaRPr>
          </a:p>
          <a:p>
            <a:pPr algn="ctr" marL="714375">
              <a:lnSpc>
                <a:spcPct val="100000"/>
              </a:lnSpc>
              <a:spcBef>
                <a:spcPts val="117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PROD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Alias</a:t>
            </a:r>
            <a:endParaRPr sz="1800">
              <a:latin typeface="Calibri"/>
              <a:cs typeface="Calibri"/>
            </a:endParaRPr>
          </a:p>
          <a:p>
            <a:pPr algn="ctr" marR="409575">
              <a:lnSpc>
                <a:spcPct val="100000"/>
              </a:lnSpc>
              <a:spcBef>
                <a:spcPts val="1270"/>
              </a:spcBef>
              <a:tabLst>
                <a:tab pos="3489960" algn="l"/>
              </a:tabLst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Prod</a:t>
            </a:r>
            <a:r>
              <a:rPr dirty="0" sz="1800" spc="1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Stage	</a:t>
            </a:r>
            <a:r>
              <a:rPr dirty="0" baseline="1543" sz="2700">
                <a:solidFill>
                  <a:srgbClr val="444949"/>
                </a:solidFill>
                <a:latin typeface="Calibri"/>
                <a:cs typeface="Calibri"/>
              </a:rPr>
              <a:t>95%</a:t>
            </a:r>
            <a:endParaRPr baseline="1543" sz="2700">
              <a:latin typeface="Calibri"/>
              <a:cs typeface="Calibri"/>
            </a:endParaRPr>
          </a:p>
          <a:p>
            <a:pPr algn="r" marR="148463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506197" y="3660140"/>
            <a:ext cx="20726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Lambda</a:t>
            </a:r>
            <a:r>
              <a:rPr dirty="0" sz="1800" spc="-2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alias</a:t>
            </a:r>
            <a:r>
              <a:rPr dirty="0" sz="1800" spc="-2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changes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4241" y="4248404"/>
            <a:ext cx="2369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44949"/>
                </a:solidFill>
                <a:latin typeface="Calibri"/>
                <a:cs typeface="Calibri"/>
              </a:rPr>
              <a:t>No</a:t>
            </a:r>
            <a:r>
              <a:rPr dirty="0" sz="1800" spc="-2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API</a:t>
            </a:r>
            <a:r>
              <a:rPr dirty="0" sz="1800" spc="-20" b="1">
                <a:solidFill>
                  <a:srgbClr val="444949"/>
                </a:solidFill>
                <a:latin typeface="Calibri"/>
                <a:cs typeface="Calibri"/>
              </a:rPr>
              <a:t> Gateway</a:t>
            </a:r>
            <a:r>
              <a:rPr dirty="0" sz="1800" spc="-1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changes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0185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30"/>
              <a:t>T</a:t>
            </a:r>
            <a:r>
              <a:rPr dirty="0" spc="-350"/>
              <a:t>e</a:t>
            </a:r>
            <a:r>
              <a:rPr dirty="0" spc="-459"/>
              <a:t>c</a:t>
            </a:r>
            <a:r>
              <a:rPr dirty="0" spc="-625"/>
              <a:t>hn</a:t>
            </a:r>
            <a:r>
              <a:rPr dirty="0" spc="-290"/>
              <a:t>o</a:t>
            </a:r>
            <a:r>
              <a:rPr dirty="0" spc="-385"/>
              <a:t>l</a:t>
            </a:r>
            <a:r>
              <a:rPr dirty="0" spc="-290"/>
              <a:t>o</a:t>
            </a:r>
            <a:r>
              <a:rPr dirty="0" spc="-869"/>
              <a:t>g</a:t>
            </a:r>
            <a:r>
              <a:rPr dirty="0" spc="-770"/>
              <a:t>y</a:t>
            </a:r>
            <a:r>
              <a:rPr dirty="0" spc="-320"/>
              <a:t> </a:t>
            </a:r>
            <a:r>
              <a:rPr dirty="0" spc="-950"/>
              <a:t>S</a:t>
            </a:r>
            <a:r>
              <a:rPr dirty="0" spc="-415"/>
              <a:t>t</a:t>
            </a:r>
            <a:r>
              <a:rPr dirty="0" spc="-770"/>
              <a:t>a</a:t>
            </a:r>
            <a:r>
              <a:rPr dirty="0" spc="-459"/>
              <a:t>c</a:t>
            </a:r>
            <a:r>
              <a:rPr dirty="0" spc="-730"/>
              <a:t>k</a:t>
            </a:r>
            <a:r>
              <a:rPr dirty="0" spc="-330"/>
              <a:t> </a:t>
            </a:r>
            <a:r>
              <a:rPr dirty="0" spc="-530"/>
              <a:t>f</a:t>
            </a:r>
            <a:r>
              <a:rPr dirty="0" spc="-290"/>
              <a:t>o</a:t>
            </a:r>
            <a:r>
              <a:rPr dirty="0" spc="-415"/>
              <a:t>r</a:t>
            </a:r>
            <a:r>
              <a:rPr dirty="0" spc="-330"/>
              <a:t> </a:t>
            </a:r>
            <a:r>
              <a:rPr dirty="0" spc="-100"/>
              <a:t>C</a:t>
            </a:r>
            <a:r>
              <a:rPr dirty="0" spc="-944"/>
              <a:t>I</a:t>
            </a:r>
            <a:r>
              <a:rPr dirty="0" spc="-100"/>
              <a:t>C</a:t>
            </a:r>
            <a:r>
              <a:rPr dirty="0" spc="-135"/>
              <a:t>D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95450" y="1440202"/>
            <a:ext cx="1672589" cy="683260"/>
            <a:chOff x="1695450" y="1440202"/>
            <a:chExt cx="1672589" cy="683260"/>
          </a:xfrm>
        </p:grpSpPr>
        <p:sp>
          <p:nvSpPr>
            <p:cNvPr id="6" name="object 6"/>
            <p:cNvSpPr/>
            <p:nvPr/>
          </p:nvSpPr>
          <p:spPr>
            <a:xfrm>
              <a:off x="1701800" y="1446552"/>
              <a:ext cx="1659889" cy="670560"/>
            </a:xfrm>
            <a:custGeom>
              <a:avLst/>
              <a:gdLst/>
              <a:ahLst/>
              <a:cxnLst/>
              <a:rect l="l" t="t" r="r" b="b"/>
              <a:pathLst>
                <a:path w="1659889" h="670560">
                  <a:moveTo>
                    <a:pt x="1324409" y="0"/>
                  </a:moveTo>
                  <a:lnTo>
                    <a:pt x="0" y="0"/>
                  </a:lnTo>
                  <a:lnTo>
                    <a:pt x="0" y="670115"/>
                  </a:lnTo>
                  <a:lnTo>
                    <a:pt x="1324409" y="670115"/>
                  </a:lnTo>
                  <a:lnTo>
                    <a:pt x="1659465" y="335059"/>
                  </a:lnTo>
                  <a:lnTo>
                    <a:pt x="1324409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01800" y="1446552"/>
              <a:ext cx="1659889" cy="670560"/>
            </a:xfrm>
            <a:custGeom>
              <a:avLst/>
              <a:gdLst/>
              <a:ahLst/>
              <a:cxnLst/>
              <a:rect l="l" t="t" r="r" b="b"/>
              <a:pathLst>
                <a:path w="1659889" h="670560">
                  <a:moveTo>
                    <a:pt x="0" y="0"/>
                  </a:moveTo>
                  <a:lnTo>
                    <a:pt x="1324410" y="0"/>
                  </a:lnTo>
                  <a:lnTo>
                    <a:pt x="1659466" y="335058"/>
                  </a:lnTo>
                  <a:lnTo>
                    <a:pt x="1324410" y="670115"/>
                  </a:lnTo>
                  <a:lnTo>
                    <a:pt x="0" y="6701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196150" y="1617979"/>
            <a:ext cx="502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24250" y="1440201"/>
            <a:ext cx="1672589" cy="683260"/>
            <a:chOff x="3524250" y="1440201"/>
            <a:chExt cx="1672589" cy="683260"/>
          </a:xfrm>
        </p:grpSpPr>
        <p:sp>
          <p:nvSpPr>
            <p:cNvPr id="10" name="object 10"/>
            <p:cNvSpPr/>
            <p:nvPr/>
          </p:nvSpPr>
          <p:spPr>
            <a:xfrm>
              <a:off x="3530600" y="1446551"/>
              <a:ext cx="1659889" cy="670560"/>
            </a:xfrm>
            <a:custGeom>
              <a:avLst/>
              <a:gdLst/>
              <a:ahLst/>
              <a:cxnLst/>
              <a:rect l="l" t="t" r="r" b="b"/>
              <a:pathLst>
                <a:path w="1659889" h="670560">
                  <a:moveTo>
                    <a:pt x="1324409" y="0"/>
                  </a:moveTo>
                  <a:lnTo>
                    <a:pt x="0" y="0"/>
                  </a:lnTo>
                  <a:lnTo>
                    <a:pt x="0" y="670115"/>
                  </a:lnTo>
                  <a:lnTo>
                    <a:pt x="1324409" y="670115"/>
                  </a:lnTo>
                  <a:lnTo>
                    <a:pt x="1659465" y="335059"/>
                  </a:lnTo>
                  <a:lnTo>
                    <a:pt x="1324409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30600" y="1446551"/>
              <a:ext cx="1659889" cy="670560"/>
            </a:xfrm>
            <a:custGeom>
              <a:avLst/>
              <a:gdLst/>
              <a:ahLst/>
              <a:cxnLst/>
              <a:rect l="l" t="t" r="r" b="b"/>
              <a:pathLst>
                <a:path w="1659889" h="670560">
                  <a:moveTo>
                    <a:pt x="0" y="0"/>
                  </a:moveTo>
                  <a:lnTo>
                    <a:pt x="1324410" y="0"/>
                  </a:lnTo>
                  <a:lnTo>
                    <a:pt x="1659466" y="335058"/>
                  </a:lnTo>
                  <a:lnTo>
                    <a:pt x="1324410" y="670115"/>
                  </a:lnTo>
                  <a:lnTo>
                    <a:pt x="0" y="6701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028918" y="1617979"/>
            <a:ext cx="495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ild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53050" y="1440201"/>
            <a:ext cx="1672589" cy="683260"/>
            <a:chOff x="5353050" y="1440201"/>
            <a:chExt cx="1672589" cy="683260"/>
          </a:xfrm>
        </p:grpSpPr>
        <p:sp>
          <p:nvSpPr>
            <p:cNvPr id="14" name="object 14"/>
            <p:cNvSpPr/>
            <p:nvPr/>
          </p:nvSpPr>
          <p:spPr>
            <a:xfrm>
              <a:off x="5359400" y="1446551"/>
              <a:ext cx="1659889" cy="670560"/>
            </a:xfrm>
            <a:custGeom>
              <a:avLst/>
              <a:gdLst/>
              <a:ahLst/>
              <a:cxnLst/>
              <a:rect l="l" t="t" r="r" b="b"/>
              <a:pathLst>
                <a:path w="1659890" h="670560">
                  <a:moveTo>
                    <a:pt x="1324409" y="0"/>
                  </a:moveTo>
                  <a:lnTo>
                    <a:pt x="0" y="0"/>
                  </a:lnTo>
                  <a:lnTo>
                    <a:pt x="0" y="670115"/>
                  </a:lnTo>
                  <a:lnTo>
                    <a:pt x="1324409" y="670115"/>
                  </a:lnTo>
                  <a:lnTo>
                    <a:pt x="1659465" y="335059"/>
                  </a:lnTo>
                  <a:lnTo>
                    <a:pt x="1324409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359400" y="1446551"/>
              <a:ext cx="1659889" cy="670560"/>
            </a:xfrm>
            <a:custGeom>
              <a:avLst/>
              <a:gdLst/>
              <a:ahLst/>
              <a:cxnLst/>
              <a:rect l="l" t="t" r="r" b="b"/>
              <a:pathLst>
                <a:path w="1659890" h="670560">
                  <a:moveTo>
                    <a:pt x="0" y="0"/>
                  </a:moveTo>
                  <a:lnTo>
                    <a:pt x="1324410" y="0"/>
                  </a:lnTo>
                  <a:lnTo>
                    <a:pt x="1659466" y="335058"/>
                  </a:lnTo>
                  <a:lnTo>
                    <a:pt x="1324410" y="670115"/>
                  </a:lnTo>
                  <a:lnTo>
                    <a:pt x="0" y="6701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908835" y="1617979"/>
            <a:ext cx="393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81850" y="1454204"/>
            <a:ext cx="1672589" cy="683260"/>
            <a:chOff x="7181850" y="1454204"/>
            <a:chExt cx="1672589" cy="683260"/>
          </a:xfrm>
        </p:grpSpPr>
        <p:sp>
          <p:nvSpPr>
            <p:cNvPr id="18" name="object 18"/>
            <p:cNvSpPr/>
            <p:nvPr/>
          </p:nvSpPr>
          <p:spPr>
            <a:xfrm>
              <a:off x="7188200" y="1460554"/>
              <a:ext cx="1659889" cy="670560"/>
            </a:xfrm>
            <a:custGeom>
              <a:avLst/>
              <a:gdLst/>
              <a:ahLst/>
              <a:cxnLst/>
              <a:rect l="l" t="t" r="r" b="b"/>
              <a:pathLst>
                <a:path w="1659890" h="670560">
                  <a:moveTo>
                    <a:pt x="1324409" y="0"/>
                  </a:moveTo>
                  <a:lnTo>
                    <a:pt x="0" y="0"/>
                  </a:lnTo>
                  <a:lnTo>
                    <a:pt x="0" y="670114"/>
                  </a:lnTo>
                  <a:lnTo>
                    <a:pt x="1324409" y="670114"/>
                  </a:lnTo>
                  <a:lnTo>
                    <a:pt x="1659465" y="335057"/>
                  </a:lnTo>
                  <a:lnTo>
                    <a:pt x="1324409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188200" y="1460554"/>
              <a:ext cx="1659889" cy="670560"/>
            </a:xfrm>
            <a:custGeom>
              <a:avLst/>
              <a:gdLst/>
              <a:ahLst/>
              <a:cxnLst/>
              <a:rect l="l" t="t" r="r" b="b"/>
              <a:pathLst>
                <a:path w="1659890" h="670560">
                  <a:moveTo>
                    <a:pt x="0" y="0"/>
                  </a:moveTo>
                  <a:lnTo>
                    <a:pt x="1324410" y="0"/>
                  </a:lnTo>
                  <a:lnTo>
                    <a:pt x="1659466" y="335058"/>
                  </a:lnTo>
                  <a:lnTo>
                    <a:pt x="1324410" y="670115"/>
                  </a:lnTo>
                  <a:lnTo>
                    <a:pt x="0" y="6701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595839" y="1633220"/>
            <a:ext cx="676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ep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010650" y="1454204"/>
            <a:ext cx="1672589" cy="683260"/>
            <a:chOff x="9010650" y="1454204"/>
            <a:chExt cx="1672589" cy="683260"/>
          </a:xfrm>
        </p:grpSpPr>
        <p:sp>
          <p:nvSpPr>
            <p:cNvPr id="22" name="object 22"/>
            <p:cNvSpPr/>
            <p:nvPr/>
          </p:nvSpPr>
          <p:spPr>
            <a:xfrm>
              <a:off x="9017000" y="1460554"/>
              <a:ext cx="1659889" cy="670560"/>
            </a:xfrm>
            <a:custGeom>
              <a:avLst/>
              <a:gdLst/>
              <a:ahLst/>
              <a:cxnLst/>
              <a:rect l="l" t="t" r="r" b="b"/>
              <a:pathLst>
                <a:path w="1659890" h="670560">
                  <a:moveTo>
                    <a:pt x="1324409" y="0"/>
                  </a:moveTo>
                  <a:lnTo>
                    <a:pt x="0" y="0"/>
                  </a:lnTo>
                  <a:lnTo>
                    <a:pt x="0" y="670114"/>
                  </a:lnTo>
                  <a:lnTo>
                    <a:pt x="1324409" y="670114"/>
                  </a:lnTo>
                  <a:lnTo>
                    <a:pt x="1659465" y="335057"/>
                  </a:lnTo>
                  <a:lnTo>
                    <a:pt x="1324409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017000" y="1460554"/>
              <a:ext cx="1659889" cy="670560"/>
            </a:xfrm>
            <a:custGeom>
              <a:avLst/>
              <a:gdLst/>
              <a:ahLst/>
              <a:cxnLst/>
              <a:rect l="l" t="t" r="r" b="b"/>
              <a:pathLst>
                <a:path w="1659890" h="670560">
                  <a:moveTo>
                    <a:pt x="0" y="0"/>
                  </a:moveTo>
                  <a:lnTo>
                    <a:pt x="1324410" y="0"/>
                  </a:lnTo>
                  <a:lnTo>
                    <a:pt x="1659466" y="335058"/>
                  </a:lnTo>
                  <a:lnTo>
                    <a:pt x="1324410" y="670115"/>
                  </a:lnTo>
                  <a:lnTo>
                    <a:pt x="0" y="6701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324785" y="1633220"/>
            <a:ext cx="876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Provision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01800" y="2590801"/>
            <a:ext cx="1659889" cy="1236345"/>
          </a:xfrm>
          <a:custGeom>
            <a:avLst/>
            <a:gdLst/>
            <a:ahLst/>
            <a:cxnLst/>
            <a:rect l="l" t="t" r="r" b="b"/>
            <a:pathLst>
              <a:path w="1659889" h="1236345">
                <a:moveTo>
                  <a:pt x="0" y="0"/>
                </a:moveTo>
                <a:lnTo>
                  <a:pt x="1659466" y="0"/>
                </a:lnTo>
                <a:lnTo>
                  <a:pt x="1659466" y="1236133"/>
                </a:lnTo>
                <a:lnTo>
                  <a:pt x="0" y="12361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56E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08150" y="2597151"/>
            <a:ext cx="1647189" cy="1223645"/>
          </a:xfrm>
          <a:prstGeom prst="rect">
            <a:avLst/>
          </a:prstGeom>
          <a:solidFill>
            <a:srgbClr val="F69802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ts val="2125"/>
              </a:lnSpc>
            </a:pP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25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CodeCommit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01800" y="3826933"/>
            <a:ext cx="1659889" cy="1236345"/>
          </a:xfrm>
          <a:prstGeom prst="rect">
            <a:avLst/>
          </a:prstGeom>
          <a:solidFill>
            <a:srgbClr val="A5A5A5"/>
          </a:solidFill>
          <a:ln w="12700">
            <a:solidFill>
              <a:srgbClr val="787878"/>
            </a:solidFill>
          </a:ln>
        </p:spPr>
        <p:txBody>
          <a:bodyPr wrap="square" lIns="0" tIns="207645" rIns="0" bIns="0" rtlCol="0" vert="horz">
            <a:spAutoFit/>
          </a:bodyPr>
          <a:lstStyle/>
          <a:p>
            <a:pPr marL="294640" marR="287020" indent="205740">
              <a:lnSpc>
                <a:spcPts val="2110"/>
              </a:lnSpc>
              <a:spcBef>
                <a:spcPts val="163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GitHub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baseline="23148" sz="1800" spc="-15">
                <a:solidFill>
                  <a:srgbClr val="FFFFFF"/>
                </a:solidFill>
                <a:latin typeface="Calibri"/>
                <a:cs typeface="Calibri"/>
              </a:rPr>
              <a:t>rd</a:t>
            </a:r>
            <a:r>
              <a:rPr dirty="0" baseline="23148" sz="1800" spc="14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party</a:t>
            </a:r>
            <a:endParaRPr sz="1800">
              <a:latin typeface="Calibri"/>
              <a:cs typeface="Calibri"/>
            </a:endParaRPr>
          </a:p>
          <a:p>
            <a:pPr marL="102235">
              <a:lnSpc>
                <a:spcPts val="2125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repository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30600" y="2590801"/>
            <a:ext cx="3488690" cy="1236345"/>
          </a:xfrm>
          <a:custGeom>
            <a:avLst/>
            <a:gdLst/>
            <a:ahLst/>
            <a:cxnLst/>
            <a:rect l="l" t="t" r="r" b="b"/>
            <a:pathLst>
              <a:path w="3488690" h="1236345">
                <a:moveTo>
                  <a:pt x="0" y="0"/>
                </a:moveTo>
                <a:lnTo>
                  <a:pt x="3488266" y="0"/>
                </a:lnTo>
                <a:lnTo>
                  <a:pt x="3488266" y="1236133"/>
                </a:lnTo>
                <a:lnTo>
                  <a:pt x="0" y="12361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56E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536950" y="2597151"/>
            <a:ext cx="3475990" cy="1231265"/>
          </a:xfrm>
          <a:prstGeom prst="rect">
            <a:avLst/>
          </a:prstGeom>
          <a:solidFill>
            <a:srgbClr val="F69802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Times New Roman"/>
              <a:cs typeface="Times New Roman"/>
            </a:endParaRPr>
          </a:p>
          <a:p>
            <a:pPr marL="1022350">
              <a:lnSpc>
                <a:spcPct val="100000"/>
              </a:lnSpc>
            </a:pP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CodeBuild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30600" y="3842184"/>
            <a:ext cx="3488690" cy="1236345"/>
          </a:xfrm>
          <a:custGeom>
            <a:avLst/>
            <a:gdLst/>
            <a:ahLst/>
            <a:cxnLst/>
            <a:rect l="l" t="t" r="r" b="b"/>
            <a:pathLst>
              <a:path w="3488690" h="1236345">
                <a:moveTo>
                  <a:pt x="0" y="0"/>
                </a:moveTo>
                <a:lnTo>
                  <a:pt x="3488266" y="0"/>
                </a:lnTo>
                <a:lnTo>
                  <a:pt x="3488266" y="1236133"/>
                </a:lnTo>
                <a:lnTo>
                  <a:pt x="0" y="12361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8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536950" y="3840909"/>
            <a:ext cx="3475990" cy="1231265"/>
          </a:xfrm>
          <a:prstGeom prst="rect">
            <a:avLst/>
          </a:prstGeom>
          <a:solidFill>
            <a:srgbClr val="A5A5A5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ts val="2135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Jenkins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CI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baseline="23148" sz="1800" spc="-15">
                <a:solidFill>
                  <a:srgbClr val="FFFFFF"/>
                </a:solidFill>
                <a:latin typeface="Calibri"/>
                <a:cs typeface="Calibri"/>
              </a:rPr>
              <a:t>rd</a:t>
            </a:r>
            <a:r>
              <a:rPr dirty="0" baseline="23148" sz="1800" spc="17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party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CI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servers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7181850" y="2584450"/>
          <a:ext cx="3676650" cy="2485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</a:tblGrid>
              <a:tr h="123613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822325">
                        <a:lnSpc>
                          <a:spcPct val="100000"/>
                        </a:lnSpc>
                      </a:pPr>
                      <a:r>
                        <a:rPr dirty="0" sz="18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Elastic Beanstalk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T w="19050">
                      <a:solidFill>
                        <a:srgbClr val="B56E01"/>
                      </a:solidFill>
                      <a:prstDash val="solid"/>
                    </a:lnT>
                    <a:lnB w="19050">
                      <a:solidFill>
                        <a:srgbClr val="B56E01"/>
                      </a:solidFill>
                      <a:prstDash val="solid"/>
                    </a:lnB>
                    <a:solidFill>
                      <a:srgbClr val="F6980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361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dirty="0" sz="18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800" spc="-4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CodeDeploy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T w="19050">
                      <a:solidFill>
                        <a:srgbClr val="B56E01"/>
                      </a:solidFill>
                      <a:prstDash val="solid"/>
                    </a:lnT>
                    <a:lnB w="19050">
                      <a:solidFill>
                        <a:srgbClr val="B56E01"/>
                      </a:solidFill>
                      <a:prstDash val="solid"/>
                    </a:lnB>
                    <a:solidFill>
                      <a:srgbClr val="F6980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0" marR="87630" indent="-635">
                        <a:lnSpc>
                          <a:spcPct val="100400"/>
                        </a:lnSpc>
                        <a:spcBef>
                          <a:spcPts val="434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 Managed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EC2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Instances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Fleet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(Cloud</a:t>
                      </a:r>
                      <a:r>
                        <a:rPr dirty="0" sz="18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rm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C8C00"/>
                      </a:solidFill>
                      <a:prstDash val="solid"/>
                    </a:lnR>
                    <a:lnT w="19050">
                      <a:solidFill>
                        <a:srgbClr val="BC8C00"/>
                      </a:solidFill>
                      <a:prstDash val="solid"/>
                    </a:lnT>
                    <a:lnB w="19050">
                      <a:solidFill>
                        <a:srgbClr val="BC8C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3361265" y="5552206"/>
            <a:ext cx="5867400" cy="376555"/>
          </a:xfrm>
          <a:prstGeom prst="rect">
            <a:avLst/>
          </a:prstGeom>
          <a:solidFill>
            <a:srgbClr val="F69802"/>
          </a:solidFill>
          <a:ln w="12700">
            <a:solidFill>
              <a:srgbClr val="B56E01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Orchestrate: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CodePipeline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53734" y="5177977"/>
            <a:ext cx="9640570" cy="259715"/>
          </a:xfrm>
          <a:custGeom>
            <a:avLst/>
            <a:gdLst/>
            <a:ahLst/>
            <a:cxnLst/>
            <a:rect l="l" t="t" r="r" b="b"/>
            <a:pathLst>
              <a:path w="9640570" h="259714">
                <a:moveTo>
                  <a:pt x="9640134" y="10"/>
                </a:moveTo>
                <a:lnTo>
                  <a:pt x="9638435" y="50477"/>
                </a:lnTo>
                <a:lnTo>
                  <a:pt x="9633804" y="91688"/>
                </a:lnTo>
                <a:lnTo>
                  <a:pt x="9626934" y="119474"/>
                </a:lnTo>
                <a:lnTo>
                  <a:pt x="9618522" y="129663"/>
                </a:lnTo>
                <a:lnTo>
                  <a:pt x="4841679" y="129652"/>
                </a:lnTo>
                <a:lnTo>
                  <a:pt x="4833266" y="139841"/>
                </a:lnTo>
                <a:lnTo>
                  <a:pt x="4826397" y="167627"/>
                </a:lnTo>
                <a:lnTo>
                  <a:pt x="4821765" y="208838"/>
                </a:lnTo>
                <a:lnTo>
                  <a:pt x="4820067" y="259305"/>
                </a:lnTo>
                <a:lnTo>
                  <a:pt x="4818368" y="208838"/>
                </a:lnTo>
                <a:lnTo>
                  <a:pt x="4813737" y="167627"/>
                </a:lnTo>
                <a:lnTo>
                  <a:pt x="4806867" y="139841"/>
                </a:lnTo>
                <a:lnTo>
                  <a:pt x="4798455" y="129652"/>
                </a:lnTo>
                <a:lnTo>
                  <a:pt x="21612" y="129652"/>
                </a:lnTo>
                <a:lnTo>
                  <a:pt x="13199" y="119463"/>
                </a:lnTo>
                <a:lnTo>
                  <a:pt x="6330" y="91678"/>
                </a:lnTo>
                <a:lnTo>
                  <a:pt x="1698" y="50466"/>
                </a:lnTo>
                <a:lnTo>
                  <a:pt x="0" y="0"/>
                </a:lnTo>
              </a:path>
            </a:pathLst>
          </a:custGeom>
          <a:ln w="381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796035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A</a:t>
            </a:r>
            <a:r>
              <a:rPr dirty="0" spc="-240"/>
              <a:t>P</a:t>
            </a:r>
            <a:r>
              <a:rPr dirty="0" spc="-940"/>
              <a:t>I</a:t>
            </a:r>
            <a:r>
              <a:rPr dirty="0" spc="-325"/>
              <a:t> </a:t>
            </a:r>
            <a:r>
              <a:rPr dirty="0" spc="-254"/>
              <a:t>G</a:t>
            </a:r>
            <a:r>
              <a:rPr dirty="0" spc="-775"/>
              <a:t>a</a:t>
            </a:r>
            <a:r>
              <a:rPr dirty="0" spc="-420"/>
              <a:t>t</a:t>
            </a:r>
            <a:r>
              <a:rPr dirty="0" spc="-509"/>
              <a:t>e</a:t>
            </a:r>
            <a:r>
              <a:rPr dirty="0" spc="-495"/>
              <a:t>w</a:t>
            </a:r>
            <a:r>
              <a:rPr dirty="0" spc="-840"/>
              <a:t>a</a:t>
            </a:r>
            <a:r>
              <a:rPr dirty="0" spc="-770"/>
              <a:t>y</a:t>
            </a:r>
            <a:r>
              <a:rPr dirty="0" spc="-320"/>
              <a:t> </a:t>
            </a:r>
            <a:r>
              <a:rPr dirty="0" spc="-600"/>
              <a:t>–</a:t>
            </a:r>
            <a:r>
              <a:rPr dirty="0" spc="-325"/>
              <a:t> </a:t>
            </a:r>
            <a:r>
              <a:rPr dirty="0" spc="-505"/>
              <a:t>Ca</a:t>
            </a:r>
            <a:r>
              <a:rPr dirty="0" spc="-484"/>
              <a:t>n</a:t>
            </a:r>
            <a:r>
              <a:rPr dirty="0" spc="-695"/>
              <a:t>a</a:t>
            </a:r>
            <a:r>
              <a:rPr dirty="0" spc="-185"/>
              <a:t>r</a:t>
            </a:r>
            <a:r>
              <a:rPr dirty="0" spc="-770"/>
              <a:t>y</a:t>
            </a:r>
            <a:r>
              <a:rPr dirty="0" spc="-320"/>
              <a:t> </a:t>
            </a:r>
            <a:r>
              <a:rPr dirty="0" spc="-135"/>
              <a:t>D</a:t>
            </a:r>
            <a:r>
              <a:rPr dirty="0" spc="-515"/>
              <a:t>e</a:t>
            </a:r>
            <a:r>
              <a:rPr dirty="0" spc="-509"/>
              <a:t>p</a:t>
            </a:r>
            <a:r>
              <a:rPr dirty="0" spc="-215"/>
              <a:t>l</a:t>
            </a:r>
            <a:r>
              <a:rPr dirty="0" spc="-550"/>
              <a:t>o</a:t>
            </a:r>
            <a:r>
              <a:rPr dirty="0" spc="-770"/>
              <a:t>y</a:t>
            </a:r>
            <a:r>
              <a:rPr dirty="0" spc="-875"/>
              <a:t>m</a:t>
            </a:r>
            <a:r>
              <a:rPr dirty="0" spc="-535"/>
              <a:t>e</a:t>
            </a:r>
            <a:r>
              <a:rPr dirty="0" spc="-630"/>
              <a:t>n</a:t>
            </a:r>
            <a:r>
              <a:rPr dirty="0" spc="-409"/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4314444"/>
            <a:ext cx="8941435" cy="135763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Metrics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&amp;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444949"/>
                </a:solidFill>
                <a:latin typeface="Microsoft Sans Serif"/>
                <a:cs typeface="Microsoft Sans Serif"/>
              </a:rPr>
              <a:t>Logs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separate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5">
                <a:solidFill>
                  <a:srgbClr val="444949"/>
                </a:solidFill>
                <a:latin typeface="Microsoft Sans Serif"/>
                <a:cs typeface="Microsoft Sans Serif"/>
              </a:rPr>
              <a:t>(for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better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95">
                <a:solidFill>
                  <a:srgbClr val="444949"/>
                </a:solidFill>
                <a:latin typeface="Microsoft Sans Serif"/>
                <a:cs typeface="Microsoft Sans Serif"/>
              </a:rPr>
              <a:t>monitoring)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Possibility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override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0">
                <a:solidFill>
                  <a:srgbClr val="444949"/>
                </a:solidFill>
                <a:latin typeface="Microsoft Sans Serif"/>
                <a:cs typeface="Microsoft Sans Serif"/>
              </a:rPr>
              <a:t>stage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variables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canary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This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5">
                <a:solidFill>
                  <a:srgbClr val="444949"/>
                </a:solidFill>
                <a:latin typeface="Microsoft Sans Serif"/>
                <a:cs typeface="Microsoft Sans Serif"/>
              </a:rPr>
              <a:t>blue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5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green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deployment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65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45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dirty="0" sz="26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20">
                <a:solidFill>
                  <a:srgbClr val="444949"/>
                </a:solidFill>
                <a:latin typeface="Microsoft Sans Serif"/>
                <a:cs typeface="Microsoft Sans Serif"/>
              </a:rPr>
              <a:t>Lambda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5">
                <a:solidFill>
                  <a:srgbClr val="444949"/>
                </a:solidFill>
                <a:latin typeface="Microsoft Sans Serif"/>
                <a:cs typeface="Microsoft Sans Serif"/>
              </a:rPr>
              <a:t>&amp;</a:t>
            </a:r>
            <a:r>
              <a:rPr dirty="0" sz="2600" spc="-1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API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>
                <a:solidFill>
                  <a:srgbClr val="444949"/>
                </a:solidFill>
                <a:latin typeface="Microsoft Sans Serif"/>
                <a:cs typeface="Microsoft Sans Serif"/>
              </a:rPr>
              <a:t>Gateway</a:t>
            </a:r>
            <a:endParaRPr sz="2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82965" y="2371874"/>
            <a:ext cx="1562100" cy="1027430"/>
            <a:chOff x="3982965" y="2371874"/>
            <a:chExt cx="1562100" cy="1027430"/>
          </a:xfrm>
        </p:grpSpPr>
        <p:sp>
          <p:nvSpPr>
            <p:cNvPr id="7" name="object 7"/>
            <p:cNvSpPr/>
            <p:nvPr/>
          </p:nvSpPr>
          <p:spPr>
            <a:xfrm>
              <a:off x="3989315" y="2378224"/>
              <a:ext cx="1549400" cy="1014730"/>
            </a:xfrm>
            <a:custGeom>
              <a:avLst/>
              <a:gdLst/>
              <a:ahLst/>
              <a:cxnLst/>
              <a:rect l="l" t="t" r="r" b="b"/>
              <a:pathLst>
                <a:path w="1549400" h="1014729">
                  <a:moveTo>
                    <a:pt x="1042196" y="0"/>
                  </a:moveTo>
                  <a:lnTo>
                    <a:pt x="1042196" y="253602"/>
                  </a:lnTo>
                  <a:lnTo>
                    <a:pt x="0" y="253602"/>
                  </a:lnTo>
                  <a:lnTo>
                    <a:pt x="0" y="760806"/>
                  </a:lnTo>
                  <a:lnTo>
                    <a:pt x="1042196" y="760806"/>
                  </a:lnTo>
                  <a:lnTo>
                    <a:pt x="1042196" y="1014408"/>
                  </a:lnTo>
                  <a:lnTo>
                    <a:pt x="1549400" y="507204"/>
                  </a:lnTo>
                  <a:lnTo>
                    <a:pt x="1042196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89315" y="2378224"/>
              <a:ext cx="1549400" cy="1014730"/>
            </a:xfrm>
            <a:custGeom>
              <a:avLst/>
              <a:gdLst/>
              <a:ahLst/>
              <a:cxnLst/>
              <a:rect l="l" t="t" r="r" b="b"/>
              <a:pathLst>
                <a:path w="1549400" h="1014729">
                  <a:moveTo>
                    <a:pt x="0" y="253602"/>
                  </a:moveTo>
                  <a:lnTo>
                    <a:pt x="1042197" y="253602"/>
                  </a:lnTo>
                  <a:lnTo>
                    <a:pt x="1042197" y="0"/>
                  </a:lnTo>
                  <a:lnTo>
                    <a:pt x="1549400" y="507204"/>
                  </a:lnTo>
                  <a:lnTo>
                    <a:pt x="1042197" y="1014408"/>
                  </a:lnTo>
                  <a:lnTo>
                    <a:pt x="1042197" y="760805"/>
                  </a:lnTo>
                  <a:lnTo>
                    <a:pt x="0" y="760805"/>
                  </a:lnTo>
                  <a:lnTo>
                    <a:pt x="0" y="253602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426869" y="2721355"/>
            <a:ext cx="421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95%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82965" y="3741241"/>
            <a:ext cx="1562100" cy="189865"/>
            <a:chOff x="3982965" y="3741241"/>
            <a:chExt cx="1562100" cy="189865"/>
          </a:xfrm>
        </p:grpSpPr>
        <p:sp>
          <p:nvSpPr>
            <p:cNvPr id="11" name="object 11"/>
            <p:cNvSpPr/>
            <p:nvPr/>
          </p:nvSpPr>
          <p:spPr>
            <a:xfrm>
              <a:off x="3989315" y="3747591"/>
              <a:ext cx="1549400" cy="177165"/>
            </a:xfrm>
            <a:custGeom>
              <a:avLst/>
              <a:gdLst/>
              <a:ahLst/>
              <a:cxnLst/>
              <a:rect l="l" t="t" r="r" b="b"/>
              <a:pathLst>
                <a:path w="1549400" h="177164">
                  <a:moveTo>
                    <a:pt x="1460950" y="0"/>
                  </a:moveTo>
                  <a:lnTo>
                    <a:pt x="1460950" y="44225"/>
                  </a:lnTo>
                  <a:lnTo>
                    <a:pt x="0" y="44225"/>
                  </a:lnTo>
                  <a:lnTo>
                    <a:pt x="0" y="132674"/>
                  </a:lnTo>
                  <a:lnTo>
                    <a:pt x="1460950" y="132674"/>
                  </a:lnTo>
                  <a:lnTo>
                    <a:pt x="1460950" y="176898"/>
                  </a:lnTo>
                  <a:lnTo>
                    <a:pt x="1549400" y="88449"/>
                  </a:lnTo>
                  <a:lnTo>
                    <a:pt x="1460950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989315" y="3747591"/>
              <a:ext cx="1549400" cy="177165"/>
            </a:xfrm>
            <a:custGeom>
              <a:avLst/>
              <a:gdLst/>
              <a:ahLst/>
              <a:cxnLst/>
              <a:rect l="l" t="t" r="r" b="b"/>
              <a:pathLst>
                <a:path w="1549400" h="177164">
                  <a:moveTo>
                    <a:pt x="0" y="44225"/>
                  </a:moveTo>
                  <a:lnTo>
                    <a:pt x="1460952" y="44225"/>
                  </a:lnTo>
                  <a:lnTo>
                    <a:pt x="1460952" y="0"/>
                  </a:lnTo>
                  <a:lnTo>
                    <a:pt x="1549400" y="88449"/>
                  </a:lnTo>
                  <a:lnTo>
                    <a:pt x="1460952" y="176898"/>
                  </a:lnTo>
                  <a:lnTo>
                    <a:pt x="1460952" y="132674"/>
                  </a:lnTo>
                  <a:lnTo>
                    <a:pt x="0" y="132674"/>
                  </a:lnTo>
                  <a:lnTo>
                    <a:pt x="0" y="44225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643478" y="3727704"/>
            <a:ext cx="1974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5%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6440" y="2353055"/>
            <a:ext cx="850391" cy="85343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16939" y="1342643"/>
            <a:ext cx="9091930" cy="130365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90">
                <a:solidFill>
                  <a:srgbClr val="444949"/>
                </a:solidFill>
                <a:latin typeface="Microsoft Sans Serif"/>
                <a:cs typeface="Microsoft Sans Serif"/>
              </a:rPr>
              <a:t>Possibility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enable</a:t>
            </a:r>
            <a:r>
              <a:rPr dirty="0" sz="2600" spc="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canary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deployments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60">
                <a:solidFill>
                  <a:srgbClr val="444949"/>
                </a:solidFill>
                <a:latin typeface="Microsoft Sans Serif"/>
                <a:cs typeface="Microsoft Sans Serif"/>
              </a:rPr>
              <a:t>any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0">
                <a:solidFill>
                  <a:srgbClr val="444949"/>
                </a:solidFill>
                <a:latin typeface="Microsoft Sans Serif"/>
                <a:cs typeface="Microsoft Sans Serif"/>
              </a:rPr>
              <a:t>stage</a:t>
            </a:r>
            <a:r>
              <a:rPr dirty="0" sz="2600" spc="5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(usually</a:t>
            </a:r>
            <a:r>
              <a:rPr dirty="0" sz="2600" spc="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60">
                <a:solidFill>
                  <a:srgbClr val="444949"/>
                </a:solidFill>
                <a:latin typeface="Microsoft Sans Serif"/>
                <a:cs typeface="Microsoft Sans Serif"/>
              </a:rPr>
              <a:t>prod)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60">
                <a:solidFill>
                  <a:srgbClr val="444949"/>
                </a:solidFill>
                <a:latin typeface="Microsoft Sans Serif"/>
                <a:cs typeface="Microsoft Sans Serif"/>
              </a:rPr>
              <a:t>Choose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00">
                <a:solidFill>
                  <a:srgbClr val="444949"/>
                </a:solidFill>
                <a:latin typeface="Microsoft Sans Serif"/>
                <a:cs typeface="Microsoft Sans Serif"/>
              </a:rPr>
              <a:t>%</a:t>
            </a:r>
            <a:r>
              <a:rPr dirty="0" sz="2600" spc="-34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4">
                <a:solidFill>
                  <a:srgbClr val="444949"/>
                </a:solidFill>
                <a:latin typeface="Microsoft Sans Serif"/>
                <a:cs typeface="Microsoft Sans Serif"/>
              </a:rPr>
              <a:t>traffic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5">
                <a:solidFill>
                  <a:srgbClr val="444949"/>
                </a:solidFill>
                <a:latin typeface="Microsoft Sans Serif"/>
                <a:cs typeface="Microsoft Sans Serif"/>
              </a:rPr>
              <a:t>canary</a:t>
            </a:r>
            <a:r>
              <a:rPr dirty="0" sz="26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0">
                <a:solidFill>
                  <a:srgbClr val="444949"/>
                </a:solidFill>
                <a:latin typeface="Microsoft Sans Serif"/>
                <a:cs typeface="Microsoft Sans Serif"/>
              </a:rPr>
              <a:t>channel</a:t>
            </a:r>
            <a:r>
              <a:rPr dirty="0" sz="26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5">
                <a:solidFill>
                  <a:srgbClr val="444949"/>
                </a:solidFill>
                <a:latin typeface="Microsoft Sans Serif"/>
                <a:cs typeface="Microsoft Sans Serif"/>
              </a:rPr>
              <a:t>receives</a:t>
            </a:r>
            <a:endParaRPr sz="2600">
              <a:latin typeface="Microsoft Sans Serif"/>
              <a:cs typeface="Microsoft Sans Serif"/>
            </a:endParaRPr>
          </a:p>
          <a:p>
            <a:pPr marL="5864225">
              <a:lnSpc>
                <a:spcPct val="100000"/>
              </a:lnSpc>
              <a:spcBef>
                <a:spcPts val="9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Prod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Stage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690976" y="2298192"/>
            <a:ext cx="3063240" cy="948055"/>
            <a:chOff x="6690976" y="2298192"/>
            <a:chExt cx="3063240" cy="94805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5671" y="2298192"/>
              <a:ext cx="947927" cy="94792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690976" y="2733446"/>
              <a:ext cx="2117090" cy="76200"/>
            </a:xfrm>
            <a:custGeom>
              <a:avLst/>
              <a:gdLst/>
              <a:ahLst/>
              <a:cxnLst/>
              <a:rect l="l" t="t" r="r" b="b"/>
              <a:pathLst>
                <a:path w="2117090" h="76200">
                  <a:moveTo>
                    <a:pt x="2040589" y="0"/>
                  </a:moveTo>
                  <a:lnTo>
                    <a:pt x="2040589" y="76200"/>
                  </a:lnTo>
                  <a:lnTo>
                    <a:pt x="2110439" y="41275"/>
                  </a:lnTo>
                  <a:lnTo>
                    <a:pt x="2053289" y="41275"/>
                  </a:lnTo>
                  <a:lnTo>
                    <a:pt x="2053289" y="34925"/>
                  </a:lnTo>
                  <a:lnTo>
                    <a:pt x="2110439" y="34925"/>
                  </a:lnTo>
                  <a:lnTo>
                    <a:pt x="2040589" y="0"/>
                  </a:lnTo>
                  <a:close/>
                </a:path>
                <a:path w="2117090" h="76200">
                  <a:moveTo>
                    <a:pt x="2040589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2040589" y="41275"/>
                  </a:lnTo>
                  <a:lnTo>
                    <a:pt x="2040589" y="34925"/>
                  </a:lnTo>
                  <a:close/>
                </a:path>
                <a:path w="2117090" h="76200">
                  <a:moveTo>
                    <a:pt x="2110439" y="34925"/>
                  </a:moveTo>
                  <a:lnTo>
                    <a:pt x="2053289" y="34925"/>
                  </a:lnTo>
                  <a:lnTo>
                    <a:pt x="2053289" y="41275"/>
                  </a:lnTo>
                  <a:lnTo>
                    <a:pt x="2110439" y="41275"/>
                  </a:lnTo>
                  <a:lnTo>
                    <a:pt x="2116789" y="38100"/>
                  </a:lnTo>
                  <a:lnTo>
                    <a:pt x="2110439" y="34925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9825729" y="2568955"/>
            <a:ext cx="2495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4023" y="3583940"/>
            <a:ext cx="1751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44949"/>
                </a:solidFill>
                <a:latin typeface="Calibri"/>
                <a:cs typeface="Calibri"/>
              </a:rPr>
              <a:t>Prod</a:t>
            </a:r>
            <a:r>
              <a:rPr dirty="0" sz="1800" spc="-3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4949"/>
                </a:solidFill>
                <a:latin typeface="Calibri"/>
                <a:cs typeface="Calibri"/>
              </a:rPr>
              <a:t>Stage</a:t>
            </a:r>
            <a:r>
              <a:rPr dirty="0" sz="1800" spc="-30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Canary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88152" y="3505200"/>
            <a:ext cx="3980815" cy="1009015"/>
            <a:chOff x="5788152" y="3505200"/>
            <a:chExt cx="3980815" cy="100901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23960" y="3569207"/>
              <a:ext cx="944879" cy="9448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673392" y="4010651"/>
              <a:ext cx="2117090" cy="76200"/>
            </a:xfrm>
            <a:custGeom>
              <a:avLst/>
              <a:gdLst/>
              <a:ahLst/>
              <a:cxnLst/>
              <a:rect l="l" t="t" r="r" b="b"/>
              <a:pathLst>
                <a:path w="2117090" h="76200">
                  <a:moveTo>
                    <a:pt x="2040590" y="41274"/>
                  </a:moveTo>
                  <a:lnTo>
                    <a:pt x="2040590" y="76199"/>
                  </a:lnTo>
                  <a:lnTo>
                    <a:pt x="2110440" y="41274"/>
                  </a:lnTo>
                  <a:lnTo>
                    <a:pt x="2040590" y="41274"/>
                  </a:lnTo>
                  <a:close/>
                </a:path>
                <a:path w="2117090" h="76200">
                  <a:moveTo>
                    <a:pt x="2040590" y="34924"/>
                  </a:moveTo>
                  <a:lnTo>
                    <a:pt x="2040590" y="41274"/>
                  </a:lnTo>
                  <a:lnTo>
                    <a:pt x="2053289" y="41274"/>
                  </a:lnTo>
                  <a:lnTo>
                    <a:pt x="2053289" y="34924"/>
                  </a:lnTo>
                  <a:lnTo>
                    <a:pt x="2040590" y="34924"/>
                  </a:lnTo>
                  <a:close/>
                </a:path>
                <a:path w="2117090" h="76200">
                  <a:moveTo>
                    <a:pt x="2040590" y="0"/>
                  </a:moveTo>
                  <a:lnTo>
                    <a:pt x="2040590" y="34924"/>
                  </a:lnTo>
                  <a:lnTo>
                    <a:pt x="2053289" y="34924"/>
                  </a:lnTo>
                  <a:lnTo>
                    <a:pt x="2053289" y="41274"/>
                  </a:lnTo>
                  <a:lnTo>
                    <a:pt x="2110442" y="41273"/>
                  </a:lnTo>
                  <a:lnTo>
                    <a:pt x="2116790" y="38099"/>
                  </a:lnTo>
                  <a:lnTo>
                    <a:pt x="2040590" y="0"/>
                  </a:lnTo>
                  <a:close/>
                </a:path>
                <a:path w="2117090" h="76200">
                  <a:moveTo>
                    <a:pt x="0" y="34923"/>
                  </a:moveTo>
                  <a:lnTo>
                    <a:pt x="0" y="41273"/>
                  </a:lnTo>
                  <a:lnTo>
                    <a:pt x="2040590" y="41274"/>
                  </a:lnTo>
                  <a:lnTo>
                    <a:pt x="2040590" y="34924"/>
                  </a:lnTo>
                  <a:lnTo>
                    <a:pt x="0" y="34923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88152" y="3505200"/>
              <a:ext cx="853440" cy="85343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846178" y="3824732"/>
            <a:ext cx="2495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444949"/>
                </a:solidFill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34055" y="2816351"/>
            <a:ext cx="960119" cy="96012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894437" y="3797300"/>
            <a:ext cx="561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C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li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83051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A</a:t>
            </a:r>
            <a:r>
              <a:rPr dirty="0" spc="60"/>
              <a:t>W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950"/>
              <a:t>S</a:t>
            </a:r>
            <a:r>
              <a:rPr dirty="0" spc="-415"/>
              <a:t>t</a:t>
            </a:r>
            <a:r>
              <a:rPr dirty="0" spc="-515"/>
              <a:t>e</a:t>
            </a:r>
            <a:r>
              <a:rPr dirty="0" spc="-500"/>
              <a:t>p</a:t>
            </a:r>
            <a:r>
              <a:rPr dirty="0" spc="-325"/>
              <a:t> </a:t>
            </a:r>
            <a:r>
              <a:rPr dirty="0" spc="-610"/>
              <a:t>F</a:t>
            </a:r>
            <a:r>
              <a:rPr dirty="0" spc="-625"/>
              <a:t>un</a:t>
            </a:r>
            <a:r>
              <a:rPr dirty="0" spc="-459"/>
              <a:t>c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290"/>
              <a:t>o</a:t>
            </a:r>
            <a:r>
              <a:rPr dirty="0" spc="-625"/>
              <a:t>n</a:t>
            </a:r>
            <a:r>
              <a:rPr dirty="0" spc="-735"/>
              <a:t>s</a:t>
            </a:r>
            <a:r>
              <a:rPr dirty="0" spc="-325"/>
              <a:t> </a:t>
            </a:r>
            <a:r>
              <a:rPr dirty="0" spc="-600"/>
              <a:t>–</a:t>
            </a:r>
            <a:r>
              <a:rPr dirty="0" spc="-765"/>
              <a:t> </a:t>
            </a:r>
            <a:r>
              <a:rPr dirty="0" spc="-270"/>
              <a:t>W</a:t>
            </a:r>
            <a:r>
              <a:rPr dirty="0" spc="-170"/>
              <a:t>h</a:t>
            </a:r>
            <a:r>
              <a:rPr dirty="0" spc="-509"/>
              <a:t>e</a:t>
            </a:r>
            <a:r>
              <a:rPr dirty="0" spc="-630"/>
              <a:t>n</a:t>
            </a:r>
            <a:r>
              <a:rPr dirty="0" spc="-320"/>
              <a:t> </a:t>
            </a:r>
            <a:r>
              <a:rPr dirty="0" spc="-415"/>
              <a:t>t</a:t>
            </a:r>
            <a:r>
              <a:rPr dirty="0" spc="-290"/>
              <a:t>o</a:t>
            </a:r>
            <a:r>
              <a:rPr dirty="0" spc="-325"/>
              <a:t> </a:t>
            </a:r>
            <a:r>
              <a:rPr dirty="0" spc="-150"/>
              <a:t>U</a:t>
            </a:r>
            <a:r>
              <a:rPr dirty="0" spc="-730"/>
              <a:t>s</a:t>
            </a:r>
            <a:r>
              <a:rPr dirty="0" spc="-509"/>
              <a:t>e</a:t>
            </a:r>
            <a:r>
              <a:rPr dirty="0" spc="-1165"/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5531"/>
            <a:ext cx="9556750" cy="43834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Us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esi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1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7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800" spc="-310">
                <a:solidFill>
                  <a:srgbClr val="444949"/>
                </a:solidFill>
                <a:latin typeface="Microsoft Sans Serif"/>
                <a:cs typeface="Microsoft Sans Serif"/>
              </a:rPr>
              <a:t>z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ns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Ad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ce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1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cod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Audit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history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workflows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Ab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ili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75">
                <a:solidFill>
                  <a:srgbClr val="444949"/>
                </a:solidFill>
                <a:latin typeface="Microsoft Sans Serif"/>
                <a:cs typeface="Microsoft Sans Serif"/>
              </a:rPr>
              <a:t>“</a:t>
            </a:r>
            <a:r>
              <a:rPr dirty="0" sz="2800" spc="12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175">
                <a:solidFill>
                  <a:srgbClr val="444949"/>
                </a:solidFill>
                <a:latin typeface="Microsoft Sans Serif"/>
                <a:cs typeface="Microsoft Sans Serif"/>
              </a:rPr>
              <a:t>”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1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60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1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329"/>
              </a:lnSpc>
              <a:spcBef>
                <a:spcPts val="2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Example: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0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43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35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30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Complex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flows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unn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9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2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bd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9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15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369125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0"/>
              <a:t>W</a:t>
            </a:r>
            <a:r>
              <a:rPr dirty="0" spc="-170"/>
              <a:t>h</a:t>
            </a:r>
            <a:r>
              <a:rPr dirty="0" spc="-770"/>
              <a:t>a</a:t>
            </a:r>
            <a:r>
              <a:rPr dirty="0" spc="-409"/>
              <a:t>t</a:t>
            </a:r>
            <a:r>
              <a:rPr dirty="0" spc="-325"/>
              <a:t> </a:t>
            </a:r>
            <a:r>
              <a:rPr dirty="0" spc="-390"/>
              <a:t>i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135"/>
              <a:t>D</a:t>
            </a:r>
            <a:r>
              <a:rPr dirty="0" spc="-484"/>
              <a:t>oc</a:t>
            </a:r>
            <a:r>
              <a:rPr dirty="0" spc="-560"/>
              <a:t>k</a:t>
            </a:r>
            <a:r>
              <a:rPr dirty="0" spc="-509"/>
              <a:t>e</a:t>
            </a:r>
            <a:r>
              <a:rPr dirty="0" spc="-420"/>
              <a:t>r</a:t>
            </a:r>
            <a:r>
              <a:rPr dirty="0" spc="-1165"/>
              <a:t>?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90846" y="356113"/>
            <a:ext cx="1734615" cy="14816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6939" y="1332483"/>
            <a:ext cx="8625840" cy="3916679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software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development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platform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deploy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apps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Apps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444949"/>
                </a:solidFill>
                <a:latin typeface="Microsoft Sans Serif"/>
                <a:cs typeface="Microsoft Sans Serif"/>
              </a:rPr>
              <a:t>packaged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202">
                <a:solidFill>
                  <a:srgbClr val="444949"/>
                </a:solidFill>
                <a:latin typeface="Microsoft Sans Serif"/>
                <a:cs typeface="Microsoft Sans Serif"/>
              </a:rPr>
              <a:t>containers</a:t>
            </a:r>
            <a:r>
              <a:rPr dirty="0" baseline="1010" sz="41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that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run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any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OS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Ap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ga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Any</a:t>
            </a:r>
            <a:r>
              <a:rPr dirty="0" sz="2400" spc="-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machine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35">
                <a:solidFill>
                  <a:srgbClr val="444949"/>
                </a:solidFill>
                <a:latin typeface="Microsoft Sans Serif"/>
                <a:cs typeface="Microsoft Sans Serif"/>
              </a:rPr>
              <a:t>No</a:t>
            </a:r>
            <a:r>
              <a:rPr dirty="0" sz="2400" spc="-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compatibility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4">
                <a:solidFill>
                  <a:srgbClr val="444949"/>
                </a:solidFill>
                <a:latin typeface="Microsoft Sans Serif"/>
                <a:cs typeface="Microsoft Sans Serif"/>
              </a:rPr>
              <a:t>issues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55">
                <a:solidFill>
                  <a:srgbClr val="444949"/>
                </a:solidFill>
                <a:latin typeface="Microsoft Sans Serif"/>
                <a:cs typeface="Microsoft Sans Serif"/>
              </a:rPr>
              <a:t>Predictable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behavior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20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8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409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3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8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4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Works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any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9">
                <a:solidFill>
                  <a:srgbClr val="444949"/>
                </a:solidFill>
                <a:latin typeface="Microsoft Sans Serif"/>
                <a:cs typeface="Microsoft Sans Serif"/>
              </a:rPr>
              <a:t>language,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any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0">
                <a:solidFill>
                  <a:srgbClr val="444949"/>
                </a:solidFill>
                <a:latin typeface="Microsoft Sans Serif"/>
                <a:cs typeface="Microsoft Sans Serif"/>
              </a:rPr>
              <a:t>OS,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any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technology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8544" y="10673437"/>
            <a:ext cx="211454" cy="1276985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0319"/>
            <a:ext cx="6556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309" y="7332175"/>
            <a:ext cx="660400" cy="39433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4930"/>
              </a:lnSpc>
            </a:pPr>
            <a:r>
              <a:rPr dirty="0" sz="4400" spc="5">
                <a:solidFill>
                  <a:srgbClr val="444949"/>
                </a:solidFill>
                <a:latin typeface="Verdana"/>
                <a:cs typeface="Verdana"/>
              </a:rPr>
              <a:t>D</a:t>
            </a:r>
            <a:r>
              <a:rPr dirty="0" sz="440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4400">
                <a:solidFill>
                  <a:srgbClr val="444949"/>
                </a:solidFill>
                <a:latin typeface="Verdana"/>
                <a:cs typeface="Verdana"/>
              </a:rPr>
              <a:t>c</a:t>
            </a:r>
            <a:r>
              <a:rPr dirty="0" sz="4400" spc="-50">
                <a:solidFill>
                  <a:srgbClr val="444949"/>
                </a:solidFill>
                <a:latin typeface="Verdana"/>
                <a:cs typeface="Verdana"/>
              </a:rPr>
              <a:t>k</a:t>
            </a:r>
            <a:r>
              <a:rPr dirty="0" sz="4400" spc="5">
                <a:solidFill>
                  <a:srgbClr val="444949"/>
                </a:solidFill>
                <a:latin typeface="Verdana"/>
                <a:cs typeface="Verdana"/>
              </a:rPr>
              <a:t>e</a:t>
            </a:r>
            <a:r>
              <a:rPr dirty="0" sz="4400">
                <a:solidFill>
                  <a:srgbClr val="444949"/>
                </a:solidFill>
                <a:latin typeface="Verdana"/>
                <a:cs typeface="Verdana"/>
              </a:rPr>
              <a:t>r</a:t>
            </a:r>
            <a:r>
              <a:rPr dirty="0" sz="4400" spc="-325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440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440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4400" spc="-32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4400" spc="-5">
                <a:solidFill>
                  <a:srgbClr val="444949"/>
                </a:solidFill>
                <a:latin typeface="Verdana"/>
                <a:cs typeface="Verdana"/>
              </a:rPr>
              <a:t>a</a:t>
            </a:r>
            <a:r>
              <a:rPr dirty="0" sz="4400">
                <a:solidFill>
                  <a:srgbClr val="444949"/>
                </a:solidFill>
                <a:latin typeface="Verdana"/>
                <a:cs typeface="Verdana"/>
              </a:rPr>
              <a:t>n</a:t>
            </a:r>
            <a:r>
              <a:rPr dirty="0" sz="4400" spc="-320">
                <a:solidFill>
                  <a:srgbClr val="444949"/>
                </a:solidFill>
                <a:latin typeface="Verdana"/>
                <a:cs typeface="Verdana"/>
              </a:rPr>
              <a:t> </a:t>
            </a:r>
            <a:r>
              <a:rPr dirty="0" sz="4400">
                <a:solidFill>
                  <a:srgbClr val="444949"/>
                </a:solidFill>
                <a:latin typeface="Verdana"/>
                <a:cs typeface="Verdana"/>
              </a:rPr>
              <a:t>O</a:t>
            </a:r>
            <a:r>
              <a:rPr dirty="0" sz="4400">
                <a:solidFill>
                  <a:srgbClr val="444949"/>
                </a:solidFill>
                <a:latin typeface="Verdana"/>
                <a:cs typeface="Verdana"/>
              </a:rPr>
              <a:t>S</a:t>
            </a:r>
            <a:endParaRPr sz="44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40200" y="3682627"/>
            <a:ext cx="4528185" cy="4827270"/>
            <a:chOff x="1440200" y="3682627"/>
            <a:chExt cx="4528185" cy="4827270"/>
          </a:xfrm>
        </p:grpSpPr>
        <p:sp>
          <p:nvSpPr>
            <p:cNvPr id="6" name="object 6"/>
            <p:cNvSpPr/>
            <p:nvPr/>
          </p:nvSpPr>
          <p:spPr>
            <a:xfrm>
              <a:off x="1446550" y="3688976"/>
              <a:ext cx="4515485" cy="4814570"/>
            </a:xfrm>
            <a:custGeom>
              <a:avLst/>
              <a:gdLst/>
              <a:ahLst/>
              <a:cxnLst/>
              <a:rect l="l" t="t" r="r" b="b"/>
              <a:pathLst>
                <a:path w="4515485" h="4814570">
                  <a:moveTo>
                    <a:pt x="0" y="0"/>
                  </a:moveTo>
                  <a:lnTo>
                    <a:pt x="0" y="4814046"/>
                  </a:lnTo>
                  <a:lnTo>
                    <a:pt x="4514977" y="4814046"/>
                  </a:lnTo>
                  <a:lnTo>
                    <a:pt x="45149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8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46550" y="3688977"/>
              <a:ext cx="4515485" cy="4814570"/>
            </a:xfrm>
            <a:custGeom>
              <a:avLst/>
              <a:gdLst/>
              <a:ahLst/>
              <a:cxnLst/>
              <a:rect l="l" t="t" r="r" b="b"/>
              <a:pathLst>
                <a:path w="4515485" h="4814570">
                  <a:moveTo>
                    <a:pt x="0" y="4814046"/>
                  </a:moveTo>
                  <a:lnTo>
                    <a:pt x="0" y="0"/>
                  </a:lnTo>
                  <a:lnTo>
                    <a:pt x="4514977" y="0"/>
                  </a:lnTo>
                  <a:lnTo>
                    <a:pt x="4514977" y="4814046"/>
                  </a:lnTo>
                  <a:lnTo>
                    <a:pt x="0" y="4814046"/>
                  </a:lnTo>
                  <a:close/>
                </a:path>
              </a:pathLst>
            </a:custGeom>
            <a:ln w="12700">
              <a:solidFill>
                <a:srgbClr val="B56E0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627894" y="4922455"/>
            <a:ext cx="304800" cy="2347595"/>
          </a:xfrm>
          <a:prstGeom prst="rect">
            <a:avLst/>
          </a:prstGeom>
        </p:spPr>
        <p:txBody>
          <a:bodyPr wrap="square" lIns="0" tIns="12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(ex: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Instance)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90841" y="3592483"/>
            <a:ext cx="3983354" cy="4861560"/>
            <a:chOff x="1490841" y="3592483"/>
            <a:chExt cx="3983354" cy="4861560"/>
          </a:xfrm>
        </p:grpSpPr>
        <p:sp>
          <p:nvSpPr>
            <p:cNvPr id="10" name="object 10"/>
            <p:cNvSpPr/>
            <p:nvPr/>
          </p:nvSpPr>
          <p:spPr>
            <a:xfrm>
              <a:off x="1703293" y="6947646"/>
              <a:ext cx="1811020" cy="1327150"/>
            </a:xfrm>
            <a:custGeom>
              <a:avLst/>
              <a:gdLst/>
              <a:ahLst/>
              <a:cxnLst/>
              <a:rect l="l" t="t" r="r" b="b"/>
              <a:pathLst>
                <a:path w="1811020" h="1327150">
                  <a:moveTo>
                    <a:pt x="0" y="0"/>
                  </a:moveTo>
                  <a:lnTo>
                    <a:pt x="0" y="1326777"/>
                  </a:lnTo>
                  <a:lnTo>
                    <a:pt x="1810871" y="1326777"/>
                  </a:lnTo>
                  <a:lnTo>
                    <a:pt x="18108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3293" y="6947647"/>
              <a:ext cx="1811020" cy="1327150"/>
            </a:xfrm>
            <a:custGeom>
              <a:avLst/>
              <a:gdLst/>
              <a:ahLst/>
              <a:cxnLst/>
              <a:rect l="l" t="t" r="r" b="b"/>
              <a:pathLst>
                <a:path w="1811020" h="1327150">
                  <a:moveTo>
                    <a:pt x="0" y="1326777"/>
                  </a:moveTo>
                  <a:lnTo>
                    <a:pt x="0" y="0"/>
                  </a:lnTo>
                  <a:lnTo>
                    <a:pt x="1810871" y="0"/>
                  </a:lnTo>
                  <a:lnTo>
                    <a:pt x="1810871" y="1326777"/>
                  </a:lnTo>
                  <a:lnTo>
                    <a:pt x="0" y="1326777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03293" y="5392271"/>
              <a:ext cx="1811020" cy="1327150"/>
            </a:xfrm>
            <a:custGeom>
              <a:avLst/>
              <a:gdLst/>
              <a:ahLst/>
              <a:cxnLst/>
              <a:rect l="l" t="t" r="r" b="b"/>
              <a:pathLst>
                <a:path w="1811020" h="1327150">
                  <a:moveTo>
                    <a:pt x="0" y="0"/>
                  </a:moveTo>
                  <a:lnTo>
                    <a:pt x="0" y="1326776"/>
                  </a:lnTo>
                  <a:lnTo>
                    <a:pt x="1810871" y="1326776"/>
                  </a:lnTo>
                  <a:lnTo>
                    <a:pt x="18108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03293" y="5392271"/>
              <a:ext cx="1811020" cy="1327150"/>
            </a:xfrm>
            <a:custGeom>
              <a:avLst/>
              <a:gdLst/>
              <a:ahLst/>
              <a:cxnLst/>
              <a:rect l="l" t="t" r="r" b="b"/>
              <a:pathLst>
                <a:path w="1811020" h="1327150">
                  <a:moveTo>
                    <a:pt x="0" y="1326777"/>
                  </a:moveTo>
                  <a:lnTo>
                    <a:pt x="0" y="0"/>
                  </a:lnTo>
                  <a:lnTo>
                    <a:pt x="1810871" y="0"/>
                  </a:lnTo>
                  <a:lnTo>
                    <a:pt x="1810871" y="1326777"/>
                  </a:lnTo>
                  <a:lnTo>
                    <a:pt x="0" y="1326777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03293" y="3836894"/>
              <a:ext cx="1811020" cy="1327150"/>
            </a:xfrm>
            <a:custGeom>
              <a:avLst/>
              <a:gdLst/>
              <a:ahLst/>
              <a:cxnLst/>
              <a:rect l="l" t="t" r="r" b="b"/>
              <a:pathLst>
                <a:path w="1811020" h="1327150">
                  <a:moveTo>
                    <a:pt x="0" y="0"/>
                  </a:moveTo>
                  <a:lnTo>
                    <a:pt x="0" y="1326777"/>
                  </a:lnTo>
                  <a:lnTo>
                    <a:pt x="1810870" y="1326777"/>
                  </a:lnTo>
                  <a:lnTo>
                    <a:pt x="18108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03293" y="3836895"/>
              <a:ext cx="1811020" cy="1327150"/>
            </a:xfrm>
            <a:custGeom>
              <a:avLst/>
              <a:gdLst/>
              <a:ahLst/>
              <a:cxnLst/>
              <a:rect l="l" t="t" r="r" b="b"/>
              <a:pathLst>
                <a:path w="1811020" h="1327150">
                  <a:moveTo>
                    <a:pt x="0" y="1326777"/>
                  </a:moveTo>
                  <a:lnTo>
                    <a:pt x="0" y="0"/>
                  </a:lnTo>
                  <a:lnTo>
                    <a:pt x="1810871" y="0"/>
                  </a:lnTo>
                  <a:lnTo>
                    <a:pt x="1810871" y="1326777"/>
                  </a:lnTo>
                  <a:lnTo>
                    <a:pt x="0" y="1326777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3172" y="6719048"/>
              <a:ext cx="952733" cy="173461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3172" y="5159164"/>
              <a:ext cx="952733" cy="17346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0560" y="3630721"/>
              <a:ext cx="952733" cy="17346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841" y="3919339"/>
              <a:ext cx="1185955" cy="118595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9836" y="7262882"/>
              <a:ext cx="693190" cy="69319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0151" y="5708191"/>
              <a:ext cx="627334" cy="62733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656463" y="6947632"/>
              <a:ext cx="1811020" cy="1327150"/>
            </a:xfrm>
            <a:custGeom>
              <a:avLst/>
              <a:gdLst/>
              <a:ahLst/>
              <a:cxnLst/>
              <a:rect l="l" t="t" r="r" b="b"/>
              <a:pathLst>
                <a:path w="1811020" h="1327150">
                  <a:moveTo>
                    <a:pt x="0" y="0"/>
                  </a:moveTo>
                  <a:lnTo>
                    <a:pt x="0" y="1326776"/>
                  </a:lnTo>
                  <a:lnTo>
                    <a:pt x="1810870" y="1326776"/>
                  </a:lnTo>
                  <a:lnTo>
                    <a:pt x="18108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56463" y="6947632"/>
              <a:ext cx="1811020" cy="1327150"/>
            </a:xfrm>
            <a:custGeom>
              <a:avLst/>
              <a:gdLst/>
              <a:ahLst/>
              <a:cxnLst/>
              <a:rect l="l" t="t" r="r" b="b"/>
              <a:pathLst>
                <a:path w="1811020" h="1327150">
                  <a:moveTo>
                    <a:pt x="0" y="1326777"/>
                  </a:moveTo>
                  <a:lnTo>
                    <a:pt x="0" y="0"/>
                  </a:lnTo>
                  <a:lnTo>
                    <a:pt x="1810871" y="0"/>
                  </a:lnTo>
                  <a:lnTo>
                    <a:pt x="1810871" y="1326777"/>
                  </a:lnTo>
                  <a:lnTo>
                    <a:pt x="0" y="1326777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6341" y="6719034"/>
              <a:ext cx="952734" cy="173461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3005" y="7262868"/>
              <a:ext cx="693190" cy="69319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656463" y="5392271"/>
              <a:ext cx="1811020" cy="1327150"/>
            </a:xfrm>
            <a:custGeom>
              <a:avLst/>
              <a:gdLst/>
              <a:ahLst/>
              <a:cxnLst/>
              <a:rect l="l" t="t" r="r" b="b"/>
              <a:pathLst>
                <a:path w="1811020" h="1327150">
                  <a:moveTo>
                    <a:pt x="0" y="0"/>
                  </a:moveTo>
                  <a:lnTo>
                    <a:pt x="0" y="1326776"/>
                  </a:lnTo>
                  <a:lnTo>
                    <a:pt x="1810870" y="1326776"/>
                  </a:lnTo>
                  <a:lnTo>
                    <a:pt x="18108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56463" y="5392271"/>
              <a:ext cx="1811020" cy="1327150"/>
            </a:xfrm>
            <a:custGeom>
              <a:avLst/>
              <a:gdLst/>
              <a:ahLst/>
              <a:cxnLst/>
              <a:rect l="l" t="t" r="r" b="b"/>
              <a:pathLst>
                <a:path w="1811020" h="1327150">
                  <a:moveTo>
                    <a:pt x="0" y="1326777"/>
                  </a:moveTo>
                  <a:lnTo>
                    <a:pt x="0" y="0"/>
                  </a:lnTo>
                  <a:lnTo>
                    <a:pt x="1810871" y="0"/>
                  </a:lnTo>
                  <a:lnTo>
                    <a:pt x="1810871" y="1326777"/>
                  </a:lnTo>
                  <a:lnTo>
                    <a:pt x="0" y="1326777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6341" y="5163672"/>
              <a:ext cx="952734" cy="173461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3005" y="5707505"/>
              <a:ext cx="693190" cy="69319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656463" y="3836910"/>
              <a:ext cx="1811020" cy="1327150"/>
            </a:xfrm>
            <a:custGeom>
              <a:avLst/>
              <a:gdLst/>
              <a:ahLst/>
              <a:cxnLst/>
              <a:rect l="l" t="t" r="r" b="b"/>
              <a:pathLst>
                <a:path w="1811020" h="1327150">
                  <a:moveTo>
                    <a:pt x="0" y="0"/>
                  </a:moveTo>
                  <a:lnTo>
                    <a:pt x="0" y="1326776"/>
                  </a:lnTo>
                  <a:lnTo>
                    <a:pt x="1810870" y="1326776"/>
                  </a:lnTo>
                  <a:lnTo>
                    <a:pt x="18108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656463" y="3836909"/>
              <a:ext cx="1811020" cy="1327150"/>
            </a:xfrm>
            <a:custGeom>
              <a:avLst/>
              <a:gdLst/>
              <a:ahLst/>
              <a:cxnLst/>
              <a:rect l="l" t="t" r="r" b="b"/>
              <a:pathLst>
                <a:path w="1811020" h="1327150">
                  <a:moveTo>
                    <a:pt x="0" y="1326777"/>
                  </a:moveTo>
                  <a:lnTo>
                    <a:pt x="0" y="0"/>
                  </a:lnTo>
                  <a:lnTo>
                    <a:pt x="1810871" y="0"/>
                  </a:lnTo>
                  <a:lnTo>
                    <a:pt x="1810871" y="1326777"/>
                  </a:lnTo>
                  <a:lnTo>
                    <a:pt x="0" y="1326777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6026" y="3592483"/>
              <a:ext cx="952733" cy="173461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23321" y="4152830"/>
              <a:ext cx="627334" cy="6273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75939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0"/>
              <a:t>W</a:t>
            </a:r>
            <a:r>
              <a:rPr dirty="0" spc="-170"/>
              <a:t>h</a:t>
            </a:r>
            <a:r>
              <a:rPr dirty="0" spc="-509"/>
              <a:t>e</a:t>
            </a:r>
            <a:r>
              <a:rPr dirty="0" spc="-420"/>
              <a:t>r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135"/>
              <a:t>D</a:t>
            </a:r>
            <a:r>
              <a:rPr dirty="0" spc="-484"/>
              <a:t>oc</a:t>
            </a:r>
            <a:r>
              <a:rPr dirty="0" spc="-560"/>
              <a:t>k</a:t>
            </a:r>
            <a:r>
              <a:rPr dirty="0" spc="-509"/>
              <a:t>e</a:t>
            </a:r>
            <a:r>
              <a:rPr dirty="0" spc="-415"/>
              <a:t>r</a:t>
            </a:r>
            <a:r>
              <a:rPr dirty="0" spc="-330"/>
              <a:t> </a:t>
            </a:r>
            <a:r>
              <a:rPr dirty="0" spc="-390"/>
              <a:t>i</a:t>
            </a:r>
            <a:r>
              <a:rPr dirty="0" spc="-894"/>
              <a:t>m</a:t>
            </a:r>
            <a:r>
              <a:rPr dirty="0" spc="-770"/>
              <a:t>a</a:t>
            </a:r>
            <a:r>
              <a:rPr dirty="0" spc="-869"/>
              <a:t>g</a:t>
            </a:r>
            <a:r>
              <a:rPr dirty="0" spc="-509"/>
              <a:t>e</a:t>
            </a:r>
            <a:r>
              <a:rPr dirty="0" spc="-735"/>
              <a:t>s</a:t>
            </a:r>
            <a:r>
              <a:rPr dirty="0" spc="-320"/>
              <a:t> </a:t>
            </a:r>
            <a:r>
              <a:rPr dirty="0" spc="-770"/>
              <a:t>a</a:t>
            </a:r>
            <a:r>
              <a:rPr dirty="0" spc="-420"/>
              <a:t>r</a:t>
            </a:r>
            <a:r>
              <a:rPr dirty="0" spc="-515"/>
              <a:t>e</a:t>
            </a:r>
            <a:r>
              <a:rPr dirty="0" spc="-320"/>
              <a:t> </a:t>
            </a:r>
            <a:r>
              <a:rPr dirty="0" spc="-730"/>
              <a:t>s</a:t>
            </a:r>
            <a:r>
              <a:rPr dirty="0" spc="-415"/>
              <a:t>t</a:t>
            </a:r>
            <a:r>
              <a:rPr dirty="0" spc="-409"/>
              <a:t>o</a:t>
            </a:r>
            <a:r>
              <a:rPr dirty="0" spc="-295"/>
              <a:t>r</a:t>
            </a:r>
            <a:r>
              <a:rPr dirty="0" spc="-509"/>
              <a:t>e</a:t>
            </a:r>
            <a:r>
              <a:rPr dirty="0" spc="-509"/>
              <a:t>d</a:t>
            </a:r>
            <a:r>
              <a:rPr dirty="0" spc="-1165"/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414779"/>
            <a:ext cx="7177405" cy="4073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images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stored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Repositories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44949"/>
              </a:buClr>
              <a:buFont typeface="Arial MT"/>
              <a:buChar char="•"/>
            </a:pPr>
            <a:endParaRPr sz="4150">
              <a:latin typeface="Microsoft Sans Serif"/>
              <a:cs typeface="Microsoft Sans Serif"/>
            </a:endParaRPr>
          </a:p>
          <a:p>
            <a:pPr algn="r" marL="241300" marR="880744" indent="-2413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5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li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u="sng" sz="2800" spc="-8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h</a:t>
            </a:r>
            <a:r>
              <a:rPr dirty="0" u="sng" sz="2800" spc="-3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u="sng" sz="2800" spc="7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u="sng" sz="2800" spc="-13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p</a:t>
            </a:r>
            <a:r>
              <a:rPr dirty="0" u="sng" sz="2800" spc="-41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dirty="0" u="sng" sz="2800" spc="-28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:</a:t>
            </a:r>
            <a:r>
              <a:rPr dirty="0" u="sng" sz="28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//</a:t>
            </a:r>
            <a:r>
              <a:rPr dirty="0" u="sng" sz="2800" spc="-17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hu</a:t>
            </a:r>
            <a:r>
              <a:rPr dirty="0" u="sng" sz="2800" spc="-229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b</a:t>
            </a:r>
            <a:r>
              <a:rPr dirty="0" u="sng" sz="2800" spc="-28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.</a:t>
            </a:r>
            <a:r>
              <a:rPr dirty="0" u="sng" sz="2800" spc="-13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dirty="0" u="sng" sz="2800" spc="-5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dirty="0" u="sng" sz="2800" spc="-24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dirty="0" u="sng" sz="2800" spc="-23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k</a:t>
            </a:r>
            <a:r>
              <a:rPr dirty="0" u="sng" sz="2800" spc="-22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sng" sz="2800" spc="-25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dirty="0" u="sng" sz="2800" spc="-28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.</a:t>
            </a:r>
            <a:r>
              <a:rPr dirty="0" u="sng" sz="2800" spc="-24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dirty="0" u="sng" sz="2800" spc="-5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dirty="0" u="sng" sz="2800" spc="-8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m/</a:t>
            </a:r>
            <a:endParaRPr sz="2800">
              <a:latin typeface="Microsoft Sans Serif"/>
              <a:cs typeface="Microsoft Sans Serif"/>
            </a:endParaRPr>
          </a:p>
          <a:p>
            <a:pPr algn="r" lvl="1" marL="228600" marR="861060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228600" algn="l"/>
              </a:tabLst>
            </a:pP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Fin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im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8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chnolo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9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0">
                <a:solidFill>
                  <a:srgbClr val="444949"/>
                </a:solidFill>
                <a:latin typeface="Microsoft Sans Serif"/>
                <a:cs typeface="Microsoft Sans Serif"/>
              </a:rPr>
              <a:t>OS: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Ubuntu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MySQL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11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705">
                <a:solidFill>
                  <a:srgbClr val="444949"/>
                </a:solidFill>
                <a:latin typeface="Microsoft Sans Serif"/>
                <a:cs typeface="Microsoft Sans Serif"/>
              </a:rPr>
              <a:t>J</a:t>
            </a:r>
            <a:r>
              <a:rPr dirty="0" sz="2400" spc="-48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1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05">
                <a:solidFill>
                  <a:srgbClr val="444949"/>
                </a:solidFill>
                <a:latin typeface="Microsoft Sans Serif"/>
                <a:cs typeface="Microsoft Sans Serif"/>
              </a:rPr>
              <a:t>J</a:t>
            </a:r>
            <a:r>
              <a:rPr dirty="0" sz="2400" spc="-37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1040">
                <a:solidFill>
                  <a:srgbClr val="444949"/>
                </a:solidFill>
                <a:latin typeface="Microsoft Sans Serif"/>
                <a:cs typeface="Microsoft Sans Serif"/>
              </a:rPr>
              <a:t>…</a:t>
            </a:r>
            <a:endParaRPr sz="2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444949"/>
              </a:buClr>
              <a:buFont typeface="Arial MT"/>
              <a:buChar char="•"/>
            </a:pPr>
            <a:endParaRPr sz="27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6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z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42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3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3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2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1252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9119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9"/>
              <a:t>D</a:t>
            </a:r>
            <a:r>
              <a:rPr dirty="0" spc="-185"/>
              <a:t>o</a:t>
            </a:r>
            <a:r>
              <a:rPr dirty="0" spc="-459"/>
              <a:t>c</a:t>
            </a:r>
            <a:r>
              <a:rPr dirty="0" spc="-780"/>
              <a:t>k</a:t>
            </a:r>
            <a:r>
              <a:rPr dirty="0" spc="-535"/>
              <a:t>e</a:t>
            </a:r>
            <a:r>
              <a:rPr dirty="0" spc="-390"/>
              <a:t>r</a:t>
            </a:r>
            <a:r>
              <a:rPr dirty="0" spc="-325"/>
              <a:t> </a:t>
            </a:r>
            <a:r>
              <a:rPr dirty="0" spc="-805"/>
              <a:t>v</a:t>
            </a:r>
            <a:r>
              <a:rPr dirty="0" spc="-535"/>
              <a:t>e</a:t>
            </a:r>
            <a:r>
              <a:rPr dirty="0" spc="-220"/>
              <a:t>r</a:t>
            </a:r>
            <a:r>
              <a:rPr dirty="0" spc="-720"/>
              <a:t>su</a:t>
            </a:r>
            <a:r>
              <a:rPr dirty="0" spc="-655"/>
              <a:t>s</a:t>
            </a:r>
            <a:r>
              <a:rPr dirty="0" spc="-935"/>
              <a:t> </a:t>
            </a:r>
            <a:r>
              <a:rPr dirty="0" spc="-400"/>
              <a:t>V</a:t>
            </a:r>
            <a:r>
              <a:rPr dirty="0" spc="-390"/>
              <a:t>i</a:t>
            </a:r>
            <a:r>
              <a:rPr dirty="0" spc="-70"/>
              <a:t>r</a:t>
            </a:r>
            <a:r>
              <a:rPr dirty="0" spc="-415"/>
              <a:t>t</a:t>
            </a:r>
            <a:r>
              <a:rPr dirty="0" spc="-710"/>
              <a:t>u</a:t>
            </a:r>
            <a:r>
              <a:rPr dirty="0" spc="-685"/>
              <a:t>a</a:t>
            </a:r>
            <a:r>
              <a:rPr dirty="0" spc="-385"/>
              <a:t>l</a:t>
            </a:r>
            <a:r>
              <a:rPr dirty="0" spc="-325"/>
              <a:t> </a:t>
            </a:r>
            <a:r>
              <a:rPr dirty="0" spc="-275"/>
              <a:t>M</a:t>
            </a:r>
            <a:r>
              <a:rPr dirty="0" spc="-770"/>
              <a:t>a</a:t>
            </a:r>
            <a:r>
              <a:rPr dirty="0" spc="-459"/>
              <a:t>c</a:t>
            </a:r>
            <a:r>
              <a:rPr dirty="0" spc="-700"/>
              <a:t>h</a:t>
            </a:r>
            <a:r>
              <a:rPr dirty="0" spc="-310"/>
              <a:t>i</a:t>
            </a:r>
            <a:r>
              <a:rPr dirty="0" spc="-625"/>
              <a:t>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2483"/>
            <a:ext cx="10214610" cy="10439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”sort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of”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virtualization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technology,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44949"/>
                </a:solidFill>
                <a:latin typeface="Microsoft Sans Serif"/>
                <a:cs typeface="Microsoft Sans Serif"/>
              </a:rPr>
              <a:t>but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444949"/>
                </a:solidFill>
                <a:latin typeface="Microsoft Sans Serif"/>
                <a:cs typeface="Microsoft Sans Serif"/>
              </a:rPr>
              <a:t>not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exactly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Resources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shared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host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10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many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containers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on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one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444949"/>
                </a:solidFill>
                <a:latin typeface="Microsoft Sans Serif"/>
                <a:cs typeface="Microsoft Sans Serif"/>
              </a:rPr>
              <a:t>server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4658" y="5512080"/>
            <a:ext cx="3343910" cy="439420"/>
          </a:xfrm>
          <a:prstGeom prst="rect">
            <a:avLst/>
          </a:prstGeom>
          <a:solidFill>
            <a:srgbClr val="444949"/>
          </a:solidFill>
          <a:ln w="12700">
            <a:solidFill>
              <a:srgbClr val="2F3333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marL="1033144">
              <a:lnSpc>
                <a:spcPct val="100000"/>
              </a:lnSpc>
              <a:spcBef>
                <a:spcPts val="54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Infrastructure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4658" y="5001092"/>
            <a:ext cx="3343910" cy="439420"/>
          </a:xfrm>
          <a:prstGeom prst="rect">
            <a:avLst/>
          </a:prstGeom>
          <a:solidFill>
            <a:srgbClr val="444949"/>
          </a:solidFill>
          <a:ln w="12700">
            <a:solidFill>
              <a:srgbClr val="2F3333"/>
            </a:solidFill>
          </a:ln>
        </p:spPr>
        <p:txBody>
          <a:bodyPr wrap="square" lIns="0" tIns="704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Host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4658" y="4490105"/>
            <a:ext cx="3343910" cy="439420"/>
          </a:xfrm>
          <a:prstGeom prst="rect">
            <a:avLst/>
          </a:prstGeom>
          <a:solidFill>
            <a:srgbClr val="F69802"/>
          </a:solidFill>
          <a:ln w="12700">
            <a:solidFill>
              <a:srgbClr val="B56E01"/>
            </a:solidFill>
          </a:ln>
        </p:spPr>
        <p:txBody>
          <a:bodyPr wrap="square" lIns="0" tIns="692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Hypervisor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4658" y="2797793"/>
            <a:ext cx="1049020" cy="419734"/>
          </a:xfrm>
          <a:prstGeom prst="rect">
            <a:avLst/>
          </a:prstGeom>
          <a:solidFill>
            <a:srgbClr val="FFC000"/>
          </a:solidFill>
          <a:ln w="12700">
            <a:solidFill>
              <a:srgbClr val="BC8C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294005">
              <a:lnSpc>
                <a:spcPct val="100000"/>
              </a:lnSpc>
              <a:spcBef>
                <a:spcPts val="48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Apps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4658" y="3288832"/>
            <a:ext cx="1049020" cy="1129665"/>
          </a:xfrm>
          <a:prstGeom prst="rect">
            <a:avLst/>
          </a:prstGeom>
          <a:solidFill>
            <a:srgbClr val="FFC000"/>
          </a:solidFill>
          <a:ln w="12700">
            <a:solidFill>
              <a:srgbClr val="BC8C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291465" marR="91440" indent="-192405">
              <a:lnSpc>
                <a:spcPts val="2110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OS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(VM)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2140" y="2797793"/>
            <a:ext cx="1049020" cy="419734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294005">
              <a:lnSpc>
                <a:spcPct val="100000"/>
              </a:lnSpc>
              <a:spcBef>
                <a:spcPts val="48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Apps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2140" y="3288832"/>
            <a:ext cx="1049020" cy="112966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291465" marR="91440" indent="-192405">
              <a:lnSpc>
                <a:spcPts val="2110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OS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(VM)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9622" y="2797793"/>
            <a:ext cx="1049020" cy="419734"/>
          </a:xfrm>
          <a:prstGeom prst="rect">
            <a:avLst/>
          </a:prstGeom>
          <a:solidFill>
            <a:srgbClr val="3B67BC"/>
          </a:solidFill>
          <a:ln w="12700">
            <a:solidFill>
              <a:srgbClr val="294A89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294005">
              <a:lnSpc>
                <a:spcPct val="100000"/>
              </a:lnSpc>
              <a:spcBef>
                <a:spcPts val="48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Apps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9622" y="3288832"/>
            <a:ext cx="1049020" cy="1129665"/>
          </a:xfrm>
          <a:prstGeom prst="rect">
            <a:avLst/>
          </a:prstGeom>
          <a:solidFill>
            <a:srgbClr val="3B67BC"/>
          </a:solidFill>
          <a:ln w="12700">
            <a:solidFill>
              <a:srgbClr val="294A89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291465" marR="91440" indent="-192405">
              <a:lnSpc>
                <a:spcPts val="2110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OS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(VM)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71127" y="5483973"/>
            <a:ext cx="3343910" cy="439420"/>
          </a:xfrm>
          <a:prstGeom prst="rect">
            <a:avLst/>
          </a:prstGeom>
          <a:solidFill>
            <a:srgbClr val="444949"/>
          </a:solidFill>
          <a:ln w="12700">
            <a:solidFill>
              <a:srgbClr val="2F3333"/>
            </a:solidFill>
          </a:ln>
        </p:spPr>
        <p:txBody>
          <a:bodyPr wrap="square" lIns="0" tIns="69215" rIns="0" bIns="0" rtlCol="0" vert="horz">
            <a:spAutoFit/>
          </a:bodyPr>
          <a:lstStyle/>
          <a:p>
            <a:pPr marL="1033144">
              <a:lnSpc>
                <a:spcPct val="100000"/>
              </a:lnSpc>
              <a:spcBef>
                <a:spcPts val="54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Infrastructure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71127" y="4972984"/>
            <a:ext cx="3343910" cy="439420"/>
          </a:xfrm>
          <a:prstGeom prst="rect">
            <a:avLst/>
          </a:prstGeom>
          <a:solidFill>
            <a:srgbClr val="444949"/>
          </a:solidFill>
          <a:ln w="12700">
            <a:solidFill>
              <a:srgbClr val="2F3333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619760">
              <a:lnSpc>
                <a:spcPct val="100000"/>
              </a:lnSpc>
              <a:spcBef>
                <a:spcPts val="53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Host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(EC2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Instance)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71127" y="4461996"/>
            <a:ext cx="3343910" cy="439420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70485" rIns="0" bIns="0" rtlCol="0" vert="horz">
            <a:spAutoFit/>
          </a:bodyPr>
          <a:lstStyle/>
          <a:p>
            <a:pPr marL="926465">
              <a:lnSpc>
                <a:spcPct val="100000"/>
              </a:lnSpc>
              <a:spcBef>
                <a:spcPts val="55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Daemon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71127" y="2970950"/>
            <a:ext cx="1049020" cy="419734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590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71127" y="3461988"/>
            <a:ext cx="1049020" cy="419734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74295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58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71127" y="3946085"/>
            <a:ext cx="1049020" cy="419734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590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18609" y="2970950"/>
            <a:ext cx="1049020" cy="419734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590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18609" y="3461988"/>
            <a:ext cx="1049020" cy="419734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74295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58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18609" y="3946085"/>
            <a:ext cx="1049020" cy="419734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590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66090" y="2970950"/>
            <a:ext cx="1049020" cy="419734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590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66090" y="3461988"/>
            <a:ext cx="1049020" cy="419734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74295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58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66090" y="3946085"/>
            <a:ext cx="1049020" cy="419734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590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63157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40"/>
              <a:t>G</a:t>
            </a:r>
            <a:r>
              <a:rPr dirty="0" spc="-335"/>
              <a:t>e</a:t>
            </a:r>
            <a:r>
              <a:rPr dirty="0" spc="-415"/>
              <a:t>tt</a:t>
            </a:r>
            <a:r>
              <a:rPr dirty="0" spc="-310"/>
              <a:t>i</a:t>
            </a:r>
            <a:r>
              <a:rPr dirty="0" spc="-700"/>
              <a:t>n</a:t>
            </a:r>
            <a:r>
              <a:rPr dirty="0" spc="-865"/>
              <a:t>g</a:t>
            </a:r>
            <a:r>
              <a:rPr dirty="0" spc="-330"/>
              <a:t> </a:t>
            </a:r>
            <a:r>
              <a:rPr dirty="0" spc="-865"/>
              <a:t>S</a:t>
            </a:r>
            <a:r>
              <a:rPr dirty="0" spc="-505"/>
              <a:t>t</a:t>
            </a:r>
            <a:r>
              <a:rPr dirty="0" spc="-770"/>
              <a:t>a</a:t>
            </a:r>
            <a:r>
              <a:rPr dirty="0" spc="-65"/>
              <a:t>r</a:t>
            </a:r>
            <a:r>
              <a:rPr dirty="0" spc="-415"/>
              <a:t>t</a:t>
            </a:r>
            <a:r>
              <a:rPr dirty="0" spc="-515"/>
              <a:t>e</a:t>
            </a:r>
            <a:r>
              <a:rPr dirty="0" spc="-500"/>
              <a:t>d</a:t>
            </a:r>
            <a:r>
              <a:rPr dirty="0" spc="-330"/>
              <a:t> </a:t>
            </a:r>
            <a:r>
              <a:rPr dirty="0" spc="-475"/>
              <a:t>wi</a:t>
            </a:r>
            <a:r>
              <a:rPr dirty="0" spc="-350"/>
              <a:t>t</a:t>
            </a:r>
            <a:r>
              <a:rPr dirty="0" spc="-630"/>
              <a:t>h</a:t>
            </a:r>
            <a:r>
              <a:rPr dirty="0" spc="-315"/>
              <a:t> </a:t>
            </a:r>
            <a:r>
              <a:rPr dirty="0" spc="-130"/>
              <a:t>D</a:t>
            </a:r>
            <a:r>
              <a:rPr dirty="0" spc="-290"/>
              <a:t>o</a:t>
            </a:r>
            <a:r>
              <a:rPr dirty="0" spc="-459"/>
              <a:t>c</a:t>
            </a:r>
            <a:r>
              <a:rPr dirty="0" spc="-775"/>
              <a:t>k</a:t>
            </a:r>
            <a:r>
              <a:rPr dirty="0" spc="-515"/>
              <a:t>e</a:t>
            </a:r>
            <a:r>
              <a:rPr dirty="0" spc="-415"/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4779"/>
            <a:ext cx="83546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Download</a:t>
            </a:r>
            <a:r>
              <a:rPr dirty="0" sz="2800" spc="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at:</a:t>
            </a:r>
            <a:r>
              <a:rPr dirty="0" sz="2800" spc="-170">
                <a:solidFill>
                  <a:srgbClr val="0563C1"/>
                </a:solidFill>
                <a:latin typeface="Microsoft Sans Serif"/>
                <a:cs typeface="Microsoft Sans Serif"/>
              </a:rPr>
              <a:t> </a:t>
            </a:r>
            <a:r>
              <a:rPr dirty="0" u="sng" sz="2800" spc="-14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https://</a:t>
            </a:r>
            <a:r>
              <a:rPr dirty="0" u="sng" sz="2800" spc="-14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  <a:hlinkClick r:id="rId3"/>
              </a:rPr>
              <a:t>www.docker.com/get-started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28632" y="2510072"/>
            <a:ext cx="717096" cy="84034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02280" y="3635755"/>
            <a:ext cx="962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Dockerfile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97623" y="2683715"/>
            <a:ext cx="1273175" cy="493395"/>
          </a:xfrm>
          <a:custGeom>
            <a:avLst/>
            <a:gdLst/>
            <a:ahLst/>
            <a:cxnLst/>
            <a:rect l="l" t="t" r="r" b="b"/>
            <a:pathLst>
              <a:path w="1273175" h="493394">
                <a:moveTo>
                  <a:pt x="0" y="123264"/>
                </a:moveTo>
                <a:lnTo>
                  <a:pt x="1026459" y="123264"/>
                </a:lnTo>
                <a:lnTo>
                  <a:pt x="1026459" y="0"/>
                </a:lnTo>
                <a:lnTo>
                  <a:pt x="1272988" y="246530"/>
                </a:lnTo>
                <a:lnTo>
                  <a:pt x="1026459" y="493059"/>
                </a:lnTo>
                <a:lnTo>
                  <a:pt x="1026459" y="369794"/>
                </a:lnTo>
                <a:lnTo>
                  <a:pt x="0" y="369794"/>
                </a:lnTo>
                <a:lnTo>
                  <a:pt x="0" y="123264"/>
                </a:lnTo>
                <a:close/>
              </a:path>
            </a:pathLst>
          </a:custGeom>
          <a:ln w="12700">
            <a:solidFill>
              <a:srgbClr val="44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26422" y="2767076"/>
            <a:ext cx="491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bu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il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70611" y="2397686"/>
            <a:ext cx="3051810" cy="953135"/>
            <a:chOff x="4670611" y="2397686"/>
            <a:chExt cx="3051810" cy="95313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0611" y="2397686"/>
              <a:ext cx="1734615" cy="95273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442461" y="2683715"/>
              <a:ext cx="1273175" cy="493395"/>
            </a:xfrm>
            <a:custGeom>
              <a:avLst/>
              <a:gdLst/>
              <a:ahLst/>
              <a:cxnLst/>
              <a:rect l="l" t="t" r="r" b="b"/>
              <a:pathLst>
                <a:path w="1273175" h="493394">
                  <a:moveTo>
                    <a:pt x="0" y="123264"/>
                  </a:moveTo>
                  <a:lnTo>
                    <a:pt x="1026459" y="123264"/>
                  </a:lnTo>
                  <a:lnTo>
                    <a:pt x="1026459" y="0"/>
                  </a:lnTo>
                  <a:lnTo>
                    <a:pt x="1272988" y="246530"/>
                  </a:lnTo>
                  <a:lnTo>
                    <a:pt x="1026459" y="493059"/>
                  </a:lnTo>
                  <a:lnTo>
                    <a:pt x="1026459" y="369794"/>
                  </a:lnTo>
                  <a:lnTo>
                    <a:pt x="0" y="369794"/>
                  </a:lnTo>
                  <a:lnTo>
                    <a:pt x="0" y="123264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882997" y="3370579"/>
            <a:ext cx="1295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Docker</a:t>
            </a:r>
            <a:r>
              <a:rPr dirty="0" sz="1800" spc="-8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44283" y="2767076"/>
            <a:ext cx="346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r</a:t>
            </a:r>
            <a:r>
              <a:rPr dirty="0" sz="1800" spc="5">
                <a:solidFill>
                  <a:srgbClr val="444949"/>
                </a:solidFill>
                <a:latin typeface="Calibri"/>
                <a:cs typeface="Calibri"/>
              </a:rPr>
              <a:t>u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003094" y="2289421"/>
            <a:ext cx="1734820" cy="1221105"/>
            <a:chOff x="8003094" y="2289421"/>
            <a:chExt cx="1734820" cy="1221105"/>
          </a:xfrm>
        </p:grpSpPr>
        <p:sp>
          <p:nvSpPr>
            <p:cNvPr id="15" name="object 15"/>
            <p:cNvSpPr/>
            <p:nvPr/>
          </p:nvSpPr>
          <p:spPr>
            <a:xfrm>
              <a:off x="8182334" y="2295771"/>
              <a:ext cx="1327150" cy="1208405"/>
            </a:xfrm>
            <a:custGeom>
              <a:avLst/>
              <a:gdLst/>
              <a:ahLst/>
              <a:cxnLst/>
              <a:rect l="l" t="t" r="r" b="b"/>
              <a:pathLst>
                <a:path w="1327150" h="1208404">
                  <a:moveTo>
                    <a:pt x="0" y="0"/>
                  </a:moveTo>
                  <a:lnTo>
                    <a:pt x="1326777" y="0"/>
                  </a:lnTo>
                  <a:lnTo>
                    <a:pt x="1326777" y="1208215"/>
                  </a:lnTo>
                  <a:lnTo>
                    <a:pt x="0" y="12082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91D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3094" y="2406604"/>
              <a:ext cx="1734615" cy="95273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081834" y="3635755"/>
            <a:ext cx="16376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Docker</a:t>
            </a:r>
            <a:r>
              <a:rPr dirty="0" sz="1800" spc="-8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Container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024485" y="3849361"/>
            <a:ext cx="1014730" cy="892810"/>
            <a:chOff x="5024485" y="3849361"/>
            <a:chExt cx="1014730" cy="892810"/>
          </a:xfrm>
        </p:grpSpPr>
        <p:sp>
          <p:nvSpPr>
            <p:cNvPr id="19" name="object 19"/>
            <p:cNvSpPr/>
            <p:nvPr/>
          </p:nvSpPr>
          <p:spPr>
            <a:xfrm>
              <a:off x="5030835" y="3855712"/>
              <a:ext cx="493395" cy="880110"/>
            </a:xfrm>
            <a:custGeom>
              <a:avLst/>
              <a:gdLst/>
              <a:ahLst/>
              <a:cxnLst/>
              <a:rect l="l" t="t" r="r" b="b"/>
              <a:pathLst>
                <a:path w="493395" h="880110">
                  <a:moveTo>
                    <a:pt x="369794" y="0"/>
                  </a:moveTo>
                  <a:lnTo>
                    <a:pt x="369794" y="633227"/>
                  </a:lnTo>
                  <a:lnTo>
                    <a:pt x="493059" y="633227"/>
                  </a:lnTo>
                  <a:lnTo>
                    <a:pt x="246529" y="879756"/>
                  </a:lnTo>
                  <a:lnTo>
                    <a:pt x="0" y="633227"/>
                  </a:lnTo>
                  <a:lnTo>
                    <a:pt x="123265" y="633227"/>
                  </a:lnTo>
                  <a:lnTo>
                    <a:pt x="123265" y="0"/>
                  </a:lnTo>
                  <a:lnTo>
                    <a:pt x="369794" y="0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539557" y="3855711"/>
              <a:ext cx="493395" cy="880110"/>
            </a:xfrm>
            <a:custGeom>
              <a:avLst/>
              <a:gdLst/>
              <a:ahLst/>
              <a:cxnLst/>
              <a:rect l="l" t="t" r="r" b="b"/>
              <a:pathLst>
                <a:path w="493395" h="880110">
                  <a:moveTo>
                    <a:pt x="123264" y="879754"/>
                  </a:moveTo>
                  <a:lnTo>
                    <a:pt x="123264" y="246528"/>
                  </a:lnTo>
                  <a:lnTo>
                    <a:pt x="0" y="246528"/>
                  </a:lnTo>
                  <a:lnTo>
                    <a:pt x="246529" y="0"/>
                  </a:lnTo>
                  <a:lnTo>
                    <a:pt x="493058" y="246528"/>
                  </a:lnTo>
                  <a:lnTo>
                    <a:pt x="369793" y="246528"/>
                  </a:lnTo>
                  <a:lnTo>
                    <a:pt x="369793" y="879754"/>
                  </a:lnTo>
                  <a:lnTo>
                    <a:pt x="123264" y="879754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469655" y="4141723"/>
            <a:ext cx="476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pu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s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11355" y="4141723"/>
            <a:ext cx="372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pu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l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63371" y="4901307"/>
            <a:ext cx="816418" cy="84275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708919" y="5763259"/>
            <a:ext cx="1183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Amazon</a:t>
            </a:r>
            <a:r>
              <a:rPr dirty="0" sz="1800" spc="-6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ECR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49567" y="5763259"/>
            <a:ext cx="1110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Docker</a:t>
            </a:r>
            <a:r>
              <a:rPr dirty="0" sz="1800" spc="-8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Hub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58738" y="5103059"/>
            <a:ext cx="1623745" cy="528206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72288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9"/>
              <a:t>D</a:t>
            </a:r>
            <a:r>
              <a:rPr dirty="0" spc="-185"/>
              <a:t>o</a:t>
            </a:r>
            <a:r>
              <a:rPr dirty="0" spc="-459"/>
              <a:t>c</a:t>
            </a:r>
            <a:r>
              <a:rPr dirty="0" spc="-780"/>
              <a:t>k</a:t>
            </a:r>
            <a:r>
              <a:rPr dirty="0" spc="-535"/>
              <a:t>e</a:t>
            </a:r>
            <a:r>
              <a:rPr dirty="0" spc="-390"/>
              <a:t>r</a:t>
            </a:r>
            <a:r>
              <a:rPr dirty="0" spc="-325"/>
              <a:t> </a:t>
            </a:r>
            <a:r>
              <a:rPr dirty="0" spc="-100"/>
              <a:t>C</a:t>
            </a:r>
            <a:r>
              <a:rPr dirty="0" spc="-290"/>
              <a:t>o</a:t>
            </a:r>
            <a:r>
              <a:rPr dirty="0" spc="-635"/>
              <a:t>n</a:t>
            </a:r>
            <a:r>
              <a:rPr dirty="0" spc="-405"/>
              <a:t>t</a:t>
            </a:r>
            <a:r>
              <a:rPr dirty="0" spc="-770"/>
              <a:t>a</a:t>
            </a:r>
            <a:r>
              <a:rPr dirty="0" spc="-390"/>
              <a:t>i</a:t>
            </a:r>
            <a:r>
              <a:rPr dirty="0" spc="-575"/>
              <a:t>ne</a:t>
            </a:r>
            <a:r>
              <a:rPr dirty="0" spc="-235"/>
              <a:t>r</a:t>
            </a:r>
            <a:r>
              <a:rPr dirty="0" spc="-735"/>
              <a:t>s</a:t>
            </a:r>
            <a:r>
              <a:rPr dirty="0" spc="-315"/>
              <a:t> </a:t>
            </a:r>
            <a:r>
              <a:rPr dirty="0" spc="-275"/>
              <a:t>M</a:t>
            </a:r>
            <a:r>
              <a:rPr dirty="0" spc="-770"/>
              <a:t>a</a:t>
            </a:r>
            <a:r>
              <a:rPr dirty="0" spc="-710"/>
              <a:t>n</a:t>
            </a:r>
            <a:r>
              <a:rPr dirty="0" spc="-685"/>
              <a:t>a</a:t>
            </a:r>
            <a:r>
              <a:rPr dirty="0" spc="-869"/>
              <a:t>g</a:t>
            </a:r>
            <a:r>
              <a:rPr dirty="0" spc="-530"/>
              <a:t>e</a:t>
            </a:r>
            <a:r>
              <a:rPr dirty="0" spc="-880"/>
              <a:t>m</a:t>
            </a:r>
            <a:r>
              <a:rPr dirty="0" spc="-515"/>
              <a:t>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4779"/>
            <a:ext cx="9501505" cy="3006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8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7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ag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44949"/>
              </a:buClr>
              <a:buFont typeface="Arial MT"/>
              <a:buChar char="•"/>
            </a:pPr>
            <a:endParaRPr sz="4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0">
                <a:solidFill>
                  <a:srgbClr val="444949"/>
                </a:solidFill>
                <a:latin typeface="Microsoft Sans Serif"/>
                <a:cs typeface="Microsoft Sans Serif"/>
              </a:rPr>
              <a:t>Three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choices: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0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2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5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2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z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3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4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50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40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ga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z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9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dirty="0" sz="2800" spc="2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le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45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34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6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4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4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56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85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2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35">
                <a:solidFill>
                  <a:srgbClr val="444949"/>
                </a:solidFill>
                <a:latin typeface="Microsoft Sans Serif"/>
                <a:cs typeface="Microsoft Sans Serif"/>
              </a:rPr>
              <a:t>z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’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2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7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7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85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7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5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45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)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52419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/>
              <a:t>E</a:t>
            </a:r>
            <a:r>
              <a:rPr dirty="0" spc="-385"/>
              <a:t>C</a:t>
            </a:r>
            <a:r>
              <a:rPr dirty="0" spc="-944"/>
              <a:t>S</a:t>
            </a:r>
            <a:r>
              <a:rPr dirty="0" spc="-325"/>
              <a:t> </a:t>
            </a:r>
            <a:r>
              <a:rPr dirty="0" spc="-100"/>
              <a:t>C</a:t>
            </a:r>
            <a:r>
              <a:rPr dirty="0" spc="-390"/>
              <a:t>l</a:t>
            </a:r>
            <a:r>
              <a:rPr dirty="0" spc="-655"/>
              <a:t>us</a:t>
            </a:r>
            <a:r>
              <a:rPr dirty="0" spc="-459"/>
              <a:t>t</a:t>
            </a:r>
            <a:r>
              <a:rPr dirty="0" spc="-535"/>
              <a:t>e</a:t>
            </a:r>
            <a:r>
              <a:rPr dirty="0" spc="-220"/>
              <a:t>r</a:t>
            </a:r>
            <a:r>
              <a:rPr dirty="0" spc="-735"/>
              <a:t>s</a:t>
            </a:r>
            <a:r>
              <a:rPr dirty="0" spc="-315"/>
              <a:t> </a:t>
            </a:r>
            <a:r>
              <a:rPr dirty="0" spc="155"/>
              <a:t>O</a:t>
            </a:r>
            <a:r>
              <a:rPr dirty="0" spc="-805"/>
              <a:t>v</a:t>
            </a:r>
            <a:r>
              <a:rPr dirty="0" spc="-535"/>
              <a:t>e</a:t>
            </a:r>
            <a:r>
              <a:rPr dirty="0" spc="-85"/>
              <a:t>r</a:t>
            </a:r>
            <a:r>
              <a:rPr dirty="0" spc="-735"/>
              <a:t>v</a:t>
            </a:r>
            <a:r>
              <a:rPr dirty="0" spc="-390"/>
              <a:t>i</a:t>
            </a:r>
            <a:r>
              <a:rPr dirty="0" spc="-495"/>
              <a:t>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2483"/>
            <a:ext cx="8939530" cy="207391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95">
                <a:solidFill>
                  <a:srgbClr val="444949"/>
                </a:solidFill>
                <a:latin typeface="Microsoft Sans Serif"/>
                <a:cs typeface="Microsoft Sans Serif"/>
              </a:rPr>
              <a:t>ECS</a:t>
            </a:r>
            <a:r>
              <a:rPr dirty="0" sz="2800" spc="-3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Clusters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44949"/>
                </a:solidFill>
                <a:latin typeface="Microsoft Sans Serif"/>
                <a:cs typeface="Microsoft Sans Serif"/>
              </a:rPr>
              <a:t>logical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grouping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instances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instances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run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95">
                <a:solidFill>
                  <a:srgbClr val="444949"/>
                </a:solidFill>
                <a:latin typeface="Microsoft Sans Serif"/>
                <a:cs typeface="Microsoft Sans Serif"/>
              </a:rPr>
              <a:t>ECS</a:t>
            </a:r>
            <a:r>
              <a:rPr dirty="0" sz="2800" spc="-3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444949"/>
                </a:solidFill>
                <a:latin typeface="Microsoft Sans Serif"/>
                <a:cs typeface="Microsoft Sans Serif"/>
              </a:rPr>
              <a:t>agent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444949"/>
                </a:solidFill>
                <a:latin typeface="Microsoft Sans Serif"/>
                <a:cs typeface="Microsoft Sans Serif"/>
              </a:rPr>
              <a:t>(Docker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container)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95">
                <a:solidFill>
                  <a:srgbClr val="444949"/>
                </a:solidFill>
                <a:latin typeface="Microsoft Sans Serif"/>
                <a:cs typeface="Microsoft Sans Serif"/>
              </a:rPr>
              <a:t>ECS</a:t>
            </a:r>
            <a:r>
              <a:rPr dirty="0" sz="2800" spc="-3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444949"/>
                </a:solidFill>
                <a:latin typeface="Microsoft Sans Serif"/>
                <a:cs typeface="Microsoft Sans Serif"/>
              </a:rPr>
              <a:t>agents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registers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instance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95">
                <a:solidFill>
                  <a:srgbClr val="444949"/>
                </a:solidFill>
                <a:latin typeface="Microsoft Sans Serif"/>
                <a:cs typeface="Microsoft Sans Serif"/>
              </a:rPr>
              <a:t>ECS</a:t>
            </a:r>
            <a:r>
              <a:rPr dirty="0" sz="2800" spc="-3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cluster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instances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44949"/>
                </a:solidFill>
                <a:latin typeface="Microsoft Sans Serif"/>
                <a:cs typeface="Microsoft Sans Serif"/>
              </a:rPr>
              <a:t>run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>
                <a:solidFill>
                  <a:srgbClr val="444949"/>
                </a:solidFill>
                <a:latin typeface="Microsoft Sans Serif"/>
                <a:cs typeface="Microsoft Sans Serif"/>
              </a:rPr>
              <a:t>special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44949"/>
                </a:solidFill>
                <a:latin typeface="Microsoft Sans Serif"/>
                <a:cs typeface="Microsoft Sans Serif"/>
              </a:rPr>
              <a:t>AMI,</a:t>
            </a:r>
            <a:r>
              <a:rPr dirty="0" sz="2800" spc="-19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made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444949"/>
                </a:solidFill>
                <a:latin typeface="Microsoft Sans Serif"/>
                <a:cs typeface="Microsoft Sans Serif"/>
              </a:rPr>
              <a:t>specifically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444949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4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95">
                <a:solidFill>
                  <a:srgbClr val="444949"/>
                </a:solidFill>
                <a:latin typeface="Microsoft Sans Serif"/>
                <a:cs typeface="Microsoft Sans Serif"/>
              </a:rPr>
              <a:t>ECS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16372" y="3526712"/>
            <a:ext cx="1797050" cy="2499995"/>
            <a:chOff x="3516372" y="3526712"/>
            <a:chExt cx="1797050" cy="2499995"/>
          </a:xfrm>
        </p:grpSpPr>
        <p:sp>
          <p:nvSpPr>
            <p:cNvPr id="6" name="object 6"/>
            <p:cNvSpPr/>
            <p:nvPr/>
          </p:nvSpPr>
          <p:spPr>
            <a:xfrm>
              <a:off x="3522722" y="3533062"/>
              <a:ext cx="1784350" cy="2487295"/>
            </a:xfrm>
            <a:custGeom>
              <a:avLst/>
              <a:gdLst/>
              <a:ahLst/>
              <a:cxnLst/>
              <a:rect l="l" t="t" r="r" b="b"/>
              <a:pathLst>
                <a:path w="1784350" h="2487295">
                  <a:moveTo>
                    <a:pt x="1783988" y="0"/>
                  </a:moveTo>
                  <a:lnTo>
                    <a:pt x="0" y="0"/>
                  </a:lnTo>
                  <a:lnTo>
                    <a:pt x="0" y="2486808"/>
                  </a:lnTo>
                  <a:lnTo>
                    <a:pt x="1783988" y="2486808"/>
                  </a:lnTo>
                  <a:lnTo>
                    <a:pt x="1783988" y="0"/>
                  </a:lnTo>
                  <a:close/>
                </a:path>
              </a:pathLst>
            </a:custGeom>
            <a:solidFill>
              <a:srgbClr val="F698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22722" y="3533062"/>
              <a:ext cx="1784350" cy="2487295"/>
            </a:xfrm>
            <a:custGeom>
              <a:avLst/>
              <a:gdLst/>
              <a:ahLst/>
              <a:cxnLst/>
              <a:rect l="l" t="t" r="r" b="b"/>
              <a:pathLst>
                <a:path w="1784350" h="2487295">
                  <a:moveTo>
                    <a:pt x="0" y="0"/>
                  </a:moveTo>
                  <a:lnTo>
                    <a:pt x="1783989" y="0"/>
                  </a:lnTo>
                  <a:lnTo>
                    <a:pt x="1783989" y="2486808"/>
                  </a:lnTo>
                  <a:lnTo>
                    <a:pt x="0" y="248680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56E0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809973" y="5674867"/>
            <a:ext cx="1210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dirty="0" sz="1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72094" y="3708455"/>
            <a:ext cx="1734820" cy="1823720"/>
            <a:chOff x="3572094" y="3708455"/>
            <a:chExt cx="1734820" cy="1823720"/>
          </a:xfrm>
        </p:grpSpPr>
        <p:sp>
          <p:nvSpPr>
            <p:cNvPr id="10" name="object 10"/>
            <p:cNvSpPr/>
            <p:nvPr/>
          </p:nvSpPr>
          <p:spPr>
            <a:xfrm>
              <a:off x="3751334" y="3714805"/>
              <a:ext cx="1327150" cy="1811020"/>
            </a:xfrm>
            <a:custGeom>
              <a:avLst/>
              <a:gdLst/>
              <a:ahLst/>
              <a:cxnLst/>
              <a:rect l="l" t="t" r="r" b="b"/>
              <a:pathLst>
                <a:path w="1327150" h="1811020">
                  <a:moveTo>
                    <a:pt x="1326776" y="0"/>
                  </a:moveTo>
                  <a:lnTo>
                    <a:pt x="0" y="0"/>
                  </a:lnTo>
                  <a:lnTo>
                    <a:pt x="0" y="1810871"/>
                  </a:lnTo>
                  <a:lnTo>
                    <a:pt x="1326776" y="1810871"/>
                  </a:lnTo>
                  <a:lnTo>
                    <a:pt x="1326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51334" y="3714805"/>
              <a:ext cx="1327150" cy="1811020"/>
            </a:xfrm>
            <a:custGeom>
              <a:avLst/>
              <a:gdLst/>
              <a:ahLst/>
              <a:cxnLst/>
              <a:rect l="l" t="t" r="r" b="b"/>
              <a:pathLst>
                <a:path w="1327150" h="1811020">
                  <a:moveTo>
                    <a:pt x="0" y="0"/>
                  </a:moveTo>
                  <a:lnTo>
                    <a:pt x="1326777" y="0"/>
                  </a:lnTo>
                  <a:lnTo>
                    <a:pt x="1326777" y="1810871"/>
                  </a:lnTo>
                  <a:lnTo>
                    <a:pt x="0" y="181087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2094" y="4384685"/>
              <a:ext cx="1734615" cy="95273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929205" y="4031995"/>
            <a:ext cx="960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ECS</a:t>
            </a:r>
            <a:r>
              <a:rPr dirty="0" sz="1800" spc="-6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Agent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78111" y="4011760"/>
            <a:ext cx="2880360" cy="984885"/>
            <a:chOff x="5078111" y="4011760"/>
            <a:chExt cx="2880360" cy="98488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8508" y="4011760"/>
              <a:ext cx="1049966" cy="98434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78111" y="4465832"/>
              <a:ext cx="1830705" cy="76200"/>
            </a:xfrm>
            <a:custGeom>
              <a:avLst/>
              <a:gdLst/>
              <a:ahLst/>
              <a:cxnLst/>
              <a:rect l="l" t="t" r="r" b="b"/>
              <a:pathLst>
                <a:path w="1830704" h="76200">
                  <a:moveTo>
                    <a:pt x="1754197" y="41274"/>
                  </a:moveTo>
                  <a:lnTo>
                    <a:pt x="1754197" y="76200"/>
                  </a:lnTo>
                  <a:lnTo>
                    <a:pt x="1824047" y="41275"/>
                  </a:lnTo>
                  <a:lnTo>
                    <a:pt x="1754197" y="41274"/>
                  </a:lnTo>
                  <a:close/>
                </a:path>
                <a:path w="1830704" h="76200">
                  <a:moveTo>
                    <a:pt x="1754197" y="34924"/>
                  </a:moveTo>
                  <a:lnTo>
                    <a:pt x="1754197" y="41274"/>
                  </a:lnTo>
                  <a:lnTo>
                    <a:pt x="1766900" y="41275"/>
                  </a:lnTo>
                  <a:lnTo>
                    <a:pt x="1766900" y="34925"/>
                  </a:lnTo>
                  <a:lnTo>
                    <a:pt x="1754197" y="34924"/>
                  </a:lnTo>
                  <a:close/>
                </a:path>
                <a:path w="1830704" h="76200">
                  <a:moveTo>
                    <a:pt x="1754197" y="0"/>
                  </a:moveTo>
                  <a:lnTo>
                    <a:pt x="1754197" y="34924"/>
                  </a:lnTo>
                  <a:lnTo>
                    <a:pt x="1766900" y="34925"/>
                  </a:lnTo>
                  <a:lnTo>
                    <a:pt x="1766900" y="41275"/>
                  </a:lnTo>
                  <a:lnTo>
                    <a:pt x="1824050" y="41273"/>
                  </a:lnTo>
                  <a:lnTo>
                    <a:pt x="1830397" y="38100"/>
                  </a:lnTo>
                  <a:lnTo>
                    <a:pt x="1754197" y="0"/>
                  </a:lnTo>
                  <a:close/>
                </a:path>
                <a:path w="1830704" h="76200">
                  <a:moveTo>
                    <a:pt x="0" y="34923"/>
                  </a:moveTo>
                  <a:lnTo>
                    <a:pt x="0" y="41273"/>
                  </a:lnTo>
                  <a:lnTo>
                    <a:pt x="1754197" y="41274"/>
                  </a:lnTo>
                  <a:lnTo>
                    <a:pt x="1754197" y="34924"/>
                  </a:lnTo>
                  <a:lnTo>
                    <a:pt x="0" y="34923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012200" y="5036820"/>
            <a:ext cx="84264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444949"/>
                </a:solidFill>
                <a:latin typeface="Calibri"/>
                <a:cs typeface="Calibri"/>
              </a:rPr>
              <a:t>ECS</a:t>
            </a:r>
            <a:r>
              <a:rPr dirty="0" sz="1400" spc="-55" b="1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444949"/>
                </a:solidFill>
                <a:latin typeface="Calibri"/>
                <a:cs typeface="Calibri"/>
              </a:rPr>
              <a:t>Cluster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15891" y="4153916"/>
            <a:ext cx="730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register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6288" y="78739"/>
            <a:ext cx="304800" cy="655637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dirty="0" sz="1800" spc="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DISTRIBUTION</a:t>
            </a:r>
            <a:r>
              <a:rPr dirty="0" sz="1800" spc="15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dirty="0" sz="1800" spc="1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dirty="0" sz="180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dirty="0" sz="1800" spc="20" b="1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u="sng" sz="1800" spc="-15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7283"/>
            <a:ext cx="44361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/>
              <a:t>E</a:t>
            </a:r>
            <a:r>
              <a:rPr dirty="0" spc="-385"/>
              <a:t>C</a:t>
            </a:r>
            <a:r>
              <a:rPr dirty="0" spc="-944"/>
              <a:t>S</a:t>
            </a:r>
            <a:r>
              <a:rPr dirty="0" spc="-944"/>
              <a:t> </a:t>
            </a:r>
            <a:r>
              <a:rPr dirty="0" spc="-765"/>
              <a:t>T</a:t>
            </a:r>
            <a:r>
              <a:rPr dirty="0" spc="-770"/>
              <a:t>a</a:t>
            </a:r>
            <a:r>
              <a:rPr dirty="0" spc="-680"/>
              <a:t>s</a:t>
            </a:r>
            <a:r>
              <a:rPr dirty="0" spc="-780"/>
              <a:t>k</a:t>
            </a:r>
            <a:r>
              <a:rPr dirty="0" spc="-325"/>
              <a:t> </a:t>
            </a:r>
            <a:r>
              <a:rPr dirty="0" spc="-450"/>
              <a:t>De</a:t>
            </a:r>
            <a:r>
              <a:rPr dirty="0" spc="-320"/>
              <a:t>f</a:t>
            </a:r>
            <a:r>
              <a:rPr dirty="0" spc="-390"/>
              <a:t>i</a:t>
            </a:r>
            <a:r>
              <a:rPr dirty="0" spc="-700"/>
              <a:t>n</a:t>
            </a:r>
            <a:r>
              <a:rPr dirty="0" spc="-310"/>
              <a:t>i</a:t>
            </a:r>
            <a:r>
              <a:rPr dirty="0" spc="-415"/>
              <a:t>t</a:t>
            </a:r>
            <a:r>
              <a:rPr dirty="0" spc="-390"/>
              <a:t>i</a:t>
            </a:r>
            <a:r>
              <a:rPr dirty="0" spc="-290"/>
              <a:t>o</a:t>
            </a:r>
            <a:r>
              <a:rPr dirty="0" spc="-680"/>
              <a:t>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78203"/>
            <a:ext cx="5528945" cy="409956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41300" marR="162560" indent="-228600">
              <a:lnSpc>
                <a:spcPct val="804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61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41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04">
                <a:solidFill>
                  <a:srgbClr val="444949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40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2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2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35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36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7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6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125">
                <a:solidFill>
                  <a:srgbClr val="444949"/>
                </a:solidFill>
                <a:latin typeface="Microsoft Sans Serif"/>
                <a:cs typeface="Microsoft Sans Serif"/>
              </a:rPr>
              <a:t>n  </a:t>
            </a:r>
            <a:r>
              <a:rPr dirty="0" baseline="1010" sz="4125" spc="-839">
                <a:solidFill>
                  <a:srgbClr val="444949"/>
                </a:solidFill>
                <a:latin typeface="Microsoft Sans Serif"/>
                <a:cs typeface="Microsoft Sans Serif"/>
              </a:rPr>
              <a:t>J</a:t>
            </a:r>
            <a:r>
              <a:rPr dirty="0" baseline="1010" sz="4125" spc="-1139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baseline="1010" sz="4125" spc="254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010" sz="4125" spc="254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baseline="1010" sz="41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baseline="1010" sz="4125" spc="-187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baseline="1010" sz="4125" spc="-1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baseline="1010" sz="4125" spc="13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baseline="1010" sz="4125" spc="-202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baseline="1010" sz="4125" spc="67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0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95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5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330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9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40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3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1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14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444949"/>
                </a:solidFill>
                <a:latin typeface="Microsoft Sans Serif"/>
                <a:cs typeface="Microsoft Sans Serif"/>
              </a:rPr>
              <a:t>a  </a:t>
            </a:r>
            <a:r>
              <a:rPr dirty="0" sz="2800" spc="-12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44949"/>
                </a:solidFill>
                <a:latin typeface="Microsoft Sans Serif"/>
                <a:cs typeface="Microsoft Sans Serif"/>
              </a:rPr>
              <a:t>Container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329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65">
                <a:solidFill>
                  <a:srgbClr val="444949"/>
                </a:solidFill>
                <a:latin typeface="Microsoft Sans Serif"/>
                <a:cs typeface="Microsoft Sans Serif"/>
              </a:rPr>
              <a:t>It</a:t>
            </a:r>
            <a:r>
              <a:rPr dirty="0" sz="2800" spc="3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444949"/>
                </a:solidFill>
                <a:latin typeface="Microsoft Sans Serif"/>
                <a:cs typeface="Microsoft Sans Serif"/>
              </a:rPr>
              <a:t>contains</a:t>
            </a:r>
            <a:r>
              <a:rPr dirty="0" sz="28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444949"/>
                </a:solidFill>
                <a:latin typeface="Microsoft Sans Serif"/>
                <a:cs typeface="Microsoft Sans Serif"/>
              </a:rPr>
              <a:t>crucial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44949"/>
                </a:solidFill>
                <a:latin typeface="Microsoft Sans Serif"/>
                <a:cs typeface="Microsoft Sans Serif"/>
              </a:rPr>
              <a:t>information</a:t>
            </a:r>
            <a:r>
              <a:rPr dirty="0" sz="28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44949"/>
                </a:solidFill>
                <a:latin typeface="Microsoft Sans Serif"/>
                <a:cs typeface="Microsoft Sans Serif"/>
              </a:rPr>
              <a:t>around: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1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24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270">
                <a:solidFill>
                  <a:srgbClr val="444949"/>
                </a:solidFill>
                <a:latin typeface="Microsoft Sans Serif"/>
                <a:cs typeface="Microsoft Sans Serif"/>
              </a:rPr>
              <a:t>age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1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85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79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345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95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9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30">
                <a:solidFill>
                  <a:srgbClr val="444949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1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65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">
                <a:solidFill>
                  <a:srgbClr val="444949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355">
                <a:solidFill>
                  <a:srgbClr val="444949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55">
                <a:solidFill>
                  <a:srgbClr val="444949"/>
                </a:solidFill>
                <a:latin typeface="Microsoft Sans Serif"/>
                <a:cs typeface="Microsoft Sans Serif"/>
              </a:rPr>
              <a:t>t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79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Me</a:t>
            </a:r>
            <a:r>
              <a:rPr dirty="0" sz="2400" spc="-180">
                <a:solidFill>
                  <a:srgbClr val="444949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4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6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0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40">
                <a:solidFill>
                  <a:srgbClr val="44494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14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CPU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req</a:t>
            </a:r>
            <a:r>
              <a:rPr dirty="0" sz="2400" spc="-135">
                <a:solidFill>
                  <a:srgbClr val="44494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05">
                <a:solidFill>
                  <a:srgbClr val="44494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red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10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Environment</a:t>
            </a:r>
            <a:r>
              <a:rPr dirty="0" sz="2400" spc="1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5">
                <a:solidFill>
                  <a:srgbClr val="444949"/>
                </a:solidFill>
                <a:latin typeface="Microsoft Sans Serif"/>
                <a:cs typeface="Microsoft Sans Serif"/>
              </a:rPr>
              <a:t>variables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79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80">
                <a:solidFill>
                  <a:srgbClr val="444949"/>
                </a:solidFill>
                <a:latin typeface="Microsoft Sans Serif"/>
                <a:cs typeface="Microsoft Sans Serif"/>
              </a:rPr>
              <a:t>Networking</a:t>
            </a:r>
            <a:r>
              <a:rPr dirty="0" sz="2400" spc="-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information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79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100">
                <a:solidFill>
                  <a:srgbClr val="444949"/>
                </a:solidFill>
                <a:latin typeface="Microsoft Sans Serif"/>
                <a:cs typeface="Microsoft Sans Serif"/>
              </a:rPr>
              <a:t>IAM</a:t>
            </a:r>
            <a:r>
              <a:rPr dirty="0" sz="2400" spc="-1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444949"/>
                </a:solidFill>
                <a:latin typeface="Microsoft Sans Serif"/>
                <a:cs typeface="Microsoft Sans Serif"/>
              </a:rPr>
              <a:t>Role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ts val="284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400" spc="-210">
                <a:solidFill>
                  <a:srgbClr val="444949"/>
                </a:solidFill>
                <a:latin typeface="Microsoft Sans Serif"/>
                <a:cs typeface="Microsoft Sans Serif"/>
              </a:rPr>
              <a:t>Loggin</a:t>
            </a:r>
            <a:r>
              <a:rPr dirty="0" sz="2400" spc="-225">
                <a:solidFill>
                  <a:srgbClr val="44494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44949"/>
                </a:solidFill>
                <a:latin typeface="Microsoft Sans Serif"/>
                <a:cs typeface="Microsoft Sans Serif"/>
              </a:rPr>
              <a:t>con</a:t>
            </a:r>
            <a:r>
              <a:rPr dirty="0" sz="2400" spc="-125">
                <a:solidFill>
                  <a:srgbClr val="44494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60">
                <a:solidFill>
                  <a:srgbClr val="444949"/>
                </a:solidFill>
                <a:latin typeface="Microsoft Sans Serif"/>
                <a:cs typeface="Microsoft Sans Serif"/>
              </a:rPr>
              <a:t>igu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ation</a:t>
            </a:r>
            <a:r>
              <a:rPr dirty="0" sz="2400" spc="2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444949"/>
                </a:solidFill>
                <a:latin typeface="Microsoft Sans Serif"/>
                <a:cs typeface="Microsoft Sans Serif"/>
              </a:rPr>
              <a:t>(</a:t>
            </a:r>
            <a:r>
              <a:rPr dirty="0" sz="2400" spc="-190">
                <a:solidFill>
                  <a:srgbClr val="444949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55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dirty="0" sz="2400" spc="25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Clou</a:t>
            </a:r>
            <a:r>
              <a:rPr dirty="0" sz="2400" spc="-110">
                <a:solidFill>
                  <a:srgbClr val="444949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105">
                <a:solidFill>
                  <a:srgbClr val="444949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130">
                <a:solidFill>
                  <a:srgbClr val="444949"/>
                </a:solidFill>
                <a:latin typeface="Microsoft Sans Serif"/>
                <a:cs typeface="Microsoft Sans Serif"/>
              </a:rPr>
              <a:t>atch)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651078" y="820126"/>
            <a:ext cx="1818639" cy="4996815"/>
            <a:chOff x="8651078" y="820126"/>
            <a:chExt cx="1818639" cy="4996815"/>
          </a:xfrm>
        </p:grpSpPr>
        <p:sp>
          <p:nvSpPr>
            <p:cNvPr id="6" name="object 6"/>
            <p:cNvSpPr/>
            <p:nvPr/>
          </p:nvSpPr>
          <p:spPr>
            <a:xfrm>
              <a:off x="8657428" y="826476"/>
              <a:ext cx="1805939" cy="4984115"/>
            </a:xfrm>
            <a:custGeom>
              <a:avLst/>
              <a:gdLst/>
              <a:ahLst/>
              <a:cxnLst/>
              <a:rect l="l" t="t" r="r" b="b"/>
              <a:pathLst>
                <a:path w="1805940" h="4984115">
                  <a:moveTo>
                    <a:pt x="1805416" y="0"/>
                  </a:moveTo>
                  <a:lnTo>
                    <a:pt x="0" y="0"/>
                  </a:lnTo>
                  <a:lnTo>
                    <a:pt x="0" y="4983965"/>
                  </a:lnTo>
                  <a:lnTo>
                    <a:pt x="1805416" y="4983965"/>
                  </a:lnTo>
                  <a:lnTo>
                    <a:pt x="1805416" y="0"/>
                  </a:lnTo>
                  <a:close/>
                </a:path>
              </a:pathLst>
            </a:custGeom>
            <a:solidFill>
              <a:srgbClr val="F698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57428" y="826476"/>
              <a:ext cx="1805939" cy="4984115"/>
            </a:xfrm>
            <a:custGeom>
              <a:avLst/>
              <a:gdLst/>
              <a:ahLst/>
              <a:cxnLst/>
              <a:rect l="l" t="t" r="r" b="b"/>
              <a:pathLst>
                <a:path w="1805940" h="4984115">
                  <a:moveTo>
                    <a:pt x="0" y="0"/>
                  </a:moveTo>
                  <a:lnTo>
                    <a:pt x="1805417" y="0"/>
                  </a:lnTo>
                  <a:lnTo>
                    <a:pt x="1805417" y="4983965"/>
                  </a:lnTo>
                  <a:lnTo>
                    <a:pt x="0" y="498396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56E0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955394" y="5464555"/>
            <a:ext cx="1210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dirty="0" sz="1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879691" y="3499026"/>
            <a:ext cx="1339850" cy="1823720"/>
            <a:chOff x="8879691" y="3499026"/>
            <a:chExt cx="1339850" cy="1823720"/>
          </a:xfrm>
        </p:grpSpPr>
        <p:sp>
          <p:nvSpPr>
            <p:cNvPr id="10" name="object 10"/>
            <p:cNvSpPr/>
            <p:nvPr/>
          </p:nvSpPr>
          <p:spPr>
            <a:xfrm>
              <a:off x="8886041" y="3505376"/>
              <a:ext cx="1327150" cy="1811020"/>
            </a:xfrm>
            <a:custGeom>
              <a:avLst/>
              <a:gdLst/>
              <a:ahLst/>
              <a:cxnLst/>
              <a:rect l="l" t="t" r="r" b="b"/>
              <a:pathLst>
                <a:path w="1327150" h="1811020">
                  <a:moveTo>
                    <a:pt x="1326777" y="0"/>
                  </a:moveTo>
                  <a:lnTo>
                    <a:pt x="0" y="0"/>
                  </a:lnTo>
                  <a:lnTo>
                    <a:pt x="0" y="1810871"/>
                  </a:lnTo>
                  <a:lnTo>
                    <a:pt x="1326777" y="1810871"/>
                  </a:lnTo>
                  <a:lnTo>
                    <a:pt x="13267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886041" y="3505376"/>
              <a:ext cx="1327150" cy="1811020"/>
            </a:xfrm>
            <a:custGeom>
              <a:avLst/>
              <a:gdLst/>
              <a:ahLst/>
              <a:cxnLst/>
              <a:rect l="l" t="t" r="r" b="b"/>
              <a:pathLst>
                <a:path w="1327150" h="1811020">
                  <a:moveTo>
                    <a:pt x="0" y="0"/>
                  </a:moveTo>
                  <a:lnTo>
                    <a:pt x="1326777" y="0"/>
                  </a:lnTo>
                  <a:lnTo>
                    <a:pt x="1326777" y="1810871"/>
                  </a:lnTo>
                  <a:lnTo>
                    <a:pt x="0" y="181087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47939" y="4175255"/>
              <a:ext cx="1202965" cy="95273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886041" y="3505376"/>
            <a:ext cx="1327150" cy="181102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214629">
              <a:lnSpc>
                <a:spcPct val="100000"/>
              </a:lnSpc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ECS</a:t>
            </a:r>
            <a:r>
              <a:rPr dirty="0" sz="1800" spc="-3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Agent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879691" y="1374043"/>
            <a:ext cx="1339850" cy="1996439"/>
            <a:chOff x="8879691" y="1374043"/>
            <a:chExt cx="1339850" cy="1996439"/>
          </a:xfrm>
        </p:grpSpPr>
        <p:sp>
          <p:nvSpPr>
            <p:cNvPr id="15" name="object 15"/>
            <p:cNvSpPr/>
            <p:nvPr/>
          </p:nvSpPr>
          <p:spPr>
            <a:xfrm>
              <a:off x="8886041" y="1380393"/>
              <a:ext cx="1327150" cy="1983739"/>
            </a:xfrm>
            <a:custGeom>
              <a:avLst/>
              <a:gdLst/>
              <a:ahLst/>
              <a:cxnLst/>
              <a:rect l="l" t="t" r="r" b="b"/>
              <a:pathLst>
                <a:path w="1327150" h="1983739">
                  <a:moveTo>
                    <a:pt x="1326777" y="0"/>
                  </a:moveTo>
                  <a:lnTo>
                    <a:pt x="0" y="0"/>
                  </a:lnTo>
                  <a:lnTo>
                    <a:pt x="0" y="1983557"/>
                  </a:lnTo>
                  <a:lnTo>
                    <a:pt x="1326777" y="1983557"/>
                  </a:lnTo>
                  <a:lnTo>
                    <a:pt x="13267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886041" y="1380393"/>
              <a:ext cx="1327150" cy="1983739"/>
            </a:xfrm>
            <a:custGeom>
              <a:avLst/>
              <a:gdLst/>
              <a:ahLst/>
              <a:cxnLst/>
              <a:rect l="l" t="t" r="r" b="b"/>
              <a:pathLst>
                <a:path w="1327150" h="1983739">
                  <a:moveTo>
                    <a:pt x="0" y="0"/>
                  </a:moveTo>
                  <a:lnTo>
                    <a:pt x="1326777" y="0"/>
                  </a:lnTo>
                  <a:lnTo>
                    <a:pt x="1326777" y="1983558"/>
                  </a:lnTo>
                  <a:lnTo>
                    <a:pt x="0" y="19835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47939" y="2222958"/>
              <a:ext cx="1202965" cy="95273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487989" y="1611884"/>
            <a:ext cx="534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444949"/>
                </a:solidFill>
                <a:latin typeface="Calibri"/>
                <a:cs typeface="Calibri"/>
              </a:rPr>
              <a:t>h</a:t>
            </a:r>
            <a:r>
              <a:rPr dirty="0" sz="1800" spc="-30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444949"/>
                </a:solidFill>
                <a:latin typeface="Calibri"/>
                <a:cs typeface="Calibri"/>
              </a:rPr>
              <a:t>pd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899415" y="1374043"/>
            <a:ext cx="1186180" cy="810260"/>
            <a:chOff x="8899415" y="1374043"/>
            <a:chExt cx="1186180" cy="81026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9415" y="1813066"/>
              <a:ext cx="1185706" cy="37074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205545" y="1380393"/>
              <a:ext cx="721360" cy="210820"/>
            </a:xfrm>
            <a:custGeom>
              <a:avLst/>
              <a:gdLst/>
              <a:ahLst/>
              <a:cxnLst/>
              <a:rect l="l" t="t" r="r" b="b"/>
              <a:pathLst>
                <a:path w="721359" h="210819">
                  <a:moveTo>
                    <a:pt x="0" y="0"/>
                  </a:moveTo>
                  <a:lnTo>
                    <a:pt x="720969" y="0"/>
                  </a:lnTo>
                  <a:lnTo>
                    <a:pt x="720969" y="210699"/>
                  </a:lnTo>
                  <a:lnTo>
                    <a:pt x="0" y="2106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9211895" y="1386743"/>
            <a:ext cx="708660" cy="198120"/>
          </a:xfrm>
          <a:prstGeom prst="rect">
            <a:avLst/>
          </a:prstGeom>
          <a:solidFill>
            <a:srgbClr val="70AD47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56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62605" y="1172537"/>
            <a:ext cx="1022985" cy="208279"/>
          </a:xfrm>
          <a:prstGeom prst="rect">
            <a:avLst/>
          </a:prstGeom>
          <a:solidFill>
            <a:srgbClr val="444949"/>
          </a:solidFill>
          <a:ln w="12700">
            <a:solidFill>
              <a:srgbClr val="2F333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79400">
              <a:lnSpc>
                <a:spcPts val="1635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8080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535757" y="518756"/>
            <a:ext cx="1818639" cy="1005205"/>
          </a:xfrm>
          <a:custGeom>
            <a:avLst/>
            <a:gdLst/>
            <a:ahLst/>
            <a:cxnLst/>
            <a:rect l="l" t="t" r="r" b="b"/>
            <a:pathLst>
              <a:path w="1818640" h="1005205">
                <a:moveTo>
                  <a:pt x="76200" y="577583"/>
                </a:moveTo>
                <a:lnTo>
                  <a:pt x="41275" y="577583"/>
                </a:lnTo>
                <a:lnTo>
                  <a:pt x="41275" y="0"/>
                </a:lnTo>
                <a:lnTo>
                  <a:pt x="34925" y="0"/>
                </a:lnTo>
                <a:lnTo>
                  <a:pt x="34925" y="577583"/>
                </a:lnTo>
                <a:lnTo>
                  <a:pt x="0" y="577583"/>
                </a:lnTo>
                <a:lnTo>
                  <a:pt x="38100" y="653783"/>
                </a:lnTo>
                <a:lnTo>
                  <a:pt x="69850" y="590283"/>
                </a:lnTo>
                <a:lnTo>
                  <a:pt x="76200" y="577583"/>
                </a:lnTo>
                <a:close/>
              </a:path>
              <a:path w="1818640" h="1005205">
                <a:moveTo>
                  <a:pt x="1818043" y="963815"/>
                </a:moveTo>
                <a:lnTo>
                  <a:pt x="513943" y="963815"/>
                </a:lnTo>
                <a:lnTo>
                  <a:pt x="513943" y="928890"/>
                </a:lnTo>
                <a:lnTo>
                  <a:pt x="437743" y="966990"/>
                </a:lnTo>
                <a:lnTo>
                  <a:pt x="513943" y="1005090"/>
                </a:lnTo>
                <a:lnTo>
                  <a:pt x="513943" y="970165"/>
                </a:lnTo>
                <a:lnTo>
                  <a:pt x="1818043" y="970165"/>
                </a:lnTo>
                <a:lnTo>
                  <a:pt x="1818043" y="963815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711350" y="398779"/>
            <a:ext cx="518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444949"/>
                </a:solidFill>
                <a:latin typeface="Calibri"/>
                <a:cs typeface="Calibri"/>
              </a:rPr>
              <a:t>www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42393" y="1493011"/>
            <a:ext cx="1386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Container</a:t>
            </a:r>
            <a:r>
              <a:rPr dirty="0" sz="1800" spc="-4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port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113111" y="1232361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90" h="76200">
                <a:moveTo>
                  <a:pt x="76395" y="0"/>
                </a:moveTo>
                <a:lnTo>
                  <a:pt x="0" y="37706"/>
                </a:lnTo>
                <a:lnTo>
                  <a:pt x="76003" y="76198"/>
                </a:lnTo>
                <a:lnTo>
                  <a:pt x="76183" y="41274"/>
                </a:lnTo>
                <a:lnTo>
                  <a:pt x="63483" y="41208"/>
                </a:lnTo>
                <a:lnTo>
                  <a:pt x="63516" y="34858"/>
                </a:lnTo>
                <a:lnTo>
                  <a:pt x="76216" y="34858"/>
                </a:lnTo>
                <a:lnTo>
                  <a:pt x="76395" y="0"/>
                </a:lnTo>
                <a:close/>
              </a:path>
              <a:path w="1240790" h="76200">
                <a:moveTo>
                  <a:pt x="76215" y="34924"/>
                </a:moveTo>
                <a:lnTo>
                  <a:pt x="76183" y="41274"/>
                </a:lnTo>
                <a:lnTo>
                  <a:pt x="1240671" y="47279"/>
                </a:lnTo>
                <a:lnTo>
                  <a:pt x="1240704" y="40929"/>
                </a:lnTo>
                <a:lnTo>
                  <a:pt x="76215" y="34924"/>
                </a:lnTo>
                <a:close/>
              </a:path>
              <a:path w="1240790" h="76200">
                <a:moveTo>
                  <a:pt x="63516" y="34858"/>
                </a:moveTo>
                <a:lnTo>
                  <a:pt x="63483" y="41208"/>
                </a:lnTo>
                <a:lnTo>
                  <a:pt x="76183" y="41274"/>
                </a:lnTo>
                <a:lnTo>
                  <a:pt x="76215" y="34924"/>
                </a:lnTo>
                <a:lnTo>
                  <a:pt x="63516" y="34858"/>
                </a:lnTo>
                <a:close/>
              </a:path>
              <a:path w="1240790" h="76200">
                <a:moveTo>
                  <a:pt x="76216" y="34858"/>
                </a:moveTo>
                <a:lnTo>
                  <a:pt x="63516" y="34858"/>
                </a:lnTo>
                <a:lnTo>
                  <a:pt x="76215" y="34924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0742393" y="901700"/>
            <a:ext cx="901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4949"/>
                </a:solidFill>
                <a:latin typeface="Calibri"/>
                <a:cs typeface="Calibri"/>
              </a:rPr>
              <a:t>Host</a:t>
            </a:r>
            <a:r>
              <a:rPr dirty="0" sz="1800" spc="-55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4949"/>
                </a:solidFill>
                <a:latin typeface="Calibri"/>
                <a:cs typeface="Calibri"/>
              </a:rPr>
              <a:t>port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1892" y="6468544"/>
            <a:ext cx="127698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2022-10-21T15:53:29Z</dcterms:created>
  <dcterms:modified xsi:type="dcterms:W3CDTF">2022-10-21T15:53:29Z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2022-05-09T00:00:00Z</vt:filetime>
  </property>
  <property fmtid="{D5CDD505-2E9C-101B-9397-08002B2CF9AE}" pid="3" name="LastSaved">
    <vt:filetime>2022-10-21T00:00:00Z</vt:filetime>
  </property>
</Properties>
</file>