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7556500" cy="10693400"/>
  <p:notesSz cx="7556500" cy="106934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onstantia" panose="02030602050306030303" pitchFamily="18" charset="0"/>
      <p:regular r:id="rId18"/>
      <p:bold r:id="rId19"/>
      <p:italic r:id="rId20"/>
      <p:boldItalic r:id="rId21"/>
    </p:embeddedFont>
    <p:embeddedFont>
      <p:font typeface="Wingdings 2" panose="05020102010507070707" pitchFamily="18" charset="2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62" autoAdjust="0"/>
    <p:restoredTop sz="94660"/>
  </p:normalViewPr>
  <p:slideViewPr>
    <p:cSldViewPr>
      <p:cViewPr varScale="1">
        <p:scale>
          <a:sx n="70" d="100"/>
          <a:sy n="70" d="100"/>
        </p:scale>
        <p:origin x="322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40796" y="2138680"/>
            <a:ext cx="6488515" cy="2851573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40796" y="5034125"/>
            <a:ext cx="6491034" cy="2732758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78462" y="1425789"/>
            <a:ext cx="1700213" cy="812649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825" y="1425789"/>
            <a:ext cx="4974696" cy="812649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277" y="2053133"/>
            <a:ext cx="6423025" cy="212442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277" y="4217273"/>
            <a:ext cx="6423025" cy="235403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097856"/>
            <a:ext cx="6800850" cy="1782233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2993910"/>
            <a:ext cx="3337454" cy="691506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1221" y="2993910"/>
            <a:ext cx="3337454" cy="691506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097856"/>
            <a:ext cx="6800850" cy="1782233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2892812"/>
            <a:ext cx="3338766" cy="1028101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838597" y="2899844"/>
            <a:ext cx="3340078" cy="1021070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77825" y="3920913"/>
            <a:ext cx="3338766" cy="5996475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597" y="3920913"/>
            <a:ext cx="3340078" cy="5996475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097856"/>
            <a:ext cx="6863821" cy="1782233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38" y="802008"/>
            <a:ext cx="2266950" cy="1811937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66738" y="2613942"/>
            <a:ext cx="2266950" cy="7128933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954382" y="2613942"/>
            <a:ext cx="4224293" cy="7128933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2616143" y="1727779"/>
            <a:ext cx="4344988" cy="641604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6614527" y="8357269"/>
            <a:ext cx="128461" cy="242384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67" y="1835243"/>
            <a:ext cx="1828673" cy="246771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767" y="4410809"/>
            <a:ext cx="1826154" cy="3398125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74908" y="9911198"/>
            <a:ext cx="503767" cy="569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2880620" y="1870358"/>
            <a:ext cx="3816033" cy="6130883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7872" y="9069587"/>
            <a:ext cx="7572243" cy="1623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3620823" y="9698321"/>
            <a:ext cx="3935677" cy="9950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7872" y="-11140"/>
            <a:ext cx="7572243" cy="1623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620823" y="-11138"/>
            <a:ext cx="3935677" cy="9950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77825" y="1097856"/>
            <a:ext cx="6800850" cy="1782233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77825" y="3017915"/>
            <a:ext cx="6800850" cy="68437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377825" y="9911198"/>
            <a:ext cx="1763183" cy="5693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203979" y="9911198"/>
            <a:ext cx="2770717" cy="5693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548967" y="9911198"/>
            <a:ext cx="629708" cy="5693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5716" y="315606"/>
            <a:ext cx="7586703" cy="1012309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169.254.169.254/latest/meta-data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6450" y="3060700"/>
            <a:ext cx="5760085" cy="7013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17200"/>
              </a:lnSpc>
              <a:spcBef>
                <a:spcPts val="1195"/>
              </a:spcBef>
            </a:pPr>
            <a:r>
              <a:rPr sz="1400" spc="-5" dirty="0">
                <a:latin typeface="Calibri"/>
                <a:cs typeface="Calibri"/>
              </a:rPr>
              <a:t>In </a:t>
            </a:r>
            <a:r>
              <a:rPr sz="1400" dirty="0">
                <a:latin typeface="Calibri"/>
                <a:cs typeface="Calibri"/>
              </a:rPr>
              <a:t>Amazon Web Service (AWS) </a:t>
            </a:r>
            <a:r>
              <a:rPr sz="1400" spc="-5" dirty="0">
                <a:latin typeface="Calibri"/>
                <a:cs typeface="Calibri"/>
              </a:rPr>
              <a:t>cloud environment, </a:t>
            </a:r>
            <a:r>
              <a:rPr sz="1400" b="1" dirty="0">
                <a:latin typeface="Calibri"/>
                <a:cs typeface="Calibri"/>
              </a:rPr>
              <a:t>Elastic </a:t>
            </a:r>
            <a:r>
              <a:rPr sz="1400" b="1" spc="-5" dirty="0">
                <a:latin typeface="Calibri"/>
                <a:cs typeface="Calibri"/>
              </a:rPr>
              <a:t>Compute Cloud  </a:t>
            </a:r>
            <a:r>
              <a:rPr sz="1400" spc="-5" dirty="0">
                <a:latin typeface="Calibri"/>
                <a:cs typeface="Calibri"/>
              </a:rPr>
              <a:t>(EC2) </a:t>
            </a:r>
            <a:r>
              <a:rPr sz="1400" dirty="0">
                <a:latin typeface="Calibri"/>
                <a:cs typeface="Calibri"/>
              </a:rPr>
              <a:t>is a </a:t>
            </a:r>
            <a:r>
              <a:rPr sz="1400" spc="-5" dirty="0">
                <a:latin typeface="Calibri"/>
                <a:cs typeface="Calibri"/>
              </a:rPr>
              <a:t>service. Using EC2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dirty="0">
                <a:latin typeface="Calibri"/>
                <a:cs typeface="Calibri"/>
              </a:rPr>
              <a:t>create a virtual </a:t>
            </a:r>
            <a:r>
              <a:rPr sz="1400" spc="-5" dirty="0">
                <a:latin typeface="Calibri"/>
                <a:cs typeface="Calibri"/>
              </a:rPr>
              <a:t>machine which </a:t>
            </a:r>
            <a:r>
              <a:rPr sz="1400" dirty="0">
                <a:latin typeface="Calibri"/>
                <a:cs typeface="Calibri"/>
              </a:rPr>
              <a:t>is known as  </a:t>
            </a:r>
            <a:r>
              <a:rPr sz="1400" spc="-5" dirty="0">
                <a:latin typeface="Calibri"/>
                <a:cs typeface="Calibri"/>
              </a:rPr>
              <a:t>EC2 Instance. </a:t>
            </a: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provides </a:t>
            </a:r>
            <a:r>
              <a:rPr sz="1400" dirty="0">
                <a:latin typeface="Calibri"/>
                <a:cs typeface="Calibri"/>
              </a:rPr>
              <a:t>a virtual </a:t>
            </a:r>
            <a:r>
              <a:rPr sz="1400" spc="-5" dirty="0">
                <a:latin typeface="Calibri"/>
                <a:cs typeface="Calibri"/>
              </a:rPr>
              <a:t>environment </a:t>
            </a:r>
            <a:r>
              <a:rPr sz="1400" dirty="0">
                <a:latin typeface="Calibri"/>
                <a:cs typeface="Calibri"/>
              </a:rPr>
              <a:t>where you create an </a:t>
            </a:r>
            <a:r>
              <a:rPr sz="1400" spc="-5" dirty="0">
                <a:latin typeface="Calibri"/>
                <a:cs typeface="Calibri"/>
              </a:rPr>
              <a:t>EC2  </a:t>
            </a:r>
            <a:r>
              <a:rPr sz="1400" spc="-10" dirty="0">
                <a:latin typeface="Calibri"/>
                <a:cs typeface="Calibri"/>
              </a:rPr>
              <a:t>Instance </a:t>
            </a:r>
            <a:r>
              <a:rPr sz="1400" spc="-5" dirty="0">
                <a:latin typeface="Calibri"/>
                <a:cs typeface="Calibri"/>
              </a:rPr>
              <a:t>which </a:t>
            </a:r>
            <a:r>
              <a:rPr sz="1400" dirty="0">
                <a:latin typeface="Calibri"/>
                <a:cs typeface="Calibri"/>
              </a:rPr>
              <a:t>replaces your hardware </a:t>
            </a:r>
            <a:r>
              <a:rPr sz="1400" spc="-5" dirty="0">
                <a:latin typeface="Calibri"/>
                <a:cs typeface="Calibri"/>
              </a:rPr>
              <a:t>need. </a:t>
            </a:r>
            <a:r>
              <a:rPr sz="1400" dirty="0">
                <a:latin typeface="Calibri"/>
                <a:cs typeface="Calibri"/>
              </a:rPr>
              <a:t>Using </a:t>
            </a:r>
            <a:r>
              <a:rPr sz="1400" spc="-5" dirty="0">
                <a:latin typeface="Calibri"/>
                <a:cs typeface="Calibri"/>
              </a:rPr>
              <a:t>EC2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save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huge  investment cost </a:t>
            </a:r>
            <a:r>
              <a:rPr sz="1400" dirty="0">
                <a:latin typeface="Calibri"/>
                <a:cs typeface="Calibri"/>
              </a:rPr>
              <a:t>to run your </a:t>
            </a:r>
            <a:r>
              <a:rPr sz="1400" spc="-5" dirty="0">
                <a:latin typeface="Calibri"/>
                <a:cs typeface="Calibri"/>
              </a:rPr>
              <a:t>physical environment.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develop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deploy  </a:t>
            </a:r>
            <a:r>
              <a:rPr sz="1400" dirty="0">
                <a:latin typeface="Calibri"/>
                <a:cs typeface="Calibri"/>
              </a:rPr>
              <a:t>web </a:t>
            </a:r>
            <a:r>
              <a:rPr sz="1400" spc="-5" dirty="0">
                <a:latin typeface="Calibri"/>
                <a:cs typeface="Calibri"/>
              </a:rPr>
              <a:t>applications </a:t>
            </a:r>
            <a:r>
              <a:rPr sz="1400" dirty="0">
                <a:latin typeface="Calibri"/>
                <a:cs typeface="Calibri"/>
              </a:rPr>
              <a:t>in less </a:t>
            </a:r>
            <a:r>
              <a:rPr sz="1400" spc="-5" dirty="0">
                <a:latin typeface="Calibri"/>
                <a:cs typeface="Calibri"/>
              </a:rPr>
              <a:t>time. EC2 created instances </a:t>
            </a:r>
            <a:r>
              <a:rPr sz="1400" dirty="0">
                <a:latin typeface="Calibri"/>
                <a:cs typeface="Calibri"/>
              </a:rPr>
              <a:t>are scalable to </a:t>
            </a:r>
            <a:r>
              <a:rPr sz="1400" spc="-5" dirty="0">
                <a:latin typeface="Calibri"/>
                <a:cs typeface="Calibri"/>
              </a:rPr>
              <a:t>handle  changes and </a:t>
            </a:r>
            <a:r>
              <a:rPr sz="1400" dirty="0">
                <a:latin typeface="Calibri"/>
                <a:cs typeface="Calibri"/>
              </a:rPr>
              <a:t>provide </a:t>
            </a:r>
            <a:r>
              <a:rPr sz="1400" spc="-5" dirty="0">
                <a:latin typeface="Calibri"/>
                <a:cs typeface="Calibri"/>
              </a:rPr>
              <a:t>multiple </a:t>
            </a:r>
            <a:r>
              <a:rPr sz="1400" dirty="0">
                <a:latin typeface="Calibri"/>
                <a:cs typeface="Calibri"/>
              </a:rPr>
              <a:t>layers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security.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 dirty="0">
              <a:latin typeface="Calibri"/>
              <a:cs typeface="Calibri"/>
            </a:endParaRPr>
          </a:p>
          <a:p>
            <a:pPr marL="12700" marR="5080" algn="just">
              <a:lnSpc>
                <a:spcPct val="117400"/>
              </a:lnSpc>
            </a:pPr>
            <a:r>
              <a:rPr sz="1400" dirty="0">
                <a:latin typeface="Calibri"/>
                <a:cs typeface="Calibri"/>
              </a:rPr>
              <a:t>As we </a:t>
            </a:r>
            <a:r>
              <a:rPr sz="1400" spc="-5" dirty="0">
                <a:latin typeface="Calibri"/>
                <a:cs typeface="Calibri"/>
              </a:rPr>
              <a:t>know that AWS Cloud Computing provides delivery of IT resources </a:t>
            </a:r>
            <a:r>
              <a:rPr sz="1400" spc="5" dirty="0">
                <a:latin typeface="Calibri"/>
                <a:cs typeface="Calibri"/>
              </a:rPr>
              <a:t>on- </a:t>
            </a:r>
            <a:r>
              <a:rPr sz="1400" spc="3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demand, </a:t>
            </a:r>
            <a:r>
              <a:rPr sz="1400" dirty="0">
                <a:latin typeface="Calibri"/>
                <a:cs typeface="Calibri"/>
              </a:rPr>
              <a:t>and it is </a:t>
            </a:r>
            <a:r>
              <a:rPr sz="1400" spc="-5" dirty="0">
                <a:latin typeface="Calibri"/>
                <a:cs typeface="Calibri"/>
              </a:rPr>
              <a:t>based on pay-as-you-go pricing model. If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compare  running cost of </a:t>
            </a:r>
            <a:r>
              <a:rPr sz="1400" dirty="0">
                <a:latin typeface="Calibri"/>
                <a:cs typeface="Calibri"/>
              </a:rPr>
              <a:t>your </a:t>
            </a:r>
            <a:r>
              <a:rPr sz="1400" spc="-5" dirty="0">
                <a:latin typeface="Calibri"/>
                <a:cs typeface="Calibri"/>
              </a:rPr>
              <a:t>physical environment </a:t>
            </a:r>
            <a:r>
              <a:rPr sz="1400" dirty="0">
                <a:latin typeface="Calibri"/>
                <a:cs typeface="Calibri"/>
              </a:rPr>
              <a:t>with AWS </a:t>
            </a:r>
            <a:r>
              <a:rPr sz="1400" spc="-5" dirty="0">
                <a:latin typeface="Calibri"/>
                <a:cs typeface="Calibri"/>
              </a:rPr>
              <a:t>cloud services, </a:t>
            </a:r>
            <a:r>
              <a:rPr sz="1400" dirty="0">
                <a:latin typeface="Calibri"/>
                <a:cs typeface="Calibri"/>
              </a:rPr>
              <a:t>it is </a:t>
            </a:r>
            <a:r>
              <a:rPr sz="1400" spc="-5" dirty="0">
                <a:latin typeface="Calibri"/>
                <a:cs typeface="Calibri"/>
              </a:rPr>
              <a:t>very  economical and provides many features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well.</a:t>
            </a:r>
          </a:p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1. </a:t>
            </a:r>
            <a:r>
              <a:rPr sz="1600" b="1" spc="-5" dirty="0">
                <a:latin typeface="Calibri"/>
                <a:cs typeface="Calibri"/>
              </a:rPr>
              <a:t>Preconfigured Machine Template –</a:t>
            </a:r>
            <a:r>
              <a:rPr sz="1600" b="1" spc="-9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AMI</a:t>
            </a:r>
            <a:r>
              <a:rPr sz="1600" spc="-5" dirty="0"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 dirty="0">
              <a:latin typeface="Calibri"/>
              <a:cs typeface="Calibri"/>
            </a:endParaRPr>
          </a:p>
          <a:p>
            <a:pPr marL="12700" marR="5080" algn="just">
              <a:lnSpc>
                <a:spcPct val="1172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In </a:t>
            </a: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Cloud Computing, </a:t>
            </a:r>
            <a:r>
              <a:rPr sz="1400" dirty="0">
                <a:latin typeface="Calibri"/>
                <a:cs typeface="Calibri"/>
              </a:rPr>
              <a:t>you create </a:t>
            </a:r>
            <a:r>
              <a:rPr sz="1400" spc="-5" dirty="0">
                <a:latin typeface="Calibri"/>
                <a:cs typeface="Calibri"/>
              </a:rPr>
              <a:t>instances by using templates of instances,  which </a:t>
            </a:r>
            <a:r>
              <a:rPr sz="1400" dirty="0">
                <a:latin typeface="Calibri"/>
                <a:cs typeface="Calibri"/>
              </a:rPr>
              <a:t>is known as </a:t>
            </a:r>
            <a:r>
              <a:rPr sz="1400" spc="-5" dirty="0">
                <a:latin typeface="Calibri"/>
                <a:cs typeface="Calibri"/>
              </a:rPr>
              <a:t>Amazon Machine Image (AMI). </a:t>
            </a:r>
            <a:r>
              <a:rPr sz="1400" dirty="0">
                <a:latin typeface="Calibri"/>
                <a:cs typeface="Calibri"/>
              </a:rPr>
              <a:t>By </a:t>
            </a:r>
            <a:r>
              <a:rPr sz="1400" spc="-5" dirty="0">
                <a:latin typeface="Calibri"/>
                <a:cs typeface="Calibri"/>
              </a:rPr>
              <a:t>using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preconfigured  template of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machine,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dirty="0">
                <a:latin typeface="Calibri"/>
                <a:cs typeface="Calibri"/>
              </a:rPr>
              <a:t>create </a:t>
            </a:r>
            <a:r>
              <a:rPr sz="1400" spc="-5" dirty="0">
                <a:latin typeface="Calibri"/>
                <a:cs typeface="Calibri"/>
              </a:rPr>
              <a:t>numbers of Instances of similar  instances </a:t>
            </a:r>
            <a:r>
              <a:rPr sz="1400" dirty="0">
                <a:latin typeface="Calibri"/>
                <a:cs typeface="Calibri"/>
              </a:rPr>
              <a:t>in very less </a:t>
            </a:r>
            <a:r>
              <a:rPr sz="1400" spc="-5" dirty="0">
                <a:latin typeface="Calibri"/>
                <a:cs typeface="Calibri"/>
              </a:rPr>
              <a:t>time. </a:t>
            </a:r>
            <a:r>
              <a:rPr sz="1400" dirty="0">
                <a:latin typeface="Calibri"/>
                <a:cs typeface="Calibri"/>
              </a:rPr>
              <a:t>AMI </a:t>
            </a:r>
            <a:r>
              <a:rPr sz="1400" spc="-5" dirty="0">
                <a:latin typeface="Calibri"/>
                <a:cs typeface="Calibri"/>
              </a:rPr>
              <a:t>contains </a:t>
            </a:r>
            <a:r>
              <a:rPr sz="1400" dirty="0">
                <a:latin typeface="Calibri"/>
                <a:cs typeface="Calibri"/>
              </a:rPr>
              <a:t>image </a:t>
            </a:r>
            <a:r>
              <a:rPr sz="1400" spc="-5" dirty="0">
                <a:latin typeface="Calibri"/>
                <a:cs typeface="Calibri"/>
              </a:rPr>
              <a:t>of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running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Operating  System (OS) such </a:t>
            </a:r>
            <a:r>
              <a:rPr sz="1400" dirty="0">
                <a:latin typeface="Calibri"/>
                <a:cs typeface="Calibri"/>
              </a:rPr>
              <a:t>as </a:t>
            </a:r>
            <a:r>
              <a:rPr sz="1400" spc="-5" dirty="0">
                <a:latin typeface="Calibri"/>
                <a:cs typeface="Calibri"/>
              </a:rPr>
              <a:t>Linux or Window OS. In </a:t>
            </a:r>
            <a:r>
              <a:rPr sz="1400" dirty="0">
                <a:latin typeface="Calibri"/>
                <a:cs typeface="Calibri"/>
              </a:rPr>
              <a:t>AMIs you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dirty="0">
                <a:latin typeface="Calibri"/>
                <a:cs typeface="Calibri"/>
              </a:rPr>
              <a:t>also </a:t>
            </a:r>
            <a:r>
              <a:rPr sz="1400" spc="-5" dirty="0">
                <a:latin typeface="Calibri"/>
                <a:cs typeface="Calibri"/>
              </a:rPr>
              <a:t>include some  specific application and configurations </a:t>
            </a:r>
            <a:r>
              <a:rPr sz="1400" dirty="0">
                <a:latin typeface="Calibri"/>
                <a:cs typeface="Calibri"/>
              </a:rPr>
              <a:t>as </a:t>
            </a:r>
            <a:r>
              <a:rPr sz="1400" spc="-5" dirty="0">
                <a:latin typeface="Calibri"/>
                <a:cs typeface="Calibri"/>
              </a:rPr>
              <a:t>per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requirement.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Calibri"/>
              <a:cs typeface="Calibri"/>
            </a:endParaRPr>
          </a:p>
          <a:p>
            <a:pPr marL="12700" marR="396875">
              <a:lnSpc>
                <a:spcPct val="117900"/>
              </a:lnSpc>
            </a:pP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use </a:t>
            </a:r>
            <a:r>
              <a:rPr sz="1400" dirty="0">
                <a:latin typeface="Calibri"/>
                <a:cs typeface="Calibri"/>
              </a:rPr>
              <a:t>available AMIs </a:t>
            </a:r>
            <a:r>
              <a:rPr sz="1400" spc="-5" dirty="0">
                <a:latin typeface="Calibri"/>
                <a:cs typeface="Calibri"/>
              </a:rPr>
              <a:t>from AWS which </a:t>
            </a:r>
            <a:r>
              <a:rPr sz="1400" dirty="0">
                <a:latin typeface="Calibri"/>
                <a:cs typeface="Calibri"/>
              </a:rPr>
              <a:t>are available in </a:t>
            </a:r>
            <a:r>
              <a:rPr sz="1400" spc="-5" dirty="0">
                <a:latin typeface="Calibri"/>
                <a:cs typeface="Calibri"/>
              </a:rPr>
              <a:t>four different  resources: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17DE3-34EF-4996-A555-60D9CF687D1E}"/>
              </a:ext>
            </a:extLst>
          </p:cNvPr>
          <p:cNvSpPr txBox="1"/>
          <p:nvPr/>
        </p:nvSpPr>
        <p:spPr>
          <a:xfrm>
            <a:off x="-862171" y="1536700"/>
            <a:ext cx="9280842" cy="688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56485" marR="1272540" indent="-1083945" algn="ctr">
              <a:lnSpc>
                <a:spcPct val="155000"/>
              </a:lnSpc>
              <a:spcBef>
                <a:spcPts val="100"/>
              </a:spcBef>
            </a:pPr>
            <a:r>
              <a:rPr lang="en-US" sz="2800" b="1" spc="-5" dirty="0">
                <a:latin typeface="Calibri"/>
                <a:cs typeface="Calibri"/>
              </a:rPr>
              <a:t>10.2 AWS Elastic Compute </a:t>
            </a:r>
            <a:r>
              <a:rPr lang="en-US" sz="2800" b="1" spc="-10" dirty="0">
                <a:latin typeface="Calibri"/>
                <a:cs typeface="Calibri"/>
              </a:rPr>
              <a:t>Cloud  </a:t>
            </a:r>
            <a:r>
              <a:rPr lang="en-US" sz="2800" b="1" spc="-5" dirty="0">
                <a:latin typeface="Calibri"/>
                <a:cs typeface="Calibri"/>
              </a:rPr>
              <a:t>AWS</a:t>
            </a:r>
            <a:r>
              <a:rPr lang="en-US" sz="2800" b="1" dirty="0">
                <a:latin typeface="Calibri"/>
                <a:cs typeface="Calibri"/>
              </a:rPr>
              <a:t> </a:t>
            </a:r>
            <a:r>
              <a:rPr lang="en-US" sz="2800" b="1" spc="-10" dirty="0">
                <a:latin typeface="Calibri"/>
                <a:cs typeface="Calibri"/>
              </a:rPr>
              <a:t>EC2</a:t>
            </a:r>
            <a:endParaRPr lang="en-US"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5249036"/>
            <a:ext cx="5530850" cy="4390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7865" indent="-685800" algn="just">
              <a:lnSpc>
                <a:spcPct val="100000"/>
              </a:lnSpc>
              <a:spcBef>
                <a:spcPts val="95"/>
              </a:spcBef>
              <a:buAutoNum type="arabicPeriod" startAt="11"/>
              <a:tabLst>
                <a:tab pos="698500" algn="l"/>
              </a:tabLst>
            </a:pPr>
            <a:r>
              <a:rPr sz="1600" b="1" spc="-10" dirty="0">
                <a:latin typeface="Calibri"/>
                <a:cs typeface="Calibri"/>
              </a:rPr>
              <a:t>VM </a:t>
            </a:r>
            <a:r>
              <a:rPr sz="1600" b="1" spc="-5" dirty="0">
                <a:latin typeface="Calibri"/>
                <a:cs typeface="Calibri"/>
              </a:rPr>
              <a:t>Import/Export</a:t>
            </a:r>
            <a:endParaRPr sz="1600" dirty="0">
              <a:latin typeface="Calibri"/>
              <a:cs typeface="Calibri"/>
            </a:endParaRPr>
          </a:p>
          <a:p>
            <a:pPr marL="240665" marR="5080" algn="just">
              <a:lnSpc>
                <a:spcPct val="117100"/>
              </a:lnSpc>
              <a:spcBef>
                <a:spcPts val="715"/>
              </a:spcBef>
            </a:pPr>
            <a:r>
              <a:rPr sz="1400" spc="-5" dirty="0">
                <a:latin typeface="Calibri"/>
                <a:cs typeface="Calibri"/>
              </a:rPr>
              <a:t>This feature of </a:t>
            </a:r>
            <a:r>
              <a:rPr sz="1400" dirty="0">
                <a:latin typeface="Calibri"/>
                <a:cs typeface="Calibri"/>
              </a:rPr>
              <a:t>AWS is </a:t>
            </a:r>
            <a:r>
              <a:rPr sz="1400" spc="-5" dirty="0">
                <a:latin typeface="Calibri"/>
                <a:cs typeface="Calibri"/>
              </a:rPr>
              <a:t>useful </a:t>
            </a:r>
            <a:r>
              <a:rPr sz="1400" dirty="0">
                <a:latin typeface="Calibri"/>
                <a:cs typeface="Calibri"/>
              </a:rPr>
              <a:t>to migrate virtual </a:t>
            </a:r>
            <a:r>
              <a:rPr sz="1400" spc="-5" dirty="0">
                <a:latin typeface="Calibri"/>
                <a:cs typeface="Calibri"/>
              </a:rPr>
              <a:t>machine from </a:t>
            </a:r>
            <a:r>
              <a:rPr sz="1400" dirty="0">
                <a:latin typeface="Calibri"/>
                <a:cs typeface="Calibri"/>
              </a:rPr>
              <a:t>your  existing </a:t>
            </a:r>
            <a:r>
              <a:rPr sz="1400" spc="-5" dirty="0">
                <a:latin typeface="Calibri"/>
                <a:cs typeface="Calibri"/>
              </a:rPr>
              <a:t>environment </a:t>
            </a:r>
            <a:r>
              <a:rPr sz="1400" dirty="0">
                <a:latin typeface="Calibri"/>
                <a:cs typeface="Calibri"/>
              </a:rPr>
              <a:t>to AWS </a:t>
            </a:r>
            <a:r>
              <a:rPr sz="1400" spc="-5" dirty="0">
                <a:latin typeface="Calibri"/>
                <a:cs typeface="Calibri"/>
              </a:rPr>
              <a:t>EC2 Instance. </a:t>
            </a:r>
            <a:r>
              <a:rPr sz="1400" dirty="0">
                <a:latin typeface="Calibri"/>
                <a:cs typeface="Calibri"/>
              </a:rPr>
              <a:t>In VM </a:t>
            </a:r>
            <a:r>
              <a:rPr sz="1400" spc="-5" dirty="0">
                <a:latin typeface="Calibri"/>
                <a:cs typeface="Calibri"/>
              </a:rPr>
              <a:t>Import/Export </a:t>
            </a:r>
            <a:r>
              <a:rPr sz="1400" dirty="0">
                <a:latin typeface="Calibri"/>
                <a:cs typeface="Calibri"/>
              </a:rPr>
              <a:t>you  </a:t>
            </a:r>
            <a:r>
              <a:rPr sz="1400" spc="-5" dirty="0">
                <a:latin typeface="Calibri"/>
                <a:cs typeface="Calibri"/>
              </a:rPr>
              <a:t>import </a:t>
            </a:r>
            <a:r>
              <a:rPr sz="1400" dirty="0">
                <a:latin typeface="Calibri"/>
                <a:cs typeface="Calibri"/>
              </a:rPr>
              <a:t>your virtual </a:t>
            </a:r>
            <a:r>
              <a:rPr sz="1400" spc="-5" dirty="0">
                <a:latin typeface="Calibri"/>
                <a:cs typeface="Calibri"/>
              </a:rPr>
              <a:t>machine </a:t>
            </a:r>
            <a:r>
              <a:rPr sz="1400" spc="5" dirty="0">
                <a:latin typeface="Calibri"/>
                <a:cs typeface="Calibri"/>
              </a:rPr>
              <a:t>as </a:t>
            </a:r>
            <a:r>
              <a:rPr sz="1400" dirty="0">
                <a:latin typeface="Calibri"/>
                <a:cs typeface="Calibri"/>
              </a:rPr>
              <a:t>an AMI. </a:t>
            </a:r>
            <a:r>
              <a:rPr sz="1400" spc="-5" dirty="0">
                <a:latin typeface="Calibri"/>
                <a:cs typeface="Calibri"/>
              </a:rPr>
              <a:t>Later on </a:t>
            </a:r>
            <a:r>
              <a:rPr sz="1400" dirty="0">
                <a:latin typeface="Calibri"/>
                <a:cs typeface="Calibri"/>
              </a:rPr>
              <a:t>if it is </a:t>
            </a:r>
            <a:r>
              <a:rPr sz="1400" spc="-5" dirty="0">
                <a:latin typeface="Calibri"/>
                <a:cs typeface="Calibri"/>
              </a:rPr>
              <a:t>needed,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 </a:t>
            </a:r>
            <a:r>
              <a:rPr sz="1400" dirty="0">
                <a:latin typeface="Calibri"/>
                <a:cs typeface="Calibri"/>
              </a:rPr>
              <a:t>export </a:t>
            </a:r>
            <a:r>
              <a:rPr sz="1400" spc="-5" dirty="0">
                <a:latin typeface="Calibri"/>
                <a:cs typeface="Calibri"/>
              </a:rPr>
              <a:t>them back </a:t>
            </a:r>
            <a:r>
              <a:rPr sz="1400" dirty="0">
                <a:latin typeface="Calibri"/>
                <a:cs typeface="Calibri"/>
              </a:rPr>
              <a:t>to your </a:t>
            </a:r>
            <a:r>
              <a:rPr sz="1400" spc="-5" dirty="0">
                <a:latin typeface="Calibri"/>
                <a:cs typeface="Calibri"/>
              </a:rPr>
              <a:t>on-premises environment.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cannot </a:t>
            </a:r>
            <a:r>
              <a:rPr sz="1400" dirty="0">
                <a:latin typeface="Calibri"/>
                <a:cs typeface="Calibri"/>
              </a:rPr>
              <a:t>export  </a:t>
            </a:r>
            <a:r>
              <a:rPr sz="1400" spc="-5" dirty="0">
                <a:latin typeface="Calibri"/>
                <a:cs typeface="Calibri"/>
              </a:rPr>
              <a:t>EC2 Instances </a:t>
            </a:r>
            <a:r>
              <a:rPr sz="1400" dirty="0">
                <a:latin typeface="Calibri"/>
                <a:cs typeface="Calibri"/>
              </a:rPr>
              <a:t>created within AWS </a:t>
            </a:r>
            <a:r>
              <a:rPr sz="1400" spc="-5" dirty="0">
                <a:latin typeface="Calibri"/>
                <a:cs typeface="Calibri"/>
              </a:rPr>
              <a:t>using </a:t>
            </a: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provided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AMIs.</a:t>
            </a:r>
          </a:p>
          <a:p>
            <a:pPr marL="240665" marR="5080" algn="just">
              <a:lnSpc>
                <a:spcPct val="117500"/>
              </a:lnSpc>
              <a:spcBef>
                <a:spcPts val="980"/>
              </a:spcBef>
            </a:pPr>
            <a:r>
              <a:rPr sz="1400" spc="-5" dirty="0">
                <a:latin typeface="Calibri"/>
                <a:cs typeface="Calibri"/>
              </a:rPr>
              <a:t>This technology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import or export machines support </a:t>
            </a:r>
            <a:r>
              <a:rPr sz="1400" dirty="0">
                <a:latin typeface="Calibri"/>
                <a:cs typeface="Calibri"/>
              </a:rPr>
              <a:t>with VMWare  </a:t>
            </a:r>
            <a:r>
              <a:rPr sz="1400" spc="-5" dirty="0">
                <a:latin typeface="Calibri"/>
                <a:cs typeface="Calibri"/>
              </a:rPr>
              <a:t>ESXi, </a:t>
            </a:r>
            <a:r>
              <a:rPr sz="1400" dirty="0">
                <a:latin typeface="Calibri"/>
                <a:cs typeface="Calibri"/>
              </a:rPr>
              <a:t>VMWare </a:t>
            </a:r>
            <a:r>
              <a:rPr sz="1400" spc="-5" dirty="0">
                <a:latin typeface="Calibri"/>
                <a:cs typeface="Calibri"/>
              </a:rPr>
              <a:t>Workstation, Microsoft Hyper-V and </a:t>
            </a:r>
            <a:r>
              <a:rPr sz="1400" dirty="0">
                <a:latin typeface="Calibri"/>
                <a:cs typeface="Calibri"/>
              </a:rPr>
              <a:t>Citrix </a:t>
            </a:r>
            <a:r>
              <a:rPr sz="1400" spc="-5" dirty="0">
                <a:latin typeface="Calibri"/>
                <a:cs typeface="Calibri"/>
              </a:rPr>
              <a:t>Xen  virtualization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formats.</a:t>
            </a:r>
            <a:endParaRPr sz="1400" dirty="0">
              <a:latin typeface="Calibri"/>
              <a:cs typeface="Calibri"/>
            </a:endParaRPr>
          </a:p>
          <a:p>
            <a:pPr marL="240665" marR="5080" algn="just">
              <a:lnSpc>
                <a:spcPct val="117100"/>
              </a:lnSpc>
              <a:spcBef>
                <a:spcPts val="985"/>
              </a:spcBef>
            </a:pPr>
            <a:r>
              <a:rPr sz="1400" b="1" spc="-5" dirty="0">
                <a:latin typeface="Calibri"/>
                <a:cs typeface="Calibri"/>
              </a:rPr>
              <a:t>Challenge Note: </a:t>
            </a:r>
            <a:r>
              <a:rPr sz="1400" i="1" spc="-5" dirty="0">
                <a:latin typeface="Calibri"/>
                <a:cs typeface="Calibri"/>
              </a:rPr>
              <a:t>Here </a:t>
            </a:r>
            <a:r>
              <a:rPr sz="1400" i="1" dirty="0">
                <a:latin typeface="Calibri"/>
                <a:cs typeface="Calibri"/>
              </a:rPr>
              <a:t>we leave </a:t>
            </a:r>
            <a:r>
              <a:rPr sz="1400" i="1" spc="-5" dirty="0">
                <a:latin typeface="Calibri"/>
                <a:cs typeface="Calibri"/>
              </a:rPr>
              <a:t>one excellent opportunity </a:t>
            </a:r>
            <a:r>
              <a:rPr sz="1400" i="1" dirty="0">
                <a:latin typeface="Calibri"/>
                <a:cs typeface="Calibri"/>
              </a:rPr>
              <a:t>to </a:t>
            </a:r>
            <a:r>
              <a:rPr sz="1400" i="1" spc="-5" dirty="0">
                <a:latin typeface="Calibri"/>
                <a:cs typeface="Calibri"/>
              </a:rPr>
              <a:t>complete </a:t>
            </a:r>
            <a:r>
              <a:rPr sz="1400" i="1" dirty="0">
                <a:latin typeface="Calibri"/>
                <a:cs typeface="Calibri"/>
              </a:rPr>
              <a:t>a  </a:t>
            </a:r>
            <a:r>
              <a:rPr sz="1400" i="1" spc="-5" dirty="0">
                <a:latin typeface="Calibri"/>
                <a:cs typeface="Calibri"/>
              </a:rPr>
              <a:t>demanding LAB, </a:t>
            </a:r>
            <a:r>
              <a:rPr sz="1400" i="1" dirty="0">
                <a:latin typeface="Calibri"/>
                <a:cs typeface="Calibri"/>
              </a:rPr>
              <a:t>in which </a:t>
            </a:r>
            <a:r>
              <a:rPr sz="1400" i="1" spc="-5" dirty="0">
                <a:latin typeface="Calibri"/>
                <a:cs typeface="Calibri"/>
              </a:rPr>
              <a:t>you </a:t>
            </a:r>
            <a:r>
              <a:rPr sz="1400" i="1" dirty="0">
                <a:latin typeface="Calibri"/>
                <a:cs typeface="Calibri"/>
              </a:rPr>
              <a:t>can create a </a:t>
            </a:r>
            <a:r>
              <a:rPr sz="1400" i="1" spc="-5" dirty="0">
                <a:latin typeface="Calibri"/>
                <a:cs typeface="Calibri"/>
              </a:rPr>
              <a:t>virtual machine using  VMWare Workstation </a:t>
            </a:r>
            <a:r>
              <a:rPr sz="1400" i="1" dirty="0">
                <a:latin typeface="Calibri"/>
                <a:cs typeface="Calibri"/>
              </a:rPr>
              <a:t>in </a:t>
            </a:r>
            <a:r>
              <a:rPr sz="1400" i="1" spc="-5" dirty="0">
                <a:latin typeface="Calibri"/>
                <a:cs typeface="Calibri"/>
              </a:rPr>
              <a:t>your </a:t>
            </a:r>
            <a:r>
              <a:rPr sz="1400" i="1" dirty="0">
                <a:latin typeface="Calibri"/>
                <a:cs typeface="Calibri"/>
              </a:rPr>
              <a:t>environment </a:t>
            </a:r>
            <a:r>
              <a:rPr sz="1400" i="1" spc="-5" dirty="0">
                <a:latin typeface="Calibri"/>
                <a:cs typeface="Calibri"/>
              </a:rPr>
              <a:t>and </a:t>
            </a:r>
            <a:r>
              <a:rPr sz="1400" i="1" dirty="0">
                <a:latin typeface="Calibri"/>
                <a:cs typeface="Calibri"/>
              </a:rPr>
              <a:t>try to import that </a:t>
            </a:r>
            <a:r>
              <a:rPr sz="1400" i="1" spc="-5" dirty="0">
                <a:latin typeface="Calibri"/>
                <a:cs typeface="Calibri"/>
              </a:rPr>
              <a:t>virtual  machine on </a:t>
            </a:r>
            <a:r>
              <a:rPr sz="1400" i="1" dirty="0">
                <a:latin typeface="Calibri"/>
                <a:cs typeface="Calibri"/>
              </a:rPr>
              <a:t>AWS </a:t>
            </a:r>
            <a:r>
              <a:rPr sz="1400" i="1" spc="-5" dirty="0">
                <a:latin typeface="Calibri"/>
                <a:cs typeface="Calibri"/>
              </a:rPr>
              <a:t>EC2</a:t>
            </a:r>
            <a:r>
              <a:rPr sz="1400" i="1" spc="-3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Instance.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SzPct val="81250"/>
              <a:buAutoNum type="arabicPeriod" startAt="12"/>
              <a:tabLst>
                <a:tab pos="241300" algn="l"/>
              </a:tabLst>
            </a:pPr>
            <a:r>
              <a:rPr sz="1600" b="1" spc="-5" dirty="0">
                <a:latin typeface="Calibri"/>
                <a:cs typeface="Calibri"/>
              </a:rPr>
              <a:t>Bootstrapping: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1550" y="1749425"/>
            <a:ext cx="5819140" cy="3063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546200"/>
            <a:ext cx="5530850" cy="506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algn="just">
              <a:lnSpc>
                <a:spcPct val="1171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In some </a:t>
            </a:r>
            <a:r>
              <a:rPr sz="1400" dirty="0">
                <a:latin typeface="Calibri"/>
                <a:cs typeface="Calibri"/>
              </a:rPr>
              <a:t>cases, after installation </a:t>
            </a:r>
            <a:r>
              <a:rPr sz="1400" spc="-5" dirty="0">
                <a:latin typeface="Calibri"/>
                <a:cs typeface="Calibri"/>
              </a:rPr>
              <a:t>of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operating system </a:t>
            </a:r>
            <a:r>
              <a:rPr sz="1400" dirty="0">
                <a:latin typeface="Calibri"/>
                <a:cs typeface="Calibri"/>
              </a:rPr>
              <a:t>in your </a:t>
            </a:r>
            <a:r>
              <a:rPr sz="1400" spc="-5" dirty="0">
                <a:latin typeface="Calibri"/>
                <a:cs typeface="Calibri"/>
              </a:rPr>
              <a:t>instance,  </a:t>
            </a:r>
            <a:r>
              <a:rPr sz="1400" dirty="0">
                <a:latin typeface="Calibri"/>
                <a:cs typeface="Calibri"/>
              </a:rPr>
              <a:t>you want to </a:t>
            </a:r>
            <a:r>
              <a:rPr sz="1400" spc="-5" dirty="0">
                <a:latin typeface="Calibri"/>
                <a:cs typeface="Calibri"/>
              </a:rPr>
              <a:t>install, upgrade or </a:t>
            </a:r>
            <a:r>
              <a:rPr sz="1400" dirty="0">
                <a:latin typeface="Calibri"/>
                <a:cs typeface="Calibri"/>
              </a:rPr>
              <a:t>configure </a:t>
            </a:r>
            <a:r>
              <a:rPr sz="1400" spc="-5" dirty="0">
                <a:latin typeface="Calibri"/>
                <a:cs typeface="Calibri"/>
              </a:rPr>
              <a:t>software. AWS cloud  computing provides an amazing benefit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pass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script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manage these  </a:t>
            </a:r>
            <a:r>
              <a:rPr sz="1400" dirty="0">
                <a:latin typeface="Calibri"/>
                <a:cs typeface="Calibri"/>
              </a:rPr>
              <a:t>tasks </a:t>
            </a:r>
            <a:r>
              <a:rPr sz="1400" spc="-5" dirty="0">
                <a:latin typeface="Calibri"/>
                <a:cs typeface="Calibri"/>
              </a:rPr>
              <a:t>automatically for the Instance.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pass this script </a:t>
            </a:r>
            <a:r>
              <a:rPr sz="1400" spc="5" dirty="0">
                <a:latin typeface="Calibri"/>
                <a:cs typeface="Calibri"/>
              </a:rPr>
              <a:t>or </a:t>
            </a:r>
            <a:r>
              <a:rPr sz="1400" spc="-5" dirty="0">
                <a:latin typeface="Calibri"/>
                <a:cs typeface="Calibri"/>
              </a:rPr>
              <a:t>code into  the launch </a:t>
            </a:r>
            <a:r>
              <a:rPr sz="1400" dirty="0">
                <a:latin typeface="Calibri"/>
                <a:cs typeface="Calibri"/>
              </a:rPr>
              <a:t>wizard as a file </a:t>
            </a:r>
            <a:r>
              <a:rPr sz="1400" spc="-5" dirty="0">
                <a:latin typeface="Calibri"/>
                <a:cs typeface="Calibri"/>
              </a:rPr>
              <a:t>or simple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text.</a:t>
            </a:r>
            <a:endParaRPr sz="1400" dirty="0">
              <a:latin typeface="Calibri"/>
              <a:cs typeface="Calibri"/>
            </a:endParaRPr>
          </a:p>
          <a:p>
            <a:pPr marL="240665" marR="8255" algn="just">
              <a:lnSpc>
                <a:spcPct val="117900"/>
              </a:lnSpc>
              <a:spcBef>
                <a:spcPts val="969"/>
              </a:spcBef>
            </a:pPr>
            <a:r>
              <a:rPr sz="1400" spc="-5" dirty="0">
                <a:latin typeface="Calibri"/>
                <a:cs typeface="Calibri"/>
              </a:rPr>
              <a:t>It’s </a:t>
            </a:r>
            <a:r>
              <a:rPr sz="1400" dirty="0">
                <a:latin typeface="Calibri"/>
                <a:cs typeface="Calibri"/>
              </a:rPr>
              <a:t>easy to </a:t>
            </a:r>
            <a:r>
              <a:rPr sz="1400" spc="-5" dirty="0">
                <a:latin typeface="Calibri"/>
                <a:cs typeface="Calibri"/>
              </a:rPr>
              <a:t>understand, </a:t>
            </a:r>
            <a:r>
              <a:rPr sz="1400" dirty="0">
                <a:latin typeface="Calibri"/>
                <a:cs typeface="Calibri"/>
              </a:rPr>
              <a:t>the </a:t>
            </a:r>
            <a:r>
              <a:rPr sz="1400" spc="-5" dirty="0">
                <a:latin typeface="Calibri"/>
                <a:cs typeface="Calibri"/>
              </a:rPr>
              <a:t>process of </a:t>
            </a:r>
            <a:r>
              <a:rPr sz="1400" dirty="0">
                <a:latin typeface="Calibri"/>
                <a:cs typeface="Calibri"/>
              </a:rPr>
              <a:t>passing </a:t>
            </a:r>
            <a:r>
              <a:rPr sz="1400" spc="-5" dirty="0">
                <a:latin typeface="Calibri"/>
                <a:cs typeface="Calibri"/>
              </a:rPr>
              <a:t>code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be executed on 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Instance </a:t>
            </a:r>
            <a:r>
              <a:rPr sz="1400" dirty="0">
                <a:latin typeface="Calibri"/>
                <a:cs typeface="Calibri"/>
              </a:rPr>
              <a:t>at </a:t>
            </a:r>
            <a:r>
              <a:rPr sz="1400" spc="-5" dirty="0">
                <a:latin typeface="Calibri"/>
                <a:cs typeface="Calibri"/>
              </a:rPr>
              <a:t>launch time </a:t>
            </a:r>
            <a:r>
              <a:rPr sz="1400" dirty="0">
                <a:latin typeface="Calibri"/>
                <a:cs typeface="Calibri"/>
              </a:rPr>
              <a:t>is known as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bootstrapping.</a:t>
            </a:r>
            <a:endParaRPr sz="1400" dirty="0">
              <a:latin typeface="Calibri"/>
              <a:cs typeface="Calibri"/>
            </a:endParaRPr>
          </a:p>
          <a:p>
            <a:pPr marL="240665" marR="6985" algn="just">
              <a:lnSpc>
                <a:spcPct val="117500"/>
              </a:lnSpc>
              <a:spcBef>
                <a:spcPts val="980"/>
              </a:spcBef>
            </a:pPr>
            <a:r>
              <a:rPr sz="1400" b="1" dirty="0">
                <a:latin typeface="Calibri"/>
                <a:cs typeface="Calibri"/>
              </a:rPr>
              <a:t>Challenge </a:t>
            </a:r>
            <a:r>
              <a:rPr sz="1400" b="1" spc="-5" dirty="0">
                <a:latin typeface="Calibri"/>
                <a:cs typeface="Calibri"/>
              </a:rPr>
              <a:t>Note</a:t>
            </a:r>
            <a:r>
              <a:rPr sz="1400" spc="-5" dirty="0">
                <a:latin typeface="Calibri"/>
                <a:cs typeface="Calibri"/>
              </a:rPr>
              <a:t>: </a:t>
            </a:r>
            <a:r>
              <a:rPr sz="1400" i="1" spc="-5" dirty="0">
                <a:latin typeface="Calibri"/>
                <a:cs typeface="Calibri"/>
              </a:rPr>
              <a:t>Why don’t you </a:t>
            </a:r>
            <a:r>
              <a:rPr sz="1400" i="1" dirty="0">
                <a:latin typeface="Calibri"/>
                <a:cs typeface="Calibri"/>
              </a:rPr>
              <a:t>write a list </a:t>
            </a:r>
            <a:r>
              <a:rPr sz="1400" i="1" spc="-5" dirty="0">
                <a:latin typeface="Calibri"/>
                <a:cs typeface="Calibri"/>
              </a:rPr>
              <a:t>of </a:t>
            </a:r>
            <a:r>
              <a:rPr sz="1400" i="1" dirty="0">
                <a:latin typeface="Calibri"/>
                <a:cs typeface="Calibri"/>
              </a:rPr>
              <a:t>command in a </a:t>
            </a:r>
            <a:r>
              <a:rPr sz="1400" i="1" spc="-5" dirty="0">
                <a:latin typeface="Calibri"/>
                <a:cs typeface="Calibri"/>
              </a:rPr>
              <a:t>sequence </a:t>
            </a:r>
            <a:r>
              <a:rPr sz="1400" i="1" spc="-10" dirty="0">
                <a:latin typeface="Calibri"/>
                <a:cs typeface="Calibri"/>
              </a:rPr>
              <a:t>to  </a:t>
            </a:r>
            <a:r>
              <a:rPr sz="1400" i="1" dirty="0">
                <a:latin typeface="Calibri"/>
                <a:cs typeface="Calibri"/>
              </a:rPr>
              <a:t>install </a:t>
            </a:r>
            <a:r>
              <a:rPr sz="1400" i="1" spc="-5" dirty="0">
                <a:latin typeface="Calibri"/>
                <a:cs typeface="Calibri"/>
              </a:rPr>
              <a:t>and </a:t>
            </a:r>
            <a:r>
              <a:rPr sz="1400" i="1" dirty="0">
                <a:latin typeface="Calibri"/>
                <a:cs typeface="Calibri"/>
              </a:rPr>
              <a:t>configure </a:t>
            </a:r>
            <a:r>
              <a:rPr sz="1400" i="1" spc="-5" dirty="0">
                <a:latin typeface="Calibri"/>
                <a:cs typeface="Calibri"/>
              </a:rPr>
              <a:t>an </a:t>
            </a:r>
            <a:r>
              <a:rPr sz="1400" i="1" dirty="0">
                <a:latin typeface="Calibri"/>
                <a:cs typeface="Calibri"/>
              </a:rPr>
              <a:t>Apache </a:t>
            </a:r>
            <a:r>
              <a:rPr sz="1400" i="1" spc="-5" dirty="0">
                <a:latin typeface="Calibri"/>
                <a:cs typeface="Calibri"/>
              </a:rPr>
              <a:t>Server </a:t>
            </a:r>
            <a:r>
              <a:rPr sz="1400" i="1" dirty="0">
                <a:latin typeface="Calibri"/>
                <a:cs typeface="Calibri"/>
              </a:rPr>
              <a:t>in </a:t>
            </a:r>
            <a:r>
              <a:rPr sz="1400" i="1" spc="-5" dirty="0">
                <a:latin typeface="Calibri"/>
                <a:cs typeface="Calibri"/>
              </a:rPr>
              <a:t>Linux Instance, and pass </a:t>
            </a:r>
            <a:r>
              <a:rPr sz="1400" i="1" dirty="0">
                <a:latin typeface="Calibri"/>
                <a:cs typeface="Calibri"/>
              </a:rPr>
              <a:t>it </a:t>
            </a:r>
            <a:r>
              <a:rPr sz="1400" i="1" spc="-5" dirty="0">
                <a:latin typeface="Calibri"/>
                <a:cs typeface="Calibri"/>
              </a:rPr>
              <a:t>on </a:t>
            </a:r>
            <a:r>
              <a:rPr sz="1400" i="1" dirty="0">
                <a:latin typeface="Calibri"/>
                <a:cs typeface="Calibri"/>
              </a:rPr>
              <a:t>to  the </a:t>
            </a:r>
            <a:r>
              <a:rPr sz="1400" i="1" spc="-5" dirty="0">
                <a:latin typeface="Calibri"/>
                <a:cs typeface="Calibri"/>
              </a:rPr>
              <a:t>instance at </a:t>
            </a:r>
            <a:r>
              <a:rPr sz="1400" i="1" dirty="0">
                <a:latin typeface="Calibri"/>
                <a:cs typeface="Calibri"/>
              </a:rPr>
              <a:t>the time </a:t>
            </a:r>
            <a:r>
              <a:rPr sz="1400" i="1" spc="-5" dirty="0">
                <a:latin typeface="Calibri"/>
                <a:cs typeface="Calibri"/>
              </a:rPr>
              <a:t>of</a:t>
            </a:r>
            <a:r>
              <a:rPr sz="1400" i="1" spc="-3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launch.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13.</a:t>
            </a:r>
            <a:r>
              <a:rPr sz="1600" b="1" dirty="0">
                <a:latin typeface="Calibri"/>
                <a:cs typeface="Calibri"/>
              </a:rPr>
              <a:t>EC2 </a:t>
            </a:r>
            <a:r>
              <a:rPr sz="1600" b="1" spc="-5" dirty="0">
                <a:latin typeface="Calibri"/>
                <a:cs typeface="Calibri"/>
              </a:rPr>
              <a:t>Instance </a:t>
            </a:r>
            <a:r>
              <a:rPr sz="1600" b="1" dirty="0">
                <a:latin typeface="Calibri"/>
                <a:cs typeface="Calibri"/>
              </a:rPr>
              <a:t>Storage </a:t>
            </a:r>
            <a:r>
              <a:rPr sz="1600" b="1" spc="-5" dirty="0">
                <a:latin typeface="Calibri"/>
                <a:cs typeface="Calibri"/>
              </a:rPr>
              <a:t>– Elastic Block Storage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(EBS)</a:t>
            </a:r>
            <a:r>
              <a:rPr sz="1400" dirty="0">
                <a:latin typeface="Calibri"/>
                <a:cs typeface="Calibri"/>
              </a:rPr>
              <a:t>:</a:t>
            </a:r>
          </a:p>
          <a:p>
            <a:pPr marL="240665" marR="6350" algn="just">
              <a:lnSpc>
                <a:spcPct val="117100"/>
              </a:lnSpc>
              <a:spcBef>
                <a:spcPts val="670"/>
              </a:spcBef>
            </a:pPr>
            <a:r>
              <a:rPr sz="1600" spc="-10" dirty="0">
                <a:latin typeface="Calibri"/>
                <a:cs typeface="Calibri"/>
              </a:rPr>
              <a:t>EBS </a:t>
            </a:r>
            <a:r>
              <a:rPr sz="1600" spc="-5" dirty="0">
                <a:latin typeface="Calibri"/>
                <a:cs typeface="Calibri"/>
              </a:rPr>
              <a:t>volumes in virtual machines (Instances) behave like hard  disk </a:t>
            </a:r>
            <a:r>
              <a:rPr sz="1600" spc="-10" dirty="0">
                <a:latin typeface="Calibri"/>
                <a:cs typeface="Calibri"/>
              </a:rPr>
              <a:t>drives </a:t>
            </a:r>
            <a:r>
              <a:rPr sz="1600" spc="-5" dirty="0">
                <a:latin typeface="Calibri"/>
                <a:cs typeface="Calibri"/>
              </a:rPr>
              <a:t>in physical </a:t>
            </a:r>
            <a:r>
              <a:rPr sz="1600" dirty="0">
                <a:latin typeface="Calibri"/>
                <a:cs typeface="Calibri"/>
              </a:rPr>
              <a:t>volumes</a:t>
            </a:r>
            <a:r>
              <a:rPr sz="1400" dirty="0">
                <a:latin typeface="Calibri"/>
                <a:cs typeface="Calibri"/>
              </a:rPr>
              <a:t>. </a:t>
            </a:r>
            <a:r>
              <a:rPr sz="1600" spc="-10" dirty="0">
                <a:latin typeface="Calibri"/>
                <a:cs typeface="Calibri"/>
              </a:rPr>
              <a:t>EBS </a:t>
            </a:r>
            <a:r>
              <a:rPr sz="1600" spc="-5" dirty="0">
                <a:latin typeface="Calibri"/>
                <a:cs typeface="Calibri"/>
              </a:rPr>
              <a:t>is a block level storage</a:t>
            </a:r>
            <a:r>
              <a:rPr sz="1400" spc="-5" dirty="0">
                <a:latin typeface="Calibri"/>
                <a:cs typeface="Calibri"/>
              </a:rPr>
              <a:t>. </a:t>
            </a:r>
            <a:r>
              <a:rPr sz="1600" spc="-10" dirty="0">
                <a:latin typeface="Calibri"/>
                <a:cs typeface="Calibri"/>
              </a:rPr>
              <a:t>EBS  </a:t>
            </a:r>
            <a:r>
              <a:rPr sz="1600" spc="-5" dirty="0">
                <a:latin typeface="Calibri"/>
                <a:cs typeface="Calibri"/>
              </a:rPr>
              <a:t>volume to be attached with EC2 </a:t>
            </a:r>
            <a:r>
              <a:rPr sz="1600" dirty="0">
                <a:latin typeface="Calibri"/>
                <a:cs typeface="Calibri"/>
              </a:rPr>
              <a:t>instances</a:t>
            </a:r>
            <a:r>
              <a:rPr sz="1400" dirty="0">
                <a:latin typeface="Calibri"/>
                <a:cs typeface="Calibri"/>
              </a:rPr>
              <a:t>. And </a:t>
            </a:r>
            <a:r>
              <a:rPr sz="1400" spc="-5" dirty="0">
                <a:latin typeface="Calibri"/>
                <a:cs typeface="Calibri"/>
              </a:rPr>
              <a:t>multiple </a:t>
            </a:r>
            <a:r>
              <a:rPr sz="1400" dirty="0">
                <a:latin typeface="Calibri"/>
                <a:cs typeface="Calibri"/>
              </a:rPr>
              <a:t>volumes  </a:t>
            </a:r>
            <a:r>
              <a:rPr sz="1400" spc="-5" dirty="0">
                <a:latin typeface="Calibri"/>
                <a:cs typeface="Calibri"/>
              </a:rPr>
              <a:t>can be attached </a:t>
            </a:r>
            <a:r>
              <a:rPr sz="1400" dirty="0">
                <a:latin typeface="Calibri"/>
                <a:cs typeface="Calibri"/>
              </a:rPr>
              <a:t>to an </a:t>
            </a:r>
            <a:r>
              <a:rPr sz="1400" spc="-5" dirty="0">
                <a:latin typeface="Calibri"/>
                <a:cs typeface="Calibri"/>
              </a:rPr>
              <a:t>instance. </a:t>
            </a:r>
            <a:r>
              <a:rPr sz="1600" spc="-10" dirty="0">
                <a:latin typeface="Calibri"/>
                <a:cs typeface="Calibri"/>
              </a:rPr>
              <a:t>EBS </a:t>
            </a:r>
            <a:r>
              <a:rPr sz="1600" spc="-5" dirty="0">
                <a:latin typeface="Calibri"/>
                <a:cs typeface="Calibri"/>
              </a:rPr>
              <a:t>volumes provide high  availability and durability</a:t>
            </a:r>
            <a:r>
              <a:rPr sz="1400" spc="-5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153" y="7137781"/>
            <a:ext cx="15436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Types of EBS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AWS: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7753" y="7768184"/>
            <a:ext cx="1779270" cy="10312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41300" algn="l"/>
              </a:tabLst>
            </a:pPr>
            <a:r>
              <a:rPr sz="1400" dirty="0">
                <a:latin typeface="Calibri"/>
                <a:cs typeface="Calibri"/>
              </a:rPr>
              <a:t>General </a:t>
            </a:r>
            <a:r>
              <a:rPr sz="1400" spc="-5" dirty="0">
                <a:latin typeface="Calibri"/>
                <a:cs typeface="Calibri"/>
              </a:rPr>
              <a:t>Purpose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SSD</a:t>
            </a:r>
          </a:p>
          <a:p>
            <a:pPr marL="241300" indent="-2286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241300" algn="l"/>
              </a:tabLst>
            </a:pPr>
            <a:r>
              <a:rPr sz="1400" spc="-5" dirty="0">
                <a:latin typeface="Calibri"/>
                <a:cs typeface="Calibri"/>
              </a:rPr>
              <a:t>Provisioned </a:t>
            </a:r>
            <a:r>
              <a:rPr sz="1400" spc="-10" dirty="0">
                <a:latin typeface="Calibri"/>
                <a:cs typeface="Calibri"/>
              </a:rPr>
              <a:t>IOPs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SSD</a:t>
            </a:r>
          </a:p>
          <a:p>
            <a:pPr marL="241300" indent="-2286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241300" algn="l"/>
              </a:tabLst>
            </a:pPr>
            <a:r>
              <a:rPr sz="1400" dirty="0">
                <a:latin typeface="Calibri"/>
                <a:cs typeface="Calibri"/>
              </a:rPr>
              <a:t>Magnetic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Volumes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4704" y="10048240"/>
          <a:ext cx="6093459" cy="251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3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1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L="67945">
                        <a:lnSpc>
                          <a:spcPts val="185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Characteristics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55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General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Purpose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85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Provisioned</a:t>
                      </a:r>
                      <a:r>
                        <a:rPr sz="16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IOPS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85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Magnetic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704" y="1814448"/>
          <a:ext cx="6095365" cy="3614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1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5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762">
                <a:tc gridSpan="4">
                  <a:txBody>
                    <a:bodyPr/>
                    <a:lstStyle/>
                    <a:p>
                      <a:pPr marL="1443355">
                        <a:lnSpc>
                          <a:spcPts val="1860"/>
                        </a:lnSpc>
                        <a:tabLst>
                          <a:tab pos="2990215" algn="l"/>
                        </a:tabLst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SSD	SSD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507">
                <a:tc>
                  <a:txBody>
                    <a:bodyPr/>
                    <a:lstStyle/>
                    <a:p>
                      <a:pPr marL="67945">
                        <a:lnSpc>
                          <a:spcPts val="185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Purpose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Boot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Critical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Business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Cold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Workloads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7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 marR="235585">
                        <a:lnSpc>
                          <a:spcPct val="102099"/>
                        </a:lnSpc>
                        <a:spcBef>
                          <a:spcPts val="7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Used for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small</a:t>
                      </a:r>
                      <a:r>
                        <a:rPr sz="1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to  medium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7208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size business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needs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63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Application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require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6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better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660" marR="259715">
                        <a:lnSpc>
                          <a:spcPct val="101400"/>
                        </a:lnSpc>
                        <a:spcBef>
                          <a:spcPts val="1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and  higher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IOPS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rate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163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Used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where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29539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infrequent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29539" marR="432434">
                        <a:lnSpc>
                          <a:spcPct val="101400"/>
                        </a:lnSpc>
                        <a:spcBef>
                          <a:spcPts val="1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of data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access  required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436">
                <a:tc gridSpan="4">
                  <a:txBody>
                    <a:bodyPr/>
                    <a:lstStyle/>
                    <a:p>
                      <a:pPr marL="847090" algn="ctr">
                        <a:lnSpc>
                          <a:spcPts val="163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Raid 0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400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be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  <a:p>
                      <a:pPr marL="85661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implemented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1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IOPS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163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Performance of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7208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IOPs/GiB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63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High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performance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6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maximum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6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up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to 20000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IOPs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163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100 IOPs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29539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average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and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29539" marR="174625" indent="39370">
                        <a:lnSpc>
                          <a:spcPct val="101400"/>
                        </a:lnSpc>
                        <a:spcBef>
                          <a:spcPts val="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burst up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to a</a:t>
                      </a:r>
                      <a:r>
                        <a:rPr sz="1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few  hundred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692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507">
                <a:tc>
                  <a:txBody>
                    <a:bodyPr/>
                    <a:lstStyle/>
                    <a:p>
                      <a:pPr marL="67945">
                        <a:lnSpc>
                          <a:spcPts val="185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Throughput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160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320MB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40-90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692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507">
                <a:tc>
                  <a:txBody>
                    <a:bodyPr/>
                    <a:lstStyle/>
                    <a:p>
                      <a:pPr marL="67945">
                        <a:lnSpc>
                          <a:spcPts val="185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Volume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Size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 GiB to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16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TiB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 GiB to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16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TiB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 GiB to 1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TiB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130604" y="6165850"/>
            <a:ext cx="5530850" cy="2152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Snapshots:</a:t>
            </a:r>
            <a:endParaRPr sz="1600" dirty="0">
              <a:latin typeface="Calibri"/>
              <a:cs typeface="Calibri"/>
            </a:endParaRPr>
          </a:p>
          <a:p>
            <a:pPr marL="12700" marR="5080" algn="just">
              <a:lnSpc>
                <a:spcPct val="117200"/>
              </a:lnSpc>
              <a:spcBef>
                <a:spcPts val="1050"/>
              </a:spcBef>
            </a:pPr>
            <a:r>
              <a:rPr sz="1400" spc="-5" dirty="0">
                <a:latin typeface="Calibri"/>
                <a:cs typeface="Calibri"/>
              </a:rPr>
              <a:t>This </a:t>
            </a:r>
            <a:r>
              <a:rPr sz="1400" dirty="0">
                <a:latin typeface="Calibri"/>
                <a:cs typeface="Calibri"/>
              </a:rPr>
              <a:t>is a </a:t>
            </a:r>
            <a:r>
              <a:rPr sz="1400" spc="-5" dirty="0">
                <a:latin typeface="Calibri"/>
                <a:cs typeface="Calibri"/>
              </a:rPr>
              <a:t>backup and recovery method of data </a:t>
            </a:r>
            <a:r>
              <a:rPr sz="1400" dirty="0">
                <a:latin typeface="Calibri"/>
                <a:cs typeface="Calibri"/>
              </a:rPr>
              <a:t>for your </a:t>
            </a:r>
            <a:r>
              <a:rPr sz="1400" spc="-5" dirty="0">
                <a:latin typeface="Calibri"/>
                <a:cs typeface="Calibri"/>
              </a:rPr>
              <a:t>EBS </a:t>
            </a:r>
            <a:r>
              <a:rPr sz="1400" dirty="0">
                <a:latin typeface="Calibri"/>
                <a:cs typeface="Calibri"/>
              </a:rPr>
              <a:t>volumes. </a:t>
            </a:r>
            <a:r>
              <a:rPr sz="1400" spc="-5" dirty="0">
                <a:latin typeface="Calibri"/>
                <a:cs typeface="Calibri"/>
              </a:rPr>
              <a:t>The  snapshots </a:t>
            </a:r>
            <a:r>
              <a:rPr sz="1400" dirty="0">
                <a:latin typeface="Calibri"/>
                <a:cs typeface="Calibri"/>
              </a:rPr>
              <a:t>are </a:t>
            </a:r>
            <a:r>
              <a:rPr sz="1400" spc="-5" dirty="0">
                <a:latin typeface="Calibri"/>
                <a:cs typeface="Calibri"/>
              </a:rPr>
              <a:t>point-in-time backup of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EBS </a:t>
            </a:r>
            <a:r>
              <a:rPr sz="1400" dirty="0">
                <a:latin typeface="Calibri"/>
                <a:cs typeface="Calibri"/>
              </a:rPr>
              <a:t>volume. </a:t>
            </a:r>
            <a:r>
              <a:rPr sz="1400" spc="-5" dirty="0">
                <a:latin typeface="Calibri"/>
                <a:cs typeface="Calibri"/>
              </a:rPr>
              <a:t>The EBS Snapshots  </a:t>
            </a:r>
            <a:r>
              <a:rPr sz="1400" dirty="0">
                <a:latin typeface="Calibri"/>
                <a:cs typeface="Calibri"/>
              </a:rPr>
              <a:t>are </a:t>
            </a:r>
            <a:r>
              <a:rPr sz="1400" spc="-5" dirty="0">
                <a:latin typeface="Calibri"/>
                <a:cs typeface="Calibri"/>
              </a:rPr>
              <a:t>incremental and cost </a:t>
            </a:r>
            <a:r>
              <a:rPr sz="1400" dirty="0">
                <a:latin typeface="Calibri"/>
                <a:cs typeface="Calibri"/>
              </a:rPr>
              <a:t>effective </a:t>
            </a:r>
            <a:r>
              <a:rPr sz="1400" spc="-5" dirty="0">
                <a:latin typeface="Calibri"/>
                <a:cs typeface="Calibri"/>
              </a:rPr>
              <a:t>solution. If multiple </a:t>
            </a:r>
            <a:r>
              <a:rPr sz="1400" dirty="0">
                <a:latin typeface="Calibri"/>
                <a:cs typeface="Calibri"/>
              </a:rPr>
              <a:t>backups are </a:t>
            </a:r>
            <a:r>
              <a:rPr sz="1400" spc="-5" dirty="0">
                <a:latin typeface="Calibri"/>
                <a:cs typeface="Calibri"/>
              </a:rPr>
              <a:t>taken </a:t>
            </a:r>
            <a:r>
              <a:rPr sz="1400" spc="-10" dirty="0">
                <a:latin typeface="Calibri"/>
                <a:cs typeface="Calibri"/>
              </a:rPr>
              <a:t>of  </a:t>
            </a:r>
            <a:r>
              <a:rPr sz="1400" dirty="0">
                <a:latin typeface="Calibri"/>
                <a:cs typeface="Calibri"/>
              </a:rPr>
              <a:t>a volume, </a:t>
            </a:r>
            <a:r>
              <a:rPr sz="1400" spc="-5" dirty="0">
                <a:latin typeface="Calibri"/>
                <a:cs typeface="Calibri"/>
              </a:rPr>
              <a:t>they </a:t>
            </a:r>
            <a:r>
              <a:rPr sz="1400" dirty="0">
                <a:latin typeface="Calibri"/>
                <a:cs typeface="Calibri"/>
              </a:rPr>
              <a:t>are </a:t>
            </a:r>
            <a:r>
              <a:rPr sz="1400" spc="-5" dirty="0">
                <a:latin typeface="Calibri"/>
                <a:cs typeface="Calibri"/>
              </a:rPr>
              <a:t>incremental.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incremental backup </a:t>
            </a:r>
            <a:r>
              <a:rPr sz="1400" dirty="0">
                <a:latin typeface="Calibri"/>
                <a:cs typeface="Calibri"/>
              </a:rPr>
              <a:t>is a type </a:t>
            </a:r>
            <a:r>
              <a:rPr sz="1400" spc="-5" dirty="0">
                <a:latin typeface="Calibri"/>
                <a:cs typeface="Calibri"/>
              </a:rPr>
              <a:t>of backup  method which copies </a:t>
            </a:r>
            <a:r>
              <a:rPr sz="1400" dirty="0">
                <a:latin typeface="Calibri"/>
                <a:cs typeface="Calibri"/>
              </a:rPr>
              <a:t>files </a:t>
            </a:r>
            <a:r>
              <a:rPr sz="1400" spc="-5" dirty="0">
                <a:latin typeface="Calibri"/>
                <a:cs typeface="Calibri"/>
              </a:rPr>
              <a:t>that have changed since the </a:t>
            </a:r>
            <a:r>
              <a:rPr sz="1400" dirty="0">
                <a:latin typeface="Calibri"/>
                <a:cs typeface="Calibri"/>
              </a:rPr>
              <a:t>last </a:t>
            </a:r>
            <a:r>
              <a:rPr sz="1400" spc="-5" dirty="0">
                <a:latin typeface="Calibri"/>
                <a:cs typeface="Calibri"/>
              </a:rPr>
              <a:t>backup. The EBS  data </a:t>
            </a:r>
            <a:r>
              <a:rPr sz="1400" dirty="0">
                <a:latin typeface="Calibri"/>
                <a:cs typeface="Calibri"/>
              </a:rPr>
              <a:t>restore </a:t>
            </a:r>
            <a:r>
              <a:rPr sz="1400" spc="-5" dirty="0">
                <a:latin typeface="Calibri"/>
                <a:cs typeface="Calibri"/>
              </a:rPr>
              <a:t>process creates </a:t>
            </a:r>
            <a:r>
              <a:rPr sz="1400" dirty="0">
                <a:latin typeface="Calibri"/>
                <a:cs typeface="Calibri"/>
              </a:rPr>
              <a:t>a volume </a:t>
            </a:r>
            <a:r>
              <a:rPr sz="1400" spc="-5" dirty="0">
                <a:latin typeface="Calibri"/>
                <a:cs typeface="Calibri"/>
              </a:rPr>
              <a:t>from snapshots that can be attached 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-5" dirty="0">
                <a:latin typeface="Calibri"/>
                <a:cs typeface="Calibri"/>
              </a:rPr>
              <a:t>EC2 instance. EBS </a:t>
            </a:r>
            <a:r>
              <a:rPr sz="1400" dirty="0">
                <a:latin typeface="Calibri"/>
                <a:cs typeface="Calibri"/>
              </a:rPr>
              <a:t>volumes </a:t>
            </a:r>
            <a:r>
              <a:rPr sz="1400" spc="-5" dirty="0">
                <a:latin typeface="Calibri"/>
                <a:cs typeface="Calibri"/>
              </a:rPr>
              <a:t>can be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encrypted.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5260" y="1358772"/>
            <a:ext cx="5514975" cy="141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390" marR="127635" indent="-314325">
              <a:lnSpc>
                <a:spcPct val="110000"/>
              </a:lnSpc>
              <a:spcBef>
                <a:spcPts val="100"/>
              </a:spcBef>
              <a:buFont typeface="Calibri"/>
              <a:buAutoNum type="romanLcPeriod"/>
              <a:tabLst>
                <a:tab pos="326390" algn="l"/>
                <a:tab pos="327025" algn="l"/>
              </a:tabLst>
            </a:pPr>
            <a:r>
              <a:rPr sz="1400" b="1" spc="-5" dirty="0">
                <a:latin typeface="Calibri"/>
                <a:cs typeface="Calibri"/>
              </a:rPr>
              <a:t>Quick </a:t>
            </a:r>
            <a:r>
              <a:rPr sz="1400" b="1" dirty="0">
                <a:latin typeface="Calibri"/>
                <a:cs typeface="Calibri"/>
              </a:rPr>
              <a:t>Start</a:t>
            </a:r>
            <a:r>
              <a:rPr sz="1400" dirty="0">
                <a:latin typeface="Calibri"/>
                <a:cs typeface="Calibri"/>
              </a:rPr>
              <a:t>: </a:t>
            </a:r>
            <a:r>
              <a:rPr sz="1400" spc="-5" dirty="0">
                <a:latin typeface="Calibri"/>
                <a:cs typeface="Calibri"/>
              </a:rPr>
              <a:t>In this resource, most frequently used </a:t>
            </a:r>
            <a:r>
              <a:rPr sz="1400" dirty="0">
                <a:latin typeface="Calibri"/>
                <a:cs typeface="Calibri"/>
              </a:rPr>
              <a:t>AMIs </a:t>
            </a:r>
            <a:r>
              <a:rPr sz="1400" spc="-5" dirty="0">
                <a:latin typeface="Calibri"/>
                <a:cs typeface="Calibri"/>
              </a:rPr>
              <a:t>of various OS 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available.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romanLcPeriod"/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romanLcPeriod"/>
            </a:pPr>
            <a:endParaRPr sz="1250">
              <a:latin typeface="Calibri"/>
              <a:cs typeface="Calibri"/>
            </a:endParaRPr>
          </a:p>
          <a:p>
            <a:pPr marL="78359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For</a:t>
            </a:r>
            <a:r>
              <a:rPr sz="1400" spc="-5" dirty="0">
                <a:latin typeface="Calibri"/>
                <a:cs typeface="Calibri"/>
              </a:rPr>
              <a:t> Example:</a:t>
            </a:r>
            <a:endParaRPr sz="1400">
              <a:latin typeface="Calibri"/>
              <a:cs typeface="Calibri"/>
            </a:endParaRPr>
          </a:p>
          <a:p>
            <a:pPr marL="1926589" lvl="1" indent="-229235">
              <a:lnSpc>
                <a:spcPct val="100000"/>
              </a:lnSpc>
              <a:spcBef>
                <a:spcPts val="640"/>
              </a:spcBef>
              <a:buAutoNum type="alphaLcPeriod"/>
              <a:tabLst>
                <a:tab pos="1927225" algn="l"/>
              </a:tabLst>
            </a:pPr>
            <a:r>
              <a:rPr sz="1400" spc="-5" dirty="0">
                <a:latin typeface="Calibri"/>
                <a:cs typeface="Calibri"/>
              </a:rPr>
              <a:t>Amazon Linux </a:t>
            </a:r>
            <a:r>
              <a:rPr sz="1400" dirty="0">
                <a:latin typeface="Calibri"/>
                <a:cs typeface="Calibri"/>
              </a:rPr>
              <a:t>AMI </a:t>
            </a:r>
            <a:r>
              <a:rPr sz="1400" spc="-5" dirty="0">
                <a:latin typeface="Calibri"/>
                <a:cs typeface="Calibri"/>
              </a:rPr>
              <a:t>2017.09.1 (HVM), </a:t>
            </a:r>
            <a:r>
              <a:rPr sz="1400" dirty="0">
                <a:latin typeface="Calibri"/>
                <a:cs typeface="Calibri"/>
              </a:rPr>
              <a:t>SSD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Volume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2435" y="2850667"/>
            <a:ext cx="3248660" cy="2165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400" spc="-5" dirty="0">
                <a:latin typeface="Calibri"/>
                <a:cs typeface="Calibri"/>
              </a:rPr>
              <a:t>Ubuntu Server 16.04 LTS (HVM), </a:t>
            </a:r>
            <a:r>
              <a:rPr sz="1400" dirty="0">
                <a:latin typeface="Calibri"/>
                <a:cs typeface="Calibri"/>
              </a:rPr>
              <a:t>SSD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Volume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2435" y="3144799"/>
            <a:ext cx="929005" cy="2165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400" spc="-5" dirty="0">
                <a:latin typeface="Calibri"/>
                <a:cs typeface="Calibri"/>
              </a:rPr>
              <a:t>Amazon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RDS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1135" y="2748660"/>
            <a:ext cx="163195" cy="90678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400" spc="-10" dirty="0">
                <a:latin typeface="Calibri"/>
                <a:cs typeface="Calibri"/>
              </a:rPr>
              <a:t>b.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400" spc="-10" dirty="0">
                <a:latin typeface="Calibri"/>
                <a:cs typeface="Calibri"/>
              </a:rPr>
              <a:t>c.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400" spc="-10" dirty="0">
                <a:latin typeface="Calibri"/>
                <a:cs typeface="Calibri"/>
              </a:rPr>
              <a:t>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2435" y="3437483"/>
            <a:ext cx="3075305" cy="2184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4"/>
              </a:lnSpc>
            </a:pPr>
            <a:r>
              <a:rPr sz="1400" spc="-5" dirty="0">
                <a:latin typeface="Calibri"/>
                <a:cs typeface="Calibri"/>
              </a:rPr>
              <a:t>Microsoft Windows </a:t>
            </a:r>
            <a:r>
              <a:rPr sz="1400" dirty="0">
                <a:latin typeface="Calibri"/>
                <a:cs typeface="Calibri"/>
              </a:rPr>
              <a:t>Server </a:t>
            </a:r>
            <a:r>
              <a:rPr sz="1400" spc="-5" dirty="0">
                <a:latin typeface="Calibri"/>
                <a:cs typeface="Calibri"/>
              </a:rPr>
              <a:t>2016 </a:t>
            </a:r>
            <a:r>
              <a:rPr sz="1400" dirty="0">
                <a:latin typeface="Calibri"/>
                <a:cs typeface="Calibri"/>
              </a:rPr>
              <a:t>Base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2435" y="3655720"/>
            <a:ext cx="793115" cy="2165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400" spc="-5" dirty="0">
                <a:latin typeface="Calibri"/>
                <a:cs typeface="Calibri"/>
              </a:rPr>
              <a:t>Contai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ers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31135" y="3926484"/>
            <a:ext cx="158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72435" y="3948328"/>
            <a:ext cx="3504565" cy="2165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400" spc="-5" dirty="0">
                <a:latin typeface="Calibri"/>
                <a:cs typeface="Calibri"/>
              </a:rPr>
              <a:t>Microsoft Windows </a:t>
            </a:r>
            <a:r>
              <a:rPr sz="1400" dirty="0">
                <a:latin typeface="Calibri"/>
                <a:cs typeface="Calibri"/>
              </a:rPr>
              <a:t>Server </a:t>
            </a:r>
            <a:r>
              <a:rPr sz="1400" spc="-5" dirty="0">
                <a:latin typeface="Calibri"/>
                <a:cs typeface="Calibri"/>
              </a:rPr>
              <a:t>2016 </a:t>
            </a:r>
            <a:r>
              <a:rPr sz="1400" dirty="0">
                <a:latin typeface="Calibri"/>
                <a:cs typeface="Calibri"/>
              </a:rPr>
              <a:t>with SQL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Server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72435" y="4164736"/>
            <a:ext cx="1049020" cy="2165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400" spc="-5" dirty="0">
                <a:latin typeface="Calibri"/>
                <a:cs typeface="Calibri"/>
              </a:rPr>
              <a:t>2017 </a:t>
            </a:r>
            <a:r>
              <a:rPr sz="1400" dirty="0">
                <a:latin typeface="Calibri"/>
                <a:cs typeface="Calibri"/>
              </a:rPr>
              <a:t>Web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4112" y="4792726"/>
            <a:ext cx="5365115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marR="5080" indent="-355600">
              <a:lnSpc>
                <a:spcPct val="11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sz="1400" dirty="0">
                <a:latin typeface="Calibri"/>
                <a:cs typeface="Calibri"/>
              </a:rPr>
              <a:t>ii.	</a:t>
            </a:r>
            <a:r>
              <a:rPr sz="1400" b="1" dirty="0">
                <a:latin typeface="Calibri"/>
                <a:cs typeface="Calibri"/>
              </a:rPr>
              <a:t>My AMIs</a:t>
            </a:r>
            <a:r>
              <a:rPr sz="1400" dirty="0">
                <a:latin typeface="Calibri"/>
                <a:cs typeface="Calibri"/>
              </a:rPr>
              <a:t>: You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dirty="0">
                <a:latin typeface="Calibri"/>
                <a:cs typeface="Calibri"/>
              </a:rPr>
              <a:t>create your own AMIs to create </a:t>
            </a:r>
            <a:r>
              <a:rPr sz="1400" spc="-5" dirty="0">
                <a:latin typeface="Calibri"/>
                <a:cs typeface="Calibri"/>
              </a:rPr>
              <a:t>Instances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you 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dirty="0">
                <a:latin typeface="Calibri"/>
                <a:cs typeface="Calibri"/>
              </a:rPr>
              <a:t>also </a:t>
            </a:r>
            <a:r>
              <a:rPr sz="1400" spc="-5" dirty="0">
                <a:latin typeface="Calibri"/>
                <a:cs typeface="Calibri"/>
              </a:rPr>
              <a:t>share those </a:t>
            </a:r>
            <a:r>
              <a:rPr sz="1400" dirty="0">
                <a:latin typeface="Calibri"/>
                <a:cs typeface="Calibri"/>
              </a:rPr>
              <a:t>AMIs to </a:t>
            </a:r>
            <a:r>
              <a:rPr sz="1400" spc="-5" dirty="0">
                <a:latin typeface="Calibri"/>
                <a:cs typeface="Calibri"/>
              </a:rPr>
              <a:t>other </a:t>
            </a:r>
            <a:r>
              <a:rPr sz="1400" dirty="0">
                <a:latin typeface="Calibri"/>
                <a:cs typeface="Calibri"/>
              </a:rPr>
              <a:t>AWS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accounts.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2964" y="5383682"/>
            <a:ext cx="1943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iii.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9153" y="5362956"/>
            <a:ext cx="5156200" cy="962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96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</a:rPr>
              <a:t>AWS </a:t>
            </a:r>
            <a:r>
              <a:rPr sz="1400" b="1" spc="-5" dirty="0">
                <a:latin typeface="Calibri"/>
                <a:cs typeface="Calibri"/>
              </a:rPr>
              <a:t>Marketplace</a:t>
            </a:r>
            <a:r>
              <a:rPr sz="1400" spc="-5" dirty="0">
                <a:latin typeface="Calibri"/>
                <a:cs typeface="Calibri"/>
              </a:rPr>
              <a:t>: Some vendors </a:t>
            </a:r>
            <a:r>
              <a:rPr sz="1400" dirty="0">
                <a:latin typeface="Calibri"/>
                <a:cs typeface="Calibri"/>
              </a:rPr>
              <a:t>provide </a:t>
            </a:r>
            <a:r>
              <a:rPr sz="1400" spc="-5" dirty="0">
                <a:latin typeface="Calibri"/>
                <a:cs typeface="Calibri"/>
              </a:rPr>
              <a:t>their customized or product  </a:t>
            </a:r>
            <a:r>
              <a:rPr sz="1400" dirty="0">
                <a:latin typeface="Calibri"/>
                <a:cs typeface="Calibri"/>
              </a:rPr>
              <a:t>AMIs, you </a:t>
            </a:r>
            <a:r>
              <a:rPr sz="1400" spc="-5" dirty="0">
                <a:latin typeface="Calibri"/>
                <a:cs typeface="Calibri"/>
              </a:rPr>
              <a:t>can search and purchase them.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search number of  developer tools, business software and software infrastructure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AMIs.</a:t>
            </a: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list </a:t>
            </a:r>
            <a:r>
              <a:rPr sz="1400" spc="-5" dirty="0">
                <a:latin typeface="Calibri"/>
                <a:cs typeface="Calibri"/>
              </a:rPr>
              <a:t>of </a:t>
            </a:r>
            <a:r>
              <a:rPr sz="1400" dirty="0">
                <a:latin typeface="Calibri"/>
                <a:cs typeface="Calibri"/>
              </a:rPr>
              <a:t>AMIs at </a:t>
            </a:r>
            <a:r>
              <a:rPr sz="1400" spc="-5" dirty="0">
                <a:latin typeface="Calibri"/>
                <a:cs typeface="Calibri"/>
              </a:rPr>
              <a:t>AWS Marketplace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being </a:t>
            </a:r>
            <a:r>
              <a:rPr sz="1400" dirty="0">
                <a:latin typeface="Calibri"/>
                <a:cs typeface="Calibri"/>
              </a:rPr>
              <a:t>increased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regularly.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4488" y="6400800"/>
            <a:ext cx="5697220" cy="30339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034" marR="56515" indent="-394970" algn="just">
              <a:lnSpc>
                <a:spcPct val="1098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iv. </a:t>
            </a:r>
            <a:r>
              <a:rPr sz="1400" b="1" spc="-5" dirty="0">
                <a:latin typeface="Calibri"/>
                <a:cs typeface="Calibri"/>
              </a:rPr>
              <a:t>Community </a:t>
            </a:r>
            <a:r>
              <a:rPr sz="1400" b="1" dirty="0">
                <a:latin typeface="Calibri"/>
                <a:cs typeface="Calibri"/>
              </a:rPr>
              <a:t>AMIs</a:t>
            </a:r>
            <a:r>
              <a:rPr sz="1400" dirty="0">
                <a:latin typeface="Calibri"/>
                <a:cs typeface="Calibri"/>
              </a:rPr>
              <a:t>: </a:t>
            </a:r>
            <a:r>
              <a:rPr sz="1400" spc="-5" dirty="0">
                <a:latin typeface="Calibri"/>
                <a:cs typeface="Calibri"/>
              </a:rPr>
              <a:t>In this resource, </a:t>
            </a:r>
            <a:r>
              <a:rPr sz="1400" dirty="0">
                <a:latin typeface="Calibri"/>
                <a:cs typeface="Calibri"/>
              </a:rPr>
              <a:t>you can </a:t>
            </a:r>
            <a:r>
              <a:rPr sz="1400" spc="-5" dirty="0">
                <a:latin typeface="Calibri"/>
                <a:cs typeface="Calibri"/>
              </a:rPr>
              <a:t>find number of popular and  OpenSource communities. They </a:t>
            </a:r>
            <a:r>
              <a:rPr sz="1400" dirty="0">
                <a:latin typeface="Calibri"/>
                <a:cs typeface="Calibri"/>
              </a:rPr>
              <a:t>are </a:t>
            </a:r>
            <a:r>
              <a:rPr sz="1400" spc="-5" dirty="0">
                <a:latin typeface="Calibri"/>
                <a:cs typeface="Calibri"/>
              </a:rPr>
              <a:t>providing </a:t>
            </a:r>
            <a:r>
              <a:rPr sz="1400" dirty="0">
                <a:latin typeface="Calibri"/>
                <a:cs typeface="Calibri"/>
              </a:rPr>
              <a:t>AMIs </a:t>
            </a:r>
            <a:r>
              <a:rPr sz="1400" spc="-5" dirty="0">
                <a:latin typeface="Calibri"/>
                <a:cs typeface="Calibri"/>
              </a:rPr>
              <a:t>of various Operating  Systems for example Amazon Linux, CentOS, Fedora, RedHat, Windows,  Ubuntu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etc.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 dirty="0">
              <a:latin typeface="Calibri"/>
              <a:cs typeface="Calibri"/>
            </a:endParaRPr>
          </a:p>
          <a:p>
            <a:pPr marL="178435" algn="just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2. </a:t>
            </a:r>
            <a:r>
              <a:rPr sz="1600" b="1" spc="-5" dirty="0">
                <a:latin typeface="Calibri"/>
                <a:cs typeface="Calibri"/>
              </a:rPr>
              <a:t>Instance</a:t>
            </a:r>
            <a:r>
              <a:rPr sz="1600" b="1" spc="-1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Type</a:t>
            </a:r>
            <a:r>
              <a:rPr sz="1600" spc="-5" dirty="0"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L="407034" marR="5080" algn="just">
              <a:lnSpc>
                <a:spcPct val="117100"/>
              </a:lnSpc>
              <a:spcBef>
                <a:spcPts val="715"/>
              </a:spcBef>
            </a:pPr>
            <a:r>
              <a:rPr sz="1400" spc="-5" dirty="0">
                <a:latin typeface="Calibri"/>
                <a:cs typeface="Calibri"/>
              </a:rPr>
              <a:t>In order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launch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instance (virtual machine),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do </a:t>
            </a:r>
            <a:r>
              <a:rPr sz="1400" dirty="0">
                <a:latin typeface="Calibri"/>
                <a:cs typeface="Calibri"/>
              </a:rPr>
              <a:t>require two  </a:t>
            </a:r>
            <a:r>
              <a:rPr sz="1400" spc="-5" dirty="0">
                <a:latin typeface="Calibri"/>
                <a:cs typeface="Calibri"/>
              </a:rPr>
              <a:t>things. </a:t>
            </a:r>
            <a:r>
              <a:rPr sz="1400" dirty="0">
                <a:latin typeface="Calibri"/>
                <a:cs typeface="Calibri"/>
              </a:rPr>
              <a:t>First is an Operating </a:t>
            </a:r>
            <a:r>
              <a:rPr sz="1400" spc="-5" dirty="0">
                <a:latin typeface="Calibri"/>
                <a:cs typeface="Calibri"/>
              </a:rPr>
              <a:t>System which </a:t>
            </a:r>
            <a:r>
              <a:rPr sz="1400" dirty="0">
                <a:latin typeface="Calibri"/>
                <a:cs typeface="Calibri"/>
              </a:rPr>
              <a:t>is available for </a:t>
            </a:r>
            <a:r>
              <a:rPr sz="1400" spc="-5" dirty="0">
                <a:latin typeface="Calibri"/>
                <a:cs typeface="Calibri"/>
              </a:rPr>
              <a:t>selection </a:t>
            </a:r>
            <a:r>
              <a:rPr sz="1400" dirty="0">
                <a:latin typeface="Calibri"/>
                <a:cs typeface="Calibri"/>
              </a:rPr>
              <a:t>in  </a:t>
            </a:r>
            <a:r>
              <a:rPr sz="1400" spc="-5" dirty="0">
                <a:latin typeface="Calibri"/>
                <a:cs typeface="Calibri"/>
              </a:rPr>
              <a:t>terms of </a:t>
            </a:r>
            <a:r>
              <a:rPr sz="1400" dirty="0">
                <a:latin typeface="Calibri"/>
                <a:cs typeface="Calibri"/>
              </a:rPr>
              <a:t>AMI. </a:t>
            </a:r>
            <a:r>
              <a:rPr sz="1400" spc="-5" dirty="0">
                <a:latin typeface="Calibri"/>
                <a:cs typeface="Calibri"/>
              </a:rPr>
              <a:t>Second </a:t>
            </a:r>
            <a:r>
              <a:rPr sz="1400" dirty="0">
                <a:latin typeface="Calibri"/>
                <a:cs typeface="Calibri"/>
              </a:rPr>
              <a:t>is hardware resource </a:t>
            </a:r>
            <a:r>
              <a:rPr sz="1400" spc="-5" dirty="0">
                <a:latin typeface="Calibri"/>
                <a:cs typeface="Calibri"/>
              </a:rPr>
              <a:t>on which this Operating  System </a:t>
            </a:r>
            <a:r>
              <a:rPr sz="1400" dirty="0">
                <a:latin typeface="Calibri"/>
                <a:cs typeface="Calibri"/>
              </a:rPr>
              <a:t>will </a:t>
            </a:r>
            <a:r>
              <a:rPr sz="1400" spc="-5" dirty="0">
                <a:latin typeface="Calibri"/>
                <a:cs typeface="Calibri"/>
              </a:rPr>
              <a:t>be </a:t>
            </a:r>
            <a:r>
              <a:rPr sz="1400" dirty="0">
                <a:latin typeface="Calibri"/>
                <a:cs typeface="Calibri"/>
              </a:rPr>
              <a:t>installed, for </a:t>
            </a:r>
            <a:r>
              <a:rPr sz="1400" spc="-5" dirty="0">
                <a:latin typeface="Calibri"/>
                <a:cs typeface="Calibri"/>
              </a:rPr>
              <a:t>example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combination of CPU, memory,  </a:t>
            </a:r>
            <a:r>
              <a:rPr sz="1400" dirty="0">
                <a:latin typeface="Calibri"/>
                <a:cs typeface="Calibri"/>
              </a:rPr>
              <a:t>storage </a:t>
            </a:r>
            <a:r>
              <a:rPr sz="1400" spc="-5" dirty="0">
                <a:latin typeface="Calibri"/>
                <a:cs typeface="Calibri"/>
              </a:rPr>
              <a:t>and other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resources.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8400" y="2146300"/>
            <a:ext cx="5771897" cy="1637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7100"/>
              </a:lnSpc>
              <a:spcBef>
                <a:spcPts val="100"/>
              </a:spcBef>
            </a:pPr>
            <a:r>
              <a:rPr lang="en-US" sz="1400" spc="-5">
                <a:latin typeface="Calibri"/>
                <a:cs typeface="Calibri"/>
              </a:rPr>
              <a:t>	</a:t>
            </a:r>
            <a:r>
              <a:rPr lang="en-US" sz="1400">
                <a:latin typeface="Calibri"/>
                <a:cs typeface="Calibri"/>
              </a:rPr>
              <a:t>You </a:t>
            </a:r>
            <a:r>
              <a:rPr lang="en-US" sz="1400" spc="-5" dirty="0">
                <a:latin typeface="Calibri"/>
                <a:cs typeface="Calibri"/>
              </a:rPr>
              <a:t>can select</a:t>
            </a:r>
            <a:r>
              <a:rPr lang="en-US" sz="1400" spc="150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an</a:t>
            </a:r>
            <a:r>
              <a:rPr lang="en-US" sz="1400" spc="-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instance type which suits </a:t>
            </a:r>
            <a:r>
              <a:rPr sz="1400" dirty="0">
                <a:latin typeface="Calibri"/>
                <a:cs typeface="Calibri"/>
              </a:rPr>
              <a:t>your </a:t>
            </a:r>
            <a:r>
              <a:rPr sz="1400" spc="-5" dirty="0">
                <a:latin typeface="Calibri"/>
                <a:cs typeface="Calibri"/>
              </a:rPr>
              <a:t>requirement </a:t>
            </a:r>
            <a:r>
              <a:rPr sz="1400" dirty="0">
                <a:latin typeface="Calibri"/>
                <a:cs typeface="Calibri"/>
              </a:rPr>
              <a:t>to run </a:t>
            </a:r>
            <a:r>
              <a:rPr sz="1400" spc="-5" dirty="0">
                <a:latin typeface="Calibri"/>
                <a:cs typeface="Calibri"/>
              </a:rPr>
              <a:t>the instance. </a:t>
            </a:r>
            <a:r>
              <a:rPr sz="1400" dirty="0">
                <a:latin typeface="Calibri"/>
                <a:cs typeface="Calibri"/>
              </a:rPr>
              <a:t>After  </a:t>
            </a:r>
            <a:r>
              <a:rPr sz="1400" spc="-5" dirty="0">
                <a:latin typeface="Calibri"/>
                <a:cs typeface="Calibri"/>
              </a:rPr>
              <a:t>launching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Instance, </a:t>
            </a:r>
            <a:r>
              <a:rPr sz="1400" dirty="0">
                <a:latin typeface="Calibri"/>
                <a:cs typeface="Calibri"/>
              </a:rPr>
              <a:t>it exactly </a:t>
            </a:r>
            <a:r>
              <a:rPr sz="1400" spc="-5" dirty="0">
                <a:latin typeface="Calibri"/>
                <a:cs typeface="Calibri"/>
              </a:rPr>
              <a:t>looks </a:t>
            </a:r>
            <a:r>
              <a:rPr sz="1400" dirty="0">
                <a:latin typeface="Calibri"/>
                <a:cs typeface="Calibri"/>
              </a:rPr>
              <a:t>like a traditional </a:t>
            </a:r>
            <a:r>
              <a:rPr sz="1400" spc="-5" dirty="0">
                <a:latin typeface="Calibri"/>
                <a:cs typeface="Calibri"/>
              </a:rPr>
              <a:t>machine.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 take remote of the Instance by using </a:t>
            </a:r>
            <a:r>
              <a:rPr sz="1400" dirty="0">
                <a:latin typeface="Calibri"/>
                <a:cs typeface="Calibri"/>
              </a:rPr>
              <a:t>remote protocol </a:t>
            </a:r>
            <a:r>
              <a:rPr sz="1400" spc="-5" dirty="0">
                <a:latin typeface="Calibri"/>
                <a:cs typeface="Calibri"/>
              </a:rPr>
              <a:t>such </a:t>
            </a:r>
            <a:r>
              <a:rPr sz="1400" dirty="0">
                <a:latin typeface="Calibri"/>
                <a:cs typeface="Calibri"/>
              </a:rPr>
              <a:t>as RDP in  </a:t>
            </a:r>
            <a:r>
              <a:rPr sz="1400" spc="-5" dirty="0">
                <a:latin typeface="Calibri"/>
                <a:cs typeface="Calibri"/>
              </a:rPr>
              <a:t>Windows </a:t>
            </a:r>
            <a:r>
              <a:rPr sz="1400" spc="-10" dirty="0">
                <a:latin typeface="Calibri"/>
                <a:cs typeface="Calibri"/>
              </a:rPr>
              <a:t>or </a:t>
            </a:r>
            <a:r>
              <a:rPr sz="1400" dirty="0">
                <a:latin typeface="Calibri"/>
                <a:cs typeface="Calibri"/>
              </a:rPr>
              <a:t>SSH 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Linux.</a:t>
            </a:r>
            <a:endParaRPr sz="1400" dirty="0">
              <a:latin typeface="Calibri"/>
              <a:cs typeface="Calibri"/>
            </a:endParaRPr>
          </a:p>
          <a:p>
            <a:pPr marL="12700" marR="5080" algn="just">
              <a:lnSpc>
                <a:spcPct val="117400"/>
              </a:lnSpc>
              <a:spcBef>
                <a:spcPts val="980"/>
              </a:spcBef>
            </a:pPr>
            <a:r>
              <a:rPr sz="1400" spc="-5" dirty="0">
                <a:latin typeface="Calibri"/>
                <a:cs typeface="Calibri"/>
              </a:rPr>
              <a:t>In </a:t>
            </a:r>
            <a:r>
              <a:rPr sz="1400" spc="-10" dirty="0">
                <a:latin typeface="Calibri"/>
                <a:cs typeface="Calibri"/>
              </a:rPr>
              <a:t>Instance </a:t>
            </a:r>
            <a:r>
              <a:rPr sz="1400" spc="-5" dirty="0">
                <a:latin typeface="Calibri"/>
                <a:cs typeface="Calibri"/>
              </a:rPr>
              <a:t>type </a:t>
            </a:r>
            <a:r>
              <a:rPr sz="1400" spc="5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find </a:t>
            </a:r>
            <a:r>
              <a:rPr sz="1400" dirty="0">
                <a:latin typeface="Calibri"/>
                <a:cs typeface="Calibri"/>
              </a:rPr>
              <a:t>various </a:t>
            </a:r>
            <a:r>
              <a:rPr sz="1400" spc="-5" dirty="0">
                <a:latin typeface="Calibri"/>
                <a:cs typeface="Calibri"/>
              </a:rPr>
              <a:t>types of combinations of CPU,  memory, storage and other resources. 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3" y="3965177"/>
            <a:ext cx="5638293" cy="241871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697865" indent="-229235">
              <a:lnSpc>
                <a:spcPct val="100000"/>
              </a:lnSpc>
              <a:spcBef>
                <a:spcPts val="1060"/>
              </a:spcBef>
              <a:buAutoNum type="alphaLcPeriod"/>
              <a:tabLst>
                <a:tab pos="698500" algn="l"/>
              </a:tabLst>
            </a:pPr>
            <a:r>
              <a:rPr sz="1400" dirty="0">
                <a:latin typeface="Calibri"/>
                <a:cs typeface="Calibri"/>
              </a:rPr>
              <a:t>General </a:t>
            </a:r>
            <a:r>
              <a:rPr sz="1400" spc="-5" dirty="0">
                <a:latin typeface="Calibri"/>
                <a:cs typeface="Calibri"/>
              </a:rPr>
              <a:t>Purpose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(t2)</a:t>
            </a:r>
            <a:endParaRPr sz="1400" dirty="0">
              <a:latin typeface="Calibri"/>
              <a:cs typeface="Calibri"/>
            </a:endParaRPr>
          </a:p>
          <a:p>
            <a:pPr marL="697865" indent="-229235">
              <a:lnSpc>
                <a:spcPct val="100000"/>
              </a:lnSpc>
              <a:spcBef>
                <a:spcPts val="960"/>
              </a:spcBef>
              <a:buAutoNum type="alphaLcPeriod"/>
              <a:tabLst>
                <a:tab pos="698500" algn="l"/>
              </a:tabLst>
            </a:pPr>
            <a:r>
              <a:rPr sz="1400" spc="-5" dirty="0">
                <a:latin typeface="Calibri"/>
                <a:cs typeface="Calibri"/>
              </a:rPr>
              <a:t>Memory Optimized </a:t>
            </a:r>
            <a:r>
              <a:rPr sz="1400" dirty="0">
                <a:latin typeface="Calibri"/>
                <a:cs typeface="Calibri"/>
              </a:rPr>
              <a:t>(r4 </a:t>
            </a:r>
            <a:r>
              <a:rPr sz="1400" spc="-5" dirty="0">
                <a:latin typeface="Calibri"/>
                <a:cs typeface="Calibri"/>
              </a:rPr>
              <a:t>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x1e)</a:t>
            </a:r>
            <a:endParaRPr sz="1400" dirty="0">
              <a:latin typeface="Calibri"/>
              <a:cs typeface="Calibri"/>
            </a:endParaRPr>
          </a:p>
          <a:p>
            <a:pPr marL="697865" indent="-229235">
              <a:lnSpc>
                <a:spcPct val="100000"/>
              </a:lnSpc>
              <a:spcBef>
                <a:spcPts val="969"/>
              </a:spcBef>
              <a:buAutoNum type="alphaLcPeriod"/>
              <a:tabLst>
                <a:tab pos="698500" algn="l"/>
              </a:tabLst>
            </a:pPr>
            <a:r>
              <a:rPr sz="1400" dirty="0">
                <a:latin typeface="Calibri"/>
                <a:cs typeface="Calibri"/>
              </a:rPr>
              <a:t>GPU </a:t>
            </a:r>
            <a:r>
              <a:rPr sz="1400" spc="-5" dirty="0">
                <a:latin typeface="Calibri"/>
                <a:cs typeface="Calibri"/>
              </a:rPr>
              <a:t>Compute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(p2)</a:t>
            </a:r>
            <a:endParaRPr sz="1400" dirty="0">
              <a:latin typeface="Calibri"/>
              <a:cs typeface="Calibri"/>
            </a:endParaRPr>
          </a:p>
          <a:p>
            <a:pPr marL="697865" indent="-229235">
              <a:lnSpc>
                <a:spcPct val="100000"/>
              </a:lnSpc>
              <a:spcBef>
                <a:spcPts val="960"/>
              </a:spcBef>
              <a:buAutoNum type="alphaLcPeriod"/>
              <a:tabLst>
                <a:tab pos="698500" algn="l"/>
              </a:tabLst>
            </a:pPr>
            <a:r>
              <a:rPr sz="1400" dirty="0">
                <a:latin typeface="Calibri"/>
                <a:cs typeface="Calibri"/>
              </a:rPr>
              <a:t>Storage </a:t>
            </a:r>
            <a:r>
              <a:rPr sz="1400" spc="-5" dirty="0">
                <a:latin typeface="Calibri"/>
                <a:cs typeface="Calibri"/>
              </a:rPr>
              <a:t>Optimized </a:t>
            </a:r>
            <a:r>
              <a:rPr sz="1400" dirty="0">
                <a:latin typeface="Calibri"/>
                <a:cs typeface="Calibri"/>
              </a:rPr>
              <a:t>(d2, i2 </a:t>
            </a:r>
            <a:r>
              <a:rPr sz="1400" spc="-5" dirty="0">
                <a:latin typeface="Calibri"/>
                <a:cs typeface="Calibri"/>
              </a:rPr>
              <a:t>or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i3)</a:t>
            </a:r>
            <a:endParaRPr sz="1400" dirty="0">
              <a:latin typeface="Calibri"/>
              <a:cs typeface="Calibri"/>
            </a:endParaRPr>
          </a:p>
          <a:p>
            <a:pPr marL="697865" indent="-229235">
              <a:lnSpc>
                <a:spcPct val="100000"/>
              </a:lnSpc>
              <a:spcBef>
                <a:spcPts val="960"/>
              </a:spcBef>
              <a:buAutoNum type="alphaLcPeriod"/>
              <a:tabLst>
                <a:tab pos="698500" algn="l"/>
              </a:tabLst>
            </a:pPr>
            <a:r>
              <a:rPr sz="1400" spc="-5" dirty="0">
                <a:latin typeface="Calibri"/>
                <a:cs typeface="Calibri"/>
              </a:rPr>
              <a:t>Compute Optimized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(c5)</a:t>
            </a:r>
          </a:p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Some Examples of </a:t>
            </a:r>
            <a:r>
              <a:rPr sz="1400" spc="-10" dirty="0">
                <a:latin typeface="Calibri"/>
                <a:cs typeface="Calibri"/>
              </a:rPr>
              <a:t>Instance </a:t>
            </a:r>
            <a:r>
              <a:rPr sz="1400" spc="-5" dirty="0">
                <a:latin typeface="Calibri"/>
                <a:cs typeface="Calibri"/>
              </a:rPr>
              <a:t>Types: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68400" y="6540889"/>
          <a:ext cx="6017257" cy="37588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6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4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2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35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0435"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Model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2235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vCPU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2235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ts val="1635"/>
                        </a:lnSpc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CPU Credits</a:t>
                      </a:r>
                      <a:r>
                        <a:rPr sz="1400" b="1" spc="-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/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R="6350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hour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Mem</a:t>
                      </a:r>
                      <a:r>
                        <a:rPr sz="1400" b="1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(GiB)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2235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Storage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2235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027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t2.nano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0.5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t2.micro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027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t2.small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t2.medium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1639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ts val="1639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027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t2.large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t2.xlarge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54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028">
                <a:tc>
                  <a:txBody>
                    <a:bodyPr/>
                    <a:lstStyle/>
                    <a:p>
                      <a:pPr marL="68580">
                        <a:lnSpc>
                          <a:spcPts val="1650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t2.2xlarge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1650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1650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650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650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59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0435"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Model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414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vCPU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414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Mem</a:t>
                      </a:r>
                      <a:r>
                        <a:rPr sz="1400" b="1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(GiB)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414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ts val="1635"/>
                        </a:lnSpc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SSD</a:t>
                      </a:r>
                      <a:r>
                        <a:rPr sz="1400" b="1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Storage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(GB)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1635"/>
                        </a:lnSpc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Dedicated</a:t>
                      </a:r>
                      <a:r>
                        <a:rPr sz="1400" b="1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540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Bandwidth</a:t>
                      </a:r>
                      <a:r>
                        <a:rPr sz="1400" b="1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(Mbps)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028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m5.large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Up to</a:t>
                      </a:r>
                      <a:r>
                        <a:rPr sz="1400" spc="-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2,120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m5.xlarge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Up to</a:t>
                      </a:r>
                      <a:r>
                        <a:rPr sz="1400" spc="-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2,120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281">
                <a:tc>
                  <a:txBody>
                    <a:bodyPr/>
                    <a:lstStyle/>
                    <a:p>
                      <a:pPr marL="68580">
                        <a:lnSpc>
                          <a:spcPts val="1650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m5.2xlarge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1650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1650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ts val="1650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650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Up to</a:t>
                      </a:r>
                      <a:r>
                        <a:rPr sz="1400" spc="-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2,120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4027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m5.4xlarge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2,120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m5.12xlarge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192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5,000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68400" y="1603883"/>
          <a:ext cx="6021067" cy="5270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5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06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4282"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m5.24xlarge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96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384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10,000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596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435"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Model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2235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vCPU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2235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Mem</a:t>
                      </a:r>
                      <a:r>
                        <a:rPr sz="1400" b="1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(GiB)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2235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1635"/>
                        </a:lnSpc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SSD</a:t>
                      </a:r>
                      <a:r>
                        <a:rPr sz="1400" b="1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Storage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746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(GB)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ts val="1635"/>
                        </a:lnSpc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Dedicated</a:t>
                      </a:r>
                      <a:r>
                        <a:rPr sz="1400" b="1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R="3048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Bandwidth</a:t>
                      </a:r>
                      <a:r>
                        <a:rPr sz="1400" b="1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(Mbps)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503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x1e.32xlarge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79375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128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3,904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 x</a:t>
                      </a:r>
                      <a:r>
                        <a:rPr sz="1400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1,920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14,000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028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x1e.16xlarge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1,952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 x</a:t>
                      </a:r>
                      <a:r>
                        <a:rPr sz="1400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1,920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7,000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503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x1e.8xlarge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976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 x</a:t>
                      </a:r>
                      <a:r>
                        <a:rPr sz="1400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960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3,500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028">
                <a:tc>
                  <a:txBody>
                    <a:bodyPr/>
                    <a:lstStyle/>
                    <a:p>
                      <a:pPr marL="68580">
                        <a:lnSpc>
                          <a:spcPts val="1650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x1e.4xlarge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ts val="1650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488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650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 x</a:t>
                      </a:r>
                      <a:r>
                        <a:rPr sz="1400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480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ts val="1650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1,750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027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x1e.2xlarge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244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 x</a:t>
                      </a:r>
                      <a:r>
                        <a:rPr sz="1400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240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1,000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x1e.xlarge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ts val="1639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639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 x</a:t>
                      </a:r>
                      <a:r>
                        <a:rPr sz="1400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500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6596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0435"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Model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4139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vCPU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4139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Mem</a:t>
                      </a:r>
                      <a:r>
                        <a:rPr sz="1400" b="1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(GiB)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4139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579755" marR="276860" indent="-259079">
                        <a:lnSpc>
                          <a:spcPts val="1700"/>
                        </a:lnSpc>
                        <a:spcBef>
                          <a:spcPts val="5"/>
                        </a:spcBef>
                      </a:pP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Net</a:t>
                      </a: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400" b="1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rk</a:t>
                      </a:r>
                      <a:r>
                        <a:rPr sz="1400" b="1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ng  </a:t>
                      </a: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Perf.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SSD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Storage</a:t>
                      </a:r>
                      <a:r>
                        <a:rPr sz="1400" b="1" spc="-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(GB)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4139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028">
                <a:tc>
                  <a:txBody>
                    <a:bodyPr/>
                    <a:lstStyle/>
                    <a:p>
                      <a:pPr marL="68580">
                        <a:lnSpc>
                          <a:spcPts val="1650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r4.large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ts val="1650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15.25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ts val="1650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Up to </a:t>
                      </a: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</a:t>
                      </a:r>
                      <a:r>
                        <a:rPr sz="1400" spc="-6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Gigabit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ts val="1650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027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r4.xlarge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30.5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Up to </a:t>
                      </a: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</a:t>
                      </a:r>
                      <a:r>
                        <a:rPr sz="1400" spc="-6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Gigabit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r4.2xlarge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61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Up to </a:t>
                      </a: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</a:t>
                      </a:r>
                      <a:r>
                        <a:rPr sz="1400" spc="-6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Gigabit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4028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r4.4xlarge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Up to </a:t>
                      </a: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</a:t>
                      </a:r>
                      <a:r>
                        <a:rPr sz="1400" spc="-6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Gigabit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503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r4.8xlarge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244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</a:t>
                      </a:r>
                      <a:r>
                        <a:rPr sz="1400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Gigabit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4282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r4.16xlarge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488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25</a:t>
                      </a:r>
                      <a:r>
                        <a:rPr sz="1400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Gigabit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6596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4027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Model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ts val="1635"/>
                        </a:lnSpc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GPUs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vCPU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1635"/>
                        </a:lnSpc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Mem</a:t>
                      </a:r>
                      <a:r>
                        <a:rPr sz="1400" b="1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(GiB)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ts val="1635"/>
                        </a:lnSpc>
                      </a:pP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GPU </a:t>
                      </a: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Memory</a:t>
                      </a:r>
                      <a:r>
                        <a:rPr sz="1400" b="1" spc="-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(GiB)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p2.xlarge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61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4027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p2.8xlarge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488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96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4028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p2.16xlarge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732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192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768400" y="7233920"/>
            <a:ext cx="6021067" cy="26010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3. Instance Security</a:t>
            </a:r>
            <a:r>
              <a:rPr sz="1600" b="1" spc="-14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Groups</a:t>
            </a:r>
            <a:endParaRPr sz="1600" dirty="0">
              <a:latin typeface="Calibri"/>
              <a:cs typeface="Calibri"/>
            </a:endParaRPr>
          </a:p>
          <a:p>
            <a:pPr marL="240665" marR="5080" algn="just">
              <a:lnSpc>
                <a:spcPct val="117100"/>
              </a:lnSpc>
              <a:spcBef>
                <a:spcPts val="715"/>
              </a:spcBef>
            </a:pPr>
            <a:r>
              <a:rPr sz="1400" spc="-5" dirty="0">
                <a:latin typeface="Calibri"/>
                <a:cs typeface="Calibri"/>
              </a:rPr>
              <a:t>In </a:t>
            </a:r>
            <a:r>
              <a:rPr sz="1400" dirty="0">
                <a:latin typeface="Calibri"/>
                <a:cs typeface="Calibri"/>
              </a:rPr>
              <a:t>a physical </a:t>
            </a:r>
            <a:r>
              <a:rPr sz="1400" spc="-5" dirty="0">
                <a:latin typeface="Calibri"/>
                <a:cs typeface="Calibri"/>
              </a:rPr>
              <a:t>environment,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often </a:t>
            </a:r>
            <a:r>
              <a:rPr sz="1400" dirty="0">
                <a:latin typeface="Calibri"/>
                <a:cs typeface="Calibri"/>
              </a:rPr>
              <a:t>install a firewall to </a:t>
            </a:r>
            <a:r>
              <a:rPr sz="1400" spc="-5" dirty="0">
                <a:latin typeface="Calibri"/>
                <a:cs typeface="Calibri"/>
              </a:rPr>
              <a:t>filter unwanted  traffic. In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similar way Security </a:t>
            </a:r>
            <a:r>
              <a:rPr sz="1400" dirty="0">
                <a:latin typeface="Calibri"/>
                <a:cs typeface="Calibri"/>
              </a:rPr>
              <a:t>Group in </a:t>
            </a:r>
            <a:r>
              <a:rPr sz="1400" spc="-5" dirty="0">
                <a:latin typeface="Calibri"/>
                <a:cs typeface="Calibri"/>
              </a:rPr>
              <a:t>AWS </a:t>
            </a:r>
            <a:r>
              <a:rPr sz="1400" dirty="0">
                <a:latin typeface="Calibri"/>
                <a:cs typeface="Calibri"/>
              </a:rPr>
              <a:t>is linked with </a:t>
            </a:r>
            <a:r>
              <a:rPr sz="1400" spc="-5" dirty="0">
                <a:latin typeface="Calibri"/>
                <a:cs typeface="Calibri"/>
              </a:rPr>
              <a:t>EC2 Instance  </a:t>
            </a:r>
            <a:r>
              <a:rPr sz="1400" dirty="0">
                <a:latin typeface="Calibri"/>
                <a:cs typeface="Calibri"/>
              </a:rPr>
              <a:t>as a virtual firewall, </a:t>
            </a:r>
            <a:r>
              <a:rPr sz="1400" spc="-5" dirty="0">
                <a:latin typeface="Calibri"/>
                <a:cs typeface="Calibri"/>
              </a:rPr>
              <a:t>which </a:t>
            </a:r>
            <a:r>
              <a:rPr sz="1400" dirty="0">
                <a:latin typeface="Calibri"/>
                <a:cs typeface="Calibri"/>
              </a:rPr>
              <a:t>allows traffic filtration as </a:t>
            </a:r>
            <a:r>
              <a:rPr sz="1400" spc="-5" dirty="0">
                <a:latin typeface="Calibri"/>
                <a:cs typeface="Calibri"/>
              </a:rPr>
              <a:t>per configuration. </a:t>
            </a:r>
            <a:r>
              <a:rPr sz="1400" dirty="0">
                <a:latin typeface="Calibri"/>
                <a:cs typeface="Calibri"/>
              </a:rPr>
              <a:t>A  </a:t>
            </a:r>
            <a:r>
              <a:rPr sz="1400" spc="-5" dirty="0">
                <a:latin typeface="Calibri"/>
                <a:cs typeface="Calibri"/>
              </a:rPr>
              <a:t>Security Group </a:t>
            </a:r>
            <a:r>
              <a:rPr sz="1400" dirty="0">
                <a:latin typeface="Calibri"/>
                <a:cs typeface="Calibri"/>
              </a:rPr>
              <a:t>is a </a:t>
            </a:r>
            <a:r>
              <a:rPr sz="1400" spc="-10" dirty="0">
                <a:latin typeface="Calibri"/>
                <a:cs typeface="Calibri"/>
              </a:rPr>
              <a:t>bunch </a:t>
            </a:r>
            <a:r>
              <a:rPr sz="1400" spc="-5" dirty="0">
                <a:latin typeface="Calibri"/>
                <a:cs typeface="Calibri"/>
              </a:rPr>
              <a:t>of firewall rules that decide </a:t>
            </a:r>
            <a:r>
              <a:rPr sz="1400" dirty="0">
                <a:latin typeface="Calibri"/>
                <a:cs typeface="Calibri"/>
              </a:rPr>
              <a:t>what to </a:t>
            </a:r>
            <a:r>
              <a:rPr sz="1400" spc="-5" dirty="0">
                <a:latin typeface="Calibri"/>
                <a:cs typeface="Calibri"/>
              </a:rPr>
              <a:t>allow or  deny. </a:t>
            </a:r>
            <a:r>
              <a:rPr sz="1400" dirty="0">
                <a:latin typeface="Calibri"/>
                <a:cs typeface="Calibri"/>
              </a:rPr>
              <a:t>By </a:t>
            </a:r>
            <a:r>
              <a:rPr sz="1400" spc="-5" dirty="0">
                <a:latin typeface="Calibri"/>
                <a:cs typeface="Calibri"/>
              </a:rPr>
              <a:t>default </a:t>
            </a:r>
            <a:r>
              <a:rPr sz="1400" dirty="0">
                <a:latin typeface="Calibri"/>
                <a:cs typeface="Calibri"/>
              </a:rPr>
              <a:t>for a </a:t>
            </a:r>
            <a:r>
              <a:rPr sz="1400" spc="-5" dirty="0">
                <a:latin typeface="Calibri"/>
                <a:cs typeface="Calibri"/>
              </a:rPr>
              <a:t>Security </a:t>
            </a:r>
            <a:r>
              <a:rPr sz="1400" dirty="0">
                <a:latin typeface="Calibri"/>
                <a:cs typeface="Calibri"/>
              </a:rPr>
              <a:t>Group all traffic is </a:t>
            </a:r>
            <a:r>
              <a:rPr sz="1400" spc="-5" dirty="0">
                <a:latin typeface="Calibri"/>
                <a:cs typeface="Calibri"/>
              </a:rPr>
              <a:t>deny.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would write  rules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allow incoming </a:t>
            </a:r>
            <a:r>
              <a:rPr sz="1400" dirty="0">
                <a:latin typeface="Calibri"/>
                <a:cs typeface="Calibri"/>
              </a:rPr>
              <a:t>traffic </a:t>
            </a:r>
            <a:r>
              <a:rPr sz="1400" spc="-5" dirty="0">
                <a:latin typeface="Calibri"/>
                <a:cs typeface="Calibri"/>
              </a:rPr>
              <a:t>for the instance. Rules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Security </a:t>
            </a:r>
            <a:r>
              <a:rPr sz="1400" dirty="0">
                <a:latin typeface="Calibri"/>
                <a:cs typeface="Calibri"/>
              </a:rPr>
              <a:t>Group  </a:t>
            </a:r>
            <a:r>
              <a:rPr sz="1400" spc="-5" dirty="0">
                <a:latin typeface="Calibri"/>
                <a:cs typeface="Calibri"/>
              </a:rPr>
              <a:t>contain TCP/IP </a:t>
            </a:r>
            <a:r>
              <a:rPr sz="1400" dirty="0">
                <a:latin typeface="Calibri"/>
                <a:cs typeface="Calibri"/>
              </a:rPr>
              <a:t>protocols, </a:t>
            </a:r>
            <a:r>
              <a:rPr sz="1400" spc="-5" dirty="0">
                <a:latin typeface="Calibri"/>
                <a:cs typeface="Calibri"/>
              </a:rPr>
              <a:t>port numbers, </a:t>
            </a:r>
            <a:r>
              <a:rPr sz="1400" dirty="0">
                <a:latin typeface="Calibri"/>
                <a:cs typeface="Calibri"/>
              </a:rPr>
              <a:t>source </a:t>
            </a:r>
            <a:r>
              <a:rPr sz="1400" spc="-5" dirty="0">
                <a:latin typeface="Calibri"/>
                <a:cs typeface="Calibri"/>
              </a:rPr>
              <a:t>IPs or IP range/s. One  Security </a:t>
            </a:r>
            <a:r>
              <a:rPr sz="1400" dirty="0">
                <a:latin typeface="Calibri"/>
                <a:cs typeface="Calibri"/>
              </a:rPr>
              <a:t>Group </a:t>
            </a:r>
            <a:r>
              <a:rPr sz="1400" spc="-5" dirty="0">
                <a:latin typeface="Calibri"/>
                <a:cs typeface="Calibri"/>
              </a:rPr>
              <a:t>can be associated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-5" dirty="0">
                <a:latin typeface="Calibri"/>
                <a:cs typeface="Calibri"/>
              </a:rPr>
              <a:t>multiple EC2 Instances. </a:t>
            </a:r>
            <a:r>
              <a:rPr sz="1400" dirty="0">
                <a:latin typeface="Calibri"/>
                <a:cs typeface="Calibri"/>
              </a:rPr>
              <a:t>And in  </a:t>
            </a:r>
            <a:r>
              <a:rPr sz="1400" spc="-5" dirty="0">
                <a:latin typeface="Calibri"/>
                <a:cs typeface="Calibri"/>
              </a:rPr>
              <a:t>Security </a:t>
            </a:r>
            <a:r>
              <a:rPr sz="1400" dirty="0">
                <a:latin typeface="Calibri"/>
                <a:cs typeface="Calibri"/>
              </a:rPr>
              <a:t>Groups, you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dirty="0">
                <a:latin typeface="Calibri"/>
                <a:cs typeface="Calibri"/>
              </a:rPr>
              <a:t>write </a:t>
            </a:r>
            <a:r>
              <a:rPr sz="1400" spc="-5" dirty="0">
                <a:latin typeface="Calibri"/>
                <a:cs typeface="Calibri"/>
              </a:rPr>
              <a:t>both Inbound and Outbound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rules.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1435329"/>
            <a:ext cx="5299075" cy="7772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7500"/>
              </a:lnSpc>
              <a:spcBef>
                <a:spcPts val="90"/>
              </a:spcBef>
            </a:pPr>
            <a:r>
              <a:rPr sz="1400" dirty="0">
                <a:latin typeface="Calibri"/>
                <a:cs typeface="Calibri"/>
              </a:rPr>
              <a:t>For example, if you want to write a rule to allow </a:t>
            </a:r>
            <a:r>
              <a:rPr sz="1400" spc="-5" dirty="0">
                <a:latin typeface="Calibri"/>
                <a:cs typeface="Calibri"/>
              </a:rPr>
              <a:t>remote </a:t>
            </a:r>
            <a:r>
              <a:rPr sz="1400" dirty="0">
                <a:latin typeface="Calibri"/>
                <a:cs typeface="Calibri"/>
              </a:rPr>
              <a:t>for a </a:t>
            </a:r>
            <a:r>
              <a:rPr sz="1400" spc="-5" dirty="0">
                <a:latin typeface="Calibri"/>
                <a:cs typeface="Calibri"/>
              </a:rPr>
              <a:t>Linux  </a:t>
            </a:r>
            <a:r>
              <a:rPr sz="1400" spc="-10" dirty="0">
                <a:latin typeface="Calibri"/>
                <a:cs typeface="Calibri"/>
              </a:rPr>
              <a:t>Instance </a:t>
            </a:r>
            <a:r>
              <a:rPr sz="1400" spc="-5" dirty="0">
                <a:latin typeface="Calibri"/>
                <a:cs typeface="Calibri"/>
              </a:rPr>
              <a:t>using </a:t>
            </a:r>
            <a:r>
              <a:rPr sz="1400" dirty="0">
                <a:latin typeface="Calibri"/>
                <a:cs typeface="Calibri"/>
              </a:rPr>
              <a:t>SSH protocol </a:t>
            </a:r>
            <a:r>
              <a:rPr sz="1400" spc="-5" dirty="0">
                <a:latin typeface="Calibri"/>
                <a:cs typeface="Calibri"/>
              </a:rPr>
              <a:t>from any IP address of IPv4 and IPv6, </a:t>
            </a:r>
            <a:r>
              <a:rPr sz="1400" dirty="0">
                <a:latin typeface="Calibri"/>
                <a:cs typeface="Calibri"/>
              </a:rPr>
              <a:t>you  </a:t>
            </a:r>
            <a:r>
              <a:rPr sz="1400" spc="-5" dirty="0">
                <a:latin typeface="Calibri"/>
                <a:cs typeface="Calibri"/>
              </a:rPr>
              <a:t>can see the </a:t>
            </a:r>
            <a:r>
              <a:rPr sz="1400" dirty="0">
                <a:latin typeface="Calibri"/>
                <a:cs typeface="Calibri"/>
              </a:rPr>
              <a:t>rule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below: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153" y="4656836"/>
            <a:ext cx="5287010" cy="2118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(Fig. Security Group)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Calibri"/>
              <a:cs typeface="Calibri"/>
            </a:endParaRPr>
          </a:p>
          <a:p>
            <a:pPr marL="12700" marR="371475">
              <a:lnSpc>
                <a:spcPct val="118000"/>
              </a:lnSpc>
            </a:pP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find rules written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Security </a:t>
            </a:r>
            <a:r>
              <a:rPr sz="1400" dirty="0">
                <a:latin typeface="Calibri"/>
                <a:cs typeface="Calibri"/>
              </a:rPr>
              <a:t>Group are permissive in </a:t>
            </a:r>
            <a:r>
              <a:rPr sz="1400" spc="-5" dirty="0">
                <a:latin typeface="Calibri"/>
                <a:cs typeface="Calibri"/>
              </a:rPr>
              <a:t>nature, </a:t>
            </a:r>
            <a:r>
              <a:rPr sz="1400" dirty="0">
                <a:latin typeface="Calibri"/>
                <a:cs typeface="Calibri"/>
              </a:rPr>
              <a:t>its  </a:t>
            </a:r>
            <a:r>
              <a:rPr sz="1400" spc="-5" dirty="0">
                <a:latin typeface="Calibri"/>
                <a:cs typeface="Calibri"/>
              </a:rPr>
              <a:t>mean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cannot </a:t>
            </a:r>
            <a:r>
              <a:rPr sz="1400" dirty="0">
                <a:latin typeface="Calibri"/>
                <a:cs typeface="Calibri"/>
              </a:rPr>
              <a:t>create </a:t>
            </a:r>
            <a:r>
              <a:rPr sz="1400" spc="-5" dirty="0">
                <a:latin typeface="Calibri"/>
                <a:cs typeface="Calibri"/>
              </a:rPr>
              <a:t>rules that deny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access.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17500"/>
              </a:lnSpc>
              <a:spcBef>
                <a:spcPts val="980"/>
              </a:spcBef>
            </a:pPr>
            <a:r>
              <a:rPr sz="1400" spc="-5" dirty="0">
                <a:latin typeface="Calibri"/>
                <a:cs typeface="Calibri"/>
              </a:rPr>
              <a:t>Security group </a:t>
            </a:r>
            <a:r>
              <a:rPr sz="1400" dirty="0">
                <a:latin typeface="Calibri"/>
                <a:cs typeface="Calibri"/>
              </a:rPr>
              <a:t>are </a:t>
            </a:r>
            <a:r>
              <a:rPr sz="1400" spc="-5" dirty="0">
                <a:latin typeface="Calibri"/>
                <a:cs typeface="Calibri"/>
              </a:rPr>
              <a:t>stateful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nature. In stateful characteristics, </a:t>
            </a:r>
            <a:r>
              <a:rPr sz="1400" dirty="0">
                <a:latin typeface="Calibri"/>
                <a:cs typeface="Calibri"/>
              </a:rPr>
              <a:t>when  you </a:t>
            </a:r>
            <a:r>
              <a:rPr sz="1400" spc="-5" dirty="0">
                <a:latin typeface="Calibri"/>
                <a:cs typeface="Calibri"/>
              </a:rPr>
              <a:t>send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request </a:t>
            </a:r>
            <a:r>
              <a:rPr sz="1400" dirty="0">
                <a:latin typeface="Calibri"/>
                <a:cs typeface="Calibri"/>
              </a:rPr>
              <a:t>from your </a:t>
            </a:r>
            <a:r>
              <a:rPr sz="1400" spc="-5" dirty="0">
                <a:latin typeface="Calibri"/>
                <a:cs typeface="Calibri"/>
              </a:rPr>
              <a:t>instance, acknowledgement </a:t>
            </a:r>
            <a:r>
              <a:rPr sz="1400" dirty="0">
                <a:latin typeface="Calibri"/>
                <a:cs typeface="Calibri"/>
              </a:rPr>
              <a:t>traffic for </a:t>
            </a:r>
            <a:r>
              <a:rPr sz="1400" spc="-5" dirty="0">
                <a:latin typeface="Calibri"/>
                <a:cs typeface="Calibri"/>
              </a:rPr>
              <a:t>that  request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allowed.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7285990"/>
            <a:ext cx="5531485" cy="2861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4. EC2 </a:t>
            </a:r>
            <a:r>
              <a:rPr sz="1600" b="1" dirty="0">
                <a:latin typeface="Calibri"/>
                <a:cs typeface="Calibri"/>
              </a:rPr>
              <a:t>Key</a:t>
            </a:r>
            <a:r>
              <a:rPr sz="1600" b="1" spc="-16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Pairs</a:t>
            </a:r>
            <a:endParaRPr sz="1600" dirty="0">
              <a:latin typeface="Calibri"/>
              <a:cs typeface="Calibri"/>
            </a:endParaRPr>
          </a:p>
          <a:p>
            <a:pPr marL="240665" marR="5080" algn="just">
              <a:lnSpc>
                <a:spcPct val="117100"/>
              </a:lnSpc>
              <a:spcBef>
                <a:spcPts val="720"/>
              </a:spcBef>
            </a:pP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uses public </a:t>
            </a:r>
            <a:r>
              <a:rPr sz="1400" dirty="0">
                <a:latin typeface="Calibri"/>
                <a:cs typeface="Calibri"/>
              </a:rPr>
              <a:t>key </a:t>
            </a:r>
            <a:r>
              <a:rPr sz="1400" spc="-5" dirty="0">
                <a:latin typeface="Calibri"/>
                <a:cs typeface="Calibri"/>
              </a:rPr>
              <a:t>cryptography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login into EC2 Instance. Public </a:t>
            </a:r>
            <a:r>
              <a:rPr sz="1400" spc="5" dirty="0">
                <a:latin typeface="Calibri"/>
                <a:cs typeface="Calibri"/>
              </a:rPr>
              <a:t>key </a:t>
            </a:r>
            <a:r>
              <a:rPr sz="1400" spc="3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cryptography contains </a:t>
            </a:r>
            <a:r>
              <a:rPr sz="1400" dirty="0">
                <a:latin typeface="Calibri"/>
                <a:cs typeface="Calibri"/>
              </a:rPr>
              <a:t>two keys, </a:t>
            </a:r>
            <a:r>
              <a:rPr sz="1400" spc="-5" dirty="0">
                <a:latin typeface="Calibri"/>
                <a:cs typeface="Calibri"/>
              </a:rPr>
              <a:t>one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public </a:t>
            </a:r>
            <a:r>
              <a:rPr sz="1400" dirty="0">
                <a:latin typeface="Calibri"/>
                <a:cs typeface="Calibri"/>
              </a:rPr>
              <a:t>key and </a:t>
            </a:r>
            <a:r>
              <a:rPr sz="1400" spc="-5" dirty="0">
                <a:latin typeface="Calibri"/>
                <a:cs typeface="Calibri"/>
              </a:rPr>
              <a:t>another one </a:t>
            </a:r>
            <a:r>
              <a:rPr sz="1400" dirty="0">
                <a:latin typeface="Calibri"/>
                <a:cs typeface="Calibri"/>
              </a:rPr>
              <a:t>is  private key. </a:t>
            </a:r>
            <a:r>
              <a:rPr sz="1400" spc="-5" dirty="0">
                <a:latin typeface="Calibri"/>
                <a:cs typeface="Calibri"/>
              </a:rPr>
              <a:t>Public </a:t>
            </a:r>
            <a:r>
              <a:rPr sz="1400" dirty="0">
                <a:latin typeface="Calibri"/>
                <a:cs typeface="Calibri"/>
              </a:rPr>
              <a:t>key is </a:t>
            </a:r>
            <a:r>
              <a:rPr sz="1400" spc="-5" dirty="0">
                <a:latin typeface="Calibri"/>
                <a:cs typeface="Calibri"/>
              </a:rPr>
              <a:t>used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encrypt </a:t>
            </a:r>
            <a:r>
              <a:rPr sz="1400" dirty="0">
                <a:latin typeface="Calibri"/>
                <a:cs typeface="Calibri"/>
              </a:rPr>
              <a:t>the information </a:t>
            </a:r>
            <a:r>
              <a:rPr sz="1400" spc="-5" dirty="0">
                <a:latin typeface="Calibri"/>
                <a:cs typeface="Calibri"/>
              </a:rPr>
              <a:t>and </a:t>
            </a:r>
            <a:r>
              <a:rPr sz="1400" dirty="0">
                <a:latin typeface="Calibri"/>
                <a:cs typeface="Calibri"/>
              </a:rPr>
              <a:t>Private </a:t>
            </a:r>
            <a:r>
              <a:rPr sz="1400" spc="-5" dirty="0">
                <a:latin typeface="Calibri"/>
                <a:cs typeface="Calibri"/>
              </a:rPr>
              <a:t>Key 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used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decrypt the encrypted </a:t>
            </a:r>
            <a:r>
              <a:rPr sz="1400" dirty="0">
                <a:latin typeface="Calibri"/>
                <a:cs typeface="Calibri"/>
              </a:rPr>
              <a:t>information. </a:t>
            </a:r>
            <a:r>
              <a:rPr sz="1400" spc="-5" dirty="0">
                <a:latin typeface="Calibri"/>
                <a:cs typeface="Calibri"/>
              </a:rPr>
              <a:t>Both </a:t>
            </a:r>
            <a:r>
              <a:rPr sz="1400" dirty="0">
                <a:latin typeface="Calibri"/>
                <a:cs typeface="Calibri"/>
              </a:rPr>
              <a:t>keys </a:t>
            </a:r>
            <a:r>
              <a:rPr sz="1400" spc="-5" dirty="0">
                <a:latin typeface="Calibri"/>
                <a:cs typeface="Calibri"/>
              </a:rPr>
              <a:t>(Key Pair) </a:t>
            </a:r>
            <a:r>
              <a:rPr sz="1400" dirty="0">
                <a:latin typeface="Calibri"/>
                <a:cs typeface="Calibri"/>
              </a:rPr>
              <a:t>are a  </a:t>
            </a:r>
            <a:r>
              <a:rPr sz="1400" spc="-5" dirty="0">
                <a:latin typeface="Calibri"/>
                <a:cs typeface="Calibri"/>
              </a:rPr>
              <a:t>part of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set.</a:t>
            </a:r>
            <a:endParaRPr sz="1400" dirty="0">
              <a:latin typeface="Calibri"/>
              <a:cs typeface="Calibri"/>
            </a:endParaRPr>
          </a:p>
          <a:p>
            <a:pPr marL="240665" marR="6350" algn="just">
              <a:lnSpc>
                <a:spcPct val="117900"/>
              </a:lnSpc>
              <a:spcBef>
                <a:spcPts val="969"/>
              </a:spcBef>
            </a:pP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uses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pair of </a:t>
            </a:r>
            <a:r>
              <a:rPr sz="1400" dirty="0">
                <a:latin typeface="Calibri"/>
                <a:cs typeface="Calibri"/>
              </a:rPr>
              <a:t>keys, in </a:t>
            </a:r>
            <a:r>
              <a:rPr sz="1400" spc="-5" dirty="0">
                <a:latin typeface="Calibri"/>
                <a:cs typeface="Calibri"/>
              </a:rPr>
              <a:t>which Public </a:t>
            </a:r>
            <a:r>
              <a:rPr sz="1400" dirty="0">
                <a:latin typeface="Calibri"/>
                <a:cs typeface="Calibri"/>
              </a:rPr>
              <a:t>key </a:t>
            </a:r>
            <a:r>
              <a:rPr sz="1400" spc="-5" dirty="0">
                <a:latin typeface="Calibri"/>
                <a:cs typeface="Calibri"/>
              </a:rPr>
              <a:t>used </a:t>
            </a:r>
            <a:r>
              <a:rPr sz="1400" dirty="0">
                <a:latin typeface="Calibri"/>
                <a:cs typeface="Calibri"/>
              </a:rPr>
              <a:t>to encrypt </a:t>
            </a:r>
            <a:r>
              <a:rPr sz="1400" spc="-5" dirty="0">
                <a:latin typeface="Calibri"/>
                <a:cs typeface="Calibri"/>
              </a:rPr>
              <a:t>the  password information and </a:t>
            </a:r>
            <a:r>
              <a:rPr sz="1400" dirty="0">
                <a:latin typeface="Calibri"/>
                <a:cs typeface="Calibri"/>
              </a:rPr>
              <a:t>Private Key is </a:t>
            </a:r>
            <a:r>
              <a:rPr sz="1400" spc="-5" dirty="0">
                <a:latin typeface="Calibri"/>
                <a:cs typeface="Calibri"/>
              </a:rPr>
              <a:t>used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decrypt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password.</a:t>
            </a:r>
            <a:endParaRPr sz="1400" dirty="0">
              <a:latin typeface="Calibri"/>
              <a:cs typeface="Calibri"/>
            </a:endParaRPr>
          </a:p>
          <a:p>
            <a:pPr marL="240665" marR="5715" algn="just">
              <a:lnSpc>
                <a:spcPct val="117100"/>
              </a:lnSpc>
              <a:spcBef>
                <a:spcPts val="985"/>
              </a:spcBef>
            </a:pPr>
            <a:r>
              <a:rPr sz="1400" dirty="0">
                <a:latin typeface="Calibri"/>
                <a:cs typeface="Calibri"/>
              </a:rPr>
              <a:t>You create key </a:t>
            </a:r>
            <a:r>
              <a:rPr sz="1400" spc="-5" dirty="0">
                <a:latin typeface="Calibri"/>
                <a:cs typeface="Calibri"/>
              </a:rPr>
              <a:t>pair </a:t>
            </a:r>
            <a:r>
              <a:rPr sz="1400" dirty="0">
                <a:latin typeface="Calibri"/>
                <a:cs typeface="Calibri"/>
              </a:rPr>
              <a:t>for </a:t>
            </a:r>
            <a:r>
              <a:rPr sz="1400" spc="-5" dirty="0">
                <a:latin typeface="Calibri"/>
                <a:cs typeface="Calibri"/>
              </a:rPr>
              <a:t>login into EC2 Instance. One </a:t>
            </a:r>
            <a:r>
              <a:rPr sz="1400" dirty="0">
                <a:latin typeface="Calibri"/>
                <a:cs typeface="Calibri"/>
              </a:rPr>
              <a:t>key </a:t>
            </a:r>
            <a:r>
              <a:rPr sz="1400" spc="-5" dirty="0">
                <a:latin typeface="Calibri"/>
                <a:cs typeface="Calibri"/>
              </a:rPr>
              <a:t>pair can be used 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multiple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Instances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login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purpose.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you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create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separate</a:t>
            </a:r>
          </a:p>
        </p:txBody>
      </p:sp>
      <p:sp>
        <p:nvSpPr>
          <p:cNvPr id="5" name="object 5"/>
          <p:cNvSpPr/>
          <p:nvPr/>
        </p:nvSpPr>
        <p:spPr>
          <a:xfrm>
            <a:off x="914400" y="2745613"/>
            <a:ext cx="5949315" cy="1763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1595095"/>
            <a:ext cx="5300345" cy="1657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7900"/>
              </a:lnSpc>
              <a:spcBef>
                <a:spcPts val="95"/>
              </a:spcBef>
            </a:pPr>
            <a:r>
              <a:rPr sz="1400" dirty="0">
                <a:latin typeface="Calibri"/>
                <a:cs typeface="Calibri"/>
              </a:rPr>
              <a:t>key </a:t>
            </a:r>
            <a:r>
              <a:rPr sz="1400" spc="-5" dirty="0">
                <a:latin typeface="Calibri"/>
                <a:cs typeface="Calibri"/>
              </a:rPr>
              <a:t>pairs for each Instance. If needed,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dirty="0">
                <a:latin typeface="Calibri"/>
                <a:cs typeface="Calibri"/>
              </a:rPr>
              <a:t>also </a:t>
            </a:r>
            <a:r>
              <a:rPr sz="1400" spc="-5" dirty="0">
                <a:latin typeface="Calibri"/>
                <a:cs typeface="Calibri"/>
              </a:rPr>
              <a:t>import </a:t>
            </a:r>
            <a:r>
              <a:rPr sz="1400" dirty="0">
                <a:latin typeface="Calibri"/>
                <a:cs typeface="Calibri"/>
              </a:rPr>
              <a:t>key </a:t>
            </a:r>
            <a:r>
              <a:rPr sz="1400" spc="-5" dirty="0">
                <a:latin typeface="Calibri"/>
                <a:cs typeface="Calibri"/>
              </a:rPr>
              <a:t>pair from  </a:t>
            </a:r>
            <a:r>
              <a:rPr sz="1400" dirty="0">
                <a:latin typeface="Calibri"/>
                <a:cs typeface="Calibri"/>
              </a:rPr>
              <a:t>your external </a:t>
            </a:r>
            <a:r>
              <a:rPr sz="1400" spc="-5" dirty="0">
                <a:latin typeface="Calibri"/>
                <a:cs typeface="Calibri"/>
              </a:rPr>
              <a:t>resources (third party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tool).</a:t>
            </a:r>
            <a:endParaRPr sz="1400">
              <a:latin typeface="Calibri"/>
              <a:cs typeface="Calibri"/>
            </a:endParaRPr>
          </a:p>
          <a:p>
            <a:pPr marL="12700" marR="885190" algn="just">
              <a:lnSpc>
                <a:spcPct val="176400"/>
              </a:lnSpc>
            </a:pP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generated </a:t>
            </a:r>
            <a:r>
              <a:rPr sz="1400" dirty="0">
                <a:latin typeface="Calibri"/>
                <a:cs typeface="Calibri"/>
              </a:rPr>
              <a:t>key uses </a:t>
            </a:r>
            <a:r>
              <a:rPr sz="1400" spc="-5" dirty="0">
                <a:latin typeface="Calibri"/>
                <a:cs typeface="Calibri"/>
              </a:rPr>
              <a:t>2048-bit and </a:t>
            </a:r>
            <a:r>
              <a:rPr sz="1400" dirty="0">
                <a:latin typeface="Calibri"/>
                <a:cs typeface="Calibri"/>
              </a:rPr>
              <a:t>SSH-2 RSA </a:t>
            </a:r>
            <a:r>
              <a:rPr sz="1400" spc="-5" dirty="0">
                <a:latin typeface="Calibri"/>
                <a:cs typeface="Calibri"/>
              </a:rPr>
              <a:t>algorithms.  Your </a:t>
            </a: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account can have </a:t>
            </a:r>
            <a:r>
              <a:rPr sz="1400" dirty="0">
                <a:latin typeface="Calibri"/>
                <a:cs typeface="Calibri"/>
              </a:rPr>
              <a:t>up to </a:t>
            </a:r>
            <a:r>
              <a:rPr sz="1400" spc="-5" dirty="0">
                <a:latin typeface="Calibri"/>
                <a:cs typeface="Calibri"/>
              </a:rPr>
              <a:t>5,000 </a:t>
            </a:r>
            <a:r>
              <a:rPr sz="1400" dirty="0">
                <a:latin typeface="Calibri"/>
                <a:cs typeface="Calibri"/>
              </a:rPr>
              <a:t>key </a:t>
            </a:r>
            <a:r>
              <a:rPr sz="1400" spc="-5" dirty="0">
                <a:latin typeface="Calibri"/>
                <a:cs typeface="Calibri"/>
              </a:rPr>
              <a:t>pairs per </a:t>
            </a:r>
            <a:r>
              <a:rPr sz="1400" dirty="0">
                <a:latin typeface="Calibri"/>
                <a:cs typeface="Calibri"/>
              </a:rPr>
              <a:t>region.  By </a:t>
            </a:r>
            <a:r>
              <a:rPr sz="1400" spc="-5" dirty="0">
                <a:latin typeface="Calibri"/>
                <a:cs typeface="Calibri"/>
              </a:rPr>
              <a:t>default, </a:t>
            </a:r>
            <a:r>
              <a:rPr sz="1400" dirty="0">
                <a:latin typeface="Calibri"/>
                <a:cs typeface="Calibri"/>
              </a:rPr>
              <a:t>you get a </a:t>
            </a:r>
            <a:r>
              <a:rPr sz="1400" spc="-5" dirty="0">
                <a:latin typeface="Calibri"/>
                <a:cs typeface="Calibri"/>
              </a:rPr>
              <a:t>public </a:t>
            </a:r>
            <a:r>
              <a:rPr sz="1400" dirty="0">
                <a:latin typeface="Calibri"/>
                <a:cs typeface="Calibri"/>
              </a:rPr>
              <a:t>key </a:t>
            </a:r>
            <a:r>
              <a:rPr sz="1400" spc="5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.pem </a:t>
            </a:r>
            <a:r>
              <a:rPr sz="1400" dirty="0">
                <a:latin typeface="Calibri"/>
                <a:cs typeface="Calibri"/>
              </a:rPr>
              <a:t>file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format.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71853" y="3410077"/>
          <a:ext cx="5293995" cy="17164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9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4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210">
                <a:tc gridSpan="2">
                  <a:txBody>
                    <a:bodyPr/>
                    <a:lstStyle/>
                    <a:p>
                      <a:pPr marR="3175">
                        <a:lnSpc>
                          <a:spcPts val="161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You</a:t>
                      </a:r>
                      <a:r>
                        <a:rPr sz="140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40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change</a:t>
                      </a:r>
                      <a:r>
                        <a:rPr sz="140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key</a:t>
                      </a:r>
                      <a:r>
                        <a:rPr sz="140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pair</a:t>
                      </a:r>
                      <a:r>
                        <a:rPr sz="140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40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400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used</a:t>
                      </a:r>
                      <a:r>
                        <a:rPr sz="1400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40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40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default</a:t>
                      </a:r>
                      <a:r>
                        <a:rPr sz="140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system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27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account</a:t>
                      </a:r>
                      <a:r>
                        <a:rPr sz="1400" spc="2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spc="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your</a:t>
                      </a:r>
                      <a:r>
                        <a:rPr sz="1400" spc="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instance.</a:t>
                      </a:r>
                      <a:r>
                        <a:rPr sz="1400" spc="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400" spc="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example,</a:t>
                      </a:r>
                      <a:r>
                        <a:rPr sz="1400" spc="2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400" spc="2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400" spc="2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spc="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your</a:t>
                      </a:r>
                      <a:r>
                        <a:rPr sz="1400" spc="2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organization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935"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requires access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to the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system user account using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separate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key</a:t>
                      </a:r>
                      <a:r>
                        <a:rPr sz="14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pair,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174"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you</a:t>
                      </a:r>
                      <a:r>
                        <a:rPr sz="14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4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add</a:t>
                      </a:r>
                      <a:r>
                        <a:rPr sz="14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4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key</a:t>
                      </a:r>
                      <a:r>
                        <a:rPr sz="14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pair</a:t>
                      </a:r>
                      <a:r>
                        <a:rPr sz="14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4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your</a:t>
                      </a:r>
                      <a:r>
                        <a:rPr sz="14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instance.</a:t>
                      </a:r>
                      <a:r>
                        <a:rPr sz="14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Or,</a:t>
                      </a:r>
                      <a:r>
                        <a:rPr sz="14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4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someone</a:t>
                      </a:r>
                      <a:r>
                        <a:rPr sz="14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14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copy</a:t>
                      </a:r>
                      <a:r>
                        <a:rPr sz="14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of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174"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the .pem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file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you want to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prevent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them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from connecting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your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69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instance</a:t>
                      </a:r>
                      <a:r>
                        <a:rPr sz="14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(for</a:t>
                      </a:r>
                      <a:r>
                        <a:rPr sz="14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example,</a:t>
                      </a:r>
                      <a:r>
                        <a:rPr sz="14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4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they've</a:t>
                      </a:r>
                      <a:r>
                        <a:rPr sz="14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left</a:t>
                      </a:r>
                      <a:r>
                        <a:rPr sz="14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your</a:t>
                      </a:r>
                      <a:r>
                        <a:rPr sz="14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organization),</a:t>
                      </a:r>
                      <a:r>
                        <a:rPr sz="14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you</a:t>
                      </a:r>
                      <a:r>
                        <a:rPr sz="14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4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replace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933">
                <a:tc>
                  <a:txBody>
                    <a:bodyPr/>
                    <a:lstStyle/>
                    <a:p>
                      <a:pPr>
                        <a:lnSpc>
                          <a:spcPts val="1670"/>
                        </a:lnSpc>
                        <a:spcBef>
                          <a:spcPts val="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key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pair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with a new</a:t>
                      </a:r>
                      <a:r>
                        <a:rPr sz="1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one.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30604" y="5638292"/>
            <a:ext cx="5478145" cy="2235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5. Network</a:t>
            </a:r>
            <a:r>
              <a:rPr sz="1600" b="1" spc="-15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Interfaces</a:t>
            </a:r>
            <a:endParaRPr sz="1600" dirty="0">
              <a:latin typeface="Calibri"/>
              <a:cs typeface="Calibri"/>
            </a:endParaRPr>
          </a:p>
          <a:p>
            <a:pPr marL="240665" marR="5080">
              <a:lnSpc>
                <a:spcPct val="117300"/>
              </a:lnSpc>
              <a:spcBef>
                <a:spcPts val="715"/>
              </a:spcBef>
            </a:pPr>
            <a:r>
              <a:rPr sz="1400" spc="-5" dirty="0">
                <a:latin typeface="Calibri"/>
                <a:cs typeface="Calibri"/>
              </a:rPr>
              <a:t>On </a:t>
            </a:r>
            <a:r>
              <a:rPr sz="1400" dirty="0">
                <a:latin typeface="Calibri"/>
                <a:cs typeface="Calibri"/>
              </a:rPr>
              <a:t>AWS, an </a:t>
            </a:r>
            <a:r>
              <a:rPr sz="1400" spc="-5" dirty="0">
                <a:latin typeface="Calibri"/>
                <a:cs typeface="Calibri"/>
              </a:rPr>
              <a:t>EC2 Instance </a:t>
            </a:r>
            <a:r>
              <a:rPr sz="1400" dirty="0">
                <a:latin typeface="Calibri"/>
                <a:cs typeface="Calibri"/>
              </a:rPr>
              <a:t>is a virtual </a:t>
            </a:r>
            <a:r>
              <a:rPr sz="1400" spc="-5" dirty="0">
                <a:latin typeface="Calibri"/>
                <a:cs typeface="Calibri"/>
              </a:rPr>
              <a:t>machine. </a:t>
            </a:r>
            <a:r>
              <a:rPr sz="1400" dirty="0">
                <a:latin typeface="Calibri"/>
                <a:cs typeface="Calibri"/>
              </a:rPr>
              <a:t>And every </a:t>
            </a:r>
            <a:r>
              <a:rPr sz="1400" spc="-5" dirty="0">
                <a:latin typeface="Calibri"/>
                <a:cs typeface="Calibri"/>
              </a:rPr>
              <a:t>machine which 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running on TCP/IP </a:t>
            </a:r>
            <a:r>
              <a:rPr sz="1400" dirty="0">
                <a:latin typeface="Calibri"/>
                <a:cs typeface="Calibri"/>
              </a:rPr>
              <a:t>network </a:t>
            </a:r>
            <a:r>
              <a:rPr sz="1400" spc="-5" dirty="0">
                <a:latin typeface="Calibri"/>
                <a:cs typeface="Calibri"/>
              </a:rPr>
              <a:t>requires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IP address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communicate  other Instances. </a:t>
            </a:r>
            <a:r>
              <a:rPr sz="1400" dirty="0">
                <a:latin typeface="Calibri"/>
                <a:cs typeface="Calibri"/>
              </a:rPr>
              <a:t>For </a:t>
            </a:r>
            <a:r>
              <a:rPr sz="1400" spc="-5" dirty="0">
                <a:latin typeface="Calibri"/>
                <a:cs typeface="Calibri"/>
              </a:rPr>
              <a:t>that </a:t>
            </a: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provides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logical networking </a:t>
            </a:r>
            <a:r>
              <a:rPr sz="1400" dirty="0">
                <a:latin typeface="Calibri"/>
                <a:cs typeface="Calibri"/>
              </a:rPr>
              <a:t>interface in  a </a:t>
            </a:r>
            <a:r>
              <a:rPr sz="1400" spc="-5" dirty="0">
                <a:latin typeface="Calibri"/>
                <a:cs typeface="Calibri"/>
              </a:rPr>
              <a:t>Virtual </a:t>
            </a:r>
            <a:r>
              <a:rPr sz="1400" dirty="0">
                <a:latin typeface="Calibri"/>
                <a:cs typeface="Calibri"/>
              </a:rPr>
              <a:t>Private </a:t>
            </a:r>
            <a:r>
              <a:rPr sz="1400" spc="-5" dirty="0">
                <a:latin typeface="Calibri"/>
                <a:cs typeface="Calibri"/>
              </a:rPr>
              <a:t>Cloud (VPC). Each EC2 Instance </a:t>
            </a:r>
            <a:r>
              <a:rPr sz="1400" dirty="0">
                <a:latin typeface="Calibri"/>
                <a:cs typeface="Calibri"/>
              </a:rPr>
              <a:t>in a </a:t>
            </a:r>
            <a:r>
              <a:rPr sz="1400" spc="-5" dirty="0">
                <a:latin typeface="Calibri"/>
                <a:cs typeface="Calibri"/>
              </a:rPr>
              <a:t>VPC has </a:t>
            </a:r>
            <a:r>
              <a:rPr sz="1400" dirty="0">
                <a:latin typeface="Calibri"/>
                <a:cs typeface="Calibri"/>
              </a:rPr>
              <a:t>one </a:t>
            </a:r>
            <a:r>
              <a:rPr sz="1400" spc="-5" dirty="0">
                <a:latin typeface="Calibri"/>
                <a:cs typeface="Calibri"/>
              </a:rPr>
              <a:t>default  </a:t>
            </a:r>
            <a:r>
              <a:rPr sz="1400" dirty="0">
                <a:latin typeface="Calibri"/>
                <a:cs typeface="Calibri"/>
              </a:rPr>
              <a:t>network interface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eth0</a:t>
            </a:r>
            <a:r>
              <a:rPr sz="1400" spc="-5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 marL="240665" marR="13335">
              <a:lnSpc>
                <a:spcPct val="117100"/>
              </a:lnSpc>
              <a:spcBef>
                <a:spcPts val="985"/>
              </a:spcBef>
            </a:pP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allows </a:t>
            </a:r>
            <a:r>
              <a:rPr sz="1400" dirty="0">
                <a:latin typeface="Calibri"/>
                <a:cs typeface="Calibri"/>
              </a:rPr>
              <a:t>you to create network </a:t>
            </a:r>
            <a:r>
              <a:rPr sz="1400" spc="-5" dirty="0">
                <a:latin typeface="Calibri"/>
                <a:cs typeface="Calibri"/>
              </a:rPr>
              <a:t>interfaces </a:t>
            </a:r>
            <a:r>
              <a:rPr sz="1400" dirty="0">
                <a:latin typeface="Calibri"/>
                <a:cs typeface="Calibri"/>
              </a:rPr>
              <a:t>in your </a:t>
            </a:r>
            <a:r>
              <a:rPr sz="1400" spc="-5" dirty="0">
                <a:latin typeface="Calibri"/>
                <a:cs typeface="Calibri"/>
              </a:rPr>
              <a:t>account </a:t>
            </a:r>
            <a:r>
              <a:rPr sz="1400" dirty="0">
                <a:latin typeface="Calibri"/>
                <a:cs typeface="Calibri"/>
              </a:rPr>
              <a:t>and attach  </a:t>
            </a:r>
            <a:r>
              <a:rPr sz="1400" spc="-5" dirty="0">
                <a:latin typeface="Calibri"/>
                <a:cs typeface="Calibri"/>
              </a:rPr>
              <a:t>the new </a:t>
            </a:r>
            <a:r>
              <a:rPr sz="1400" dirty="0">
                <a:latin typeface="Calibri"/>
                <a:cs typeface="Calibri"/>
              </a:rPr>
              <a:t>network interface to </a:t>
            </a:r>
            <a:r>
              <a:rPr sz="1400" spc="-5" dirty="0">
                <a:latin typeface="Calibri"/>
                <a:cs typeface="Calibri"/>
              </a:rPr>
              <a:t>EC2 instance </a:t>
            </a:r>
            <a:r>
              <a:rPr sz="1400" dirty="0">
                <a:latin typeface="Calibri"/>
                <a:cs typeface="Calibri"/>
              </a:rPr>
              <a:t>in your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network.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0604" y="8386445"/>
            <a:ext cx="5419090" cy="1608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6. Public and Private </a:t>
            </a:r>
            <a:r>
              <a:rPr sz="1600" b="1" spc="-10" dirty="0">
                <a:latin typeface="Calibri"/>
                <a:cs typeface="Calibri"/>
              </a:rPr>
              <a:t>IP</a:t>
            </a:r>
            <a:r>
              <a:rPr sz="1600" b="1" spc="-13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Address</a:t>
            </a:r>
            <a:endParaRPr sz="1600" dirty="0">
              <a:latin typeface="Calibri"/>
              <a:cs typeface="Calibri"/>
            </a:endParaRPr>
          </a:p>
          <a:p>
            <a:pPr marL="240665" marR="5080">
              <a:lnSpc>
                <a:spcPct val="117000"/>
              </a:lnSpc>
              <a:spcBef>
                <a:spcPts val="720"/>
              </a:spcBef>
            </a:pP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does support both IPv4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IPv6. </a:t>
            </a:r>
            <a:r>
              <a:rPr sz="1400" dirty="0">
                <a:latin typeface="Calibri"/>
                <a:cs typeface="Calibri"/>
              </a:rPr>
              <a:t>By </a:t>
            </a:r>
            <a:r>
              <a:rPr sz="1400" spc="-5" dirty="0">
                <a:latin typeface="Calibri"/>
                <a:cs typeface="Calibri"/>
              </a:rPr>
              <a:t>default, </a:t>
            </a:r>
            <a:r>
              <a:rPr sz="1400" dirty="0">
                <a:latin typeface="Calibri"/>
                <a:cs typeface="Calibri"/>
              </a:rPr>
              <a:t>your instance will get  </a:t>
            </a:r>
            <a:r>
              <a:rPr sz="1400" spc="-5" dirty="0">
                <a:latin typeface="Calibri"/>
                <a:cs typeface="Calibri"/>
              </a:rPr>
              <a:t>one public </a:t>
            </a:r>
            <a:r>
              <a:rPr sz="1400" dirty="0">
                <a:latin typeface="Calibri"/>
                <a:cs typeface="Calibri"/>
              </a:rPr>
              <a:t>IP and One Private </a:t>
            </a:r>
            <a:r>
              <a:rPr sz="1400" spc="-5" dirty="0">
                <a:latin typeface="Calibri"/>
                <a:cs typeface="Calibri"/>
              </a:rPr>
              <a:t>IP </a:t>
            </a:r>
            <a:r>
              <a:rPr sz="1400" dirty="0">
                <a:latin typeface="Calibri"/>
                <a:cs typeface="Calibri"/>
              </a:rPr>
              <a:t>address. </a:t>
            </a:r>
            <a:r>
              <a:rPr sz="1400" spc="-5" dirty="0">
                <a:latin typeface="Calibri"/>
                <a:cs typeface="Calibri"/>
              </a:rPr>
              <a:t>Default public </a:t>
            </a:r>
            <a:r>
              <a:rPr sz="1400" dirty="0">
                <a:latin typeface="Calibri"/>
                <a:cs typeface="Calibri"/>
              </a:rPr>
              <a:t>IP address is  </a:t>
            </a:r>
            <a:r>
              <a:rPr sz="1400" spc="-5" dirty="0">
                <a:latin typeface="Calibri"/>
                <a:cs typeface="Calibri"/>
              </a:rPr>
              <a:t>dynamic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nature, </a:t>
            </a:r>
            <a:r>
              <a:rPr sz="1400" dirty="0">
                <a:latin typeface="Calibri"/>
                <a:cs typeface="Calibri"/>
              </a:rPr>
              <a:t>it is </a:t>
            </a:r>
            <a:r>
              <a:rPr sz="1400" spc="-5" dirty="0">
                <a:latin typeface="Calibri"/>
                <a:cs typeface="Calibri"/>
              </a:rPr>
              <a:t>not static. EC2 Instance can have different IP  address </a:t>
            </a:r>
            <a:r>
              <a:rPr sz="1400" dirty="0">
                <a:latin typeface="Calibri"/>
                <a:cs typeface="Calibri"/>
              </a:rPr>
              <a:t>when you reboot </a:t>
            </a:r>
            <a:r>
              <a:rPr sz="1400" spc="-5" dirty="0">
                <a:latin typeface="Calibri"/>
                <a:cs typeface="Calibri"/>
              </a:rPr>
              <a:t>the Instance. </a:t>
            </a:r>
            <a:r>
              <a:rPr sz="1400" dirty="0">
                <a:latin typeface="Calibri"/>
                <a:cs typeface="Calibri"/>
              </a:rPr>
              <a:t>Therefor </a:t>
            </a:r>
            <a:r>
              <a:rPr sz="1400" spc="-5" dirty="0">
                <a:latin typeface="Calibri"/>
                <a:cs typeface="Calibri"/>
              </a:rPr>
              <a:t>to fix one Public IP  address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-5" dirty="0">
                <a:latin typeface="Calibri"/>
                <a:cs typeface="Calibri"/>
              </a:rPr>
              <a:t>the Instance,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do use Elastic IP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Address.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1409040"/>
            <a:ext cx="5290820" cy="152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1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If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do not want </a:t>
            </a:r>
            <a:r>
              <a:rPr sz="1400" dirty="0">
                <a:latin typeface="Calibri"/>
                <a:cs typeface="Calibri"/>
              </a:rPr>
              <a:t>the </a:t>
            </a:r>
            <a:r>
              <a:rPr sz="1400" spc="-5" dirty="0">
                <a:latin typeface="Calibri"/>
                <a:cs typeface="Calibri"/>
              </a:rPr>
              <a:t>public IP on </a:t>
            </a:r>
            <a:r>
              <a:rPr sz="1400" dirty="0">
                <a:latin typeface="Calibri"/>
                <a:cs typeface="Calibri"/>
              </a:rPr>
              <a:t>your </a:t>
            </a:r>
            <a:r>
              <a:rPr sz="1400" spc="-5" dirty="0">
                <a:latin typeface="Calibri"/>
                <a:cs typeface="Calibri"/>
              </a:rPr>
              <a:t>Instance,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dirty="0">
                <a:latin typeface="Calibri"/>
                <a:cs typeface="Calibri"/>
              </a:rPr>
              <a:t>disallow </a:t>
            </a:r>
            <a:r>
              <a:rPr sz="1400" spc="-5" dirty="0">
                <a:latin typeface="Calibri"/>
                <a:cs typeface="Calibri"/>
              </a:rPr>
              <a:t>public  IP </a:t>
            </a:r>
            <a:r>
              <a:rPr sz="1400" dirty="0">
                <a:latin typeface="Calibri"/>
                <a:cs typeface="Calibri"/>
              </a:rPr>
              <a:t>for your </a:t>
            </a:r>
            <a:r>
              <a:rPr sz="1400" spc="-10" dirty="0">
                <a:latin typeface="Calibri"/>
                <a:cs typeface="Calibri"/>
              </a:rPr>
              <a:t>Instance </a:t>
            </a:r>
            <a:r>
              <a:rPr sz="1400" dirty="0">
                <a:latin typeface="Calibri"/>
                <a:cs typeface="Calibri"/>
              </a:rPr>
              <a:t>from </a:t>
            </a:r>
            <a:r>
              <a:rPr sz="1400" spc="-5" dirty="0">
                <a:latin typeface="Calibri"/>
                <a:cs typeface="Calibri"/>
              </a:rPr>
              <a:t>VPC configuration dashboard. </a:t>
            </a: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support  CIDR block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IPv4.</a:t>
            </a:r>
            <a:endParaRPr sz="1400">
              <a:latin typeface="Calibri"/>
              <a:cs typeface="Calibri"/>
            </a:endParaRPr>
          </a:p>
          <a:p>
            <a:pPr marL="12700" marR="302895">
              <a:lnSpc>
                <a:spcPts val="197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For </a:t>
            </a:r>
            <a:r>
              <a:rPr sz="1400" spc="-5" dirty="0">
                <a:latin typeface="Calibri"/>
                <a:cs typeface="Calibri"/>
              </a:rPr>
              <a:t>internal communication amongst instances </a:t>
            </a:r>
            <a:r>
              <a:rPr sz="1400" dirty="0">
                <a:latin typeface="Calibri"/>
                <a:cs typeface="Calibri"/>
              </a:rPr>
              <a:t>in the </a:t>
            </a:r>
            <a:r>
              <a:rPr sz="1400" spc="-5" dirty="0">
                <a:latin typeface="Calibri"/>
                <a:cs typeface="Calibri"/>
              </a:rPr>
              <a:t>same </a:t>
            </a:r>
            <a:r>
              <a:rPr sz="1400" dirty="0">
                <a:latin typeface="Calibri"/>
                <a:cs typeface="Calibri"/>
              </a:rPr>
              <a:t>network,  AWS </a:t>
            </a:r>
            <a:r>
              <a:rPr sz="1400" spc="-5" dirty="0">
                <a:latin typeface="Calibri"/>
                <a:cs typeface="Calibri"/>
              </a:rPr>
              <a:t>provides internal </a:t>
            </a:r>
            <a:r>
              <a:rPr sz="1400" dirty="0">
                <a:latin typeface="Calibri"/>
                <a:cs typeface="Calibri"/>
              </a:rPr>
              <a:t>DNS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hostname.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400" dirty="0">
                <a:latin typeface="Calibri"/>
                <a:cs typeface="Calibri"/>
              </a:rPr>
              <a:t>For </a:t>
            </a:r>
            <a:r>
              <a:rPr sz="1400" spc="-5" dirty="0">
                <a:latin typeface="Calibri"/>
                <a:cs typeface="Calibri"/>
              </a:rPr>
              <a:t>example,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ip-172-230-100-10.ec2.internal.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3444875"/>
            <a:ext cx="5481955" cy="677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95"/>
              </a:spcBef>
              <a:buAutoNum type="arabicPeriod" startAt="7"/>
              <a:tabLst>
                <a:tab pos="241300" algn="l"/>
              </a:tabLst>
            </a:pPr>
            <a:r>
              <a:rPr sz="1600" b="1" spc="-5" dirty="0">
                <a:latin typeface="Calibri"/>
                <a:cs typeface="Calibri"/>
              </a:rPr>
              <a:t>Elastic </a:t>
            </a:r>
            <a:r>
              <a:rPr sz="1600" b="1" spc="-10" dirty="0">
                <a:latin typeface="Calibri"/>
                <a:cs typeface="Calibri"/>
              </a:rPr>
              <a:t>IP </a:t>
            </a:r>
            <a:r>
              <a:rPr sz="1600" b="1" spc="-5" dirty="0">
                <a:latin typeface="Calibri"/>
                <a:cs typeface="Calibri"/>
              </a:rPr>
              <a:t>Address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(EIP)</a:t>
            </a:r>
            <a:endParaRPr sz="1600" dirty="0">
              <a:latin typeface="Calibri"/>
              <a:cs typeface="Calibri"/>
            </a:endParaRPr>
          </a:p>
          <a:p>
            <a:pPr marL="240665" marR="5080">
              <a:lnSpc>
                <a:spcPct val="117300"/>
              </a:lnSpc>
              <a:spcBef>
                <a:spcPts val="715"/>
              </a:spcBef>
            </a:pPr>
            <a:r>
              <a:rPr sz="1400" spc="-5" dirty="0">
                <a:latin typeface="Calibri"/>
                <a:cs typeface="Calibri"/>
              </a:rPr>
              <a:t>If </a:t>
            </a:r>
            <a:r>
              <a:rPr sz="1400" dirty="0">
                <a:latin typeface="Calibri"/>
                <a:cs typeface="Calibri"/>
              </a:rPr>
              <a:t>you want to provide a </a:t>
            </a:r>
            <a:r>
              <a:rPr sz="1400" spc="-5" dirty="0">
                <a:latin typeface="Calibri"/>
                <a:cs typeface="Calibri"/>
              </a:rPr>
              <a:t>fix public </a:t>
            </a:r>
            <a:r>
              <a:rPr sz="1400" dirty="0">
                <a:latin typeface="Calibri"/>
                <a:cs typeface="Calibri"/>
              </a:rPr>
              <a:t>IP address </a:t>
            </a:r>
            <a:r>
              <a:rPr sz="1400" spc="-5" dirty="0">
                <a:latin typeface="Calibri"/>
                <a:cs typeface="Calibri"/>
              </a:rPr>
              <a:t>(Static </a:t>
            </a:r>
            <a:r>
              <a:rPr sz="1400" spc="-10" dirty="0">
                <a:latin typeface="Calibri"/>
                <a:cs typeface="Calibri"/>
              </a:rPr>
              <a:t>IP) </a:t>
            </a:r>
            <a:r>
              <a:rPr sz="1400" dirty="0">
                <a:latin typeface="Calibri"/>
                <a:cs typeface="Calibri"/>
              </a:rPr>
              <a:t>to your </a:t>
            </a:r>
            <a:r>
              <a:rPr sz="1400" spc="-5" dirty="0">
                <a:latin typeface="Calibri"/>
                <a:cs typeface="Calibri"/>
              </a:rPr>
              <a:t>EC2  instance or </a:t>
            </a:r>
            <a:r>
              <a:rPr sz="1400" dirty="0">
                <a:latin typeface="Calibri"/>
                <a:cs typeface="Calibri"/>
              </a:rPr>
              <a:t>a network </a:t>
            </a:r>
            <a:r>
              <a:rPr sz="1400" spc="-5" dirty="0">
                <a:latin typeface="Calibri"/>
                <a:cs typeface="Calibri"/>
              </a:rPr>
              <a:t>interface, Elastic IP address </a:t>
            </a:r>
            <a:r>
              <a:rPr sz="1400" dirty="0">
                <a:latin typeface="Calibri"/>
                <a:cs typeface="Calibri"/>
              </a:rPr>
              <a:t>is a </a:t>
            </a:r>
            <a:r>
              <a:rPr sz="1400" spc="-5" dirty="0">
                <a:latin typeface="Calibri"/>
                <a:cs typeface="Calibri"/>
              </a:rPr>
              <a:t>best solution. </a:t>
            </a:r>
            <a:r>
              <a:rPr sz="1400" dirty="0">
                <a:latin typeface="Calibri"/>
                <a:cs typeface="Calibri"/>
              </a:rPr>
              <a:t>An  </a:t>
            </a:r>
            <a:r>
              <a:rPr sz="1400" spc="-5" dirty="0">
                <a:latin typeface="Calibri"/>
                <a:cs typeface="Calibri"/>
              </a:rPr>
              <a:t>Elastic IP address </a:t>
            </a:r>
            <a:r>
              <a:rPr sz="1400" dirty="0">
                <a:latin typeface="Calibri"/>
                <a:cs typeface="Calibri"/>
              </a:rPr>
              <a:t>is linked with your </a:t>
            </a:r>
            <a:r>
              <a:rPr sz="1400" spc="-5" dirty="0">
                <a:latin typeface="Calibri"/>
                <a:cs typeface="Calibri"/>
              </a:rPr>
              <a:t>account. </a:t>
            </a: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charges </a:t>
            </a:r>
            <a:r>
              <a:rPr sz="1400" dirty="0">
                <a:latin typeface="Calibri"/>
                <a:cs typeface="Calibri"/>
              </a:rPr>
              <a:t>for </a:t>
            </a:r>
            <a:r>
              <a:rPr sz="1400" spc="-10" dirty="0">
                <a:latin typeface="Calibri"/>
                <a:cs typeface="Calibri"/>
              </a:rPr>
              <a:t>EIPs. </a:t>
            </a:r>
            <a:r>
              <a:rPr sz="1400" dirty="0">
                <a:latin typeface="Calibri"/>
                <a:cs typeface="Calibri"/>
              </a:rPr>
              <a:t>You  </a:t>
            </a:r>
            <a:r>
              <a:rPr sz="1400" spc="-5" dirty="0">
                <a:latin typeface="Calibri"/>
                <a:cs typeface="Calibri"/>
              </a:rPr>
              <a:t>can associate or disassociate EIP </a:t>
            </a:r>
            <a:r>
              <a:rPr sz="1400" dirty="0">
                <a:latin typeface="Calibri"/>
                <a:cs typeface="Calibri"/>
              </a:rPr>
              <a:t>with your </a:t>
            </a:r>
            <a:r>
              <a:rPr sz="1400" spc="-10" dirty="0">
                <a:latin typeface="Calibri"/>
                <a:cs typeface="Calibri"/>
              </a:rPr>
              <a:t>Instance </a:t>
            </a:r>
            <a:r>
              <a:rPr sz="1400" spc="-5" dirty="0">
                <a:latin typeface="Calibri"/>
                <a:cs typeface="Calibri"/>
              </a:rPr>
              <a:t>or </a:t>
            </a:r>
            <a:r>
              <a:rPr sz="1400" dirty="0">
                <a:latin typeface="Calibri"/>
                <a:cs typeface="Calibri"/>
              </a:rPr>
              <a:t>network resource  </a:t>
            </a:r>
            <a:r>
              <a:rPr sz="1400" spc="-5" dirty="0">
                <a:latin typeface="Calibri"/>
                <a:cs typeface="Calibri"/>
              </a:rPr>
              <a:t>any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time.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50" dirty="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Important about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EIP:</a:t>
            </a:r>
          </a:p>
          <a:p>
            <a:pPr marL="469265" marR="473075" lvl="1" indent="-228600">
              <a:lnSpc>
                <a:spcPct val="109300"/>
              </a:lnSpc>
              <a:spcBef>
                <a:spcPts val="1120"/>
              </a:spcBef>
              <a:buChar char="-"/>
              <a:tabLst>
                <a:tab pos="469265" algn="l"/>
                <a:tab pos="469900" algn="l"/>
              </a:tabLst>
            </a:pP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EIP </a:t>
            </a:r>
            <a:r>
              <a:rPr sz="1400" dirty="0">
                <a:latin typeface="Calibri"/>
                <a:cs typeface="Calibri"/>
              </a:rPr>
              <a:t>is a </a:t>
            </a:r>
            <a:r>
              <a:rPr sz="1400" spc="-5" dirty="0">
                <a:latin typeface="Calibri"/>
                <a:cs typeface="Calibri"/>
              </a:rPr>
              <a:t>public static IP address, which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reachable </a:t>
            </a:r>
            <a:r>
              <a:rPr sz="1400" dirty="0">
                <a:latin typeface="Calibri"/>
                <a:cs typeface="Calibri"/>
              </a:rPr>
              <a:t>from </a:t>
            </a:r>
            <a:r>
              <a:rPr sz="1400" spc="-5" dirty="0">
                <a:latin typeface="Calibri"/>
                <a:cs typeface="Calibri"/>
              </a:rPr>
              <a:t>any  Instance.</a:t>
            </a:r>
            <a:endParaRPr sz="1400" dirty="0">
              <a:latin typeface="Calibri"/>
              <a:cs typeface="Calibri"/>
            </a:endParaRPr>
          </a:p>
          <a:p>
            <a:pPr marL="469265" marR="5080" lvl="1" indent="-228600">
              <a:lnSpc>
                <a:spcPct val="109300"/>
              </a:lnSpc>
              <a:spcBef>
                <a:spcPts val="815"/>
              </a:spcBef>
              <a:buChar char="-"/>
              <a:tabLst>
                <a:tab pos="469265" algn="l"/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Static IP </a:t>
            </a:r>
            <a:r>
              <a:rPr sz="1400" dirty="0">
                <a:latin typeface="Calibri"/>
                <a:cs typeface="Calibri"/>
              </a:rPr>
              <a:t>address </a:t>
            </a:r>
            <a:r>
              <a:rPr sz="1400" spc="-5" dirty="0">
                <a:latin typeface="Calibri"/>
                <a:cs typeface="Calibri"/>
              </a:rPr>
              <a:t>based instance </a:t>
            </a:r>
            <a:r>
              <a:rPr sz="1400" dirty="0">
                <a:latin typeface="Calibri"/>
                <a:cs typeface="Calibri"/>
              </a:rPr>
              <a:t>can </a:t>
            </a:r>
            <a:r>
              <a:rPr sz="1400" spc="-5" dirty="0">
                <a:latin typeface="Calibri"/>
                <a:cs typeface="Calibri"/>
              </a:rPr>
              <a:t>be reachable from the </a:t>
            </a:r>
            <a:r>
              <a:rPr sz="1400" dirty="0">
                <a:latin typeface="Calibri"/>
                <a:cs typeface="Calibri"/>
              </a:rPr>
              <a:t>anywhere  </a:t>
            </a: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internet.</a:t>
            </a:r>
            <a:endParaRPr sz="1400" dirty="0">
              <a:latin typeface="Calibri"/>
              <a:cs typeface="Calibri"/>
            </a:endParaRPr>
          </a:p>
          <a:p>
            <a:pPr marL="469265" marR="111760" lvl="1" indent="-228600">
              <a:lnSpc>
                <a:spcPct val="110000"/>
              </a:lnSpc>
              <a:spcBef>
                <a:spcPts val="805"/>
              </a:spcBef>
              <a:buChar char="-"/>
              <a:tabLst>
                <a:tab pos="469265" algn="l"/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In order </a:t>
            </a:r>
            <a:r>
              <a:rPr sz="1400" dirty="0">
                <a:latin typeface="Calibri"/>
                <a:cs typeface="Calibri"/>
              </a:rPr>
              <a:t>to provide an </a:t>
            </a:r>
            <a:r>
              <a:rPr sz="1400" spc="-5" dirty="0">
                <a:latin typeface="Calibri"/>
                <a:cs typeface="Calibri"/>
              </a:rPr>
              <a:t>entry </a:t>
            </a:r>
            <a:r>
              <a:rPr sz="1400" dirty="0">
                <a:latin typeface="Calibri"/>
                <a:cs typeface="Calibri"/>
              </a:rPr>
              <a:t>for reverse </a:t>
            </a:r>
            <a:r>
              <a:rPr sz="1400" spc="-5" dirty="0">
                <a:latin typeface="Calibri"/>
                <a:cs typeface="Calibri"/>
              </a:rPr>
              <a:t>DNS,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Elastic IP </a:t>
            </a:r>
            <a:r>
              <a:rPr sz="1400" dirty="0">
                <a:latin typeface="Calibri"/>
                <a:cs typeface="Calibri"/>
              </a:rPr>
              <a:t>Address is  </a:t>
            </a:r>
            <a:r>
              <a:rPr sz="1400" spc="-5" dirty="0">
                <a:latin typeface="Calibri"/>
                <a:cs typeface="Calibri"/>
              </a:rPr>
              <a:t>needed </a:t>
            </a:r>
            <a:r>
              <a:rPr sz="1400" spc="5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EC2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Instance.</a:t>
            </a:r>
            <a:endParaRPr sz="1400" dirty="0">
              <a:latin typeface="Calibri"/>
              <a:cs typeface="Calibri"/>
            </a:endParaRPr>
          </a:p>
          <a:p>
            <a:pPr marL="469265" lvl="1" indent="-229235">
              <a:lnSpc>
                <a:spcPct val="100000"/>
              </a:lnSpc>
              <a:spcBef>
                <a:spcPts val="960"/>
              </a:spcBef>
              <a:buChar char="-"/>
              <a:tabLst>
                <a:tab pos="469265" algn="l"/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Each </a:t>
            </a: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accounts </a:t>
            </a:r>
            <a:r>
              <a:rPr sz="1400" dirty="0">
                <a:latin typeface="Calibri"/>
                <a:cs typeface="Calibri"/>
              </a:rPr>
              <a:t>have limit </a:t>
            </a:r>
            <a:r>
              <a:rPr sz="1400" spc="-5" dirty="0">
                <a:latin typeface="Calibri"/>
                <a:cs typeface="Calibri"/>
              </a:rPr>
              <a:t>of </a:t>
            </a:r>
            <a:r>
              <a:rPr sz="1400" dirty="0">
                <a:latin typeface="Calibri"/>
                <a:cs typeface="Calibri"/>
              </a:rPr>
              <a:t>5 </a:t>
            </a:r>
            <a:r>
              <a:rPr sz="1400" spc="-5" dirty="0">
                <a:latin typeface="Calibri"/>
                <a:cs typeface="Calibri"/>
              </a:rPr>
              <a:t>Elastic IP addresses per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region.</a:t>
            </a:r>
          </a:p>
          <a:p>
            <a:pPr marL="469265" marR="212090" lvl="1" indent="-228600">
              <a:lnSpc>
                <a:spcPct val="110000"/>
              </a:lnSpc>
              <a:spcBef>
                <a:spcPts val="795"/>
              </a:spcBef>
              <a:buChar char="-"/>
              <a:tabLst>
                <a:tab pos="469265" algn="l"/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In case of </a:t>
            </a:r>
            <a:r>
              <a:rPr sz="1400" dirty="0">
                <a:latin typeface="Calibri"/>
                <a:cs typeface="Calibri"/>
              </a:rPr>
              <a:t>failure </a:t>
            </a:r>
            <a:r>
              <a:rPr sz="1400" spc="-5" dirty="0">
                <a:latin typeface="Calibri"/>
                <a:cs typeface="Calibri"/>
              </a:rPr>
              <a:t>on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instance </a:t>
            </a:r>
            <a:r>
              <a:rPr sz="1400" dirty="0">
                <a:latin typeface="Calibri"/>
                <a:cs typeface="Calibri"/>
              </a:rPr>
              <a:t>which is </a:t>
            </a:r>
            <a:r>
              <a:rPr sz="1400" spc="-5" dirty="0">
                <a:latin typeface="Calibri"/>
                <a:cs typeface="Calibri"/>
              </a:rPr>
              <a:t>running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application on  </a:t>
            </a:r>
            <a:r>
              <a:rPr sz="1400" dirty="0">
                <a:latin typeface="Calibri"/>
                <a:cs typeface="Calibri"/>
              </a:rPr>
              <a:t>AWS, a </a:t>
            </a:r>
            <a:r>
              <a:rPr sz="1400" spc="-5" dirty="0">
                <a:latin typeface="Calibri"/>
                <a:cs typeface="Calibri"/>
              </a:rPr>
              <a:t>new healthy instance can have </a:t>
            </a:r>
            <a:r>
              <a:rPr sz="1400" dirty="0">
                <a:latin typeface="Calibri"/>
                <a:cs typeface="Calibri"/>
              </a:rPr>
              <a:t>same </a:t>
            </a:r>
            <a:r>
              <a:rPr sz="1400" spc="-5" dirty="0">
                <a:latin typeface="Calibri"/>
                <a:cs typeface="Calibri"/>
              </a:rPr>
              <a:t>static IP address </a:t>
            </a:r>
            <a:r>
              <a:rPr sz="1400" dirty="0">
                <a:latin typeface="Calibri"/>
                <a:cs typeface="Calibri"/>
              </a:rPr>
              <a:t>to  provide </a:t>
            </a:r>
            <a:r>
              <a:rPr sz="1400" spc="-5" dirty="0">
                <a:latin typeface="Calibri"/>
                <a:cs typeface="Calibri"/>
              </a:rPr>
              <a:t>application </a:t>
            </a:r>
            <a:r>
              <a:rPr sz="1400" dirty="0">
                <a:latin typeface="Calibri"/>
                <a:cs typeface="Calibri"/>
              </a:rPr>
              <a:t>available </a:t>
            </a:r>
            <a:r>
              <a:rPr sz="1400" spc="-5" dirty="0">
                <a:latin typeface="Calibri"/>
                <a:cs typeface="Calibri"/>
              </a:rPr>
              <a:t>on 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Internet.</a:t>
            </a:r>
            <a:endParaRPr sz="1400" dirty="0">
              <a:latin typeface="Calibri"/>
              <a:cs typeface="Calibri"/>
            </a:endParaRPr>
          </a:p>
          <a:p>
            <a:pPr marL="469265" marR="73025" lvl="1" indent="-228600">
              <a:lnSpc>
                <a:spcPct val="110000"/>
              </a:lnSpc>
              <a:spcBef>
                <a:spcPts val="790"/>
              </a:spcBef>
              <a:buChar char="-"/>
              <a:tabLst>
                <a:tab pos="469265" algn="l"/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If there </a:t>
            </a:r>
            <a:r>
              <a:rPr sz="1400" dirty="0">
                <a:latin typeface="Calibri"/>
                <a:cs typeface="Calibri"/>
              </a:rPr>
              <a:t>is a </a:t>
            </a:r>
            <a:r>
              <a:rPr sz="1400" spc="-5" dirty="0">
                <a:latin typeface="Calibri"/>
                <a:cs typeface="Calibri"/>
              </a:rPr>
              <a:t>need of more static IP </a:t>
            </a:r>
            <a:r>
              <a:rPr sz="1400" dirty="0">
                <a:latin typeface="Calibri"/>
                <a:cs typeface="Calibri"/>
              </a:rPr>
              <a:t>address for your </a:t>
            </a:r>
            <a:r>
              <a:rPr sz="1400" spc="-5" dirty="0">
                <a:latin typeface="Calibri"/>
                <a:cs typeface="Calibri"/>
              </a:rPr>
              <a:t>architecture, </a:t>
            </a:r>
            <a:r>
              <a:rPr sz="1400" dirty="0">
                <a:latin typeface="Calibri"/>
                <a:cs typeface="Calibri"/>
              </a:rPr>
              <a:t>you 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dirty="0">
                <a:latin typeface="Calibri"/>
                <a:cs typeface="Calibri"/>
              </a:rPr>
              <a:t>raise your </a:t>
            </a:r>
            <a:r>
              <a:rPr sz="1400" spc="-5" dirty="0">
                <a:latin typeface="Calibri"/>
                <a:cs typeface="Calibri"/>
              </a:rPr>
              <a:t>request </a:t>
            </a:r>
            <a:r>
              <a:rPr sz="1400" dirty="0">
                <a:latin typeface="Calibri"/>
                <a:cs typeface="Calibri"/>
              </a:rPr>
              <a:t>for </a:t>
            </a:r>
            <a:r>
              <a:rPr sz="1400" spc="-5" dirty="0">
                <a:latin typeface="Calibri"/>
                <a:cs typeface="Calibri"/>
              </a:rPr>
              <a:t>additional EIPs to </a:t>
            </a:r>
            <a:r>
              <a:rPr sz="1400" dirty="0">
                <a:latin typeface="Calibri"/>
                <a:cs typeface="Calibri"/>
              </a:rPr>
              <a:t>AWS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support.</a:t>
            </a:r>
            <a:endParaRPr sz="1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Char char="-"/>
            </a:pPr>
            <a:endParaRPr sz="1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Calibri"/>
              <a:buChar char="-"/>
            </a:pPr>
            <a:endParaRPr sz="175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5"/>
              </a:spcBef>
              <a:buSzPct val="87500"/>
              <a:buFont typeface="Calibri"/>
              <a:buAutoNum type="arabicPeriod" startAt="8"/>
              <a:tabLst>
                <a:tab pos="241300" algn="l"/>
              </a:tabLst>
            </a:pPr>
            <a:r>
              <a:rPr sz="1600" b="1" spc="-5" dirty="0">
                <a:latin typeface="Calibri"/>
                <a:cs typeface="Calibri"/>
              </a:rPr>
              <a:t>Domain Name System (DNS)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Name</a:t>
            </a:r>
            <a:r>
              <a:rPr sz="1400" dirty="0">
                <a:latin typeface="Calibri"/>
                <a:cs typeface="Calibri"/>
              </a:rPr>
              <a:t>:</a:t>
            </a:r>
          </a:p>
          <a:p>
            <a:pPr marL="240665" marR="66040">
              <a:lnSpc>
                <a:spcPct val="117100"/>
              </a:lnSpc>
              <a:spcBef>
                <a:spcPts val="715"/>
              </a:spcBef>
            </a:pPr>
            <a:r>
              <a:rPr sz="1400" spc="-5" dirty="0">
                <a:latin typeface="Calibri"/>
                <a:cs typeface="Calibri"/>
              </a:rPr>
              <a:t>Every EC2 </a:t>
            </a:r>
            <a:r>
              <a:rPr sz="1400" spc="-10" dirty="0">
                <a:latin typeface="Calibri"/>
                <a:cs typeface="Calibri"/>
              </a:rPr>
              <a:t>Instance </a:t>
            </a:r>
            <a:r>
              <a:rPr sz="1400" spc="-5" dirty="0">
                <a:latin typeface="Calibri"/>
                <a:cs typeface="Calibri"/>
              </a:rPr>
              <a:t>on </a:t>
            </a: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has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public IP and </a:t>
            </a:r>
            <a:r>
              <a:rPr sz="1400" dirty="0">
                <a:latin typeface="Calibri"/>
                <a:cs typeface="Calibri"/>
              </a:rPr>
              <a:t>Private </a:t>
            </a:r>
            <a:r>
              <a:rPr sz="1400" spc="-10" dirty="0">
                <a:latin typeface="Calibri"/>
                <a:cs typeface="Calibri"/>
              </a:rPr>
              <a:t>IP. </a:t>
            </a:r>
            <a:r>
              <a:rPr sz="1400" dirty="0">
                <a:latin typeface="Calibri"/>
                <a:cs typeface="Calibri"/>
              </a:rPr>
              <a:t>And to </a:t>
            </a:r>
            <a:r>
              <a:rPr sz="1400" spc="-5" dirty="0">
                <a:latin typeface="Calibri"/>
                <a:cs typeface="Calibri"/>
              </a:rPr>
              <a:t>reach  that machine </a:t>
            </a:r>
            <a:r>
              <a:rPr sz="1400" dirty="0">
                <a:latin typeface="Calibri"/>
                <a:cs typeface="Calibri"/>
              </a:rPr>
              <a:t>over the </a:t>
            </a:r>
            <a:r>
              <a:rPr sz="1400" spc="-5" dirty="0">
                <a:latin typeface="Calibri"/>
                <a:cs typeface="Calibri"/>
              </a:rPr>
              <a:t>Internet </a:t>
            </a: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provides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public </a:t>
            </a:r>
            <a:r>
              <a:rPr sz="1400" dirty="0">
                <a:latin typeface="Calibri"/>
                <a:cs typeface="Calibri"/>
              </a:rPr>
              <a:t>DNS </a:t>
            </a:r>
            <a:r>
              <a:rPr sz="1400" spc="-5" dirty="0">
                <a:latin typeface="Calibri"/>
                <a:cs typeface="Calibri"/>
              </a:rPr>
              <a:t>Name which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1646784"/>
            <a:ext cx="5278755" cy="152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1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looks like this </a:t>
            </a:r>
            <a:r>
              <a:rPr sz="1200" b="1" spc="-5" dirty="0">
                <a:solidFill>
                  <a:srgbClr val="444444"/>
                </a:solidFill>
                <a:latin typeface="Calibri"/>
                <a:cs typeface="Calibri"/>
              </a:rPr>
              <a:t>ec2-13-127-228-5.ap-south-1.compute.amazonaws.com</a:t>
            </a:r>
            <a:r>
              <a:rPr sz="1400" b="1" spc="-5" dirty="0">
                <a:latin typeface="Calibri"/>
                <a:cs typeface="Calibri"/>
              </a:rPr>
              <a:t>. </a:t>
            </a:r>
            <a:r>
              <a:rPr sz="1400" dirty="0">
                <a:latin typeface="Calibri"/>
                <a:cs typeface="Calibri"/>
              </a:rPr>
              <a:t>DNS  </a:t>
            </a:r>
            <a:r>
              <a:rPr sz="1400" spc="-5" dirty="0">
                <a:latin typeface="Calibri"/>
                <a:cs typeface="Calibri"/>
              </a:rPr>
              <a:t>Name of the instance consists the Public IP address, the </a:t>
            </a:r>
            <a:r>
              <a:rPr sz="1400" dirty="0">
                <a:latin typeface="Calibri"/>
                <a:cs typeface="Calibri"/>
              </a:rPr>
              <a:t>region and </a:t>
            </a:r>
            <a:r>
              <a:rPr sz="1400" spc="-5" dirty="0">
                <a:latin typeface="Calibri"/>
                <a:cs typeface="Calibri"/>
              </a:rPr>
              <a:t>the  service. DNS Name of the Instance can be mapped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-5" dirty="0">
                <a:latin typeface="Calibri"/>
                <a:cs typeface="Calibri"/>
              </a:rPr>
              <a:t>public </a:t>
            </a:r>
            <a:r>
              <a:rPr sz="1400" dirty="0">
                <a:latin typeface="Calibri"/>
                <a:cs typeface="Calibri"/>
              </a:rPr>
              <a:t>registered  DNS to </a:t>
            </a:r>
            <a:r>
              <a:rPr sz="1400" spc="-5" dirty="0">
                <a:latin typeface="Calibri"/>
                <a:cs typeface="Calibri"/>
              </a:rPr>
              <a:t>reach the machine. To </a:t>
            </a:r>
            <a:r>
              <a:rPr sz="1400" dirty="0">
                <a:latin typeface="Calibri"/>
                <a:cs typeface="Calibri"/>
              </a:rPr>
              <a:t>verify </a:t>
            </a:r>
            <a:r>
              <a:rPr sz="1400" spc="-5" dirty="0">
                <a:latin typeface="Calibri"/>
                <a:cs typeface="Calibri"/>
              </a:rPr>
              <a:t>the reachability from the Internet, 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dirty="0">
                <a:latin typeface="Calibri"/>
                <a:cs typeface="Calibri"/>
              </a:rPr>
              <a:t>run </a:t>
            </a:r>
            <a:r>
              <a:rPr sz="1400" spc="-5" dirty="0">
                <a:latin typeface="Calibri"/>
                <a:cs typeface="Calibri"/>
              </a:rPr>
              <a:t>ping command using public DNS. The </a:t>
            </a:r>
            <a:r>
              <a:rPr sz="1400" spc="-10" dirty="0">
                <a:latin typeface="Calibri"/>
                <a:cs typeface="Calibri"/>
              </a:rPr>
              <a:t>Instance </a:t>
            </a:r>
            <a:r>
              <a:rPr sz="1400" dirty="0">
                <a:latin typeface="Calibri"/>
                <a:cs typeface="Calibri"/>
              </a:rPr>
              <a:t>will give  response </a:t>
            </a:r>
            <a:r>
              <a:rPr sz="1400" spc="-5" dirty="0">
                <a:latin typeface="Calibri"/>
                <a:cs typeface="Calibri"/>
              </a:rPr>
              <a:t>only </a:t>
            </a:r>
            <a:r>
              <a:rPr sz="1400" dirty="0">
                <a:latin typeface="Calibri"/>
                <a:cs typeface="Calibri"/>
              </a:rPr>
              <a:t>when its </a:t>
            </a:r>
            <a:r>
              <a:rPr sz="1400" spc="-5" dirty="0">
                <a:latin typeface="Calibri"/>
                <a:cs typeface="Calibri"/>
              </a:rPr>
              <a:t>ICMP </a:t>
            </a:r>
            <a:r>
              <a:rPr sz="1400" dirty="0">
                <a:latin typeface="Calibri"/>
                <a:cs typeface="Calibri"/>
              </a:rPr>
              <a:t>traffic is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enabled.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153" y="6316955"/>
            <a:ext cx="511746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95"/>
              </a:spcBef>
            </a:pPr>
            <a:r>
              <a:rPr sz="1400" spc="-5" dirty="0">
                <a:latin typeface="Calibri"/>
                <a:cs typeface="Calibri"/>
              </a:rPr>
              <a:t>In </a:t>
            </a:r>
            <a:r>
              <a:rPr sz="1400" dirty="0">
                <a:latin typeface="Calibri"/>
                <a:cs typeface="Calibri"/>
              </a:rPr>
              <a:t>the </a:t>
            </a:r>
            <a:r>
              <a:rPr sz="1400" spc="-5" dirty="0">
                <a:latin typeface="Calibri"/>
                <a:cs typeface="Calibri"/>
              </a:rPr>
              <a:t>Description </a:t>
            </a:r>
            <a:r>
              <a:rPr sz="1400" dirty="0">
                <a:latin typeface="Calibri"/>
                <a:cs typeface="Calibri"/>
              </a:rPr>
              <a:t>tab </a:t>
            </a:r>
            <a:r>
              <a:rPr sz="1400" spc="-5" dirty="0">
                <a:latin typeface="Calibri"/>
                <a:cs typeface="Calibri"/>
              </a:rPr>
              <a:t>of the Instance, </a:t>
            </a:r>
            <a:r>
              <a:rPr sz="1400" spc="5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see </a:t>
            </a:r>
            <a:r>
              <a:rPr sz="1400" dirty="0">
                <a:latin typeface="Calibri"/>
                <a:cs typeface="Calibri"/>
              </a:rPr>
              <a:t>all </a:t>
            </a:r>
            <a:r>
              <a:rPr sz="1400" spc="-5" dirty="0">
                <a:latin typeface="Calibri"/>
                <a:cs typeface="Calibri"/>
              </a:rPr>
              <a:t>details </a:t>
            </a:r>
            <a:r>
              <a:rPr sz="1400" dirty="0">
                <a:latin typeface="Calibri"/>
                <a:cs typeface="Calibri"/>
              </a:rPr>
              <a:t>related to  </a:t>
            </a:r>
            <a:r>
              <a:rPr sz="1400" spc="-5" dirty="0">
                <a:latin typeface="Calibri"/>
                <a:cs typeface="Calibri"/>
              </a:rPr>
              <a:t>machine </a:t>
            </a:r>
            <a:r>
              <a:rPr sz="1400" dirty="0">
                <a:latin typeface="Calibri"/>
                <a:cs typeface="Calibri"/>
              </a:rPr>
              <a:t>including </a:t>
            </a:r>
            <a:r>
              <a:rPr sz="1400" spc="-5" dirty="0">
                <a:latin typeface="Calibri"/>
                <a:cs typeface="Calibri"/>
              </a:rPr>
              <a:t>Public </a:t>
            </a:r>
            <a:r>
              <a:rPr sz="1400" dirty="0">
                <a:latin typeface="Calibri"/>
                <a:cs typeface="Calibri"/>
              </a:rPr>
              <a:t>DNS Name </a:t>
            </a:r>
            <a:r>
              <a:rPr sz="1400" spc="-5" dirty="0">
                <a:latin typeface="Calibri"/>
                <a:cs typeface="Calibri"/>
              </a:rPr>
              <a:t>and IP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addresses.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1550" y="3705479"/>
            <a:ext cx="5836920" cy="2131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7378193"/>
            <a:ext cx="5866130" cy="2464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1811021"/>
            <a:ext cx="4949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For </a:t>
            </a:r>
            <a:r>
              <a:rPr sz="1400" spc="-5" dirty="0">
                <a:latin typeface="Calibri"/>
                <a:cs typeface="Calibri"/>
              </a:rPr>
              <a:t>more details on DNS,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will study about </a:t>
            </a: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service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Route53.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2560829"/>
            <a:ext cx="5494655" cy="1611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alibri"/>
                <a:cs typeface="Calibri"/>
              </a:rPr>
              <a:t>9. </a:t>
            </a:r>
            <a:r>
              <a:rPr sz="1600" b="1" spc="-5" dirty="0">
                <a:latin typeface="Calibri"/>
                <a:cs typeface="Calibri"/>
              </a:rPr>
              <a:t>Regions and Availability Zones</a:t>
            </a:r>
            <a:r>
              <a:rPr sz="1600" b="1" spc="8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(AZ):</a:t>
            </a:r>
            <a:endParaRPr sz="1600" dirty="0">
              <a:latin typeface="Calibri"/>
              <a:cs typeface="Calibri"/>
            </a:endParaRPr>
          </a:p>
          <a:p>
            <a:pPr marL="240665" marR="5080">
              <a:lnSpc>
                <a:spcPct val="117200"/>
              </a:lnSpc>
              <a:spcBef>
                <a:spcPts val="725"/>
              </a:spcBef>
            </a:pP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Cloud Computing resources available world-wide. They </a:t>
            </a:r>
            <a:r>
              <a:rPr sz="1400" dirty="0">
                <a:latin typeface="Calibri"/>
                <a:cs typeface="Calibri"/>
              </a:rPr>
              <a:t>are  </a:t>
            </a:r>
            <a:r>
              <a:rPr sz="1400" spc="-5" dirty="0">
                <a:latin typeface="Calibri"/>
                <a:cs typeface="Calibri"/>
              </a:rPr>
              <a:t>segregated </a:t>
            </a:r>
            <a:r>
              <a:rPr sz="1400" dirty="0">
                <a:latin typeface="Calibri"/>
                <a:cs typeface="Calibri"/>
              </a:rPr>
              <a:t>in various </a:t>
            </a:r>
            <a:r>
              <a:rPr sz="1400" spc="-5" dirty="0">
                <a:latin typeface="Calibri"/>
                <a:cs typeface="Calibri"/>
              </a:rPr>
              <a:t>Regions and Regions further </a:t>
            </a:r>
            <a:r>
              <a:rPr sz="1400" dirty="0">
                <a:latin typeface="Calibri"/>
                <a:cs typeface="Calibri"/>
              </a:rPr>
              <a:t>are classified in  </a:t>
            </a:r>
            <a:r>
              <a:rPr sz="1400" spc="-5" dirty="0">
                <a:latin typeface="Calibri"/>
                <a:cs typeface="Calibri"/>
              </a:rPr>
              <a:t>Availability Zones. AWS Regions </a:t>
            </a:r>
            <a:r>
              <a:rPr sz="1400" dirty="0">
                <a:latin typeface="Calibri"/>
                <a:cs typeface="Calibri"/>
              </a:rPr>
              <a:t>are </a:t>
            </a:r>
            <a:r>
              <a:rPr sz="1400" spc="-5" dirty="0">
                <a:latin typeface="Calibri"/>
                <a:cs typeface="Calibri"/>
              </a:rPr>
              <a:t>separated geographically. </a:t>
            </a:r>
            <a:r>
              <a:rPr sz="1400" dirty="0">
                <a:latin typeface="Calibri"/>
                <a:cs typeface="Calibri"/>
              </a:rPr>
              <a:t>By </a:t>
            </a:r>
            <a:r>
              <a:rPr sz="1400" spc="-5" dirty="0">
                <a:latin typeface="Calibri"/>
                <a:cs typeface="Calibri"/>
              </a:rPr>
              <a:t>default  </a:t>
            </a:r>
            <a:r>
              <a:rPr sz="1400" dirty="0">
                <a:latin typeface="Calibri"/>
                <a:cs typeface="Calibri"/>
              </a:rPr>
              <a:t>your </a:t>
            </a:r>
            <a:r>
              <a:rPr sz="1400" spc="-5" dirty="0">
                <a:latin typeface="Calibri"/>
                <a:cs typeface="Calibri"/>
              </a:rPr>
              <a:t>resources do not replicate across AWS Regions. If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want </a:t>
            </a:r>
            <a:r>
              <a:rPr sz="1400" dirty="0">
                <a:latin typeface="Calibri"/>
                <a:cs typeface="Calibri"/>
              </a:rPr>
              <a:t>to  </a:t>
            </a:r>
            <a:r>
              <a:rPr sz="1400" spc="-5" dirty="0">
                <a:latin typeface="Calibri"/>
                <a:cs typeface="Calibri"/>
              </a:rPr>
              <a:t>replicate them </a:t>
            </a:r>
            <a:r>
              <a:rPr sz="1400" dirty="0">
                <a:latin typeface="Calibri"/>
                <a:cs typeface="Calibri"/>
              </a:rPr>
              <a:t>across </a:t>
            </a:r>
            <a:r>
              <a:rPr sz="1400" spc="-5" dirty="0">
                <a:latin typeface="Calibri"/>
                <a:cs typeface="Calibri"/>
              </a:rPr>
              <a:t>resources,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need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specify.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5059046"/>
            <a:ext cx="5379085" cy="33356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95"/>
              </a:spcBef>
              <a:buSzPct val="81250"/>
              <a:buFont typeface="Calibri"/>
              <a:buAutoNum type="arabicPeriod" startAt="10"/>
              <a:tabLst>
                <a:tab pos="241300" algn="l"/>
              </a:tabLst>
            </a:pPr>
            <a:r>
              <a:rPr sz="1600" b="1" spc="-5" dirty="0">
                <a:latin typeface="Calibri"/>
                <a:cs typeface="Calibri"/>
              </a:rPr>
              <a:t>Instance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Metadata</a:t>
            </a:r>
            <a:r>
              <a:rPr sz="1400" spc="-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240665" marR="5080">
              <a:lnSpc>
                <a:spcPct val="117900"/>
              </a:lnSpc>
              <a:spcBef>
                <a:spcPts val="705"/>
              </a:spcBef>
            </a:pPr>
            <a:r>
              <a:rPr sz="1400" spc="-5" dirty="0">
                <a:latin typeface="Calibri"/>
                <a:cs typeface="Calibri"/>
              </a:rPr>
              <a:t>It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data about EC2 instance that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use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manage and </a:t>
            </a:r>
            <a:r>
              <a:rPr sz="1400" dirty="0">
                <a:latin typeface="Calibri"/>
                <a:cs typeface="Calibri"/>
              </a:rPr>
              <a:t>configure  </a:t>
            </a:r>
            <a:r>
              <a:rPr sz="1400" spc="-5" dirty="0">
                <a:latin typeface="Calibri"/>
                <a:cs typeface="Calibri"/>
              </a:rPr>
              <a:t>the running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instance.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5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Instance </a:t>
            </a:r>
            <a:r>
              <a:rPr sz="1400" spc="-5" dirty="0">
                <a:latin typeface="Calibri"/>
                <a:cs typeface="Calibri"/>
              </a:rPr>
              <a:t>metadata </a:t>
            </a:r>
            <a:r>
              <a:rPr sz="1400" dirty="0">
                <a:latin typeface="Calibri"/>
                <a:cs typeface="Calibri"/>
              </a:rPr>
              <a:t>divided </a:t>
            </a:r>
            <a:r>
              <a:rPr sz="1400" spc="-5" dirty="0">
                <a:latin typeface="Calibri"/>
                <a:cs typeface="Calibri"/>
              </a:rPr>
              <a:t>into four categories: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Calibri"/>
              <a:cs typeface="Calibri"/>
            </a:endParaRPr>
          </a:p>
          <a:p>
            <a:pPr marL="1612900" lvl="1" indent="-2292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613535" algn="l"/>
              </a:tabLst>
            </a:pPr>
            <a:r>
              <a:rPr sz="1400" spc="-5" dirty="0">
                <a:latin typeface="Calibri"/>
                <a:cs typeface="Calibri"/>
              </a:rPr>
              <a:t>The instance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ID</a:t>
            </a:r>
            <a:endParaRPr sz="1400">
              <a:latin typeface="Calibri"/>
              <a:cs typeface="Calibri"/>
            </a:endParaRPr>
          </a:p>
          <a:p>
            <a:pPr marL="1612900" lvl="1" indent="-229235">
              <a:lnSpc>
                <a:spcPct val="100000"/>
              </a:lnSpc>
              <a:spcBef>
                <a:spcPts val="969"/>
              </a:spcBef>
              <a:buAutoNum type="arabicPeriod"/>
              <a:tabLst>
                <a:tab pos="1613535" algn="l"/>
              </a:tabLst>
            </a:pPr>
            <a:r>
              <a:rPr sz="1400" spc="-5" dirty="0">
                <a:latin typeface="Calibri"/>
                <a:cs typeface="Calibri"/>
              </a:rPr>
              <a:t>The Instance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type</a:t>
            </a:r>
            <a:endParaRPr sz="1400">
              <a:latin typeface="Calibri"/>
              <a:cs typeface="Calibri"/>
            </a:endParaRPr>
          </a:p>
          <a:p>
            <a:pPr marL="1612900" lvl="1" indent="-229235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613535" algn="l"/>
              </a:tabLst>
            </a:pPr>
            <a:r>
              <a:rPr sz="1400" spc="-5" dirty="0">
                <a:latin typeface="Calibri"/>
                <a:cs typeface="Calibri"/>
              </a:rPr>
              <a:t>The Instance </a:t>
            </a:r>
            <a:r>
              <a:rPr sz="1400" dirty="0">
                <a:latin typeface="Calibri"/>
                <a:cs typeface="Calibri"/>
              </a:rPr>
              <a:t>linked </a:t>
            </a:r>
            <a:r>
              <a:rPr sz="1400" spc="-5" dirty="0">
                <a:latin typeface="Calibri"/>
                <a:cs typeface="Calibri"/>
              </a:rPr>
              <a:t>security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group</a:t>
            </a:r>
            <a:endParaRPr sz="1400">
              <a:latin typeface="Calibri"/>
              <a:cs typeface="Calibri"/>
            </a:endParaRPr>
          </a:p>
          <a:p>
            <a:pPr marL="240665" marR="25400" lvl="1" indent="1143000">
              <a:lnSpc>
                <a:spcPts val="2660"/>
              </a:lnSpc>
              <a:spcBef>
                <a:spcPts val="229"/>
              </a:spcBef>
              <a:buAutoNum type="arabicPeriod"/>
              <a:tabLst>
                <a:tab pos="1613535" algn="l"/>
              </a:tabLst>
            </a:pPr>
            <a:r>
              <a:rPr sz="1400" spc="-5" dirty="0">
                <a:latin typeface="Calibri"/>
                <a:cs typeface="Calibri"/>
              </a:rPr>
              <a:t>Information about </a:t>
            </a:r>
            <a:r>
              <a:rPr sz="1400" dirty="0">
                <a:latin typeface="Calibri"/>
                <a:cs typeface="Calibri"/>
              </a:rPr>
              <a:t>AMI </a:t>
            </a:r>
            <a:r>
              <a:rPr sz="1400" spc="-5" dirty="0">
                <a:latin typeface="Calibri"/>
                <a:cs typeface="Calibri"/>
              </a:rPr>
              <a:t>used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launch </a:t>
            </a:r>
            <a:r>
              <a:rPr sz="1400" dirty="0">
                <a:latin typeface="Calibri"/>
                <a:cs typeface="Calibri"/>
              </a:rPr>
              <a:t>the </a:t>
            </a:r>
            <a:r>
              <a:rPr sz="1400" spc="-5" dirty="0">
                <a:latin typeface="Calibri"/>
                <a:cs typeface="Calibri"/>
              </a:rPr>
              <a:t>instance 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use curl command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Linux Instance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see Instance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Metadata.</a:t>
            </a:r>
            <a:endParaRPr sz="14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1040"/>
              </a:spcBef>
            </a:pPr>
            <a:r>
              <a:rPr sz="1400" spc="-5" dirty="0">
                <a:latin typeface="Calibri"/>
                <a:cs typeface="Calibri"/>
              </a:rPr>
              <a:t>[ec2-user@ip&lt;~&gt;]$ curl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  <a:hlinkClick r:id="rId2"/>
              </a:rPr>
              <a:t>http://169.254.169.254/latest/meta-data/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</TotalTime>
  <Words>2606</Words>
  <Application>Microsoft Office PowerPoint</Application>
  <PresentationFormat>Custom</PresentationFormat>
  <Paragraphs>334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Times New Roman</vt:lpstr>
      <vt:lpstr>Calibri</vt:lpstr>
      <vt:lpstr>Constantia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Hemant</dc:creator>
  <cp:lastModifiedBy>Godwill Ngwanah</cp:lastModifiedBy>
  <cp:revision>5</cp:revision>
  <dcterms:created xsi:type="dcterms:W3CDTF">2020-03-23T22:07:00Z</dcterms:created>
  <dcterms:modified xsi:type="dcterms:W3CDTF">2021-12-05T20:09:03Z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2019-04-09T00:00:00Z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2020-03-23T00:00:00Z</vt:filetime>
  </property>
</Properties>
</file>