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418539"/>
            <a:ext cx="5981700" cy="11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819602"/>
            <a:ext cx="5981700" cy="1200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1" y="1242022"/>
            <a:ext cx="605376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 smtClean="0">
                <a:solidFill>
                  <a:srgbClr val="6F2F9F"/>
                </a:solidFill>
              </a:rPr>
              <a:t>21. </a:t>
            </a:r>
            <a:r>
              <a:rPr sz="3600" b="1" spc="-10" dirty="0" smtClean="0">
                <a:solidFill>
                  <a:srgbClr val="6F2F9F"/>
                </a:solidFill>
              </a:rPr>
              <a:t>BOOT </a:t>
            </a:r>
            <a:r>
              <a:rPr sz="3600" b="1" spc="-5" dirty="0">
                <a:solidFill>
                  <a:srgbClr val="6F2F9F"/>
                </a:solidFill>
              </a:rPr>
              <a:t>STRAPPING (USER</a:t>
            </a:r>
            <a:r>
              <a:rPr sz="3600" b="1" spc="-20" dirty="0">
                <a:solidFill>
                  <a:srgbClr val="6F2F9F"/>
                </a:solidFill>
              </a:rPr>
              <a:t> </a:t>
            </a:r>
            <a:r>
              <a:rPr sz="3600" b="1" spc="-5" dirty="0">
                <a:solidFill>
                  <a:srgbClr val="6F2F9F"/>
                </a:solidFill>
              </a:rPr>
              <a:t>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5" y="2398223"/>
            <a:ext cx="5840095" cy="26952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25120">
              <a:lnSpc>
                <a:spcPct val="92500"/>
              </a:lnSpc>
              <a:spcBef>
                <a:spcPts val="229"/>
              </a:spcBef>
            </a:pPr>
            <a:r>
              <a:rPr sz="1400" dirty="0">
                <a:latin typeface="Bell MT"/>
                <a:cs typeface="Bell MT"/>
              </a:rPr>
              <a:t>When you </a:t>
            </a:r>
            <a:r>
              <a:rPr sz="1400" spc="-5" dirty="0">
                <a:latin typeface="Bell MT"/>
                <a:cs typeface="Bell MT"/>
              </a:rPr>
              <a:t>launch </a:t>
            </a:r>
            <a:r>
              <a:rPr sz="1400" dirty="0">
                <a:latin typeface="Bell MT"/>
                <a:cs typeface="Bell MT"/>
              </a:rPr>
              <a:t>an </a:t>
            </a:r>
            <a:r>
              <a:rPr sz="1400" spc="-5" dirty="0">
                <a:latin typeface="Bell MT"/>
                <a:cs typeface="Bell MT"/>
              </a:rPr>
              <a:t>instance in </a:t>
            </a:r>
            <a:r>
              <a:rPr sz="1400" dirty="0">
                <a:latin typeface="Bell MT"/>
                <a:cs typeface="Bell MT"/>
              </a:rPr>
              <a:t>Amazon </a:t>
            </a:r>
            <a:r>
              <a:rPr sz="1400" spc="-5" dirty="0">
                <a:latin typeface="Bell MT"/>
                <a:cs typeface="Bell MT"/>
              </a:rPr>
              <a:t>EC2,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have the option of  passing user data </a:t>
            </a:r>
            <a:r>
              <a:rPr sz="1400" dirty="0">
                <a:latin typeface="Bell MT"/>
                <a:cs typeface="Bell MT"/>
              </a:rPr>
              <a:t>to the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that can be </a:t>
            </a:r>
            <a:r>
              <a:rPr sz="1400" spc="-5" dirty="0">
                <a:latin typeface="Bell MT"/>
                <a:cs typeface="Bell MT"/>
              </a:rPr>
              <a:t>used </a:t>
            </a:r>
            <a:r>
              <a:rPr sz="1400" dirty="0">
                <a:latin typeface="Bell MT"/>
                <a:cs typeface="Bell MT"/>
              </a:rPr>
              <a:t>to perform </a:t>
            </a:r>
            <a:r>
              <a:rPr sz="1400" spc="-5" dirty="0">
                <a:latin typeface="Bell MT"/>
                <a:cs typeface="Bell MT"/>
              </a:rPr>
              <a:t>common  automated configuration tasks </a:t>
            </a:r>
            <a:r>
              <a:rPr sz="1400" dirty="0">
                <a:latin typeface="Bell MT"/>
                <a:cs typeface="Bell MT"/>
              </a:rPr>
              <a:t>and even </a:t>
            </a:r>
            <a:r>
              <a:rPr sz="1400" spc="-5" dirty="0">
                <a:latin typeface="Bell MT"/>
                <a:cs typeface="Bell MT"/>
              </a:rPr>
              <a:t>run scripts after the instance</a:t>
            </a:r>
            <a:r>
              <a:rPr sz="1400" spc="7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starts.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50"/>
              </a:lnSpc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also </a:t>
            </a:r>
            <a:r>
              <a:rPr sz="1400" spc="-5" dirty="0">
                <a:latin typeface="Bell MT"/>
                <a:cs typeface="Bell MT"/>
              </a:rPr>
              <a:t>pass this data into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launch wizard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plain text, as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file (this is  useful for launching instances via </a:t>
            </a:r>
            <a:r>
              <a:rPr sz="1400" dirty="0">
                <a:latin typeface="Bell MT"/>
                <a:cs typeface="Bell MT"/>
              </a:rPr>
              <a:t>the command </a:t>
            </a:r>
            <a:r>
              <a:rPr sz="1400" spc="-5" dirty="0">
                <a:latin typeface="Bell MT"/>
                <a:cs typeface="Bell MT"/>
              </a:rPr>
              <a:t>line tools), or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base64-encoded  </a:t>
            </a:r>
            <a:r>
              <a:rPr sz="1400" dirty="0">
                <a:latin typeface="Bell MT"/>
                <a:cs typeface="Bell MT"/>
              </a:rPr>
              <a:t>text </a:t>
            </a:r>
            <a:r>
              <a:rPr sz="1400" spc="-5" dirty="0">
                <a:latin typeface="Bell MT"/>
                <a:cs typeface="Bell MT"/>
              </a:rPr>
              <a:t>(for API</a:t>
            </a:r>
            <a:r>
              <a:rPr sz="1400" spc="-2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calls).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0020">
              <a:lnSpc>
                <a:spcPts val="1560"/>
              </a:lnSpc>
            </a:pPr>
            <a:r>
              <a:rPr sz="1400" spc="-5" dirty="0">
                <a:latin typeface="Bell MT"/>
                <a:cs typeface="Bell MT"/>
              </a:rPr>
              <a:t>Navigate 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b="1" spc="-5" dirty="0">
                <a:latin typeface="Bell MT"/>
                <a:cs typeface="Bell MT"/>
              </a:rPr>
              <a:t>EC2 dashboard </a:t>
            </a:r>
            <a:r>
              <a:rPr sz="1400" spc="-5" dirty="0">
                <a:latin typeface="Bell MT"/>
                <a:cs typeface="Bell MT"/>
              </a:rPr>
              <a:t>from the </a:t>
            </a:r>
            <a:r>
              <a:rPr sz="1400" dirty="0">
                <a:latin typeface="Bell MT"/>
                <a:cs typeface="Bell MT"/>
              </a:rPr>
              <a:t>AWS Console and </a:t>
            </a:r>
            <a:r>
              <a:rPr sz="1400" spc="-5" dirty="0">
                <a:latin typeface="Bell MT"/>
                <a:cs typeface="Bell MT"/>
              </a:rPr>
              <a:t>select </a:t>
            </a:r>
            <a:r>
              <a:rPr sz="1400" b="1" spc="-5" dirty="0">
                <a:latin typeface="Bell MT"/>
                <a:cs typeface="Bell MT"/>
              </a:rPr>
              <a:t>Instances</a:t>
            </a:r>
            <a:r>
              <a:rPr sz="1400" spc="-5" dirty="0">
                <a:latin typeface="Bell MT"/>
                <a:cs typeface="Bell MT"/>
              </a:rPr>
              <a:t>,  located in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left </a:t>
            </a:r>
            <a:r>
              <a:rPr sz="1400" dirty="0">
                <a:latin typeface="Bell MT"/>
                <a:cs typeface="Bell MT"/>
              </a:rPr>
              <a:t>bar </a:t>
            </a:r>
            <a:r>
              <a:rPr sz="1400" spc="-5" dirty="0">
                <a:latin typeface="Bell MT"/>
                <a:cs typeface="Bell MT"/>
              </a:rPr>
              <a:t>under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INSTANCES.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b="1" spc="-5" dirty="0">
                <a:latin typeface="Bell MT"/>
                <a:cs typeface="Bell MT"/>
              </a:rPr>
              <a:t>Launch Instance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create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</a:t>
            </a:r>
            <a:r>
              <a:rPr sz="1400" spc="-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978480"/>
            <a:ext cx="5259070" cy="423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b="1" spc="-5" dirty="0">
                <a:latin typeface="Bell MT"/>
                <a:cs typeface="Bell MT"/>
              </a:rPr>
              <a:t>Amazon Linux </a:t>
            </a:r>
            <a:r>
              <a:rPr sz="1400" b="1" dirty="0">
                <a:latin typeface="Bell MT"/>
                <a:cs typeface="Bell MT"/>
              </a:rPr>
              <a:t>AMI </a:t>
            </a:r>
            <a:r>
              <a:rPr sz="1400" spc="-5" dirty="0">
                <a:latin typeface="Bell MT"/>
                <a:cs typeface="Bell MT"/>
              </a:rPr>
              <a:t>from </a:t>
            </a:r>
            <a:r>
              <a:rPr sz="1400" b="1" spc="-5" dirty="0">
                <a:latin typeface="Bell MT"/>
                <a:cs typeface="Bell MT"/>
              </a:rPr>
              <a:t>choose </a:t>
            </a:r>
            <a:r>
              <a:rPr sz="1400" b="1" dirty="0">
                <a:latin typeface="Bell MT"/>
                <a:cs typeface="Bell MT"/>
              </a:rPr>
              <a:t>an Amazon </a:t>
            </a:r>
            <a:r>
              <a:rPr sz="1400" b="1" spc="-5" dirty="0">
                <a:latin typeface="Bell MT"/>
                <a:cs typeface="Bell MT"/>
              </a:rPr>
              <a:t>Machine</a:t>
            </a:r>
            <a:r>
              <a:rPr sz="1400" b="1" spc="-1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Image</a:t>
            </a:r>
            <a:endParaRPr sz="1400">
              <a:latin typeface="Bell MT"/>
              <a:cs typeface="Bell MT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Bell MT"/>
                <a:cs typeface="Bell MT"/>
              </a:rPr>
              <a:t>dashboard click on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select.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386731"/>
            <a:ext cx="5792470" cy="44306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type </a:t>
            </a:r>
            <a:r>
              <a:rPr sz="1400" spc="-5" dirty="0">
                <a:latin typeface="Bell MT"/>
                <a:cs typeface="Bell MT"/>
              </a:rPr>
              <a:t>from the </a:t>
            </a:r>
            <a:r>
              <a:rPr sz="1400" b="1" dirty="0">
                <a:latin typeface="Bell MT"/>
                <a:cs typeface="Bell MT"/>
              </a:rPr>
              <a:t>Choose an Instance </a:t>
            </a:r>
            <a:r>
              <a:rPr sz="1400" b="1" spc="-5" dirty="0">
                <a:latin typeface="Bell MT"/>
                <a:cs typeface="Bell MT"/>
              </a:rPr>
              <a:t>Type </a:t>
            </a:r>
            <a:r>
              <a:rPr sz="1400" spc="-5" dirty="0">
                <a:latin typeface="Bell MT"/>
                <a:cs typeface="Bell MT"/>
              </a:rPr>
              <a:t>dashboard, then click  </a:t>
            </a:r>
            <a:r>
              <a:rPr sz="1400" dirty="0">
                <a:latin typeface="Bell MT"/>
                <a:cs typeface="Bell MT"/>
              </a:rPr>
              <a:t>on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4116452"/>
            <a:ext cx="5621655" cy="44306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spc="-5" dirty="0">
                <a:latin typeface="Bell MT"/>
                <a:cs typeface="Bell MT"/>
              </a:rPr>
              <a:t>Expand </a:t>
            </a:r>
            <a:r>
              <a:rPr sz="1400" b="1" spc="-5" dirty="0">
                <a:latin typeface="Bell MT"/>
                <a:cs typeface="Bell MT"/>
              </a:rPr>
              <a:t>Advanced Details </a:t>
            </a:r>
            <a:r>
              <a:rPr sz="1400" dirty="0">
                <a:latin typeface="Bell MT"/>
                <a:cs typeface="Bell MT"/>
              </a:rPr>
              <a:t>section below </a:t>
            </a:r>
            <a:r>
              <a:rPr sz="1400" spc="-5" dirty="0">
                <a:latin typeface="Bell MT"/>
                <a:cs typeface="Bell MT"/>
              </a:rPr>
              <a:t>of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b="1" spc="-5" dirty="0">
                <a:latin typeface="Bell MT"/>
                <a:cs typeface="Bell MT"/>
              </a:rPr>
              <a:t>Configure Instance </a:t>
            </a:r>
            <a:r>
              <a:rPr sz="1400" b="1" dirty="0">
                <a:latin typeface="Bell MT"/>
                <a:cs typeface="Bell MT"/>
              </a:rPr>
              <a:t>Details  </a:t>
            </a:r>
            <a:r>
              <a:rPr sz="1400" b="1" spc="-5" dirty="0">
                <a:latin typeface="Bell MT"/>
                <a:cs typeface="Bell MT"/>
              </a:rPr>
              <a:t>dashboard.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86395"/>
            <a:ext cx="5872480" cy="44371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Bell MT"/>
                <a:cs typeface="Bell MT"/>
              </a:rPr>
              <a:t>After expanding Advanced Details section,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will find User data </a:t>
            </a:r>
            <a:r>
              <a:rPr sz="1400" dirty="0">
                <a:latin typeface="Bell MT"/>
                <a:cs typeface="Bell MT"/>
              </a:rPr>
              <a:t>section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a  text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box.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1" y="3919855"/>
            <a:ext cx="6096000" cy="11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1" y="6287136"/>
            <a:ext cx="5751830" cy="3542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620" y="1416115"/>
            <a:ext cx="69951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4400" b="1" spc="-5" dirty="0"/>
              <a:t>LINUX USER DATA</a:t>
            </a:r>
            <a:r>
              <a:rPr sz="4400" b="1" spc="-20" dirty="0"/>
              <a:t> </a:t>
            </a:r>
            <a:r>
              <a:rPr sz="4400" b="1"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5" y="2283459"/>
            <a:ext cx="4824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Enter the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commands in </a:t>
            </a:r>
            <a:r>
              <a:rPr sz="1400" dirty="0">
                <a:latin typeface="Bell MT"/>
                <a:cs typeface="Bell MT"/>
              </a:rPr>
              <a:t>the text </a:t>
            </a:r>
            <a:r>
              <a:rPr sz="1400" spc="-5" dirty="0">
                <a:latin typeface="Bell MT"/>
                <a:cs typeface="Bell MT"/>
              </a:rPr>
              <a:t>field, then choose</a:t>
            </a:r>
            <a:r>
              <a:rPr sz="1400" spc="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722245"/>
            <a:ext cx="5938520" cy="998671"/>
          </a:xfrm>
          <a:prstGeom prst="rect">
            <a:avLst/>
          </a:prstGeom>
          <a:ln w="60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425"/>
              </a:lnSpc>
            </a:pPr>
            <a:r>
              <a:rPr sz="1400" dirty="0">
                <a:latin typeface="Bell MT"/>
                <a:cs typeface="Bell MT"/>
              </a:rPr>
              <a:t>#!/bin/bash</a:t>
            </a:r>
            <a:endParaRPr sz="1400">
              <a:latin typeface="Bell MT"/>
              <a:cs typeface="Bell MT"/>
            </a:endParaRPr>
          </a:p>
          <a:p>
            <a:pPr marL="73025" marR="4094479">
              <a:lnSpc>
                <a:spcPct val="92500"/>
              </a:lnSpc>
              <a:spcBef>
                <a:spcPts val="65"/>
              </a:spcBef>
            </a:pPr>
            <a:r>
              <a:rPr sz="1400" dirty="0">
                <a:latin typeface="Bell MT"/>
                <a:cs typeface="Bell MT"/>
              </a:rPr>
              <a:t>yum </a:t>
            </a:r>
            <a:r>
              <a:rPr sz="1400" spc="-5" dirty="0">
                <a:latin typeface="Bell MT"/>
                <a:cs typeface="Bell MT"/>
              </a:rPr>
              <a:t>install httpd php -y  service httpd start  chkconfig httpd on</a:t>
            </a:r>
            <a:endParaRPr sz="1400">
              <a:latin typeface="Bell MT"/>
              <a:cs typeface="Bell MT"/>
            </a:endParaRPr>
          </a:p>
          <a:p>
            <a:pPr marL="73025">
              <a:lnSpc>
                <a:spcPts val="1570"/>
              </a:lnSpc>
            </a:pPr>
            <a:r>
              <a:rPr sz="1400" spc="-5" dirty="0">
                <a:latin typeface="Bell MT"/>
                <a:cs typeface="Bell MT"/>
              </a:rPr>
              <a:t>echo "&lt;?php phpinfo(); ?&gt;" </a:t>
            </a:r>
            <a:r>
              <a:rPr sz="1400" dirty="0">
                <a:latin typeface="Bell MT"/>
                <a:cs typeface="Bell MT"/>
              </a:rPr>
              <a:t>&gt;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/var/www/html/index.php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5" y="5258689"/>
            <a:ext cx="5970905" cy="8222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92400"/>
              </a:lnSpc>
              <a:spcBef>
                <a:spcPts val="229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go with </a:t>
            </a:r>
            <a:r>
              <a:rPr sz="1400" dirty="0">
                <a:latin typeface="Bell MT"/>
                <a:cs typeface="Bell MT"/>
              </a:rPr>
              <a:t>normal process </a:t>
            </a:r>
            <a:r>
              <a:rPr sz="1400" spc="-5" dirty="0">
                <a:latin typeface="Bell MT"/>
                <a:cs typeface="Bell MT"/>
              </a:rPr>
              <a:t>for </a:t>
            </a:r>
            <a:r>
              <a:rPr sz="1400" dirty="0">
                <a:latin typeface="Bell MT"/>
                <a:cs typeface="Bell MT"/>
              </a:rPr>
              <a:t>creating a </a:t>
            </a:r>
            <a:r>
              <a:rPr sz="1400" spc="-5" dirty="0">
                <a:latin typeface="Bell MT"/>
                <a:cs typeface="Bell MT"/>
              </a:rPr>
              <a:t>new instance, </a:t>
            </a:r>
            <a:r>
              <a:rPr sz="1400" dirty="0">
                <a:latin typeface="Bell MT"/>
                <a:cs typeface="Bell MT"/>
              </a:rPr>
              <a:t>make sure you </a:t>
            </a:r>
            <a:r>
              <a:rPr sz="1400" spc="-5" dirty="0">
                <a:latin typeface="Bell MT"/>
                <a:cs typeface="Bell MT"/>
              </a:rPr>
              <a:t>have  </a:t>
            </a:r>
            <a:r>
              <a:rPr sz="1400" dirty="0">
                <a:latin typeface="Bell MT"/>
                <a:cs typeface="Bell MT"/>
              </a:rPr>
              <a:t>selected a </a:t>
            </a:r>
            <a:r>
              <a:rPr sz="1400" spc="-5" dirty="0">
                <a:latin typeface="Bell MT"/>
                <a:cs typeface="Bell MT"/>
              </a:rPr>
              <a:t>security group </a:t>
            </a:r>
            <a:r>
              <a:rPr sz="1400" dirty="0">
                <a:latin typeface="Bell MT"/>
                <a:cs typeface="Bell MT"/>
              </a:rPr>
              <a:t>which has </a:t>
            </a:r>
            <a:r>
              <a:rPr sz="1400" spc="-5" dirty="0">
                <a:latin typeface="Bell MT"/>
                <a:cs typeface="Bell MT"/>
              </a:rPr>
              <a:t>80(HTTP) </a:t>
            </a:r>
            <a:r>
              <a:rPr sz="1400" dirty="0">
                <a:latin typeface="Bell MT"/>
                <a:cs typeface="Bell MT"/>
              </a:rPr>
              <a:t>port open. </a:t>
            </a:r>
            <a:r>
              <a:rPr sz="1400" spc="-5" dirty="0">
                <a:latin typeface="Bell MT"/>
                <a:cs typeface="Bell MT"/>
              </a:rPr>
              <a:t>Once instance  launched,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browse </a:t>
            </a:r>
            <a:r>
              <a:rPr sz="1400" dirty="0">
                <a:latin typeface="Bell MT"/>
                <a:cs typeface="Bell MT"/>
              </a:rPr>
              <a:t>the IP </a:t>
            </a:r>
            <a:r>
              <a:rPr sz="1400" spc="-5" dirty="0">
                <a:latin typeface="Bell MT"/>
                <a:cs typeface="Bell MT"/>
              </a:rPr>
              <a:t>Address assigned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by </a:t>
            </a:r>
            <a:r>
              <a:rPr sz="1400" spc="-5" dirty="0">
                <a:latin typeface="Bell MT"/>
                <a:cs typeface="Bell MT"/>
              </a:rPr>
              <a:t>AWS. You will 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displayed with PHP </a:t>
            </a:r>
            <a:r>
              <a:rPr sz="1400" dirty="0">
                <a:latin typeface="Bell MT"/>
                <a:cs typeface="Bell MT"/>
              </a:rPr>
              <a:t>Info </a:t>
            </a:r>
            <a:r>
              <a:rPr sz="1400" spc="-5" dirty="0">
                <a:latin typeface="Bell MT"/>
                <a:cs typeface="Bell MT"/>
              </a:rPr>
              <a:t>page with </a:t>
            </a:r>
            <a:r>
              <a:rPr sz="1400" dirty="0">
                <a:latin typeface="Bell MT"/>
                <a:cs typeface="Bell MT"/>
              </a:rPr>
              <a:t>all PHP </a:t>
            </a:r>
            <a:r>
              <a:rPr sz="1400" spc="-10" dirty="0">
                <a:latin typeface="Bell MT"/>
                <a:cs typeface="Bell MT"/>
              </a:rPr>
              <a:t>settings </a:t>
            </a:r>
            <a:r>
              <a:rPr sz="1400" spc="-5" dirty="0">
                <a:latin typeface="Bell MT"/>
                <a:cs typeface="Bell MT"/>
              </a:rPr>
              <a:t>like</a:t>
            </a:r>
            <a:r>
              <a:rPr sz="1400" spc="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143500"/>
            <a:ext cx="59817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5" y="1322050"/>
            <a:ext cx="5868035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>
                <a:solidFill>
                  <a:srgbClr val="FFC000"/>
                </a:solidFill>
              </a:rPr>
              <a:t>WINDOWS </a:t>
            </a:r>
            <a:r>
              <a:rPr sz="2750" spc="-10" dirty="0">
                <a:solidFill>
                  <a:srgbClr val="FFC000"/>
                </a:solidFill>
              </a:rPr>
              <a:t>USER </a:t>
            </a:r>
            <a:r>
              <a:rPr sz="2750" spc="-5" dirty="0">
                <a:solidFill>
                  <a:srgbClr val="FFC000"/>
                </a:solidFill>
              </a:rPr>
              <a:t>DATA </a:t>
            </a:r>
            <a:r>
              <a:rPr sz="2750" spc="-10" dirty="0">
                <a:solidFill>
                  <a:srgbClr val="FFC000"/>
                </a:solidFill>
              </a:rPr>
              <a:t>EXAMPLE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02004" y="1925574"/>
            <a:ext cx="4824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Enter the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commands in </a:t>
            </a:r>
            <a:r>
              <a:rPr sz="1400" dirty="0">
                <a:latin typeface="Bell MT"/>
                <a:cs typeface="Bell MT"/>
              </a:rPr>
              <a:t>the text </a:t>
            </a:r>
            <a:r>
              <a:rPr sz="1400" spc="-5" dirty="0">
                <a:latin typeface="Bell MT"/>
                <a:cs typeface="Bell MT"/>
              </a:rPr>
              <a:t>field, </a:t>
            </a: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choose</a:t>
            </a:r>
            <a:r>
              <a:rPr sz="1400" spc="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2364106"/>
            <a:ext cx="5938520" cy="1595309"/>
          </a:xfrm>
          <a:prstGeom prst="rect">
            <a:avLst/>
          </a:prstGeom>
          <a:ln w="60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425"/>
              </a:lnSpc>
            </a:pPr>
            <a:r>
              <a:rPr sz="1400" spc="-5" dirty="0">
                <a:latin typeface="Bell MT"/>
                <a:cs typeface="Bell MT"/>
              </a:rPr>
              <a:t>&lt;powershell&gt;</a:t>
            </a:r>
            <a:endParaRPr sz="1400">
              <a:latin typeface="Bell MT"/>
              <a:cs typeface="Bell MT"/>
            </a:endParaRPr>
          </a:p>
          <a:p>
            <a:pPr marL="73025">
              <a:lnSpc>
                <a:spcPts val="1620"/>
              </a:lnSpc>
            </a:pPr>
            <a:r>
              <a:rPr sz="1400" spc="-5" dirty="0">
                <a:latin typeface="Bell MT"/>
                <a:cs typeface="Bell MT"/>
              </a:rPr>
              <a:t>Start-Transcript;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73025">
              <a:lnSpc>
                <a:spcPts val="1620"/>
              </a:lnSpc>
            </a:pPr>
            <a:r>
              <a:rPr sz="1400" dirty="0">
                <a:latin typeface="Bell MT"/>
                <a:cs typeface="Bell MT"/>
              </a:rPr>
              <a:t># </a:t>
            </a:r>
            <a:r>
              <a:rPr sz="1400" spc="-5" dirty="0">
                <a:latin typeface="Bell MT"/>
                <a:cs typeface="Bell MT"/>
              </a:rPr>
              <a:t>Install </a:t>
            </a:r>
            <a:r>
              <a:rPr sz="1400" dirty="0">
                <a:latin typeface="Bell MT"/>
                <a:cs typeface="Bell MT"/>
              </a:rPr>
              <a:t>IIS</a:t>
            </a:r>
            <a:endParaRPr sz="1400">
              <a:latin typeface="Bell MT"/>
              <a:cs typeface="Bell MT"/>
            </a:endParaRPr>
          </a:p>
          <a:p>
            <a:pPr marL="73025">
              <a:lnSpc>
                <a:spcPts val="1560"/>
              </a:lnSpc>
            </a:pPr>
            <a:r>
              <a:rPr sz="1400" spc="-5" dirty="0">
                <a:latin typeface="Bell MT"/>
                <a:cs typeface="Bell MT"/>
              </a:rPr>
              <a:t>Import-Module ServerManager;</a:t>
            </a:r>
            <a:endParaRPr sz="1400">
              <a:latin typeface="Bell MT"/>
              <a:cs typeface="Bell MT"/>
            </a:endParaRPr>
          </a:p>
          <a:p>
            <a:pPr marL="73025" marR="75565">
              <a:lnSpc>
                <a:spcPts val="1560"/>
              </a:lnSpc>
              <a:spcBef>
                <a:spcPts val="95"/>
              </a:spcBef>
              <a:tabLst>
                <a:tab pos="3376295" algn="l"/>
                <a:tab pos="4340860" algn="l"/>
                <a:tab pos="5534660" algn="l"/>
              </a:tabLst>
            </a:pPr>
            <a:r>
              <a:rPr sz="1400" spc="-5" dirty="0">
                <a:latin typeface="Bell MT"/>
                <a:cs typeface="Bell MT"/>
              </a:rPr>
              <a:t>Ena</a:t>
            </a:r>
            <a:r>
              <a:rPr sz="1400" dirty="0">
                <a:latin typeface="Bell MT"/>
                <a:cs typeface="Bell MT"/>
              </a:rPr>
              <a:t>b</a:t>
            </a:r>
            <a:r>
              <a:rPr sz="1400" spc="-5" dirty="0">
                <a:latin typeface="Bell MT"/>
                <a:cs typeface="Bell MT"/>
              </a:rPr>
              <a:t>l</a:t>
            </a:r>
            <a:r>
              <a:rPr sz="1400" dirty="0">
                <a:latin typeface="Bell MT"/>
                <a:cs typeface="Bell MT"/>
              </a:rPr>
              <a:t>e</a:t>
            </a:r>
            <a:r>
              <a:rPr sz="1400" spc="-15" dirty="0">
                <a:latin typeface="Bell MT"/>
                <a:cs typeface="Bell MT"/>
              </a:rPr>
              <a:t>-</a:t>
            </a:r>
            <a:r>
              <a:rPr sz="1400" dirty="0">
                <a:latin typeface="Bell MT"/>
                <a:cs typeface="Bell MT"/>
              </a:rPr>
              <a:t>W</a:t>
            </a:r>
            <a:r>
              <a:rPr sz="1400" spc="-10" dirty="0">
                <a:latin typeface="Bell MT"/>
                <a:cs typeface="Bell MT"/>
              </a:rPr>
              <a:t>i</a:t>
            </a:r>
            <a:r>
              <a:rPr sz="1400" spc="-5" dirty="0">
                <a:latin typeface="Bell MT"/>
                <a:cs typeface="Bell MT"/>
              </a:rPr>
              <a:t>ndow</a:t>
            </a:r>
            <a:r>
              <a:rPr sz="1400" spc="-10" dirty="0">
                <a:latin typeface="Bell MT"/>
                <a:cs typeface="Bell MT"/>
              </a:rPr>
              <a:t>s</a:t>
            </a:r>
            <a:r>
              <a:rPr sz="1400" dirty="0">
                <a:latin typeface="Bell MT"/>
                <a:cs typeface="Bell MT"/>
              </a:rPr>
              <a:t>Op</a:t>
            </a:r>
            <a:r>
              <a:rPr sz="1400" spc="-15" dirty="0">
                <a:latin typeface="Bell MT"/>
                <a:cs typeface="Bell MT"/>
              </a:rPr>
              <a:t>t</a:t>
            </a:r>
            <a:r>
              <a:rPr sz="1400" spc="-10" dirty="0">
                <a:latin typeface="Bell MT"/>
                <a:cs typeface="Bell MT"/>
              </a:rPr>
              <a:t>i</a:t>
            </a:r>
            <a:r>
              <a:rPr sz="1400" dirty="0">
                <a:latin typeface="Bell MT"/>
                <a:cs typeface="Bell MT"/>
              </a:rPr>
              <a:t>o</a:t>
            </a:r>
            <a:r>
              <a:rPr sz="1400" spc="-10" dirty="0">
                <a:latin typeface="Bell MT"/>
                <a:cs typeface="Bell MT"/>
              </a:rPr>
              <a:t>n</a:t>
            </a:r>
            <a:r>
              <a:rPr sz="1400" dirty="0">
                <a:latin typeface="Bell MT"/>
                <a:cs typeface="Bell MT"/>
              </a:rPr>
              <a:t>alFe</a:t>
            </a:r>
            <a:r>
              <a:rPr sz="1400" spc="-5" dirty="0">
                <a:latin typeface="Bell MT"/>
                <a:cs typeface="Bell MT"/>
              </a:rPr>
              <a:t>a</a:t>
            </a:r>
            <a:r>
              <a:rPr sz="1400" dirty="0">
                <a:latin typeface="Bell MT"/>
                <a:cs typeface="Bell MT"/>
              </a:rPr>
              <a:t>ture  </a:t>
            </a:r>
            <a:r>
              <a:rPr sz="1400" spc="-5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-</a:t>
            </a:r>
            <a:r>
              <a:rPr sz="1400" dirty="0">
                <a:latin typeface="Bell MT"/>
                <a:cs typeface="Bell MT"/>
              </a:rPr>
              <a:t>O</a:t>
            </a:r>
            <a:r>
              <a:rPr sz="1400" spc="-10" dirty="0">
                <a:latin typeface="Bell MT"/>
                <a:cs typeface="Bell MT"/>
              </a:rPr>
              <a:t>n</a:t>
            </a:r>
            <a:r>
              <a:rPr sz="1400" spc="-5" dirty="0">
                <a:latin typeface="Bell MT"/>
                <a:cs typeface="Bell MT"/>
              </a:rPr>
              <a:t>li</a:t>
            </a:r>
            <a:r>
              <a:rPr sz="1400" spc="-10" dirty="0">
                <a:latin typeface="Bell MT"/>
                <a:cs typeface="Bell MT"/>
              </a:rPr>
              <a:t>n</a:t>
            </a:r>
            <a:r>
              <a:rPr sz="1400" dirty="0">
                <a:latin typeface="Bell MT"/>
                <a:cs typeface="Bell MT"/>
              </a:rPr>
              <a:t>e	</a:t>
            </a:r>
            <a:r>
              <a:rPr sz="1400" spc="-5" dirty="0">
                <a:latin typeface="Bell MT"/>
                <a:cs typeface="Bell MT"/>
              </a:rPr>
              <a:t>-</a:t>
            </a:r>
            <a:r>
              <a:rPr sz="1400" dirty="0">
                <a:latin typeface="Bell MT"/>
                <a:cs typeface="Bell MT"/>
              </a:rPr>
              <a:t>NoRe</a:t>
            </a:r>
            <a:r>
              <a:rPr sz="1400" spc="-10" dirty="0">
                <a:latin typeface="Bell MT"/>
                <a:cs typeface="Bell MT"/>
              </a:rPr>
              <a:t>s</a:t>
            </a:r>
            <a:r>
              <a:rPr sz="1400" dirty="0">
                <a:latin typeface="Bell MT"/>
                <a:cs typeface="Bell MT"/>
              </a:rPr>
              <a:t>t</a:t>
            </a:r>
            <a:r>
              <a:rPr sz="1400" spc="-10" dirty="0">
                <a:latin typeface="Bell MT"/>
                <a:cs typeface="Bell MT"/>
              </a:rPr>
              <a:t>a</a:t>
            </a:r>
            <a:r>
              <a:rPr sz="1400" dirty="0">
                <a:latin typeface="Bell MT"/>
                <a:cs typeface="Bell MT"/>
              </a:rPr>
              <a:t>rt	</a:t>
            </a:r>
            <a:r>
              <a:rPr sz="1400" spc="-5" dirty="0">
                <a:latin typeface="Bell MT"/>
                <a:cs typeface="Bell MT"/>
              </a:rPr>
              <a:t>-</a:t>
            </a:r>
            <a:r>
              <a:rPr sz="1400" dirty="0">
                <a:latin typeface="Bell MT"/>
                <a:cs typeface="Bell MT"/>
              </a:rPr>
              <a:t>Fea</a:t>
            </a:r>
            <a:r>
              <a:rPr sz="1400" spc="-10" dirty="0">
                <a:latin typeface="Bell MT"/>
                <a:cs typeface="Bell MT"/>
              </a:rPr>
              <a:t>t</a:t>
            </a:r>
            <a:r>
              <a:rPr sz="1400" spc="-5" dirty="0">
                <a:latin typeface="Bell MT"/>
                <a:cs typeface="Bell MT"/>
              </a:rPr>
              <a:t>ureNam</a:t>
            </a:r>
            <a:r>
              <a:rPr sz="1400" dirty="0">
                <a:latin typeface="Bell MT"/>
                <a:cs typeface="Bell MT"/>
              </a:rPr>
              <a:t>e	</a:t>
            </a:r>
            <a:r>
              <a:rPr sz="1400" spc="-5" dirty="0">
                <a:latin typeface="Bell MT"/>
                <a:cs typeface="Bell MT"/>
              </a:rPr>
              <a:t>'</a:t>
            </a:r>
            <a:r>
              <a:rPr sz="1400" dirty="0">
                <a:latin typeface="Bell MT"/>
                <a:cs typeface="Bell MT"/>
              </a:rPr>
              <a:t>IIS-  </a:t>
            </a:r>
            <a:r>
              <a:rPr sz="1400" spc="-5" dirty="0">
                <a:latin typeface="Bell MT"/>
                <a:cs typeface="Bell MT"/>
              </a:rPr>
              <a:t>WebServerRole', 'IIS-WebServer',</a:t>
            </a:r>
            <a:r>
              <a:rPr sz="1400" spc="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'IIS-ManagementConsole';</a:t>
            </a:r>
            <a:endParaRPr sz="1400">
              <a:latin typeface="Bell MT"/>
              <a:cs typeface="Bell MT"/>
            </a:endParaRPr>
          </a:p>
          <a:p>
            <a:pPr marL="73025">
              <a:lnSpc>
                <a:spcPts val="1530"/>
              </a:lnSpc>
            </a:pPr>
            <a:r>
              <a:rPr sz="1400" spc="-5" dirty="0">
                <a:latin typeface="Bell MT"/>
                <a:cs typeface="Bell MT"/>
              </a:rPr>
              <a:t>&lt;/powershell&gt;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4115944"/>
            <a:ext cx="5785485" cy="85472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123825">
              <a:lnSpc>
                <a:spcPts val="1550"/>
              </a:lnSpc>
              <a:spcBef>
                <a:spcPts val="265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go with normal </a:t>
            </a:r>
            <a:r>
              <a:rPr sz="1400" dirty="0">
                <a:latin typeface="Bell MT"/>
                <a:cs typeface="Bell MT"/>
              </a:rPr>
              <a:t>process </a:t>
            </a:r>
            <a:r>
              <a:rPr sz="1400" spc="-5" dirty="0">
                <a:latin typeface="Bell MT"/>
                <a:cs typeface="Bell MT"/>
              </a:rPr>
              <a:t>for creating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 instance, make sure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have  </a:t>
            </a:r>
            <a:r>
              <a:rPr sz="1400" dirty="0">
                <a:latin typeface="Bell MT"/>
                <a:cs typeface="Bell MT"/>
              </a:rPr>
              <a:t>selected a </a:t>
            </a:r>
            <a:r>
              <a:rPr sz="1400" spc="-5" dirty="0">
                <a:latin typeface="Bell MT"/>
                <a:cs typeface="Bell MT"/>
              </a:rPr>
              <a:t>security group </a:t>
            </a:r>
            <a:r>
              <a:rPr sz="1400" dirty="0">
                <a:latin typeface="Bell MT"/>
                <a:cs typeface="Bell MT"/>
              </a:rPr>
              <a:t>which has </a:t>
            </a:r>
            <a:r>
              <a:rPr sz="1400" spc="-5" dirty="0">
                <a:latin typeface="Bell MT"/>
                <a:cs typeface="Bell MT"/>
              </a:rPr>
              <a:t>80(HTTP) port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open.</a:t>
            </a:r>
            <a:endParaRPr sz="1400">
              <a:latin typeface="Bell MT"/>
              <a:cs typeface="Bell MT"/>
            </a:endParaRPr>
          </a:p>
          <a:p>
            <a:pPr marL="12700" marR="5080">
              <a:lnSpc>
                <a:spcPts val="1550"/>
              </a:lnSpc>
              <a:spcBef>
                <a:spcPts val="5"/>
              </a:spcBef>
            </a:pPr>
            <a:r>
              <a:rPr sz="1400" spc="-5" dirty="0">
                <a:latin typeface="Bell MT"/>
                <a:cs typeface="Bell MT"/>
              </a:rPr>
              <a:t>Once instance launched,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browse the </a:t>
            </a:r>
            <a:r>
              <a:rPr sz="1400" dirty="0">
                <a:latin typeface="Bell MT"/>
                <a:cs typeface="Bell MT"/>
              </a:rPr>
              <a:t>IP </a:t>
            </a:r>
            <a:r>
              <a:rPr sz="1400" spc="-5" dirty="0">
                <a:latin typeface="Bell MT"/>
                <a:cs typeface="Bell MT"/>
              </a:rPr>
              <a:t>Address assigned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by  AWS. </a:t>
            </a:r>
            <a:r>
              <a:rPr sz="1400" spc="-1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will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displayed with default </a:t>
            </a:r>
            <a:r>
              <a:rPr sz="1400" dirty="0">
                <a:latin typeface="Bell MT"/>
                <a:cs typeface="Bell MT"/>
              </a:rPr>
              <a:t>IIS Info </a:t>
            </a:r>
            <a:r>
              <a:rPr sz="1400" spc="-5" dirty="0">
                <a:latin typeface="Bell MT"/>
                <a:cs typeface="Bell MT"/>
              </a:rPr>
              <a:t>page like</a:t>
            </a:r>
            <a:r>
              <a:rPr sz="1400" spc="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360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21. BOOT STRAPPING (USER DATA)</vt:lpstr>
      <vt:lpstr>Slide 2</vt:lpstr>
      <vt:lpstr>LINUX USER DATA EXAMPLE</vt:lpstr>
      <vt:lpstr>WINDOWS USER DATA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BOOT STRAPPING (USER DATA)</dc:title>
  <dc:creator>Windows User</dc:creator>
  <cp:lastModifiedBy>godwill</cp:lastModifiedBy>
  <cp:revision>1</cp:revision>
  <dcterms:created xsi:type="dcterms:W3CDTF">2020-04-25T22:20:26Z</dcterms:created>
  <dcterms:modified xsi:type="dcterms:W3CDTF">2020-04-25T23:59:19Z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