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E922FF-BF67-40C6-BAA4-51E2057D6165}"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8C548-E6FB-443A-A509-D7D9649A9AB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366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E922FF-BF67-40C6-BAA4-51E2057D6165}"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8C548-E6FB-443A-A509-D7D9649A9AB3}" type="slidenum">
              <a:rPr lang="en-US" smtClean="0"/>
              <a:t>‹#›</a:t>
            </a:fld>
            <a:endParaRPr lang="en-US"/>
          </a:p>
        </p:txBody>
      </p:sp>
    </p:spTree>
    <p:extLst>
      <p:ext uri="{BB962C8B-B14F-4D97-AF65-F5344CB8AC3E}">
        <p14:creationId xmlns:p14="http://schemas.microsoft.com/office/powerpoint/2010/main" val="3211600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E922FF-BF67-40C6-BAA4-51E2057D6165}"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8C548-E6FB-443A-A509-D7D9649A9AB3}" type="slidenum">
              <a:rPr lang="en-US" smtClean="0"/>
              <a:t>‹#›</a:t>
            </a:fld>
            <a:endParaRPr lang="en-US"/>
          </a:p>
        </p:txBody>
      </p:sp>
    </p:spTree>
    <p:extLst>
      <p:ext uri="{BB962C8B-B14F-4D97-AF65-F5344CB8AC3E}">
        <p14:creationId xmlns:p14="http://schemas.microsoft.com/office/powerpoint/2010/main" val="2567465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E922FF-BF67-40C6-BAA4-51E2057D6165}"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8C548-E6FB-443A-A509-D7D9649A9AB3}" type="slidenum">
              <a:rPr lang="en-US" smtClean="0"/>
              <a:t>‹#›</a:t>
            </a:fld>
            <a:endParaRPr lang="en-US"/>
          </a:p>
        </p:txBody>
      </p:sp>
    </p:spTree>
    <p:extLst>
      <p:ext uri="{BB962C8B-B14F-4D97-AF65-F5344CB8AC3E}">
        <p14:creationId xmlns:p14="http://schemas.microsoft.com/office/powerpoint/2010/main" val="3240285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E922FF-BF67-40C6-BAA4-51E2057D6165}"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8C548-E6FB-443A-A509-D7D9649A9AB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326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E922FF-BF67-40C6-BAA4-51E2057D6165}"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68C548-E6FB-443A-A509-D7D9649A9AB3}" type="slidenum">
              <a:rPr lang="en-US" smtClean="0"/>
              <a:t>‹#›</a:t>
            </a:fld>
            <a:endParaRPr lang="en-US"/>
          </a:p>
        </p:txBody>
      </p:sp>
    </p:spTree>
    <p:extLst>
      <p:ext uri="{BB962C8B-B14F-4D97-AF65-F5344CB8AC3E}">
        <p14:creationId xmlns:p14="http://schemas.microsoft.com/office/powerpoint/2010/main" val="85796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E922FF-BF67-40C6-BAA4-51E2057D6165}" type="datetimeFigureOut">
              <a:rPr lang="en-US" smtClean="0"/>
              <a:t>2/24/2021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68C548-E6FB-443A-A509-D7D9649A9AB3}" type="slidenum">
              <a:rPr lang="en-US" smtClean="0"/>
              <a:t>‹#›</a:t>
            </a:fld>
            <a:endParaRPr lang="en-US"/>
          </a:p>
        </p:txBody>
      </p:sp>
    </p:spTree>
    <p:extLst>
      <p:ext uri="{BB962C8B-B14F-4D97-AF65-F5344CB8AC3E}">
        <p14:creationId xmlns:p14="http://schemas.microsoft.com/office/powerpoint/2010/main" val="2910941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E922FF-BF67-40C6-BAA4-51E2057D6165}" type="datetimeFigureOut">
              <a:rPr lang="en-US" smtClean="0"/>
              <a:t>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68C548-E6FB-443A-A509-D7D9649A9AB3}" type="slidenum">
              <a:rPr lang="en-US" smtClean="0"/>
              <a:t>‹#›</a:t>
            </a:fld>
            <a:endParaRPr lang="en-US"/>
          </a:p>
        </p:txBody>
      </p:sp>
    </p:spTree>
    <p:extLst>
      <p:ext uri="{BB962C8B-B14F-4D97-AF65-F5344CB8AC3E}">
        <p14:creationId xmlns:p14="http://schemas.microsoft.com/office/powerpoint/2010/main" val="2611324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DE922FF-BF67-40C6-BAA4-51E2057D6165}" type="datetimeFigureOut">
              <a:rPr lang="en-US" smtClean="0"/>
              <a:t>2/24/2021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168C548-E6FB-443A-A509-D7D9649A9AB3}" type="slidenum">
              <a:rPr lang="en-US" smtClean="0"/>
              <a:t>‹#›</a:t>
            </a:fld>
            <a:endParaRPr lang="en-US"/>
          </a:p>
        </p:txBody>
      </p:sp>
    </p:spTree>
    <p:extLst>
      <p:ext uri="{BB962C8B-B14F-4D97-AF65-F5344CB8AC3E}">
        <p14:creationId xmlns:p14="http://schemas.microsoft.com/office/powerpoint/2010/main" val="120157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E922FF-BF67-40C6-BAA4-51E2057D6165}" type="datetimeFigureOut">
              <a:rPr lang="en-US" smtClean="0"/>
              <a:t>2/24/2021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168C548-E6FB-443A-A509-D7D9649A9AB3}" type="slidenum">
              <a:rPr lang="en-US" smtClean="0"/>
              <a:t>‹#›</a:t>
            </a:fld>
            <a:endParaRPr lang="en-US"/>
          </a:p>
        </p:txBody>
      </p:sp>
    </p:spTree>
    <p:extLst>
      <p:ext uri="{BB962C8B-B14F-4D97-AF65-F5344CB8AC3E}">
        <p14:creationId xmlns:p14="http://schemas.microsoft.com/office/powerpoint/2010/main" val="2572446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922FF-BF67-40C6-BAA4-51E2057D6165}"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68C548-E6FB-443A-A509-D7D9649A9AB3}" type="slidenum">
              <a:rPr lang="en-US" smtClean="0"/>
              <a:t>‹#›</a:t>
            </a:fld>
            <a:endParaRPr lang="en-US"/>
          </a:p>
        </p:txBody>
      </p:sp>
    </p:spTree>
    <p:extLst>
      <p:ext uri="{BB962C8B-B14F-4D97-AF65-F5344CB8AC3E}">
        <p14:creationId xmlns:p14="http://schemas.microsoft.com/office/powerpoint/2010/main" val="218053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DE922FF-BF67-40C6-BAA4-51E2057D6165}" type="datetimeFigureOut">
              <a:rPr lang="en-US" smtClean="0"/>
              <a:t>2/24/2021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168C548-E6FB-443A-A509-D7D9649A9AB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02393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example.org/" TargetMode="External"/><Relationship Id="rId2" Type="http://schemas.openxmlformats.org/officeDocument/2006/relationships/hyperlink" Target="http://www.exampl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example.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2CA9-8164-429E-9409-74101336DB9D}"/>
              </a:ext>
            </a:extLst>
          </p:cNvPr>
          <p:cNvSpPr>
            <a:spLocks noGrp="1"/>
          </p:cNvSpPr>
          <p:nvPr>
            <p:ph type="ctrTitle"/>
          </p:nvPr>
        </p:nvSpPr>
        <p:spPr/>
        <p:txBody>
          <a:bodyPr/>
          <a:lstStyle/>
          <a:p>
            <a:pPr algn="r"/>
            <a:r>
              <a:rPr lang="en-US" b="1" dirty="0"/>
              <a:t>AWS Route53</a:t>
            </a:r>
            <a:br>
              <a:rPr lang="en-US" dirty="0"/>
            </a:br>
            <a:endParaRPr lang="en-US" dirty="0"/>
          </a:p>
        </p:txBody>
      </p:sp>
      <p:sp>
        <p:nvSpPr>
          <p:cNvPr id="3" name="Subtitle 2">
            <a:extLst>
              <a:ext uri="{FF2B5EF4-FFF2-40B4-BE49-F238E27FC236}">
                <a16:creationId xmlns:a16="http://schemas.microsoft.com/office/drawing/2014/main" id="{E74F4563-B7F6-4DBD-A24D-06EEFDF64303}"/>
              </a:ext>
            </a:extLst>
          </p:cNvPr>
          <p:cNvSpPr>
            <a:spLocks noGrp="1"/>
          </p:cNvSpPr>
          <p:nvPr>
            <p:ph type="subTitle" idx="1"/>
          </p:nvPr>
        </p:nvSpPr>
        <p:spPr/>
        <p:txBody>
          <a:bodyPr/>
          <a:lstStyle/>
          <a:p>
            <a:r>
              <a:rPr lang="en-US" dirty="0" err="1"/>
              <a:t>Tngs</a:t>
            </a:r>
            <a:r>
              <a:rPr lang="en-US" dirty="0"/>
              <a:t> learning Solutions</a:t>
            </a:r>
          </a:p>
        </p:txBody>
      </p:sp>
    </p:spTree>
    <p:extLst>
      <p:ext uri="{BB962C8B-B14F-4D97-AF65-F5344CB8AC3E}">
        <p14:creationId xmlns:p14="http://schemas.microsoft.com/office/powerpoint/2010/main" val="3028707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8CC74-A976-4A45-B3FF-3170DFBEB590}"/>
              </a:ext>
            </a:extLst>
          </p:cNvPr>
          <p:cNvSpPr>
            <a:spLocks noGrp="1"/>
          </p:cNvSpPr>
          <p:nvPr>
            <p:ph type="title"/>
          </p:nvPr>
        </p:nvSpPr>
        <p:spPr/>
        <p:txBody>
          <a:bodyPr/>
          <a:lstStyle/>
          <a:p>
            <a:pPr algn="ctr"/>
            <a:r>
              <a:rPr lang="en-US" dirty="0"/>
              <a:t>Domain Name System</a:t>
            </a:r>
          </a:p>
        </p:txBody>
      </p:sp>
      <p:sp>
        <p:nvSpPr>
          <p:cNvPr id="3" name="Content Placeholder 2">
            <a:extLst>
              <a:ext uri="{FF2B5EF4-FFF2-40B4-BE49-F238E27FC236}">
                <a16:creationId xmlns:a16="http://schemas.microsoft.com/office/drawing/2014/main" id="{CECFEB7D-936B-40B4-9705-1EBC1B2E099C}"/>
              </a:ext>
            </a:extLst>
          </p:cNvPr>
          <p:cNvSpPr>
            <a:spLocks noGrp="1"/>
          </p:cNvSpPr>
          <p:nvPr>
            <p:ph idx="1"/>
          </p:nvPr>
        </p:nvSpPr>
        <p:spPr/>
        <p:txBody>
          <a:bodyPr>
            <a:normAutofit/>
          </a:bodyPr>
          <a:lstStyle/>
          <a:p>
            <a:pPr>
              <a:buFont typeface="Wingdings" panose="05000000000000000000" pitchFamily="2" charset="2"/>
              <a:buChar char="Ø"/>
            </a:pPr>
            <a:r>
              <a:rPr lang="en-US" sz="2800" dirty="0"/>
              <a:t>Internet traffic – Public hosted zone – e.g. (Internet Gateway)</a:t>
            </a:r>
          </a:p>
          <a:p>
            <a:pPr>
              <a:buFont typeface="Wingdings" panose="05000000000000000000" pitchFamily="2" charset="2"/>
              <a:buChar char="Ø"/>
            </a:pPr>
            <a:r>
              <a:rPr lang="en-US" sz="2800" dirty="0"/>
              <a:t>Internal VPC – Private hosted zone e.g. (NAT gateway)</a:t>
            </a:r>
          </a:p>
          <a:p>
            <a:pPr>
              <a:buFont typeface="Wingdings" panose="05000000000000000000" pitchFamily="2" charset="2"/>
              <a:buChar char="Ø"/>
            </a:pPr>
            <a:r>
              <a:rPr lang="en-US" b="1" dirty="0"/>
              <a:t>Uses:</a:t>
            </a:r>
            <a:endParaRPr lang="en-US" dirty="0"/>
          </a:p>
          <a:p>
            <a:pPr marL="806958" lvl="1" indent="-514350">
              <a:buFont typeface="+mj-lt"/>
              <a:buAutoNum type="romanUcPeriod"/>
            </a:pPr>
            <a:r>
              <a:rPr lang="en-US" dirty="0"/>
              <a:t>Domain Name registration </a:t>
            </a:r>
          </a:p>
          <a:p>
            <a:pPr marL="806958" lvl="1" indent="-514350">
              <a:buFont typeface="+mj-lt"/>
              <a:buAutoNum type="romanUcPeriod"/>
            </a:pPr>
            <a:r>
              <a:rPr lang="en-US" dirty="0"/>
              <a:t>Route internet/Internal traffic</a:t>
            </a:r>
          </a:p>
          <a:p>
            <a:pPr marL="806958" lvl="1" indent="-514350">
              <a:buFont typeface="+mj-lt"/>
              <a:buAutoNum type="romanUcPeriod"/>
            </a:pPr>
            <a:r>
              <a:rPr lang="en-US" dirty="0"/>
              <a:t>Manage health checks for DNS services</a:t>
            </a:r>
          </a:p>
          <a:p>
            <a:pPr>
              <a:buFont typeface="Wingdings" panose="05000000000000000000" pitchFamily="2" charset="2"/>
              <a:buChar char="Ø"/>
            </a:pPr>
            <a:endParaRPr lang="en-US" sz="2800" dirty="0"/>
          </a:p>
          <a:p>
            <a:endParaRPr lang="en-US" sz="2800" dirty="0"/>
          </a:p>
        </p:txBody>
      </p:sp>
    </p:spTree>
    <p:extLst>
      <p:ext uri="{BB962C8B-B14F-4D97-AF65-F5344CB8AC3E}">
        <p14:creationId xmlns:p14="http://schemas.microsoft.com/office/powerpoint/2010/main" val="1480117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8CC74-A976-4A45-B3FF-3170DFBEB590}"/>
              </a:ext>
            </a:extLst>
          </p:cNvPr>
          <p:cNvSpPr>
            <a:spLocks noGrp="1"/>
          </p:cNvSpPr>
          <p:nvPr>
            <p:ph type="title"/>
          </p:nvPr>
        </p:nvSpPr>
        <p:spPr/>
        <p:txBody>
          <a:bodyPr/>
          <a:lstStyle/>
          <a:p>
            <a:pPr algn="ctr"/>
            <a:r>
              <a:rPr lang="en-US" dirty="0"/>
              <a:t>Domain Name System</a:t>
            </a:r>
          </a:p>
        </p:txBody>
      </p:sp>
      <p:sp>
        <p:nvSpPr>
          <p:cNvPr id="3" name="Content Placeholder 2">
            <a:extLst>
              <a:ext uri="{FF2B5EF4-FFF2-40B4-BE49-F238E27FC236}">
                <a16:creationId xmlns:a16="http://schemas.microsoft.com/office/drawing/2014/main" id="{CECFEB7D-936B-40B4-9705-1EBC1B2E099C}"/>
              </a:ext>
            </a:extLst>
          </p:cNvPr>
          <p:cNvSpPr>
            <a:spLocks noGrp="1"/>
          </p:cNvSpPr>
          <p:nvPr>
            <p:ph idx="1"/>
          </p:nvPr>
        </p:nvSpPr>
        <p:spPr/>
        <p:txBody>
          <a:bodyPr>
            <a:normAutofit fontScale="92500" lnSpcReduction="10000"/>
          </a:bodyPr>
          <a:lstStyle/>
          <a:p>
            <a:pPr lvl="0">
              <a:buFont typeface="Wingdings" panose="05000000000000000000" pitchFamily="2" charset="2"/>
              <a:buChar char="Ø"/>
            </a:pPr>
            <a:r>
              <a:rPr lang="en-US" dirty="0"/>
              <a:t>Domain Name registration</a:t>
            </a:r>
          </a:p>
          <a:p>
            <a:pPr lvl="1"/>
            <a:r>
              <a:rPr lang="en-US" u="sng" dirty="0">
                <a:hlinkClick r:id="rId2"/>
              </a:rPr>
              <a:t>www.example.com</a:t>
            </a:r>
            <a:r>
              <a:rPr lang="en-US" dirty="0"/>
              <a:t>, </a:t>
            </a:r>
            <a:r>
              <a:rPr lang="en-US" u="sng" dirty="0">
                <a:hlinkClick r:id="rId3"/>
              </a:rPr>
              <a:t>www.example.org</a:t>
            </a:r>
            <a:r>
              <a:rPr lang="en-US" dirty="0"/>
              <a:t> ..........</a:t>
            </a:r>
          </a:p>
          <a:p>
            <a:pPr lvl="0">
              <a:buFont typeface="Wingdings" panose="05000000000000000000" pitchFamily="2" charset="2"/>
              <a:buChar char="Ø"/>
            </a:pPr>
            <a:r>
              <a:rPr lang="en-US" dirty="0"/>
              <a:t>Route internet/internal traffic</a:t>
            </a:r>
          </a:p>
          <a:p>
            <a:pPr lvl="1"/>
            <a:r>
              <a:rPr lang="en-US" dirty="0"/>
              <a:t>Hosted Zone</a:t>
            </a:r>
          </a:p>
          <a:p>
            <a:pPr lvl="2"/>
            <a:r>
              <a:rPr lang="en-US" dirty="0"/>
              <a:t>Multiple records</a:t>
            </a:r>
          </a:p>
          <a:p>
            <a:pPr lvl="3"/>
            <a:r>
              <a:rPr lang="en-US" dirty="0"/>
              <a:t>A Record </a:t>
            </a:r>
            <a:r>
              <a:rPr lang="en-US" dirty="0">
                <a:sym typeface="Wingdings" panose="05000000000000000000" pitchFamily="2" charset="2"/>
              </a:rPr>
              <a:t></a:t>
            </a:r>
            <a:r>
              <a:rPr lang="en-US" dirty="0"/>
              <a:t> IPv4 IP</a:t>
            </a:r>
          </a:p>
          <a:p>
            <a:pPr lvl="3"/>
            <a:r>
              <a:rPr lang="en-US" dirty="0"/>
              <a:t>AAAA Record </a:t>
            </a:r>
            <a:r>
              <a:rPr lang="en-US" dirty="0">
                <a:sym typeface="Wingdings" panose="05000000000000000000" pitchFamily="2" charset="2"/>
              </a:rPr>
              <a:t></a:t>
            </a:r>
            <a:r>
              <a:rPr lang="en-US" dirty="0"/>
              <a:t> IPv6 IP Address</a:t>
            </a:r>
          </a:p>
          <a:p>
            <a:pPr lvl="3"/>
            <a:r>
              <a:rPr lang="en-US" dirty="0"/>
              <a:t>NS </a:t>
            </a:r>
            <a:r>
              <a:rPr lang="en-US" dirty="0">
                <a:sym typeface="Wingdings" panose="05000000000000000000" pitchFamily="2" charset="2"/>
              </a:rPr>
              <a:t></a:t>
            </a:r>
            <a:r>
              <a:rPr lang="en-US" dirty="0"/>
              <a:t> Name Servers</a:t>
            </a:r>
          </a:p>
          <a:p>
            <a:pPr lvl="3"/>
            <a:r>
              <a:rPr lang="en-US" dirty="0"/>
              <a:t>SOA </a:t>
            </a:r>
            <a:r>
              <a:rPr lang="en-US" dirty="0">
                <a:sym typeface="Wingdings" panose="05000000000000000000" pitchFamily="2" charset="2"/>
              </a:rPr>
              <a:t></a:t>
            </a:r>
            <a:r>
              <a:rPr lang="en-US" dirty="0"/>
              <a:t> Start of Authority</a:t>
            </a:r>
          </a:p>
          <a:p>
            <a:pPr lvl="3"/>
            <a:r>
              <a:rPr lang="en-US" dirty="0"/>
              <a:t>MX – Mail exchange</a:t>
            </a:r>
          </a:p>
          <a:p>
            <a:pPr lvl="3"/>
            <a:r>
              <a:rPr lang="en-US" dirty="0" err="1"/>
              <a:t>CName</a:t>
            </a:r>
            <a:r>
              <a:rPr lang="en-US" dirty="0"/>
              <a:t> </a:t>
            </a:r>
            <a:r>
              <a:rPr lang="en-US" dirty="0">
                <a:sym typeface="Wingdings" panose="05000000000000000000" pitchFamily="2" charset="2"/>
              </a:rPr>
              <a:t></a:t>
            </a:r>
            <a:r>
              <a:rPr lang="en-US" dirty="0"/>
              <a:t> Canonical Name</a:t>
            </a:r>
          </a:p>
          <a:p>
            <a:pPr lvl="0"/>
            <a:r>
              <a:rPr lang="en-US" dirty="0"/>
              <a:t>Health Check for Resources</a:t>
            </a:r>
          </a:p>
          <a:p>
            <a:pPr lvl="1"/>
            <a:r>
              <a:rPr lang="en-US" dirty="0"/>
              <a:t>80 </a:t>
            </a:r>
            <a:r>
              <a:rPr lang="en-US" dirty="0">
                <a:sym typeface="Wingdings" panose="05000000000000000000" pitchFamily="2" charset="2"/>
              </a:rPr>
              <a:t></a:t>
            </a:r>
            <a:r>
              <a:rPr lang="en-US" dirty="0"/>
              <a:t> http</a:t>
            </a:r>
          </a:p>
          <a:p>
            <a:pPr lvl="1"/>
            <a:r>
              <a:rPr lang="en-US" dirty="0"/>
              <a:t>443 </a:t>
            </a:r>
            <a:r>
              <a:rPr lang="en-US" dirty="0">
                <a:sym typeface="Wingdings" panose="05000000000000000000" pitchFamily="2" charset="2"/>
              </a:rPr>
              <a:t></a:t>
            </a:r>
            <a:r>
              <a:rPr lang="en-US" dirty="0"/>
              <a:t> https</a:t>
            </a:r>
            <a:endParaRPr lang="en-US" sz="2800" dirty="0"/>
          </a:p>
          <a:p>
            <a:endParaRPr lang="en-US" sz="2800" dirty="0"/>
          </a:p>
        </p:txBody>
      </p:sp>
    </p:spTree>
    <p:extLst>
      <p:ext uri="{BB962C8B-B14F-4D97-AF65-F5344CB8AC3E}">
        <p14:creationId xmlns:p14="http://schemas.microsoft.com/office/powerpoint/2010/main" val="2765597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8CC74-A976-4A45-B3FF-3170DFBEB590}"/>
              </a:ext>
            </a:extLst>
          </p:cNvPr>
          <p:cNvSpPr>
            <a:spLocks noGrp="1"/>
          </p:cNvSpPr>
          <p:nvPr>
            <p:ph type="title"/>
          </p:nvPr>
        </p:nvSpPr>
        <p:spPr/>
        <p:txBody>
          <a:bodyPr/>
          <a:lstStyle/>
          <a:p>
            <a:pPr algn="ctr"/>
            <a:r>
              <a:rPr lang="en-US" dirty="0"/>
              <a:t>Routing Policies in Route53</a:t>
            </a:r>
          </a:p>
        </p:txBody>
      </p:sp>
      <p:sp>
        <p:nvSpPr>
          <p:cNvPr id="3" name="Content Placeholder 2">
            <a:extLst>
              <a:ext uri="{FF2B5EF4-FFF2-40B4-BE49-F238E27FC236}">
                <a16:creationId xmlns:a16="http://schemas.microsoft.com/office/drawing/2014/main" id="{CECFEB7D-936B-40B4-9705-1EBC1B2E099C}"/>
              </a:ext>
            </a:extLst>
          </p:cNvPr>
          <p:cNvSpPr>
            <a:spLocks noGrp="1"/>
          </p:cNvSpPr>
          <p:nvPr>
            <p:ph idx="1"/>
          </p:nvPr>
        </p:nvSpPr>
        <p:spPr/>
        <p:txBody>
          <a:bodyPr>
            <a:normAutofit/>
          </a:bodyPr>
          <a:lstStyle/>
          <a:p>
            <a:r>
              <a:rPr lang="en-US" b="1" dirty="0"/>
              <a:t>1. Simple Routing Policy: </a:t>
            </a:r>
          </a:p>
          <a:p>
            <a:r>
              <a:rPr lang="en-US" dirty="0"/>
              <a:t>Use a simple routing policy when you have a single resource that performs a given function for your domain. </a:t>
            </a:r>
          </a:p>
          <a:p>
            <a:r>
              <a:rPr lang="en-US" b="1" dirty="0">
                <a:solidFill>
                  <a:srgbClr val="FF0000"/>
                </a:solidFill>
              </a:rPr>
              <a:t>Example:</a:t>
            </a:r>
          </a:p>
          <a:p>
            <a:r>
              <a:rPr lang="en-US" dirty="0"/>
              <a:t>One web server that serves content for the </a:t>
            </a:r>
            <a:r>
              <a:rPr lang="en-US" dirty="0">
                <a:solidFill>
                  <a:srgbClr val="FF0000"/>
                </a:solidFill>
              </a:rPr>
              <a:t>example.com </a:t>
            </a:r>
            <a:r>
              <a:rPr lang="en-US" dirty="0"/>
              <a:t>website. In this case, Amazon Route 53 responds to DNS queries based only on the values in the resource record set, for example, the IP address in an A record.</a:t>
            </a:r>
          </a:p>
          <a:p>
            <a:pPr>
              <a:buFont typeface="Wingdings" panose="05000000000000000000" pitchFamily="2" charset="2"/>
              <a:buChar char="Ø"/>
            </a:pPr>
            <a:endParaRPr lang="en-US" sz="2800" dirty="0"/>
          </a:p>
          <a:p>
            <a:endParaRPr lang="en-US" sz="2800" dirty="0"/>
          </a:p>
        </p:txBody>
      </p:sp>
    </p:spTree>
    <p:extLst>
      <p:ext uri="{BB962C8B-B14F-4D97-AF65-F5344CB8AC3E}">
        <p14:creationId xmlns:p14="http://schemas.microsoft.com/office/powerpoint/2010/main" val="3743533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8CC74-A976-4A45-B3FF-3170DFBEB590}"/>
              </a:ext>
            </a:extLst>
          </p:cNvPr>
          <p:cNvSpPr>
            <a:spLocks noGrp="1"/>
          </p:cNvSpPr>
          <p:nvPr>
            <p:ph type="title"/>
          </p:nvPr>
        </p:nvSpPr>
        <p:spPr/>
        <p:txBody>
          <a:bodyPr/>
          <a:lstStyle/>
          <a:p>
            <a:pPr algn="ctr"/>
            <a:r>
              <a:rPr lang="en-US" dirty="0"/>
              <a:t>Routing Policies in Route53</a:t>
            </a:r>
          </a:p>
        </p:txBody>
      </p:sp>
      <p:sp>
        <p:nvSpPr>
          <p:cNvPr id="3" name="Content Placeholder 2">
            <a:extLst>
              <a:ext uri="{FF2B5EF4-FFF2-40B4-BE49-F238E27FC236}">
                <a16:creationId xmlns:a16="http://schemas.microsoft.com/office/drawing/2014/main" id="{CECFEB7D-936B-40B4-9705-1EBC1B2E099C}"/>
              </a:ext>
            </a:extLst>
          </p:cNvPr>
          <p:cNvSpPr>
            <a:spLocks noGrp="1"/>
          </p:cNvSpPr>
          <p:nvPr>
            <p:ph idx="1"/>
          </p:nvPr>
        </p:nvSpPr>
        <p:spPr/>
        <p:txBody>
          <a:bodyPr>
            <a:normAutofit/>
          </a:bodyPr>
          <a:lstStyle/>
          <a:p>
            <a:r>
              <a:rPr lang="en-US" b="1" dirty="0"/>
              <a:t>2. Weighted Routing Policy:</a:t>
            </a:r>
            <a:endParaRPr lang="en-US" dirty="0"/>
          </a:p>
          <a:p>
            <a:r>
              <a:rPr lang="en-US" dirty="0"/>
              <a:t>Use the weighted routing policy when you have multiple resources that perform the same function </a:t>
            </a:r>
          </a:p>
          <a:p>
            <a:r>
              <a:rPr lang="en-US" dirty="0">
                <a:solidFill>
                  <a:srgbClr val="FF0000"/>
                </a:solidFill>
              </a:rPr>
              <a:t>Example</a:t>
            </a:r>
          </a:p>
          <a:p>
            <a:r>
              <a:rPr lang="en-US" dirty="0"/>
              <a:t>(web servers that serve the same website) and you want Amazon Route 53 to route traffic to those resources in proportions that you specify (for example, </a:t>
            </a:r>
            <a:r>
              <a:rPr lang="en-US" dirty="0">
                <a:solidFill>
                  <a:srgbClr val="FF0000"/>
                </a:solidFill>
              </a:rPr>
              <a:t>one quarter to one server and three quarters to the other</a:t>
            </a:r>
            <a:r>
              <a:rPr lang="en-US" dirty="0"/>
              <a:t>).</a:t>
            </a:r>
            <a:endParaRPr lang="en-US" sz="2800" dirty="0"/>
          </a:p>
          <a:p>
            <a:endParaRPr lang="en-US" sz="2800" dirty="0"/>
          </a:p>
        </p:txBody>
      </p:sp>
    </p:spTree>
    <p:extLst>
      <p:ext uri="{BB962C8B-B14F-4D97-AF65-F5344CB8AC3E}">
        <p14:creationId xmlns:p14="http://schemas.microsoft.com/office/powerpoint/2010/main" val="3867576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8CC74-A976-4A45-B3FF-3170DFBEB590}"/>
              </a:ext>
            </a:extLst>
          </p:cNvPr>
          <p:cNvSpPr>
            <a:spLocks noGrp="1"/>
          </p:cNvSpPr>
          <p:nvPr>
            <p:ph type="title"/>
          </p:nvPr>
        </p:nvSpPr>
        <p:spPr/>
        <p:txBody>
          <a:bodyPr/>
          <a:lstStyle/>
          <a:p>
            <a:pPr algn="ctr"/>
            <a:r>
              <a:rPr lang="en-US" dirty="0"/>
              <a:t>Routing Policies in Route53</a:t>
            </a:r>
          </a:p>
        </p:txBody>
      </p:sp>
      <p:sp>
        <p:nvSpPr>
          <p:cNvPr id="3" name="Content Placeholder 2">
            <a:extLst>
              <a:ext uri="{FF2B5EF4-FFF2-40B4-BE49-F238E27FC236}">
                <a16:creationId xmlns:a16="http://schemas.microsoft.com/office/drawing/2014/main" id="{CECFEB7D-936B-40B4-9705-1EBC1B2E099C}"/>
              </a:ext>
            </a:extLst>
          </p:cNvPr>
          <p:cNvSpPr>
            <a:spLocks noGrp="1"/>
          </p:cNvSpPr>
          <p:nvPr>
            <p:ph idx="1"/>
          </p:nvPr>
        </p:nvSpPr>
        <p:spPr/>
        <p:txBody>
          <a:bodyPr>
            <a:normAutofit/>
          </a:bodyPr>
          <a:lstStyle/>
          <a:p>
            <a:r>
              <a:rPr lang="en-US" b="1" dirty="0"/>
              <a:t>3. Latency Routing Policy:</a:t>
            </a:r>
            <a:endParaRPr lang="en-US" dirty="0"/>
          </a:p>
          <a:p>
            <a:r>
              <a:rPr lang="en-US" dirty="0"/>
              <a:t>Use the latency routing policy when you have resources in multiple Amazon EC2 data centers that perform the same function, and you want Amazon Route53 to respond to DNS queries with the resources that provide the best latency.</a:t>
            </a:r>
          </a:p>
          <a:p>
            <a:pPr marL="0" indent="0">
              <a:buNone/>
            </a:pPr>
            <a:r>
              <a:rPr lang="en-US" dirty="0">
                <a:solidFill>
                  <a:srgbClr val="FF0000"/>
                </a:solidFill>
              </a:rPr>
              <a:t>Example:</a:t>
            </a:r>
          </a:p>
          <a:p>
            <a:pPr marL="0" indent="0">
              <a:buNone/>
            </a:pPr>
            <a:r>
              <a:rPr lang="en-US" dirty="0"/>
              <a:t> You might have web servers for example.com in the Amazon EC2 data centers in Ireland and in Tokyo. When a user browse to </a:t>
            </a:r>
            <a:r>
              <a:rPr lang="en-US" dirty="0">
                <a:hlinkClick r:id="rId2"/>
              </a:rPr>
              <a:t>www.example.com</a:t>
            </a:r>
            <a:r>
              <a:rPr lang="en-US" dirty="0"/>
              <a:t>, Amazon Route 53 chooses to respond to the DNS query based on which data center gives your user the lowest latency.</a:t>
            </a:r>
          </a:p>
          <a:p>
            <a:endParaRPr lang="en-US" sz="2800" dirty="0"/>
          </a:p>
        </p:txBody>
      </p:sp>
    </p:spTree>
    <p:extLst>
      <p:ext uri="{BB962C8B-B14F-4D97-AF65-F5344CB8AC3E}">
        <p14:creationId xmlns:p14="http://schemas.microsoft.com/office/powerpoint/2010/main" val="319529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8CC74-A976-4A45-B3FF-3170DFBEB590}"/>
              </a:ext>
            </a:extLst>
          </p:cNvPr>
          <p:cNvSpPr>
            <a:spLocks noGrp="1"/>
          </p:cNvSpPr>
          <p:nvPr>
            <p:ph type="title"/>
          </p:nvPr>
        </p:nvSpPr>
        <p:spPr/>
        <p:txBody>
          <a:bodyPr/>
          <a:lstStyle/>
          <a:p>
            <a:pPr algn="ctr"/>
            <a:r>
              <a:rPr lang="en-US" dirty="0"/>
              <a:t>Routing Policies in Route53</a:t>
            </a:r>
          </a:p>
        </p:txBody>
      </p:sp>
      <p:sp>
        <p:nvSpPr>
          <p:cNvPr id="3" name="Content Placeholder 2">
            <a:extLst>
              <a:ext uri="{FF2B5EF4-FFF2-40B4-BE49-F238E27FC236}">
                <a16:creationId xmlns:a16="http://schemas.microsoft.com/office/drawing/2014/main" id="{CECFEB7D-936B-40B4-9705-1EBC1B2E099C}"/>
              </a:ext>
            </a:extLst>
          </p:cNvPr>
          <p:cNvSpPr>
            <a:spLocks noGrp="1"/>
          </p:cNvSpPr>
          <p:nvPr>
            <p:ph idx="1"/>
          </p:nvPr>
        </p:nvSpPr>
        <p:spPr/>
        <p:txBody>
          <a:bodyPr>
            <a:normAutofit/>
          </a:bodyPr>
          <a:lstStyle/>
          <a:p>
            <a:r>
              <a:rPr lang="en-US" b="1" dirty="0"/>
              <a:t>4. Failover Routing Policy (Public Hosted Zones Only):</a:t>
            </a:r>
            <a:endParaRPr lang="en-US" dirty="0"/>
          </a:p>
          <a:p>
            <a:r>
              <a:rPr lang="en-US" dirty="0"/>
              <a:t>Use the failover routing policy when you want to configure active passive failover, in which one resource takes all traffic when it’s available and the other resource takes all traffic when the first resource isn’t available.</a:t>
            </a:r>
          </a:p>
          <a:p>
            <a:endParaRPr lang="en-US" dirty="0"/>
          </a:p>
          <a:p>
            <a:r>
              <a:rPr lang="en-US" dirty="0">
                <a:solidFill>
                  <a:srgbClr val="FF0000"/>
                </a:solidFill>
              </a:rPr>
              <a:t>Example:</a:t>
            </a:r>
          </a:p>
          <a:p>
            <a:endParaRPr lang="en-US" dirty="0"/>
          </a:p>
          <a:p>
            <a:pPr marL="0" indent="0">
              <a:buNone/>
            </a:pPr>
            <a:r>
              <a:rPr lang="en-US" dirty="0"/>
              <a:t>Disaster Recovery for RDS database.</a:t>
            </a:r>
          </a:p>
        </p:txBody>
      </p:sp>
    </p:spTree>
    <p:extLst>
      <p:ext uri="{BB962C8B-B14F-4D97-AF65-F5344CB8AC3E}">
        <p14:creationId xmlns:p14="http://schemas.microsoft.com/office/powerpoint/2010/main" val="1184124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8CC74-A976-4A45-B3FF-3170DFBEB590}"/>
              </a:ext>
            </a:extLst>
          </p:cNvPr>
          <p:cNvSpPr>
            <a:spLocks noGrp="1"/>
          </p:cNvSpPr>
          <p:nvPr>
            <p:ph type="title"/>
          </p:nvPr>
        </p:nvSpPr>
        <p:spPr/>
        <p:txBody>
          <a:bodyPr/>
          <a:lstStyle/>
          <a:p>
            <a:pPr algn="ctr"/>
            <a:r>
              <a:rPr lang="en-US" dirty="0"/>
              <a:t>Routing Policies in Route53</a:t>
            </a:r>
          </a:p>
        </p:txBody>
      </p:sp>
      <p:sp>
        <p:nvSpPr>
          <p:cNvPr id="3" name="Content Placeholder 2">
            <a:extLst>
              <a:ext uri="{FF2B5EF4-FFF2-40B4-BE49-F238E27FC236}">
                <a16:creationId xmlns:a16="http://schemas.microsoft.com/office/drawing/2014/main" id="{CECFEB7D-936B-40B4-9705-1EBC1B2E099C}"/>
              </a:ext>
            </a:extLst>
          </p:cNvPr>
          <p:cNvSpPr>
            <a:spLocks noGrp="1"/>
          </p:cNvSpPr>
          <p:nvPr>
            <p:ph idx="1"/>
          </p:nvPr>
        </p:nvSpPr>
        <p:spPr/>
        <p:txBody>
          <a:bodyPr>
            <a:normAutofit/>
          </a:bodyPr>
          <a:lstStyle/>
          <a:p>
            <a:r>
              <a:rPr lang="en-US" b="1"/>
              <a:t>5. Geolocation </a:t>
            </a:r>
            <a:r>
              <a:rPr lang="en-US" b="1" dirty="0"/>
              <a:t>Routing Policy:</a:t>
            </a:r>
            <a:endParaRPr lang="en-US" dirty="0"/>
          </a:p>
          <a:p>
            <a:r>
              <a:rPr lang="en-US" dirty="0"/>
              <a:t>Use the geolocation routing policy when you want Amazon Route 53 to respond to DNS queries based on the location of your users.</a:t>
            </a:r>
          </a:p>
        </p:txBody>
      </p:sp>
    </p:spTree>
    <p:extLst>
      <p:ext uri="{BB962C8B-B14F-4D97-AF65-F5344CB8AC3E}">
        <p14:creationId xmlns:p14="http://schemas.microsoft.com/office/powerpoint/2010/main" val="154851855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TotalTime>
  <Words>467</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Wingdings</vt:lpstr>
      <vt:lpstr>Retrospect</vt:lpstr>
      <vt:lpstr>AWS Route53 </vt:lpstr>
      <vt:lpstr>Domain Name System</vt:lpstr>
      <vt:lpstr>Domain Name System</vt:lpstr>
      <vt:lpstr>Routing Policies in Route53</vt:lpstr>
      <vt:lpstr>Routing Policies in Route53</vt:lpstr>
      <vt:lpstr>Routing Policies in Route53</vt:lpstr>
      <vt:lpstr>Routing Policies in Route53</vt:lpstr>
      <vt:lpstr>Routing Policies in Route53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Route53</dc:title>
  <dc:creator>Godwill Ngwanah</dc:creator>
  <cp:lastModifiedBy>Godwill Ngwanah</cp:lastModifiedBy>
  <cp:revision>2</cp:revision>
  <dcterms:created xsi:type="dcterms:W3CDTF">2021-02-25T00:31:13Z</dcterms:created>
  <dcterms:modified xsi:type="dcterms:W3CDTF">2021-02-25T00:47:44Z</dcterms:modified>
</cp:coreProperties>
</file>