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162C124-2E2D-443E-8A1F-4FE069FB38D2}" type="datetimeFigureOut">
              <a:rPr lang="en-US" smtClean="0"/>
              <a:pPr/>
              <a:t>8/18/2020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E1860C0-DFA4-4147-A62F-246B902981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C124-2E2D-443E-8A1F-4FE069FB38D2}"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C124-2E2D-443E-8A1F-4FE069FB38D2}"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C124-2E2D-443E-8A1F-4FE069FB38D2}"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62C124-2E2D-443E-8A1F-4FE069FB38D2}"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860C0-DFA4-4147-A62F-246B902981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62C124-2E2D-443E-8A1F-4FE069FB38D2}"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62C124-2E2D-443E-8A1F-4FE069FB38D2}"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162C124-2E2D-443E-8A1F-4FE069FB38D2}"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2C124-2E2D-443E-8A1F-4FE069FB38D2}"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62C124-2E2D-443E-8A1F-4FE069FB38D2}"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860C0-DFA4-4147-A62F-246B902981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162C124-2E2D-443E-8A1F-4FE069FB38D2}"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E1860C0-DFA4-4147-A62F-246B9029818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62C124-2E2D-443E-8A1F-4FE069FB38D2}" type="datetimeFigureOut">
              <a:rPr lang="en-US" smtClean="0"/>
              <a:pPr/>
              <a:t>8/18/2020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E1860C0-DFA4-4147-A62F-246B9029818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ws.amazon.com/ec2/instance-typ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8-Instance 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EC2 Instance Types </a:t>
            </a:r>
          </a:p>
        </p:txBody>
      </p:sp>
      <p:sp>
        <p:nvSpPr>
          <p:cNvPr id="3" name="Content Placeholder 2"/>
          <p:cNvSpPr>
            <a:spLocks noGrp="1"/>
          </p:cNvSpPr>
          <p:nvPr>
            <p:ph idx="1"/>
          </p:nvPr>
        </p:nvSpPr>
        <p:spPr/>
        <p:txBody>
          <a:bodyPr/>
          <a:lstStyle/>
          <a:p>
            <a:r>
              <a:rPr lang="en-US" dirty="0"/>
              <a:t>Amazon EC2 provides a wide selection of instance types optimized to fit different use cases. </a:t>
            </a:r>
          </a:p>
          <a:p>
            <a:r>
              <a:rPr lang="en-US" dirty="0"/>
              <a:t>Instance types comprise varying combinations of CPU, memory, storage, and networking capacity and give you the flexibility to choose the appropriate mix of resources for your applications.</a:t>
            </a:r>
          </a:p>
          <a:p>
            <a:r>
              <a:rPr lang="en-US" dirty="0"/>
              <a:t> Each instance type includes one or more instance sizes, allowing you to scale your resources to the requirements of your target workload.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EC2 Instance Types </a:t>
            </a:r>
          </a:p>
        </p:txBody>
      </p:sp>
      <p:sp>
        <p:nvSpPr>
          <p:cNvPr id="3" name="Content Placeholder 2"/>
          <p:cNvSpPr>
            <a:spLocks noGrp="1"/>
          </p:cNvSpPr>
          <p:nvPr>
            <p:ph idx="1"/>
          </p:nvPr>
        </p:nvSpPr>
        <p:spPr/>
        <p:txBody>
          <a:bodyPr>
            <a:normAutofit fontScale="40000" lnSpcReduction="20000"/>
          </a:bodyPr>
          <a:lstStyle/>
          <a:p>
            <a:r>
              <a:rPr lang="en-US" sz="3800" dirty="0"/>
              <a:t>We have few types of the instances available, those categorized into the following. </a:t>
            </a:r>
          </a:p>
          <a:p>
            <a:pPr lvl="1"/>
            <a:r>
              <a:rPr lang="en-US" sz="3400" dirty="0"/>
              <a:t>General Purpose  </a:t>
            </a:r>
          </a:p>
          <a:p>
            <a:pPr lvl="2"/>
            <a:r>
              <a:rPr lang="en-US" sz="2300" dirty="0"/>
              <a:t>General purpose instances provide a balance of compute, memory and networking resources, and can be used for a variety of diverse workloads. These instances are ideal for applications that use these resources in equal proportions such as web servers and code repositories. </a:t>
            </a:r>
            <a:endParaRPr lang="en-US" sz="2900" dirty="0"/>
          </a:p>
          <a:p>
            <a:pPr lvl="1"/>
            <a:r>
              <a:rPr lang="en-US" sz="3400" dirty="0"/>
              <a:t>Compute Optimized  </a:t>
            </a:r>
          </a:p>
          <a:p>
            <a:pPr lvl="2"/>
            <a:r>
              <a:rPr lang="en-US" dirty="0"/>
              <a:t>Compute Optimized instances are ideal for compute bound applications that benefit from high performance processors. Instances belonging to this family are well suited for batch processing workloads, media transcoding, high performance web servers, high performance computing (HPC), scientific modeling, dedicated gaming servers and ad server engines, machine learning inference and other compute intensive </a:t>
            </a:r>
            <a:r>
              <a:rPr lang="en-US" dirty="0" err="1"/>
              <a:t>applications.Memory</a:t>
            </a:r>
            <a:r>
              <a:rPr lang="en-US" dirty="0"/>
              <a:t> Optimized </a:t>
            </a:r>
            <a:endParaRPr lang="en-US" sz="2900" dirty="0"/>
          </a:p>
          <a:p>
            <a:pPr lvl="2"/>
            <a:r>
              <a:rPr lang="en-US" dirty="0"/>
              <a:t>Memory optimized instances are designed to deliver fast performance for workloads that process large data sets in memory</a:t>
            </a:r>
            <a:r>
              <a:rPr lang="en-US" sz="2900" dirty="0"/>
              <a:t>. </a:t>
            </a:r>
          </a:p>
          <a:p>
            <a:pPr lvl="1"/>
            <a:r>
              <a:rPr lang="en-US" sz="3400" dirty="0"/>
              <a:t>Accelerated Computing  </a:t>
            </a:r>
          </a:p>
          <a:p>
            <a:pPr lvl="2"/>
            <a:r>
              <a:rPr lang="en-US" dirty="0"/>
              <a:t>Accelerated computing instances use hardware accelerators, or co-processors, to perform functions, such as floating-point number calculations, graphics processing, or data pattern matching, more efficiently than is possible in software running on CPUs</a:t>
            </a:r>
          </a:p>
          <a:p>
            <a:pPr lvl="1"/>
            <a:r>
              <a:rPr lang="en-US" sz="3400" dirty="0"/>
              <a:t>Storage Optimized </a:t>
            </a:r>
          </a:p>
          <a:p>
            <a:pPr lvl="2"/>
            <a:r>
              <a:rPr lang="en-US" dirty="0"/>
              <a:t>Storage optimized instances are designed for workloads that require high, sequential read and write access to very large data sets on local storage. They are optimized to deliver tens of thousands of low-latency, random I/O operations per second (IOPS) to applications.</a:t>
            </a:r>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endParaRPr lang="en-US" sz="1800" dirty="0"/>
          </a:p>
          <a:p>
            <a:pPr lvl="1">
              <a:buNone/>
            </a:pPr>
            <a:r>
              <a:rPr lang="en-US" sz="1800" dirty="0"/>
              <a:t>You can check the full list of the instance types from the below URL</a:t>
            </a:r>
          </a:p>
          <a:p>
            <a:pPr lvl="1">
              <a:buNone/>
            </a:pPr>
            <a:r>
              <a:rPr lang="en-US" sz="1800" dirty="0"/>
              <a:t>Reference link: </a:t>
            </a:r>
            <a:r>
              <a:rPr lang="en-US" sz="1800" dirty="0">
                <a:hlinkClick r:id="rId2"/>
              </a:rPr>
              <a:t>https://aws.amazon.com/ec2/instance-types/ </a:t>
            </a:r>
            <a:endParaRPr lang="en-US" sz="1800" dirty="0"/>
          </a:p>
          <a:p>
            <a:pPr lvl="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Instance Type</a:t>
            </a:r>
          </a:p>
        </p:txBody>
      </p:sp>
      <p:sp>
        <p:nvSpPr>
          <p:cNvPr id="3" name="Content Placeholder 2"/>
          <p:cNvSpPr>
            <a:spLocks noGrp="1"/>
          </p:cNvSpPr>
          <p:nvPr>
            <p:ph idx="1"/>
          </p:nvPr>
        </p:nvSpPr>
        <p:spPr/>
        <p:txBody>
          <a:bodyPr/>
          <a:lstStyle/>
          <a:p>
            <a:r>
              <a:rPr lang="en-US" dirty="0"/>
              <a:t>We can change instance types from one type to another with few clicks, but there is down time involved here because we must shut down the instance to change instance type. </a:t>
            </a:r>
          </a:p>
          <a:p>
            <a:r>
              <a:rPr lang="en-US" dirty="0"/>
              <a:t> To change the instance type, select your instance and go to actions then instance state then stop.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533400" y="914400"/>
            <a:ext cx="7086600" cy="2553673"/>
          </a:xfrm>
          <a:prstGeom prst="rect">
            <a:avLst/>
          </a:prstGeom>
          <a:noFill/>
          <a:ln w="9525">
            <a:noFill/>
            <a:miter lim="800000"/>
            <a:headEnd/>
            <a:tailEnd/>
          </a:ln>
        </p:spPr>
      </p:pic>
      <p:sp>
        <p:nvSpPr>
          <p:cNvPr id="6" name="Rectangle 5"/>
          <p:cNvSpPr/>
          <p:nvPr/>
        </p:nvSpPr>
        <p:spPr>
          <a:xfrm>
            <a:off x="381000" y="3581400"/>
            <a:ext cx="7924800" cy="461665"/>
          </a:xfrm>
          <a:prstGeom prst="rect">
            <a:avLst/>
          </a:prstGeom>
        </p:spPr>
        <p:txBody>
          <a:bodyPr wrap="square">
            <a:spAutoFit/>
          </a:bodyPr>
          <a:lstStyle/>
          <a:p>
            <a:r>
              <a:rPr lang="en-US" sz="1200" dirty="0"/>
              <a:t>Once the instance has stopped, make sure you select the instance and go to Actions tab, expand Instance Settings, then choose Change Instance Type.</a:t>
            </a:r>
          </a:p>
        </p:txBody>
      </p:sp>
      <p:pic>
        <p:nvPicPr>
          <p:cNvPr id="2052" name="Picture 4"/>
          <p:cNvPicPr>
            <a:picLocks noChangeAspect="1" noChangeArrowheads="1"/>
          </p:cNvPicPr>
          <p:nvPr/>
        </p:nvPicPr>
        <p:blipFill>
          <a:blip r:embed="rId3" cstate="print"/>
          <a:srcRect/>
          <a:stretch>
            <a:fillRect/>
          </a:stretch>
        </p:blipFill>
        <p:spPr bwMode="auto">
          <a:xfrm>
            <a:off x="533400" y="4038600"/>
            <a:ext cx="6477000" cy="266130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38200"/>
            <a:ext cx="8229600" cy="276999"/>
          </a:xfrm>
          <a:prstGeom prst="rect">
            <a:avLst/>
          </a:prstGeom>
        </p:spPr>
        <p:txBody>
          <a:bodyPr wrap="square">
            <a:spAutoFit/>
          </a:bodyPr>
          <a:lstStyle/>
          <a:p>
            <a:r>
              <a:rPr lang="en-US" sz="1200" dirty="0"/>
              <a:t>Next, Change instance type wizard will open, choose the new instance type from instance type drop down list. </a:t>
            </a:r>
          </a:p>
        </p:txBody>
      </p:sp>
      <p:pic>
        <p:nvPicPr>
          <p:cNvPr id="3075" name="Picture 3"/>
          <p:cNvPicPr>
            <a:picLocks noChangeAspect="1" noChangeArrowheads="1"/>
          </p:cNvPicPr>
          <p:nvPr/>
        </p:nvPicPr>
        <p:blipFill>
          <a:blip r:embed="rId2" cstate="print"/>
          <a:srcRect/>
          <a:stretch>
            <a:fillRect/>
          </a:stretch>
        </p:blipFill>
        <p:spPr bwMode="auto">
          <a:xfrm>
            <a:off x="381000" y="1143000"/>
            <a:ext cx="4425950" cy="5226050"/>
          </a:xfrm>
          <a:prstGeom prst="rect">
            <a:avLst/>
          </a:prstGeom>
          <a:noFill/>
          <a:ln w="9525">
            <a:noFill/>
            <a:miter lim="800000"/>
            <a:headEnd/>
            <a:tailEnd/>
          </a:ln>
        </p:spPr>
      </p:pic>
      <p:sp>
        <p:nvSpPr>
          <p:cNvPr id="7" name="Rectangle 6"/>
          <p:cNvSpPr/>
          <p:nvPr/>
        </p:nvSpPr>
        <p:spPr>
          <a:xfrm>
            <a:off x="381000" y="6477000"/>
            <a:ext cx="1505412" cy="276999"/>
          </a:xfrm>
          <a:prstGeom prst="rect">
            <a:avLst/>
          </a:prstGeom>
        </p:spPr>
        <p:txBody>
          <a:bodyPr wrap="none">
            <a:spAutoFit/>
          </a:bodyPr>
          <a:lstStyle/>
          <a:p>
            <a:r>
              <a:rPr lang="en-US" sz="1200" dirty="0"/>
              <a:t>Next, </a:t>
            </a:r>
            <a:r>
              <a:rPr lang="en-US" sz="1200" dirty="0" err="1"/>
              <a:t>clck</a:t>
            </a:r>
            <a:r>
              <a:rPr lang="en-US" sz="1200" dirty="0"/>
              <a:t> on apply.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609601" y="914401"/>
            <a:ext cx="3733800" cy="2452908"/>
          </a:xfrm>
          <a:prstGeom prst="rect">
            <a:avLst/>
          </a:prstGeom>
          <a:noFill/>
          <a:ln w="9525">
            <a:noFill/>
            <a:miter lim="800000"/>
            <a:headEnd/>
            <a:tailEnd/>
          </a:ln>
        </p:spPr>
      </p:pic>
      <p:sp>
        <p:nvSpPr>
          <p:cNvPr id="6" name="Rectangle 5"/>
          <p:cNvSpPr/>
          <p:nvPr/>
        </p:nvSpPr>
        <p:spPr>
          <a:xfrm>
            <a:off x="152400" y="3429000"/>
            <a:ext cx="8991600" cy="276999"/>
          </a:xfrm>
          <a:prstGeom prst="rect">
            <a:avLst/>
          </a:prstGeom>
        </p:spPr>
        <p:txBody>
          <a:bodyPr wrap="square">
            <a:spAutoFit/>
          </a:bodyPr>
          <a:lstStyle/>
          <a:p>
            <a:r>
              <a:rPr lang="en-US" sz="1200" dirty="0"/>
              <a:t>Now, you can able to see the new instance for the instance under the instance type tab. </a:t>
            </a:r>
          </a:p>
        </p:txBody>
      </p:sp>
      <p:pic>
        <p:nvPicPr>
          <p:cNvPr id="4101" name="Picture 5"/>
          <p:cNvPicPr>
            <a:picLocks noChangeAspect="1" noChangeArrowheads="1"/>
          </p:cNvPicPr>
          <p:nvPr/>
        </p:nvPicPr>
        <p:blipFill>
          <a:blip r:embed="rId3" cstate="print"/>
          <a:srcRect/>
          <a:stretch>
            <a:fillRect/>
          </a:stretch>
        </p:blipFill>
        <p:spPr bwMode="auto">
          <a:xfrm>
            <a:off x="533400" y="3810000"/>
            <a:ext cx="7169150" cy="1276350"/>
          </a:xfrm>
          <a:prstGeom prst="rect">
            <a:avLst/>
          </a:prstGeom>
          <a:noFill/>
          <a:ln w="9525">
            <a:noFill/>
            <a:miter lim="800000"/>
            <a:headEnd/>
            <a:tailEnd/>
          </a:ln>
        </p:spPr>
      </p:pic>
      <p:sp>
        <p:nvSpPr>
          <p:cNvPr id="9" name="Rectangle 8"/>
          <p:cNvSpPr/>
          <p:nvPr/>
        </p:nvSpPr>
        <p:spPr>
          <a:xfrm>
            <a:off x="304800" y="5257800"/>
            <a:ext cx="7848600" cy="276999"/>
          </a:xfrm>
          <a:prstGeom prst="rect">
            <a:avLst/>
          </a:prstGeom>
        </p:spPr>
        <p:txBody>
          <a:bodyPr wrap="square">
            <a:spAutoFit/>
          </a:bodyPr>
          <a:lstStyle/>
          <a:p>
            <a:r>
              <a:rPr lang="en-US" sz="1200" dirty="0"/>
              <a:t>Now you can start the instance and it will start with the new m4.large CPU and RAM configuration.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33400" y="838200"/>
            <a:ext cx="5562600" cy="206330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38200" y="1828800"/>
            <a:ext cx="7689850" cy="18161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1729</TotalTime>
  <Words>502</Words>
  <Application>Microsoft Office PowerPoint</Application>
  <PresentationFormat>On-screen Show (4:3)</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Constantia</vt:lpstr>
      <vt:lpstr>Wingdings 2</vt:lpstr>
      <vt:lpstr>Flow</vt:lpstr>
      <vt:lpstr>8-Instance Types</vt:lpstr>
      <vt:lpstr>Amazon EC2 Instance Types </vt:lpstr>
      <vt:lpstr>Amazon EC2 Instance Types </vt:lpstr>
      <vt:lpstr>Change Instance Type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godwill</dc:creator>
  <cp:lastModifiedBy>Godwill Ngwanah</cp:lastModifiedBy>
  <cp:revision>27</cp:revision>
  <dcterms:created xsi:type="dcterms:W3CDTF">2020-04-08T20:12:49Z</dcterms:created>
  <dcterms:modified xsi:type="dcterms:W3CDTF">2020-08-19T21:34:04Z</dcterms:modified>
</cp:coreProperties>
</file>