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F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F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7299" y="2053958"/>
            <a:ext cx="2651760" cy="746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F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47148" y="2073795"/>
            <a:ext cx="2689859" cy="746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7299" y="950455"/>
            <a:ext cx="5788251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7293" y="2226713"/>
            <a:ext cx="5785484" cy="5896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F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jp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7" Type="http://schemas.openxmlformats.org/officeDocument/2006/relationships/image" Target="../media/image25.png"/><Relationship Id="rId2" Type="http://schemas.openxmlformats.org/officeDocument/2006/relationships/hyperlink" Target="http://www.simplilearn.com/" TargetMode="External"/><Relationship Id="rId16" Type="http://schemas.openxmlformats.org/officeDocument/2006/relationships/image" Target="../media/image34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20" Type="http://schemas.openxmlformats.org/officeDocument/2006/relationships/image" Target="../media/image38.png"/><Relationship Id="rId41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jp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9.png"/><Relationship Id="rId4" Type="http://schemas.openxmlformats.org/officeDocument/2006/relationships/image" Target="../media/image6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0.jp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hyperlink" Target="http://www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i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4534997"/>
            <a:ext cx="5670550" cy="2385695"/>
          </a:xfrm>
          <a:prstGeom prst="rect">
            <a:avLst/>
          </a:prstGeom>
          <a:solidFill>
            <a:srgbClr val="80D3F9"/>
          </a:solidFill>
          <a:ln w="24414">
            <a:solidFill>
              <a:srgbClr val="B2E5F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195580" algn="ctr">
              <a:lnSpc>
                <a:spcPct val="100000"/>
              </a:lnSpc>
            </a:pPr>
            <a:r>
              <a:rPr sz="1800" b="1" spc="-110" dirty="0">
                <a:solidFill>
                  <a:srgbClr val="6C4C40"/>
                </a:solidFill>
                <a:latin typeface="Palatino Linotype"/>
                <a:cs typeface="Palatino Linotype"/>
              </a:rPr>
              <a:t>AWS</a:t>
            </a:r>
            <a:r>
              <a:rPr sz="1800" b="1" spc="-5" dirty="0">
                <a:solidFill>
                  <a:srgbClr val="6C4C4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6C4C40"/>
                </a:solidFill>
                <a:latin typeface="Palatino Linotype"/>
                <a:cs typeface="Palatino Linotype"/>
              </a:rPr>
              <a:t>- </a:t>
            </a:r>
            <a:r>
              <a:rPr sz="1800" b="1" spc="-90" dirty="0">
                <a:solidFill>
                  <a:srgbClr val="6C4C40"/>
                </a:solidFill>
                <a:latin typeface="Palatino Linotype"/>
                <a:cs typeface="Palatino Linotype"/>
              </a:rPr>
              <a:t>Interview</a:t>
            </a:r>
            <a:r>
              <a:rPr sz="1800" b="1" dirty="0">
                <a:solidFill>
                  <a:srgbClr val="6C4C40"/>
                </a:solidFill>
                <a:latin typeface="Palatino Linotype"/>
                <a:cs typeface="Palatino Linotype"/>
              </a:rPr>
              <a:t> </a:t>
            </a:r>
            <a:r>
              <a:rPr sz="1800" b="1" spc="-110" dirty="0">
                <a:solidFill>
                  <a:srgbClr val="6C4C40"/>
                </a:solidFill>
                <a:latin typeface="Palatino Linotype"/>
                <a:cs typeface="Palatino Linotype"/>
              </a:rPr>
              <a:t>Questions</a:t>
            </a:r>
            <a:r>
              <a:rPr sz="1800" b="1" dirty="0">
                <a:solidFill>
                  <a:srgbClr val="6C4C40"/>
                </a:solidFill>
                <a:latin typeface="Palatino Linotype"/>
                <a:cs typeface="Palatino Linotype"/>
              </a:rPr>
              <a:t> </a:t>
            </a:r>
            <a:r>
              <a:rPr sz="1800" b="1" spc="-110" dirty="0">
                <a:solidFill>
                  <a:srgbClr val="6C4C40"/>
                </a:solidFill>
                <a:latin typeface="Palatino Linotype"/>
                <a:cs typeface="Palatino Linotype"/>
              </a:rPr>
              <a:t>And</a:t>
            </a:r>
            <a:r>
              <a:rPr sz="1800" b="1" dirty="0">
                <a:solidFill>
                  <a:srgbClr val="6C4C40"/>
                </a:solidFill>
                <a:latin typeface="Palatino Linotype"/>
                <a:cs typeface="Palatino Linotype"/>
              </a:rPr>
              <a:t> </a:t>
            </a:r>
            <a:r>
              <a:rPr sz="1800" b="1" spc="-10" dirty="0">
                <a:solidFill>
                  <a:srgbClr val="6C4C40"/>
                </a:solidFill>
                <a:latin typeface="Palatino Linotype"/>
                <a:cs typeface="Palatino Linotype"/>
              </a:rPr>
              <a:t>Answers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2937" y="10286569"/>
            <a:ext cx="138112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254" dirty="0">
                <a:solidFill>
                  <a:srgbClr val="575756"/>
                </a:solidFill>
                <a:latin typeface="Verdana"/>
                <a:cs typeface="Verdana"/>
              </a:rPr>
              <a:t>11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7300" y="657602"/>
            <a:ext cx="1113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40" dirty="0">
                <a:latin typeface="Calibri"/>
                <a:cs typeface="Calibri"/>
              </a:rPr>
              <a:t>Elastic</a:t>
            </a:r>
            <a:r>
              <a:rPr sz="4600" b="1" spc="-5" dirty="0">
                <a:latin typeface="Calibri"/>
                <a:cs typeface="Calibri"/>
              </a:rPr>
              <a:t> </a:t>
            </a:r>
            <a:r>
              <a:rPr sz="4600" b="1" spc="204" dirty="0">
                <a:latin typeface="Calibri"/>
                <a:cs typeface="Calibri"/>
              </a:rPr>
              <a:t>Load</a:t>
            </a:r>
            <a:r>
              <a:rPr sz="4600" b="1" spc="-5" dirty="0">
                <a:latin typeface="Calibri"/>
                <a:cs typeface="Calibri"/>
              </a:rPr>
              <a:t> </a:t>
            </a:r>
            <a:r>
              <a:rPr sz="4600" b="1" spc="130" dirty="0">
                <a:latin typeface="Calibri"/>
                <a:cs typeface="Calibri"/>
              </a:rPr>
              <a:t>Balancing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983741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223379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3463018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4805217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5212499"/>
            <a:ext cx="139700" cy="139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7293" y="2226713"/>
            <a:ext cx="5765165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009FE3"/>
                </a:solidFill>
                <a:latin typeface="Verdana"/>
                <a:cs typeface="Verdana"/>
              </a:rPr>
              <a:t>Q:.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are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types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load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balancers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AWS?</a:t>
            </a:r>
            <a:endParaRPr sz="1100">
              <a:latin typeface="Verdana"/>
              <a:cs typeface="Verdana"/>
            </a:endParaRPr>
          </a:p>
          <a:p>
            <a:pPr marL="264160" marR="393065" indent="-252095">
              <a:lnSpc>
                <a:spcPct val="100000"/>
              </a:lnSpc>
              <a:spcBef>
                <a:spcPts val="1135"/>
              </a:spcBef>
            </a:pPr>
            <a:r>
              <a:rPr sz="1100" spc="-60" dirty="0">
                <a:latin typeface="Verdana"/>
                <a:cs typeface="Verdana"/>
              </a:rPr>
              <a:t>A: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three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balancers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supported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Load </a:t>
            </a:r>
            <a:r>
              <a:rPr sz="1100" spc="-10" dirty="0">
                <a:latin typeface="Verdana"/>
                <a:cs typeface="Verdana"/>
              </a:rPr>
              <a:t>Balancing:</a:t>
            </a:r>
            <a:endParaRPr sz="1100">
              <a:latin typeface="Verdana"/>
              <a:cs typeface="Verdana"/>
            </a:endParaRPr>
          </a:p>
          <a:p>
            <a:pPr marL="264160" marR="3655695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Balancer </a:t>
            </a:r>
            <a:r>
              <a:rPr sz="1100" dirty="0">
                <a:latin typeface="Verdana"/>
                <a:cs typeface="Verdana"/>
              </a:rPr>
              <a:t>Network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Balancer Classic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 </a:t>
            </a:r>
            <a:r>
              <a:rPr sz="1100" spc="-10" dirty="0">
                <a:latin typeface="Verdana"/>
                <a:cs typeface="Verdana"/>
              </a:rPr>
              <a:t>Balancer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Verdana"/>
              <a:cs typeface="Verdana"/>
            </a:endParaRPr>
          </a:p>
          <a:p>
            <a:pPr marL="264160" marR="75565" indent="-252095">
              <a:lnSpc>
                <a:spcPct val="100000"/>
              </a:lnSpc>
              <a:spcBef>
                <a:spcPts val="5"/>
              </a:spcBef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uses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various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load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balancers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Elastic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Load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Balancing?</a:t>
            </a:r>
            <a:endParaRPr sz="11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75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Balancer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flexible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management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TLS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termination.</a:t>
            </a:r>
            <a:endParaRPr sz="1100">
              <a:latin typeface="Verdana"/>
              <a:cs typeface="Verdana"/>
            </a:endParaRPr>
          </a:p>
          <a:p>
            <a:pPr marL="264160" marR="107314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Network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Balancer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require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extreme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performance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static </a:t>
            </a:r>
            <a:r>
              <a:rPr sz="1100" spc="-35" dirty="0">
                <a:latin typeface="Verdana"/>
                <a:cs typeface="Verdana"/>
              </a:rPr>
              <a:t>IPs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applications.</a:t>
            </a:r>
            <a:endParaRPr sz="1100">
              <a:latin typeface="Verdana"/>
              <a:cs typeface="Verdana"/>
            </a:endParaRPr>
          </a:p>
          <a:p>
            <a:pPr marL="264160" marR="97155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Classic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Balancer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built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within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Classic network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994" y="8751061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8990706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9230343"/>
            <a:ext cx="139700" cy="139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994" y="9469980"/>
            <a:ext cx="139700" cy="139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87293" y="6036179"/>
            <a:ext cx="5639435" cy="406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Tahoma"/>
                <a:cs typeface="Tahoma"/>
              </a:rPr>
              <a:t>Security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Questions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use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80" dirty="0">
                <a:solidFill>
                  <a:srgbClr val="009FE3"/>
                </a:solidFill>
                <a:latin typeface="Verdana"/>
                <a:cs typeface="Verdana"/>
              </a:rPr>
              <a:t>WAF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monitoring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applications?</a:t>
            </a:r>
            <a:endParaRPr sz="11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7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WAF,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Web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Firewall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protects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web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applications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web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exploitations.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control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traffic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flow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your </a:t>
            </a:r>
            <a:r>
              <a:rPr sz="1100" spc="-10" dirty="0">
                <a:latin typeface="Verdana"/>
                <a:cs typeface="Verdana"/>
              </a:rPr>
              <a:t>applications.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WAF,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custom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rules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block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common </a:t>
            </a:r>
            <a:r>
              <a:rPr sz="1100" dirty="0">
                <a:latin typeface="Verdana"/>
                <a:cs typeface="Verdana"/>
              </a:rPr>
              <a:t>attack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patterns.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three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cases: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allow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requests,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block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all requests,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count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requests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policy.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8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IAM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categories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control?</a:t>
            </a:r>
            <a:endParaRPr sz="1100">
              <a:latin typeface="Verdana"/>
              <a:cs typeface="Verdana"/>
            </a:endParaRPr>
          </a:p>
          <a:p>
            <a:pPr marL="264160" marR="2451735" indent="-252095">
              <a:lnSpc>
                <a:spcPct val="1429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IAM,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following: </a:t>
            </a:r>
            <a:r>
              <a:rPr sz="1100" spc="-20" dirty="0">
                <a:latin typeface="Verdana"/>
                <a:cs typeface="Verdana"/>
              </a:rPr>
              <a:t>Create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users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spc="-20" dirty="0">
                <a:latin typeface="Verdana"/>
                <a:cs typeface="Verdana"/>
              </a:rPr>
              <a:t>Create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groups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Manage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security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credentials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users</a:t>
            </a:r>
            <a:endParaRPr sz="1100">
              <a:latin typeface="Verdana"/>
              <a:cs typeface="Verdana"/>
            </a:endParaRPr>
          </a:p>
          <a:p>
            <a:pPr marL="12700" marR="156845" indent="251460">
              <a:lnSpc>
                <a:spcPct val="142900"/>
              </a:lnSpc>
            </a:pPr>
            <a:r>
              <a:rPr sz="1100" spc="-20" dirty="0">
                <a:latin typeface="Verdana"/>
                <a:cs typeface="Verdana"/>
              </a:rPr>
              <a:t>Create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policies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grant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 </a:t>
            </a:r>
            <a:r>
              <a:rPr sz="1100" dirty="0">
                <a:latin typeface="Verdana"/>
                <a:cs typeface="Verdana"/>
              </a:rPr>
              <a:t>Q:</a:t>
            </a:r>
            <a:r>
              <a:rPr sz="1100" spc="3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policies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users’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passwords?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Here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policies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set: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21300" y="9955065"/>
            <a:ext cx="2170430" cy="572135"/>
          </a:xfrm>
          <a:custGeom>
            <a:avLst/>
            <a:gdLst/>
            <a:ahLst/>
            <a:cxnLst/>
            <a:rect l="l" t="t" r="r" b="b"/>
            <a:pathLst>
              <a:path w="2170429" h="572134">
                <a:moveTo>
                  <a:pt x="2169854" y="0"/>
                </a:moveTo>
                <a:lnTo>
                  <a:pt x="0" y="0"/>
                </a:lnTo>
                <a:lnTo>
                  <a:pt x="0" y="571837"/>
                </a:lnTo>
                <a:lnTo>
                  <a:pt x="2169854" y="571837"/>
                </a:lnTo>
                <a:lnTo>
                  <a:pt x="2169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5388" y="10286569"/>
            <a:ext cx="140906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50" dirty="0">
                <a:solidFill>
                  <a:srgbClr val="575756"/>
                </a:solidFill>
                <a:latin typeface="Verdana"/>
                <a:cs typeface="Verdana"/>
              </a:rPr>
              <a:t>12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1935006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2342280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749560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3156841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4331404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4906322"/>
            <a:ext cx="139700" cy="139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7293" y="1896896"/>
            <a:ext cx="5761990" cy="570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90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minimum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length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password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ask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add </a:t>
            </a:r>
            <a:r>
              <a:rPr sz="1100" dirty="0">
                <a:latin typeface="Verdana"/>
                <a:cs typeface="Verdana"/>
              </a:rPr>
              <a:t>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least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number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special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characters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it.</a:t>
            </a:r>
            <a:endParaRPr sz="1100">
              <a:latin typeface="Verdana"/>
              <a:cs typeface="Verdana"/>
            </a:endParaRPr>
          </a:p>
          <a:p>
            <a:pPr marL="264160" marR="221615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You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assign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requirements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special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character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including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uppercase </a:t>
            </a:r>
            <a:r>
              <a:rPr sz="1100" spc="-30" dirty="0">
                <a:latin typeface="Verdana"/>
                <a:cs typeface="Verdana"/>
              </a:rPr>
              <a:t>letters,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lowercase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letters,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numbers,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non-</a:t>
            </a:r>
            <a:r>
              <a:rPr sz="1100" spc="-10" dirty="0">
                <a:latin typeface="Verdana"/>
                <a:cs typeface="Verdana"/>
              </a:rPr>
              <a:t>alphanumeric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characters.</a:t>
            </a:r>
            <a:endParaRPr sz="1100">
              <a:latin typeface="Verdana"/>
              <a:cs typeface="Verdana"/>
            </a:endParaRPr>
          </a:p>
          <a:p>
            <a:pPr marL="264160" marR="370205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enforce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automatic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password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expiration,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prevent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reuse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old </a:t>
            </a:r>
            <a:r>
              <a:rPr sz="1100" spc="-20" dirty="0">
                <a:latin typeface="Verdana"/>
                <a:cs typeface="Verdana"/>
              </a:rPr>
              <a:t>passwords,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request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password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reset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their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next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sign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in.</a:t>
            </a:r>
            <a:endParaRPr sz="1100">
              <a:latin typeface="Verdana"/>
              <a:cs typeface="Verdana"/>
            </a:endParaRPr>
          </a:p>
          <a:p>
            <a:pPr marL="264160" marR="139065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You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contact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account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administrator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 has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allowed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password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expire.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difference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IAM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role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IAM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user?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key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differences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are: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defines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permissions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making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AWS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requests,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while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permanent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long-</a:t>
            </a:r>
            <a:r>
              <a:rPr sz="1100" spc="-20" dirty="0">
                <a:latin typeface="Verdana"/>
                <a:cs typeface="Verdana"/>
              </a:rPr>
              <a:t>term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credentials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directly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interact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services.</a:t>
            </a:r>
            <a:endParaRPr sz="1100">
              <a:latin typeface="Verdana"/>
              <a:cs typeface="Verdana"/>
            </a:endParaRPr>
          </a:p>
          <a:p>
            <a:pPr marL="264160" marR="73660">
              <a:lnSpc>
                <a:spcPct val="100000"/>
              </a:lnSpc>
              <a:spcBef>
                <a:spcPts val="565"/>
              </a:spcBef>
            </a:pPr>
            <a:r>
              <a:rPr sz="1100" spc="-9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role,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trusted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entities,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like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users,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applications,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AWS</a:t>
            </a:r>
            <a:r>
              <a:rPr sz="1100" spc="500" dirty="0">
                <a:latin typeface="Verdana"/>
                <a:cs typeface="Verdana"/>
              </a:rPr>
              <a:t> 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assume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roles.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Whereas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full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IAM </a:t>
            </a:r>
            <a:r>
              <a:rPr sz="1100" spc="-10" dirty="0">
                <a:latin typeface="Verdana"/>
                <a:cs typeface="Verdana"/>
              </a:rPr>
              <a:t>functionalities.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managed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policies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IAM?</a:t>
            </a:r>
            <a:endParaRPr sz="1100">
              <a:latin typeface="Verdana"/>
              <a:cs typeface="Verdana"/>
            </a:endParaRPr>
          </a:p>
          <a:p>
            <a:pPr marL="264160" marR="4318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managed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policies;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managed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one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managed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AWS.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They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express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permissions using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language.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create,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edit,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them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separately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users,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groups,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roles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attached.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give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example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IAM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policy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policy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summary?</a:t>
            </a:r>
            <a:endParaRPr sz="1100">
              <a:latin typeface="Verdana"/>
              <a:cs typeface="Verdana"/>
            </a:endParaRPr>
          </a:p>
          <a:p>
            <a:pPr marL="264160" marR="90805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example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grant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add,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update,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delete </a:t>
            </a:r>
            <a:r>
              <a:rPr sz="1100" dirty="0">
                <a:latin typeface="Verdana"/>
                <a:cs typeface="Verdana"/>
              </a:rPr>
              <a:t>objects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specific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folder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6001" y="7929003"/>
            <a:ext cx="4427994" cy="204299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283200" y="255820"/>
            <a:ext cx="2143125" cy="974725"/>
          </a:xfrm>
          <a:custGeom>
            <a:avLst/>
            <a:gdLst/>
            <a:ahLst/>
            <a:cxnLst/>
            <a:rect l="l" t="t" r="r" b="b"/>
            <a:pathLst>
              <a:path w="2143125" h="974725">
                <a:moveTo>
                  <a:pt x="2142958" y="0"/>
                </a:moveTo>
                <a:lnTo>
                  <a:pt x="0" y="0"/>
                </a:lnTo>
                <a:lnTo>
                  <a:pt x="0" y="974682"/>
                </a:lnTo>
                <a:lnTo>
                  <a:pt x="2142958" y="974682"/>
                </a:lnTo>
                <a:lnTo>
                  <a:pt x="2142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7700" y="10102698"/>
            <a:ext cx="1646555" cy="424815"/>
          </a:xfrm>
          <a:custGeom>
            <a:avLst/>
            <a:gdLst/>
            <a:ahLst/>
            <a:cxnLst/>
            <a:rect l="l" t="t" r="r" b="b"/>
            <a:pathLst>
              <a:path w="1646554" h="424815">
                <a:moveTo>
                  <a:pt x="1646085" y="0"/>
                </a:moveTo>
                <a:lnTo>
                  <a:pt x="0" y="0"/>
                </a:lnTo>
                <a:lnTo>
                  <a:pt x="0" y="424205"/>
                </a:lnTo>
                <a:lnTo>
                  <a:pt x="1646085" y="424205"/>
                </a:lnTo>
                <a:lnTo>
                  <a:pt x="16460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3789" y="10286569"/>
            <a:ext cx="141033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13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924532"/>
            <a:ext cx="7560309" cy="767715"/>
            <a:chOff x="0" y="9924532"/>
            <a:chExt cx="7560309" cy="767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628896"/>
              <a:ext cx="7560005" cy="631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08600" y="9924532"/>
              <a:ext cx="2251710" cy="666115"/>
            </a:xfrm>
            <a:custGeom>
              <a:avLst/>
              <a:gdLst/>
              <a:ahLst/>
              <a:cxnLst/>
              <a:rect l="l" t="t" r="r" b="b"/>
              <a:pathLst>
                <a:path w="2251709" h="666115">
                  <a:moveTo>
                    <a:pt x="0" y="665870"/>
                  </a:moveTo>
                  <a:lnTo>
                    <a:pt x="2251405" y="665870"/>
                  </a:lnTo>
                  <a:lnTo>
                    <a:pt x="2251405" y="0"/>
                  </a:lnTo>
                  <a:lnTo>
                    <a:pt x="0" y="0"/>
                  </a:lnTo>
                  <a:lnTo>
                    <a:pt x="0" y="6658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67300" y="657602"/>
            <a:ext cx="1113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299" y="1579361"/>
            <a:ext cx="28352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example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summary: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4468426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4875706"/>
            <a:ext cx="139700" cy="139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7299" y="3879103"/>
            <a:ext cx="578485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8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does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IAM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help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business?</a:t>
            </a:r>
            <a:endParaRPr sz="11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3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enables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to:</a:t>
            </a:r>
            <a:endParaRPr sz="1100">
              <a:latin typeface="Verdana"/>
              <a:cs typeface="Verdana"/>
            </a:endParaRPr>
          </a:p>
          <a:p>
            <a:pPr marL="264160" marR="5080" algn="just">
              <a:lnSpc>
                <a:spcPct val="100000"/>
              </a:lnSpc>
              <a:spcBef>
                <a:spcPts val="565"/>
              </a:spcBef>
            </a:pPr>
            <a:r>
              <a:rPr sz="1100" spc="-5" dirty="0">
                <a:latin typeface="Verdana"/>
                <a:cs typeface="Verdana"/>
              </a:rPr>
              <a:t>Manage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their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provides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secure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resource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multiple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endParaRPr sz="1100">
              <a:latin typeface="Verdana"/>
              <a:cs typeface="Verdana"/>
            </a:endParaRPr>
          </a:p>
          <a:p>
            <a:pPr marL="264160" marR="74295" algn="just">
              <a:lnSpc>
                <a:spcPct val="100000"/>
              </a:lnSpc>
              <a:spcBef>
                <a:spcPts val="565"/>
              </a:spcBef>
            </a:pPr>
            <a:r>
              <a:rPr sz="1100" spc="-5" dirty="0">
                <a:latin typeface="Verdana"/>
                <a:cs typeface="Verdana"/>
              </a:rPr>
              <a:t>Manage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federated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–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allows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provide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secure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resources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your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account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your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employees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applications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IAM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roles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8" y="1980006"/>
            <a:ext cx="5756402" cy="16297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7671790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7911428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8151066"/>
            <a:ext cx="139700" cy="139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8869987"/>
            <a:ext cx="139700" cy="1397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9277267"/>
            <a:ext cx="139700" cy="1397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9516906"/>
            <a:ext cx="139700" cy="1397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87299" y="6108178"/>
            <a:ext cx="5748655" cy="3564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latin typeface="Tahoma"/>
                <a:cs typeface="Tahoma"/>
              </a:rPr>
              <a:t>General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Questions</a:t>
            </a:r>
            <a:endParaRPr sz="2800">
              <a:latin typeface="Tahoma"/>
              <a:cs typeface="Tahoma"/>
            </a:endParaRPr>
          </a:p>
          <a:p>
            <a:pPr marL="264160" marR="5080" indent="-252095">
              <a:lnSpc>
                <a:spcPct val="100000"/>
              </a:lnSpc>
              <a:spcBef>
                <a:spcPts val="277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Define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explain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three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basic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types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cloud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AWS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products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built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based</a:t>
            </a:r>
            <a:r>
              <a:rPr sz="12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them?</a:t>
            </a:r>
            <a:endParaRPr sz="1200">
              <a:latin typeface="Verdana"/>
              <a:cs typeface="Verdana"/>
            </a:endParaRPr>
          </a:p>
          <a:p>
            <a:pPr marL="264160" marR="2478405" indent="-252095">
              <a:lnSpc>
                <a:spcPct val="142900"/>
              </a:lnSpc>
              <a:spcBef>
                <a:spcPts val="54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three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basic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are: </a:t>
            </a:r>
            <a:r>
              <a:rPr sz="1100" spc="-10" dirty="0">
                <a:latin typeface="Verdana"/>
                <a:cs typeface="Verdana"/>
              </a:rPr>
              <a:t>Computing</a:t>
            </a:r>
            <a:endParaRPr sz="1100">
              <a:latin typeface="Verdana"/>
              <a:cs typeface="Verdana"/>
            </a:endParaRPr>
          </a:p>
          <a:p>
            <a:pPr marL="264160" marR="4667250">
              <a:lnSpc>
                <a:spcPct val="142900"/>
              </a:lnSpc>
              <a:spcBef>
                <a:spcPts val="5"/>
              </a:spcBef>
            </a:pPr>
            <a:r>
              <a:rPr sz="1100" spc="-10" dirty="0">
                <a:latin typeface="Verdana"/>
                <a:cs typeface="Verdana"/>
              </a:rPr>
              <a:t>Storage Networking</a:t>
            </a:r>
            <a:endParaRPr sz="1100">
              <a:latin typeface="Verdana"/>
              <a:cs typeface="Verdana"/>
            </a:endParaRPr>
          </a:p>
          <a:p>
            <a:pPr marL="264160" marR="260985">
              <a:lnSpc>
                <a:spcPct val="100000"/>
              </a:lnSpc>
              <a:spcBef>
                <a:spcPts val="1130"/>
              </a:spcBef>
            </a:pPr>
            <a:r>
              <a:rPr sz="1100" spc="-10" dirty="0">
                <a:latin typeface="Verdana"/>
                <a:cs typeface="Verdana"/>
              </a:rPr>
              <a:t>Here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products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built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three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 service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types:</a:t>
            </a:r>
            <a:endParaRPr sz="1100">
              <a:latin typeface="Verdana"/>
              <a:cs typeface="Verdana"/>
            </a:endParaRPr>
          </a:p>
          <a:p>
            <a:pPr marL="264160" marR="6223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Computing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include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EC2,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Beanstalk,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Lambda,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Auto-</a:t>
            </a:r>
            <a:r>
              <a:rPr sz="1100" spc="-25" dirty="0">
                <a:latin typeface="Verdana"/>
                <a:cs typeface="Verdana"/>
              </a:rPr>
              <a:t>Scaling,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spc="-10" dirty="0">
                <a:latin typeface="Verdana"/>
                <a:cs typeface="Verdana"/>
              </a:rPr>
              <a:t>Lightsat.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Storage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include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S3,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Glacier,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Block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Storage,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File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System.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Networking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include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VPC,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CloudFront,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Route53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7159" y="10286569"/>
            <a:ext cx="141732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20" dirty="0">
                <a:solidFill>
                  <a:srgbClr val="575756"/>
                </a:solidFill>
                <a:latin typeface="Verdana"/>
                <a:cs typeface="Verdana"/>
              </a:rPr>
              <a:t>14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9" y="1036821"/>
            <a:ext cx="5783580" cy="102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relation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Availability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Zone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Region?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regions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separate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geographical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areas, </a:t>
            </a:r>
            <a:r>
              <a:rPr sz="1100" spc="-25" dirty="0">
                <a:latin typeface="Verdana"/>
                <a:cs typeface="Verdana"/>
              </a:rPr>
              <a:t>like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US-</a:t>
            </a:r>
            <a:r>
              <a:rPr sz="1100" dirty="0">
                <a:latin typeface="Verdana"/>
                <a:cs typeface="Verdana"/>
              </a:rPr>
              <a:t>West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10" dirty="0">
                <a:latin typeface="Verdana"/>
                <a:cs typeface="Verdana"/>
              </a:rPr>
              <a:t>1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(North </a:t>
            </a:r>
            <a:r>
              <a:rPr sz="1100" spc="-20" dirty="0">
                <a:latin typeface="Verdana"/>
                <a:cs typeface="Verdana"/>
              </a:rPr>
              <a:t>California)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Asia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South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(Mumbai).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hand,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availability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zones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areas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present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inside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regions.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generally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isolated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zones 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replicate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themselves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whenever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required.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8" y="2510721"/>
            <a:ext cx="5795348" cy="22579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8241782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8481428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8721066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8960703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9200348"/>
            <a:ext cx="139700" cy="139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9439986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994" y="9679625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9919268"/>
            <a:ext cx="139700" cy="1397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87299" y="5068821"/>
            <a:ext cx="5763260" cy="517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1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auto-scaling?</a:t>
            </a:r>
            <a:endParaRPr sz="1200">
              <a:latin typeface="Verdana"/>
              <a:cs typeface="Verdana"/>
            </a:endParaRPr>
          </a:p>
          <a:p>
            <a:pPr marL="264160" marR="125730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Auto-scaling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function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allows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provision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launch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new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whenever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demand.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automatically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increase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decrease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capacity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relation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demand.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0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geo-targeting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CloudFront?</a:t>
            </a:r>
            <a:endParaRPr sz="1200">
              <a:latin typeface="Verdana"/>
              <a:cs typeface="Verdana"/>
            </a:endParaRPr>
          </a:p>
          <a:p>
            <a:pPr marL="264160" marR="172720" indent="-252095">
              <a:lnSpc>
                <a:spcPct val="100000"/>
              </a:lnSpc>
              <a:spcBef>
                <a:spcPts val="111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9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Geo-</a:t>
            </a:r>
            <a:r>
              <a:rPr sz="1100" spc="-20" dirty="0">
                <a:latin typeface="Verdana"/>
                <a:cs typeface="Verdana"/>
              </a:rPr>
              <a:t>Targeting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concept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where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businesses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show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personalized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content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their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audience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their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geographic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location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without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URL.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customized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content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audience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specific </a:t>
            </a:r>
            <a:r>
              <a:rPr sz="1100" dirty="0">
                <a:latin typeface="Verdana"/>
                <a:cs typeface="Verdana"/>
              </a:rPr>
              <a:t>geographical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area, </a:t>
            </a:r>
            <a:r>
              <a:rPr sz="1100" dirty="0">
                <a:latin typeface="Verdana"/>
                <a:cs typeface="Verdana"/>
              </a:rPr>
              <a:t>keeping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their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needs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forefront.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upgrade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downgrade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system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with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near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zero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downtime?</a:t>
            </a:r>
            <a:endParaRPr sz="1200">
              <a:latin typeface="Verdana"/>
              <a:cs typeface="Verdana"/>
            </a:endParaRPr>
          </a:p>
          <a:p>
            <a:pPr marL="264160" marR="188595" indent="-252095">
              <a:lnSpc>
                <a:spcPct val="100000"/>
              </a:lnSpc>
              <a:spcBef>
                <a:spcPts val="111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upgrade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downgrade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system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near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zero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downtime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following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steps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migration: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Open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console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Choose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Operating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System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AMI</a:t>
            </a:r>
            <a:endParaRPr sz="1100">
              <a:latin typeface="Verdana"/>
              <a:cs typeface="Verdana"/>
            </a:endParaRPr>
          </a:p>
          <a:p>
            <a:pPr marL="264160" marR="2240280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Launch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type </a:t>
            </a:r>
            <a:r>
              <a:rPr sz="1100" spc="-40" dirty="0">
                <a:latin typeface="Verdana"/>
                <a:cs typeface="Verdana"/>
              </a:rPr>
              <a:t>Install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updates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spc="-40" dirty="0">
                <a:latin typeface="Verdana"/>
                <a:cs typeface="Verdana"/>
              </a:rPr>
              <a:t>Install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applications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spc="-20" dirty="0">
                <a:latin typeface="Verdana"/>
                <a:cs typeface="Verdana"/>
              </a:rPr>
              <a:t>Test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it’s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working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70"/>
              </a:spcBef>
            </a:pPr>
            <a:r>
              <a:rPr sz="1100" spc="-75" dirty="0">
                <a:latin typeface="Verdana"/>
                <a:cs typeface="Verdana"/>
              </a:rPr>
              <a:t>If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working,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deploy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replace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older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endParaRPr sz="1100">
              <a:latin typeface="Verdana"/>
              <a:cs typeface="Verdana"/>
            </a:endParaRPr>
          </a:p>
          <a:p>
            <a:pPr marL="264160" marR="9144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Once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it’s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deployed,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upgrade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downgrade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system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near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zero </a:t>
            </a:r>
            <a:r>
              <a:rPr sz="1100" spc="-10" dirty="0">
                <a:latin typeface="Verdana"/>
                <a:cs typeface="Verdana"/>
              </a:rPr>
              <a:t>downtime.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5900" y="295041"/>
            <a:ext cx="1633220" cy="720090"/>
          </a:xfrm>
          <a:custGeom>
            <a:avLst/>
            <a:gdLst/>
            <a:ahLst/>
            <a:cxnLst/>
            <a:rect l="l" t="t" r="r" b="b"/>
            <a:pathLst>
              <a:path w="1633220" h="720090">
                <a:moveTo>
                  <a:pt x="1632731" y="0"/>
                </a:moveTo>
                <a:lnTo>
                  <a:pt x="0" y="0"/>
                </a:lnTo>
                <a:lnTo>
                  <a:pt x="0" y="719562"/>
                </a:lnTo>
                <a:lnTo>
                  <a:pt x="1632731" y="719562"/>
                </a:lnTo>
                <a:lnTo>
                  <a:pt x="1632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1500" y="10168439"/>
            <a:ext cx="1800860" cy="384175"/>
          </a:xfrm>
          <a:custGeom>
            <a:avLst/>
            <a:gdLst/>
            <a:ahLst/>
            <a:cxnLst/>
            <a:rect l="l" t="t" r="r" b="b"/>
            <a:pathLst>
              <a:path w="1800859" h="384175">
                <a:moveTo>
                  <a:pt x="1800582" y="0"/>
                </a:moveTo>
                <a:lnTo>
                  <a:pt x="0" y="0"/>
                </a:lnTo>
                <a:lnTo>
                  <a:pt x="0" y="383863"/>
                </a:lnTo>
                <a:lnTo>
                  <a:pt x="1800582" y="383863"/>
                </a:lnTo>
                <a:lnTo>
                  <a:pt x="18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3902" y="10286569"/>
            <a:ext cx="141033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15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3176778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3751700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4326618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4901541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6441862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6681500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6921138"/>
            <a:ext cx="139700" cy="139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7160783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7400421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7640060"/>
            <a:ext cx="139700" cy="1397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87299" y="2224174"/>
            <a:ext cx="5765800" cy="557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06045" indent="-25209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04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tools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techniques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use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identify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if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paying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more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than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should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be,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correct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it?</a:t>
            </a:r>
            <a:endParaRPr sz="1200">
              <a:latin typeface="Verdana"/>
              <a:cs typeface="Verdana"/>
            </a:endParaRPr>
          </a:p>
          <a:p>
            <a:pPr marL="264160" marR="217170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paying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correct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amount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following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resources:</a:t>
            </a:r>
            <a:endParaRPr sz="1100">
              <a:latin typeface="Verdana"/>
              <a:cs typeface="Verdana"/>
            </a:endParaRPr>
          </a:p>
          <a:p>
            <a:pPr marL="264160" marR="107314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services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dashboard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management </a:t>
            </a:r>
            <a:r>
              <a:rPr sz="1100" dirty="0">
                <a:latin typeface="Verdana"/>
                <a:cs typeface="Verdana"/>
              </a:rPr>
              <a:t>console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shows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top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five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most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services.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know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much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spending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question.</a:t>
            </a:r>
            <a:endParaRPr sz="1100">
              <a:latin typeface="Verdana"/>
              <a:cs typeface="Verdana"/>
            </a:endParaRPr>
          </a:p>
          <a:p>
            <a:pPr marL="264160" marR="2794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Cost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explorer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explorer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available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you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view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analyze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usage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last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80" dirty="0">
                <a:latin typeface="Verdana"/>
                <a:cs typeface="Verdana"/>
              </a:rPr>
              <a:t>13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months.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forecast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upcoming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three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months.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Budgets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allows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plan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budget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services.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allows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current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plan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meets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budget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details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you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services.</a:t>
            </a:r>
            <a:endParaRPr sz="1100">
              <a:latin typeface="Verdana"/>
              <a:cs typeface="Verdana"/>
            </a:endParaRPr>
          </a:p>
          <a:p>
            <a:pPr marL="264160" marR="609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Cost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allocation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tags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more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particular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month.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organize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allocation </a:t>
            </a:r>
            <a:r>
              <a:rPr sz="1100" dirty="0">
                <a:latin typeface="Verdana"/>
                <a:cs typeface="Verdana"/>
              </a:rPr>
              <a:t>tags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keep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track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costs.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Verdana"/>
              <a:cs typeface="Verdana"/>
            </a:endParaRPr>
          </a:p>
          <a:p>
            <a:pPr marL="264160" marR="323850" indent="-252095">
              <a:lnSpc>
                <a:spcPct val="100000"/>
              </a:lnSpc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there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any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other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alternative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tool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log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into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cloud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environment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than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console?</a:t>
            </a:r>
            <a:endParaRPr sz="1200">
              <a:latin typeface="Verdana"/>
              <a:cs typeface="Verdana"/>
            </a:endParaRPr>
          </a:p>
          <a:p>
            <a:pPr marL="264160" marR="1824355" indent="-252095">
              <a:lnSpc>
                <a:spcPct val="142900"/>
              </a:lnSpc>
              <a:spcBef>
                <a:spcPts val="545"/>
              </a:spcBef>
            </a:pPr>
            <a:r>
              <a:rPr sz="1100" spc="-60" dirty="0">
                <a:latin typeface="Verdana"/>
                <a:cs typeface="Verdana"/>
              </a:rPr>
              <a:t>A: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are: </a:t>
            </a:r>
            <a:r>
              <a:rPr sz="1100" spc="-10" dirty="0">
                <a:latin typeface="Verdana"/>
                <a:cs typeface="Verdana"/>
              </a:rPr>
              <a:t>Putty</a:t>
            </a:r>
            <a:endParaRPr sz="1100">
              <a:latin typeface="Verdana"/>
              <a:cs typeface="Verdana"/>
            </a:endParaRPr>
          </a:p>
          <a:p>
            <a:pPr marL="264160" marR="3950335">
              <a:lnSpc>
                <a:spcPct val="1429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CLI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Linux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CLI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Windows</a:t>
            </a:r>
            <a:endParaRPr sz="1100">
              <a:latin typeface="Verdana"/>
              <a:cs typeface="Verdana"/>
            </a:endParaRPr>
          </a:p>
          <a:p>
            <a:pPr marL="264160" marR="3570604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CLI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Windows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CMD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SDK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spc="-10" dirty="0">
                <a:latin typeface="Verdana"/>
                <a:cs typeface="Verdana"/>
              </a:rPr>
              <a:t>Eclipse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1400" y="327862"/>
            <a:ext cx="2237105" cy="699770"/>
          </a:xfrm>
          <a:custGeom>
            <a:avLst/>
            <a:gdLst/>
            <a:ahLst/>
            <a:cxnLst/>
            <a:rect l="l" t="t" r="r" b="b"/>
            <a:pathLst>
              <a:path w="2237104" h="699769">
                <a:moveTo>
                  <a:pt x="2236994" y="0"/>
                </a:moveTo>
                <a:lnTo>
                  <a:pt x="0" y="0"/>
                </a:lnTo>
                <a:lnTo>
                  <a:pt x="0" y="699440"/>
                </a:lnTo>
                <a:lnTo>
                  <a:pt x="2236994" y="699440"/>
                </a:lnTo>
                <a:lnTo>
                  <a:pt x="2236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9400" y="9821436"/>
            <a:ext cx="2082800" cy="692785"/>
          </a:xfrm>
          <a:custGeom>
            <a:avLst/>
            <a:gdLst/>
            <a:ahLst/>
            <a:cxnLst/>
            <a:rect l="l" t="t" r="r" b="b"/>
            <a:pathLst>
              <a:path w="2082800" h="692784">
                <a:moveTo>
                  <a:pt x="2082498" y="0"/>
                </a:moveTo>
                <a:lnTo>
                  <a:pt x="0" y="0"/>
                </a:lnTo>
                <a:lnTo>
                  <a:pt x="0" y="692766"/>
                </a:lnTo>
                <a:lnTo>
                  <a:pt x="2082498" y="692766"/>
                </a:lnTo>
                <a:lnTo>
                  <a:pt x="2082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904" y="10286569"/>
            <a:ext cx="141414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30" dirty="0">
                <a:solidFill>
                  <a:srgbClr val="575756"/>
                </a:solidFill>
                <a:latin typeface="Verdana"/>
                <a:cs typeface="Verdana"/>
              </a:rPr>
              <a:t>16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3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7300" y="657602"/>
            <a:ext cx="1113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9" y="2224174"/>
            <a:ext cx="5706110" cy="102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29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used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create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centralized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logging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solution?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10"/>
              </a:spcBef>
              <a:tabLst>
                <a:tab pos="264160" algn="l"/>
              </a:tabLst>
            </a:pPr>
            <a:r>
              <a:rPr sz="1100" spc="5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	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basic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CloudWatch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Logs,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store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them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S3,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Search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visualize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them.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can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Kinesis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Firehose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move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S3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Amazon ElasticSearch.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7921697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8831900"/>
            <a:ext cx="139700" cy="139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7299" y="6984334"/>
            <a:ext cx="571627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native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Security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logging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capabilities?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Most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their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own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logging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options.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them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account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level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logging,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like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CloudTrail,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others. </a:t>
            </a:r>
            <a:r>
              <a:rPr sz="1100" dirty="0">
                <a:latin typeface="Verdana"/>
                <a:cs typeface="Verdana"/>
              </a:rPr>
              <a:t>Let’s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take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look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specific:</a:t>
            </a:r>
            <a:endParaRPr sz="1100">
              <a:latin typeface="Verdana"/>
              <a:cs typeface="Verdana"/>
            </a:endParaRPr>
          </a:p>
          <a:p>
            <a:pPr marL="264160" marR="6604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CloudTrail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history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API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calls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every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account.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perform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security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analysis,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25" dirty="0">
                <a:latin typeface="Verdana"/>
                <a:cs typeface="Verdana"/>
              </a:rPr>
              <a:t>tracking,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compliance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auditing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environment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well.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best </a:t>
            </a:r>
            <a:r>
              <a:rPr sz="1100" dirty="0">
                <a:latin typeface="Verdana"/>
                <a:cs typeface="Verdana"/>
              </a:rPr>
              <a:t>part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lets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notifications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via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delivered.</a:t>
            </a:r>
            <a:endParaRPr sz="1100">
              <a:latin typeface="Verdana"/>
              <a:cs typeface="Verdana"/>
            </a:endParaRPr>
          </a:p>
          <a:p>
            <a:pPr marL="264160" marR="35179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understand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configuration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</a:t>
            </a:r>
            <a:r>
              <a:rPr sz="1100" dirty="0">
                <a:latin typeface="Verdana"/>
                <a:cs typeface="Verdana"/>
              </a:rPr>
              <a:t>happen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environment.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inventory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</a:t>
            </a:r>
            <a:r>
              <a:rPr sz="1100" dirty="0">
                <a:latin typeface="Verdana"/>
                <a:cs typeface="Verdana"/>
              </a:rPr>
              <a:t>includes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configuration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history,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configuration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notification,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spc="-20" dirty="0">
                <a:latin typeface="Verdana"/>
                <a:cs typeface="Verdana"/>
              </a:rPr>
              <a:t>relationships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resources.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20" dirty="0">
                <a:latin typeface="Verdana"/>
                <a:cs typeface="Verdana"/>
              </a:rPr>
              <a:t> send </a:t>
            </a:r>
            <a:r>
              <a:rPr sz="1100" dirty="0">
                <a:latin typeface="Verdana"/>
                <a:cs typeface="Verdana"/>
              </a:rPr>
              <a:t>notification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via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delivered.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3870" y="3401355"/>
            <a:ext cx="5450314" cy="329451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041900" y="9811870"/>
            <a:ext cx="2324735" cy="753745"/>
          </a:xfrm>
          <a:custGeom>
            <a:avLst/>
            <a:gdLst/>
            <a:ahLst/>
            <a:cxnLst/>
            <a:rect l="l" t="t" r="r" b="b"/>
            <a:pathLst>
              <a:path w="2324734" h="753745">
                <a:moveTo>
                  <a:pt x="2324257" y="0"/>
                </a:moveTo>
                <a:lnTo>
                  <a:pt x="0" y="0"/>
                </a:lnTo>
                <a:lnTo>
                  <a:pt x="0" y="753132"/>
                </a:lnTo>
                <a:lnTo>
                  <a:pt x="2324257" y="753132"/>
                </a:lnTo>
                <a:lnTo>
                  <a:pt x="2324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5732" y="10286569"/>
            <a:ext cx="140843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50" dirty="0">
                <a:solidFill>
                  <a:srgbClr val="575756"/>
                </a:solidFill>
                <a:latin typeface="Verdana"/>
                <a:cs typeface="Verdana"/>
              </a:rPr>
              <a:t>17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3329178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568822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3808460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4048098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4287742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4527381"/>
            <a:ext cx="139700" cy="139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7299" y="2224174"/>
            <a:ext cx="5785485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19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DDoS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attack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minimize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them?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DDoS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cyber-</a:t>
            </a:r>
            <a:r>
              <a:rPr sz="1100" dirty="0">
                <a:latin typeface="Verdana"/>
                <a:cs typeface="Verdana"/>
              </a:rPr>
              <a:t>attack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perpetrator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accesses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website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creates multiple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sessions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legitimate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cannot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service.</a:t>
            </a:r>
            <a:endParaRPr sz="1100">
              <a:latin typeface="Verdana"/>
              <a:cs typeface="Verdana"/>
            </a:endParaRPr>
          </a:p>
          <a:p>
            <a:pPr marL="264160" marR="567055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native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tools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deny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DDoS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attacks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AWS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are:</a:t>
            </a:r>
            <a:endParaRPr sz="1100">
              <a:latin typeface="Verdana"/>
              <a:cs typeface="Verdana"/>
            </a:endParaRPr>
          </a:p>
          <a:p>
            <a:pPr marL="264160" marR="4703445">
              <a:lnSpc>
                <a:spcPct val="1429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Shield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WAF</a:t>
            </a:r>
            <a:endParaRPr sz="1100">
              <a:latin typeface="Verdana"/>
              <a:cs typeface="Verdana"/>
            </a:endParaRPr>
          </a:p>
          <a:p>
            <a:pPr marL="264160" marR="4114800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Route53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CloudFront </a:t>
            </a:r>
            <a:r>
              <a:rPr sz="1100" spc="-25" dirty="0">
                <a:latin typeface="Verdana"/>
                <a:cs typeface="Verdana"/>
              </a:rPr>
              <a:t>ELB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spc="30" dirty="0">
                <a:latin typeface="Verdana"/>
                <a:cs typeface="Verdana"/>
              </a:rPr>
              <a:t>VPC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299" y="8190934"/>
            <a:ext cx="5778500" cy="172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04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trying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provide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particular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region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but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500" dirty="0">
                <a:solidFill>
                  <a:srgbClr val="009FE3"/>
                </a:solidFill>
                <a:latin typeface="Verdana"/>
                <a:cs typeface="Verdana"/>
              </a:rPr>
              <a:t> 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not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seeing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region.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Why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this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happening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9FE3"/>
                </a:solidFill>
                <a:latin typeface="Verdana"/>
                <a:cs typeface="Verdana"/>
              </a:rPr>
              <a:t>do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fix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it?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available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regions.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initially launches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service,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doesn’t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immediately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published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regions.</a:t>
            </a:r>
            <a:endParaRPr sz="1100">
              <a:latin typeface="Verdana"/>
              <a:cs typeface="Verdana"/>
            </a:endParaRPr>
          </a:p>
          <a:p>
            <a:pPr marL="264160" marR="4826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They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start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small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slowly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expand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regions.</a:t>
            </a:r>
            <a:r>
              <a:rPr sz="1100" spc="-60" dirty="0">
                <a:latin typeface="Verdana"/>
                <a:cs typeface="Verdana"/>
              </a:rPr>
              <a:t> So,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don’t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see</a:t>
            </a:r>
            <a:r>
              <a:rPr sz="1100" spc="50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specific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region,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hasn’t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published 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region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yet.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However,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available,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switch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nearest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region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2672" y="5117574"/>
            <a:ext cx="5561312" cy="276633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435600" y="418400"/>
            <a:ext cx="1612900" cy="786765"/>
          </a:xfrm>
          <a:custGeom>
            <a:avLst/>
            <a:gdLst/>
            <a:ahLst/>
            <a:cxnLst/>
            <a:rect l="l" t="t" r="r" b="b"/>
            <a:pathLst>
              <a:path w="1612900" h="786765">
                <a:moveTo>
                  <a:pt x="1612515" y="0"/>
                </a:moveTo>
                <a:lnTo>
                  <a:pt x="0" y="0"/>
                </a:lnTo>
                <a:lnTo>
                  <a:pt x="0" y="786702"/>
                </a:lnTo>
                <a:lnTo>
                  <a:pt x="1612515" y="786702"/>
                </a:lnTo>
                <a:lnTo>
                  <a:pt x="1612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3400" y="10074404"/>
            <a:ext cx="1680210" cy="478155"/>
          </a:xfrm>
          <a:custGeom>
            <a:avLst/>
            <a:gdLst/>
            <a:ahLst/>
            <a:cxnLst/>
            <a:rect l="l" t="t" r="r" b="b"/>
            <a:pathLst>
              <a:path w="1680209" h="478154">
                <a:moveTo>
                  <a:pt x="1679656" y="0"/>
                </a:moveTo>
                <a:lnTo>
                  <a:pt x="0" y="0"/>
                </a:lnTo>
                <a:lnTo>
                  <a:pt x="0" y="477898"/>
                </a:lnTo>
                <a:lnTo>
                  <a:pt x="1679656" y="477898"/>
                </a:lnTo>
                <a:lnTo>
                  <a:pt x="1679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1846" y="10286569"/>
            <a:ext cx="141224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40" dirty="0">
                <a:solidFill>
                  <a:srgbClr val="575756"/>
                </a:solidFill>
                <a:latin typeface="Verdana"/>
                <a:cs typeface="Verdana"/>
              </a:rPr>
              <a:t>18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099057"/>
            <a:ext cx="7560309" cy="593090"/>
            <a:chOff x="0" y="10099057"/>
            <a:chExt cx="7560309" cy="5930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628897"/>
              <a:ext cx="7560005" cy="631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64200" y="10099057"/>
              <a:ext cx="1760855" cy="491490"/>
            </a:xfrm>
            <a:custGeom>
              <a:avLst/>
              <a:gdLst/>
              <a:ahLst/>
              <a:cxnLst/>
              <a:rect l="l" t="t" r="r" b="b"/>
              <a:pathLst>
                <a:path w="1760854" h="491490">
                  <a:moveTo>
                    <a:pt x="1760237" y="0"/>
                  </a:moveTo>
                  <a:lnTo>
                    <a:pt x="0" y="0"/>
                  </a:lnTo>
                  <a:lnTo>
                    <a:pt x="0" y="491345"/>
                  </a:lnTo>
                  <a:lnTo>
                    <a:pt x="1760237" y="491345"/>
                  </a:lnTo>
                  <a:lnTo>
                    <a:pt x="1760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3055743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295382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3535019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3774657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4014302"/>
            <a:ext cx="139700" cy="1397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7299" y="2226713"/>
            <a:ext cx="5680710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set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up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system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monitor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website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metrics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real-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time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AWS?</a:t>
            </a:r>
            <a:endParaRPr sz="1100">
              <a:latin typeface="Verdana"/>
              <a:cs typeface="Verdana"/>
            </a:endParaRPr>
          </a:p>
          <a:p>
            <a:pPr marL="264160" marR="8128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CloudWatch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monitor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status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various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AWS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custom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events.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monitor:</a:t>
            </a:r>
            <a:endParaRPr sz="1100">
              <a:latin typeface="Verdana"/>
              <a:cs typeface="Verdana"/>
            </a:endParaRPr>
          </a:p>
          <a:p>
            <a:pPr marL="264160" marR="3326765">
              <a:lnSpc>
                <a:spcPct val="142900"/>
              </a:lnSpc>
              <a:spcBef>
                <a:spcPts val="565"/>
              </a:spcBef>
            </a:pPr>
            <a:r>
              <a:rPr sz="1100" spc="-25" dirty="0">
                <a:latin typeface="Verdana"/>
                <a:cs typeface="Verdana"/>
              </a:rPr>
              <a:t>State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EC2 </a:t>
            </a:r>
            <a:r>
              <a:rPr sz="1100" dirty="0">
                <a:latin typeface="Verdana"/>
                <a:cs typeface="Verdana"/>
              </a:rPr>
              <a:t>Auto-scaling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lifecycle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events </a:t>
            </a:r>
            <a:r>
              <a:rPr sz="1100" dirty="0">
                <a:latin typeface="Verdana"/>
                <a:cs typeface="Verdana"/>
              </a:rPr>
              <a:t>Scheduled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events</a:t>
            </a:r>
            <a:endParaRPr sz="1100">
              <a:latin typeface="Verdana"/>
              <a:cs typeface="Verdana"/>
            </a:endParaRPr>
          </a:p>
          <a:p>
            <a:pPr marL="264160" marR="3847465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calls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Console</a:t>
            </a:r>
            <a:r>
              <a:rPr sz="1100" spc="-30" dirty="0">
                <a:latin typeface="Verdana"/>
                <a:cs typeface="Verdana"/>
              </a:rPr>
              <a:t> sign-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events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8541659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9188578"/>
            <a:ext cx="139700" cy="139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9667861"/>
            <a:ext cx="139700" cy="139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87293" y="7784696"/>
            <a:ext cx="5761990" cy="220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511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8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types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virtualization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the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differences</a:t>
            </a:r>
            <a:r>
              <a:rPr sz="1100" spc="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100" spc="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them?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three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major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virtualization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are: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Hardware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Virtual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Machine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(HVM)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fully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virtualized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hardware,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all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virtual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machines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separate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other.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virtual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machines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boot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executing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master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boot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record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root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block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device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image.</a:t>
            </a:r>
            <a:endParaRPr sz="1100">
              <a:latin typeface="Verdana"/>
              <a:cs typeface="Verdana"/>
            </a:endParaRPr>
          </a:p>
          <a:p>
            <a:pPr marL="264160" marR="1968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Paravirtualization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(PV)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Paravirtualization-</a:t>
            </a:r>
            <a:r>
              <a:rPr sz="1100" dirty="0">
                <a:latin typeface="Verdana"/>
                <a:cs typeface="Verdana"/>
              </a:rPr>
              <a:t>GRUB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bootloader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which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boots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60" dirty="0">
                <a:latin typeface="Verdana"/>
                <a:cs typeface="Verdana"/>
              </a:rPr>
              <a:t>PV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AMIs.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PV-GRUB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loads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kernel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menu.</a:t>
            </a:r>
            <a:endParaRPr sz="1100">
              <a:latin typeface="Verdana"/>
              <a:cs typeface="Verdana"/>
            </a:endParaRPr>
          </a:p>
          <a:p>
            <a:pPr marL="264160" marR="84455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Verdana"/>
                <a:cs typeface="Verdana"/>
              </a:rPr>
              <a:t>Paravirtualization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HVM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60" dirty="0">
                <a:latin typeface="Verdana"/>
                <a:cs typeface="Verdana"/>
              </a:rPr>
              <a:t>PV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HVM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actually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helps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operating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systems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take </a:t>
            </a:r>
            <a:r>
              <a:rPr sz="1100" spc="-10" dirty="0">
                <a:latin typeface="Verdana"/>
                <a:cs typeface="Verdana"/>
              </a:rPr>
              <a:t>advantage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storage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network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I/O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available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through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host.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8772" y="4697458"/>
            <a:ext cx="4958590" cy="284509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118100" y="347841"/>
            <a:ext cx="2082800" cy="565785"/>
          </a:xfrm>
          <a:custGeom>
            <a:avLst/>
            <a:gdLst/>
            <a:ahLst/>
            <a:cxnLst/>
            <a:rect l="l" t="t" r="r" b="b"/>
            <a:pathLst>
              <a:path w="2082800" h="565785">
                <a:moveTo>
                  <a:pt x="2082498" y="0"/>
                </a:moveTo>
                <a:lnTo>
                  <a:pt x="0" y="0"/>
                </a:lnTo>
                <a:lnTo>
                  <a:pt x="0" y="565161"/>
                </a:lnTo>
                <a:lnTo>
                  <a:pt x="2082498" y="565161"/>
                </a:lnTo>
                <a:lnTo>
                  <a:pt x="2082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904" y="10286569"/>
            <a:ext cx="141414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30" dirty="0">
                <a:solidFill>
                  <a:srgbClr val="575756"/>
                </a:solidFill>
                <a:latin typeface="Verdana"/>
                <a:cs typeface="Verdana"/>
              </a:rPr>
              <a:t>19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3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888100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127739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3367377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3607021"/>
            <a:ext cx="139700" cy="1397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7293" y="2226713"/>
            <a:ext cx="5515610" cy="247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Name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some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not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region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specific</a:t>
            </a:r>
            <a:endParaRPr sz="1100">
              <a:latin typeface="Verdana"/>
              <a:cs typeface="Verdana"/>
            </a:endParaRPr>
          </a:p>
          <a:p>
            <a:pPr marL="264160" marR="2091689" indent="-252095">
              <a:lnSpc>
                <a:spcPct val="185900"/>
              </a:lnSpc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region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specific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are: </a:t>
            </a:r>
            <a:r>
              <a:rPr sz="1100" spc="-25" dirty="0">
                <a:latin typeface="Verdana"/>
                <a:cs typeface="Verdana"/>
              </a:rPr>
              <a:t>IAM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Route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53</a:t>
            </a:r>
            <a:endParaRPr sz="1100">
              <a:latin typeface="Verdana"/>
              <a:cs typeface="Verdana"/>
            </a:endParaRPr>
          </a:p>
          <a:p>
            <a:pPr marL="264160" marR="3503929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Web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Application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Firewall CloudFront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40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differences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NAT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Gateways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NAT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Instances?</a:t>
            </a:r>
            <a:endParaRPr sz="11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While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both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Gateways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Instances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serve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same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function,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they still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key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differences.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8398741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8806022"/>
            <a:ext cx="139700" cy="139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9045660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9285297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9499536"/>
            <a:ext cx="139700" cy="1397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87293" y="7809508"/>
            <a:ext cx="5591810" cy="184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Q.</a:t>
            </a:r>
            <a:r>
              <a:rPr sz="1100" spc="4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factors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consider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while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migrating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Amazon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Web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Services?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1135"/>
              </a:spcBef>
            </a:pPr>
            <a:r>
              <a:rPr sz="1100" spc="-10" dirty="0">
                <a:latin typeface="Verdana"/>
                <a:cs typeface="Verdana"/>
              </a:rPr>
              <a:t>Here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factors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consider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during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migration:</a:t>
            </a:r>
            <a:endParaRPr sz="1100">
              <a:latin typeface="Verdana"/>
              <a:cs typeface="Verdana"/>
            </a:endParaRPr>
          </a:p>
          <a:p>
            <a:pPr marL="264160" marR="4699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Operational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include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infrastructure,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ability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match </a:t>
            </a:r>
            <a:r>
              <a:rPr sz="1100" dirty="0">
                <a:latin typeface="Verdana"/>
                <a:cs typeface="Verdana"/>
              </a:rPr>
              <a:t>demand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supply,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transparency,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others.</a:t>
            </a:r>
            <a:endParaRPr sz="1100">
              <a:latin typeface="Verdana"/>
              <a:cs typeface="Verdana"/>
            </a:endParaRPr>
          </a:p>
          <a:p>
            <a:pPr marL="264160" marR="3702050">
              <a:lnSpc>
                <a:spcPct val="143000"/>
              </a:lnSpc>
            </a:pPr>
            <a:r>
              <a:rPr sz="1100" dirty="0">
                <a:latin typeface="Verdana"/>
                <a:cs typeface="Verdana"/>
              </a:rPr>
              <a:t>Workforce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Productivity </a:t>
            </a:r>
            <a:r>
              <a:rPr sz="1100" dirty="0">
                <a:latin typeface="Verdana"/>
                <a:cs typeface="Verdana"/>
              </a:rPr>
              <a:t>Cost</a:t>
            </a:r>
            <a:r>
              <a:rPr sz="1100" spc="-10" dirty="0">
                <a:latin typeface="Verdana"/>
                <a:cs typeface="Verdana"/>
              </a:rPr>
              <a:t> avoidance</a:t>
            </a:r>
            <a:endParaRPr sz="1100">
              <a:latin typeface="Verdana"/>
              <a:cs typeface="Verdana"/>
            </a:endParaRPr>
          </a:p>
          <a:p>
            <a:pPr marL="264160" marR="3811904">
              <a:lnSpc>
                <a:spcPct val="127800"/>
              </a:lnSpc>
              <a:spcBef>
                <a:spcPts val="195"/>
              </a:spcBef>
            </a:pPr>
            <a:r>
              <a:rPr sz="1100" dirty="0">
                <a:latin typeface="Verdana"/>
                <a:cs typeface="Verdana"/>
              </a:rPr>
              <a:t>Operational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resilience Business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agility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8695" y="5000063"/>
            <a:ext cx="5361032" cy="256069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321300" y="523257"/>
            <a:ext cx="1579245" cy="491490"/>
          </a:xfrm>
          <a:custGeom>
            <a:avLst/>
            <a:gdLst/>
            <a:ahLst/>
            <a:cxnLst/>
            <a:rect l="l" t="t" r="r" b="b"/>
            <a:pathLst>
              <a:path w="1579245" h="491490">
                <a:moveTo>
                  <a:pt x="1578945" y="0"/>
                </a:moveTo>
                <a:lnTo>
                  <a:pt x="0" y="0"/>
                </a:lnTo>
                <a:lnTo>
                  <a:pt x="0" y="491345"/>
                </a:lnTo>
                <a:lnTo>
                  <a:pt x="1578945" y="491345"/>
                </a:lnTo>
                <a:lnTo>
                  <a:pt x="1578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4200" y="10016928"/>
            <a:ext cx="1840864" cy="485140"/>
          </a:xfrm>
          <a:custGeom>
            <a:avLst/>
            <a:gdLst/>
            <a:ahLst/>
            <a:cxnLst/>
            <a:rect l="l" t="t" r="r" b="b"/>
            <a:pathLst>
              <a:path w="1840865" h="485140">
                <a:moveTo>
                  <a:pt x="1840826" y="0"/>
                </a:moveTo>
                <a:lnTo>
                  <a:pt x="0" y="0"/>
                </a:lnTo>
                <a:lnTo>
                  <a:pt x="0" y="484574"/>
                </a:lnTo>
                <a:lnTo>
                  <a:pt x="1840826" y="484574"/>
                </a:lnTo>
                <a:lnTo>
                  <a:pt x="1840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583" y="10286569"/>
            <a:ext cx="144970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75756"/>
                </a:solidFill>
                <a:latin typeface="Verdana"/>
                <a:cs typeface="Verdana"/>
              </a:rPr>
              <a:t>20</a:t>
            </a:r>
            <a:r>
              <a:rPr sz="900" spc="-3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3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994" y="2576461"/>
            <a:ext cx="139700" cy="139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994" y="4014302"/>
            <a:ext cx="139700" cy="13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7293" y="2226713"/>
            <a:ext cx="5719445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Q.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RTO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009FE3"/>
                </a:solidFill>
                <a:latin typeface="Verdana"/>
                <a:cs typeface="Verdana"/>
              </a:rPr>
              <a:t>RPO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AWS?</a:t>
            </a:r>
            <a:endParaRPr sz="1100">
              <a:latin typeface="Verdana"/>
              <a:cs typeface="Verdana"/>
            </a:endParaRPr>
          </a:p>
          <a:p>
            <a:pPr marL="264160" marR="84455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Verdana"/>
                <a:cs typeface="Verdana"/>
              </a:rPr>
              <a:t>RTO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Recovery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Time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Objective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maximum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time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business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or </a:t>
            </a:r>
            <a:r>
              <a:rPr sz="1100" spc="-10" dirty="0">
                <a:latin typeface="Verdana"/>
                <a:cs typeface="Verdana"/>
              </a:rPr>
              <a:t>organization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recovery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complete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wake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 </a:t>
            </a:r>
            <a:r>
              <a:rPr sz="1100" spc="-20" dirty="0">
                <a:latin typeface="Verdana"/>
                <a:cs typeface="Verdana"/>
              </a:rPr>
              <a:t>outage.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hand,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55" dirty="0">
                <a:latin typeface="Verdana"/>
                <a:cs typeface="Verdana"/>
              </a:rPr>
              <a:t>RPO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Recovery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Point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Objective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maximum amount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loss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company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accept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measured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time.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264160" marR="189865" indent="-252095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Q.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If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would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like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transfer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huge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amounts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data,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best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option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among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Snowball,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Snowball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Edge,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Snowmobile?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Snowball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basically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transport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solution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moving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volumes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region.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hand,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AWS </a:t>
            </a:r>
            <a:r>
              <a:rPr sz="1100" spc="-10" dirty="0">
                <a:latin typeface="Verdana"/>
                <a:cs typeface="Verdana"/>
              </a:rPr>
              <a:t>Snowball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Edge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adds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additional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computing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functions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apart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transport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solution.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Snowmobile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exabyte-</a:t>
            </a:r>
            <a:r>
              <a:rPr sz="1100" dirty="0">
                <a:latin typeface="Verdana"/>
                <a:cs typeface="Verdana"/>
              </a:rPr>
              <a:t>scale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migration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allows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transfer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100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PB.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0433087"/>
            <a:ext cx="7560309" cy="259079"/>
            <a:chOff x="0" y="10433087"/>
            <a:chExt cx="7560309" cy="2590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33087"/>
              <a:ext cx="7560005" cy="2589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9019" y="10433087"/>
              <a:ext cx="830986" cy="2589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6856" y="10433087"/>
              <a:ext cx="855856" cy="2589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2983" y="10514812"/>
              <a:ext cx="64726" cy="1771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0308" y="10433087"/>
              <a:ext cx="1117809" cy="2589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7507" y="10433087"/>
              <a:ext cx="267208" cy="2589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4227" y="10433087"/>
              <a:ext cx="155778" cy="719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0892" y="10493197"/>
              <a:ext cx="707110" cy="1597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1012" y="10433087"/>
              <a:ext cx="417605" cy="2589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0433087"/>
              <a:ext cx="387093" cy="2589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3281" y="10463567"/>
              <a:ext cx="105816" cy="74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54166" y="10433087"/>
              <a:ext cx="1481331" cy="2589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789" y="10433087"/>
              <a:ext cx="851729" cy="2589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55152" y="10439717"/>
              <a:ext cx="721182" cy="1982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0187" y="10433087"/>
              <a:ext cx="1232255" cy="2589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0524" y="10610595"/>
              <a:ext cx="17310" cy="31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04712" y="10644174"/>
              <a:ext cx="303604" cy="478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35591" y="10593184"/>
              <a:ext cx="112953" cy="9881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7141" y="10625340"/>
              <a:ext cx="44665" cy="288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5988" y="10628071"/>
              <a:ext cx="45669" cy="2861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1964" y="10639780"/>
              <a:ext cx="44577" cy="228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57307" y="10647997"/>
              <a:ext cx="22263" cy="4400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10628896"/>
              <a:ext cx="7559992" cy="6310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-463" y="6770334"/>
            <a:ext cx="7560945" cy="3922395"/>
            <a:chOff x="-463" y="6770334"/>
            <a:chExt cx="7560945" cy="3922395"/>
          </a:xfrm>
        </p:grpSpPr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-463" y="6782700"/>
              <a:ext cx="7560469" cy="390973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44238" y="10508958"/>
              <a:ext cx="86725" cy="1830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75817" y="10559427"/>
              <a:ext cx="344888" cy="132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596977" y="10433088"/>
              <a:ext cx="147320" cy="13392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26913" y="10464851"/>
              <a:ext cx="154800" cy="935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92507" y="10433088"/>
              <a:ext cx="575360" cy="1075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45020" y="10433088"/>
              <a:ext cx="141361" cy="769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48614" y="10562564"/>
              <a:ext cx="110573" cy="1150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953184" y="10464470"/>
              <a:ext cx="604799" cy="1529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58185" y="10625734"/>
              <a:ext cx="121624" cy="662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9216" y="10433088"/>
              <a:ext cx="105079" cy="1195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17981" y="10433088"/>
              <a:ext cx="95021" cy="1181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87844" y="10620350"/>
              <a:ext cx="72161" cy="716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931136" y="10511625"/>
              <a:ext cx="97066" cy="1278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676142" y="10433088"/>
              <a:ext cx="211847" cy="2458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511247" y="10446347"/>
              <a:ext cx="110896" cy="1135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58616" y="10580268"/>
              <a:ext cx="118479" cy="11173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695890" y="10586897"/>
              <a:ext cx="125831" cy="10510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57734" y="10591063"/>
              <a:ext cx="125793" cy="1009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6770334"/>
              <a:ext cx="7560309" cy="3870960"/>
            </a:xfrm>
            <a:custGeom>
              <a:avLst/>
              <a:gdLst/>
              <a:ahLst/>
              <a:cxnLst/>
              <a:rect l="l" t="t" r="r" b="b"/>
              <a:pathLst>
                <a:path w="7560309" h="3870959">
                  <a:moveTo>
                    <a:pt x="0" y="0"/>
                  </a:moveTo>
                  <a:lnTo>
                    <a:pt x="0" y="3870869"/>
                  </a:lnTo>
                  <a:lnTo>
                    <a:pt x="7560005" y="3870869"/>
                  </a:lnTo>
                  <a:lnTo>
                    <a:pt x="75600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5194300" y="304606"/>
            <a:ext cx="1941830" cy="659765"/>
          </a:xfrm>
          <a:custGeom>
            <a:avLst/>
            <a:gdLst/>
            <a:ahLst/>
            <a:cxnLst/>
            <a:rect l="l" t="t" r="r" b="b"/>
            <a:pathLst>
              <a:path w="1941829" h="659765">
                <a:moveTo>
                  <a:pt x="1941537" y="0"/>
                </a:moveTo>
                <a:lnTo>
                  <a:pt x="0" y="0"/>
                </a:lnTo>
                <a:lnTo>
                  <a:pt x="0" y="659196"/>
                </a:lnTo>
                <a:lnTo>
                  <a:pt x="1941537" y="659196"/>
                </a:lnTo>
                <a:lnTo>
                  <a:pt x="1941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306" y="10286569"/>
            <a:ext cx="136779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2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7299" y="6138407"/>
            <a:ext cx="2723515" cy="383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28699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We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significant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businesses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organizations </a:t>
            </a:r>
            <a:r>
              <a:rPr sz="1100" spc="-25" dirty="0">
                <a:latin typeface="Verdana"/>
                <a:cs typeface="Verdana"/>
              </a:rPr>
              <a:t>work,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introduction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cloud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computing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platforms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have </a:t>
            </a:r>
            <a:r>
              <a:rPr sz="1100" dirty="0">
                <a:latin typeface="Verdana"/>
                <a:cs typeface="Verdana"/>
              </a:rPr>
              <a:t>been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major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driving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behind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growth.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Most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businesses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today 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planning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computing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many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0" dirty="0">
                <a:latin typeface="Verdana"/>
                <a:cs typeface="Verdana"/>
              </a:rPr>
              <a:t> their operations,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10" dirty="0">
                <a:latin typeface="Verdana"/>
                <a:cs typeface="Verdana"/>
              </a:rPr>
              <a:t> consequently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has </a:t>
            </a:r>
            <a:r>
              <a:rPr sz="1100" dirty="0">
                <a:latin typeface="Verdana"/>
                <a:cs typeface="Verdana"/>
              </a:rPr>
              <a:t>led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massive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surge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for </a:t>
            </a:r>
            <a:r>
              <a:rPr sz="1100" dirty="0">
                <a:latin typeface="Verdana"/>
                <a:cs typeface="Verdana"/>
              </a:rPr>
              <a:t>cloud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professionals.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28699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While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opportunities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ample, </a:t>
            </a:r>
            <a:r>
              <a:rPr sz="1100" spc="-20" dirty="0">
                <a:latin typeface="Verdana"/>
                <a:cs typeface="Verdana"/>
              </a:rPr>
              <a:t>there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huge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skills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gap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cloud </a:t>
            </a:r>
            <a:r>
              <a:rPr sz="1100" spc="-10" dirty="0">
                <a:latin typeface="Verdana"/>
                <a:cs typeface="Verdana"/>
              </a:rPr>
              <a:t>industry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businesses </a:t>
            </a:r>
            <a:r>
              <a:rPr sz="1100" dirty="0">
                <a:latin typeface="Verdana"/>
                <a:cs typeface="Verdana"/>
              </a:rPr>
              <a:t>losing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almost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75B9B"/>
                </a:solidFill>
                <a:latin typeface="Verdana"/>
                <a:cs typeface="Verdana"/>
              </a:rPr>
              <a:t>$258</a:t>
            </a:r>
            <a:r>
              <a:rPr sz="1100" spc="-55" dirty="0">
                <a:solidFill>
                  <a:srgbClr val="275B9B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75B9B"/>
                </a:solidFill>
                <a:latin typeface="Verdana"/>
                <a:cs typeface="Verdana"/>
              </a:rPr>
              <a:t>million</a:t>
            </a:r>
            <a:r>
              <a:rPr sz="1100" spc="-50" dirty="0">
                <a:solidFill>
                  <a:srgbClr val="275B9B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75B9B"/>
                </a:solidFill>
                <a:latin typeface="Verdana"/>
                <a:cs typeface="Verdana"/>
              </a:rPr>
              <a:t>a</a:t>
            </a:r>
            <a:r>
              <a:rPr sz="1100" spc="-55" dirty="0">
                <a:solidFill>
                  <a:srgbClr val="275B9B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75B9B"/>
                </a:solidFill>
                <a:latin typeface="Verdana"/>
                <a:cs typeface="Verdana"/>
              </a:rPr>
              <a:t>year.</a:t>
            </a:r>
            <a:r>
              <a:rPr sz="1100" spc="-55" dirty="0">
                <a:solidFill>
                  <a:srgbClr val="275B9B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</a:t>
            </a:r>
            <a:endParaRPr sz="1100">
              <a:latin typeface="Verdana"/>
              <a:cs typeface="Verdana"/>
            </a:endParaRPr>
          </a:p>
          <a:p>
            <a:pPr marL="12700" marR="137795">
              <a:lnSpc>
                <a:spcPct val="128699"/>
              </a:lnSpc>
            </a:pPr>
            <a:r>
              <a:rPr sz="1100" spc="-10" dirty="0">
                <a:latin typeface="Verdana"/>
                <a:cs typeface="Verdana"/>
              </a:rPr>
              <a:t>fill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these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skill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gaps,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businesses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 </a:t>
            </a:r>
            <a:r>
              <a:rPr sz="1100" spc="-10" dirty="0">
                <a:latin typeface="Verdana"/>
                <a:cs typeface="Verdana"/>
              </a:rPr>
              <a:t>continuously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looking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find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right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7299" y="4460456"/>
            <a:ext cx="3789045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10"/>
              </a:lnSpc>
              <a:spcBef>
                <a:spcPts val="100"/>
              </a:spcBef>
            </a:pPr>
            <a:r>
              <a:rPr sz="4600" b="1" spc="155" dirty="0">
                <a:latin typeface="Calibri"/>
                <a:cs typeface="Calibri"/>
              </a:rPr>
              <a:t>Ace</a:t>
            </a:r>
            <a:r>
              <a:rPr sz="4600" b="1" spc="-10" dirty="0">
                <a:latin typeface="Calibri"/>
                <a:cs typeface="Calibri"/>
              </a:rPr>
              <a:t> </a:t>
            </a:r>
            <a:r>
              <a:rPr sz="4600" b="1" spc="45" dirty="0">
                <a:latin typeface="Calibri"/>
                <a:cs typeface="Calibri"/>
              </a:rPr>
              <a:t>Your</a:t>
            </a:r>
            <a:endParaRPr sz="4600">
              <a:latin typeface="Calibri"/>
              <a:cs typeface="Calibri"/>
            </a:endParaRPr>
          </a:p>
          <a:p>
            <a:pPr marL="12700">
              <a:lnSpc>
                <a:spcPts val="5410"/>
              </a:lnSpc>
            </a:pPr>
            <a:r>
              <a:rPr sz="4600" b="1" spc="165" dirty="0">
                <a:latin typeface="Calibri"/>
                <a:cs typeface="Calibri"/>
              </a:rPr>
              <a:t>AWS</a:t>
            </a:r>
            <a:r>
              <a:rPr sz="4600" b="1" spc="-5" dirty="0">
                <a:latin typeface="Calibri"/>
                <a:cs typeface="Calibri"/>
              </a:rPr>
              <a:t> </a:t>
            </a:r>
            <a:r>
              <a:rPr sz="4600" b="1" spc="45" dirty="0">
                <a:latin typeface="Calibri"/>
                <a:cs typeface="Calibri"/>
              </a:rPr>
              <a:t>Interview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7299" y="6138407"/>
            <a:ext cx="2676525" cy="340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965">
              <a:lnSpc>
                <a:spcPct val="128699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cloud </a:t>
            </a:r>
            <a:r>
              <a:rPr sz="1100" spc="-25" dirty="0">
                <a:latin typeface="Verdana"/>
                <a:cs typeface="Verdana"/>
              </a:rPr>
              <a:t>professionals.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shortage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created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great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opportunities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for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28699"/>
              </a:lnSpc>
            </a:pPr>
            <a:r>
              <a:rPr sz="1100" spc="-10" dirty="0">
                <a:latin typeface="Verdana"/>
                <a:cs typeface="Verdana"/>
              </a:rPr>
              <a:t>individuals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familiar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cloud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works.</a:t>
            </a:r>
            <a:endParaRPr sz="1100">
              <a:latin typeface="Verdana"/>
              <a:cs typeface="Verdana"/>
            </a:endParaRPr>
          </a:p>
          <a:p>
            <a:pPr marL="12700" marR="51435">
              <a:lnSpc>
                <a:spcPct val="1288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attracting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attention these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days,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means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anything associated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spc="-20" dirty="0">
                <a:latin typeface="Verdana"/>
                <a:cs typeface="Verdana"/>
              </a:rPr>
              <a:t>spotlight,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inviting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increased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interest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scrutiny.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order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your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career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started,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set </a:t>
            </a:r>
            <a:r>
              <a:rPr sz="1100" dirty="0">
                <a:latin typeface="Verdana"/>
                <a:cs typeface="Verdana"/>
              </a:rPr>
              <a:t>up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interviews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them.</a:t>
            </a:r>
            <a:endParaRPr sz="1100">
              <a:latin typeface="Verdana"/>
              <a:cs typeface="Verdana"/>
            </a:endParaRPr>
          </a:p>
          <a:p>
            <a:pPr marL="12700" marR="39370">
              <a:lnSpc>
                <a:spcPct val="128699"/>
              </a:lnSpc>
            </a:pPr>
            <a:r>
              <a:rPr sz="110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have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clubbed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most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frequently </a:t>
            </a:r>
            <a:r>
              <a:rPr sz="1100" spc="-20" dirty="0">
                <a:latin typeface="Verdana"/>
                <a:cs typeface="Verdana"/>
              </a:rPr>
              <a:t>asked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expected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interview questions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answers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help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interview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process.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9300" y="215990"/>
            <a:ext cx="5657215" cy="3986529"/>
            <a:chOff x="749300" y="215990"/>
            <a:chExt cx="5657215" cy="3986529"/>
          </a:xfrm>
        </p:grpSpPr>
        <p:sp>
          <p:nvSpPr>
            <p:cNvPr id="8" name="object 8"/>
            <p:cNvSpPr/>
            <p:nvPr/>
          </p:nvSpPr>
          <p:spPr>
            <a:xfrm>
              <a:off x="2241599" y="215990"/>
              <a:ext cx="3521075" cy="3895090"/>
            </a:xfrm>
            <a:custGeom>
              <a:avLst/>
              <a:gdLst/>
              <a:ahLst/>
              <a:cxnLst/>
              <a:rect l="l" t="t" r="r" b="b"/>
              <a:pathLst>
                <a:path w="3521075" h="3895090">
                  <a:moveTo>
                    <a:pt x="64477" y="3472027"/>
                  </a:moveTo>
                  <a:lnTo>
                    <a:pt x="93945" y="3505928"/>
                  </a:lnTo>
                  <a:lnTo>
                    <a:pt x="124835" y="3538735"/>
                  </a:lnTo>
                  <a:lnTo>
                    <a:pt x="157174" y="3570407"/>
                  </a:lnTo>
                  <a:lnTo>
                    <a:pt x="190987" y="3600903"/>
                  </a:lnTo>
                  <a:lnTo>
                    <a:pt x="226301" y="3630180"/>
                  </a:lnTo>
                  <a:lnTo>
                    <a:pt x="263143" y="3658199"/>
                  </a:lnTo>
                  <a:lnTo>
                    <a:pt x="301538" y="3684917"/>
                  </a:lnTo>
                  <a:lnTo>
                    <a:pt x="341514" y="3710293"/>
                  </a:lnTo>
                  <a:lnTo>
                    <a:pt x="383095" y="3734285"/>
                  </a:lnTo>
                  <a:lnTo>
                    <a:pt x="426309" y="3756853"/>
                  </a:lnTo>
                  <a:lnTo>
                    <a:pt x="471183" y="3777953"/>
                  </a:lnTo>
                  <a:lnTo>
                    <a:pt x="517741" y="3797546"/>
                  </a:lnTo>
                  <a:lnTo>
                    <a:pt x="566011" y="3815590"/>
                  </a:lnTo>
                  <a:lnTo>
                    <a:pt x="616018" y="3832043"/>
                  </a:lnTo>
                  <a:lnTo>
                    <a:pt x="667790" y="3846863"/>
                  </a:lnTo>
                  <a:lnTo>
                    <a:pt x="721353" y="3860010"/>
                  </a:lnTo>
                  <a:lnTo>
                    <a:pt x="776732" y="3871442"/>
                  </a:lnTo>
                  <a:lnTo>
                    <a:pt x="827217" y="3880013"/>
                  </a:lnTo>
                  <a:lnTo>
                    <a:pt x="876560" y="3886587"/>
                  </a:lnTo>
                  <a:lnTo>
                    <a:pt x="924798" y="3891219"/>
                  </a:lnTo>
                  <a:lnTo>
                    <a:pt x="971968" y="3893959"/>
                  </a:lnTo>
                  <a:lnTo>
                    <a:pt x="1018108" y="3894861"/>
                  </a:lnTo>
                  <a:lnTo>
                    <a:pt x="1072074" y="3893598"/>
                  </a:lnTo>
                  <a:lnTo>
                    <a:pt x="1124686" y="3889872"/>
                  </a:lnTo>
                  <a:lnTo>
                    <a:pt x="1176009" y="3883776"/>
                  </a:lnTo>
                  <a:lnTo>
                    <a:pt x="1226109" y="3875403"/>
                  </a:lnTo>
                  <a:lnTo>
                    <a:pt x="1275053" y="3864845"/>
                  </a:lnTo>
                  <a:lnTo>
                    <a:pt x="1322905" y="3852196"/>
                  </a:lnTo>
                  <a:lnTo>
                    <a:pt x="1369733" y="3837549"/>
                  </a:lnTo>
                  <a:lnTo>
                    <a:pt x="1415603" y="3820997"/>
                  </a:lnTo>
                  <a:lnTo>
                    <a:pt x="1460579" y="3802633"/>
                  </a:lnTo>
                  <a:lnTo>
                    <a:pt x="1504729" y="3782550"/>
                  </a:lnTo>
                  <a:lnTo>
                    <a:pt x="1548118" y="3760841"/>
                  </a:lnTo>
                  <a:lnTo>
                    <a:pt x="1590812" y="3737599"/>
                  </a:lnTo>
                  <a:lnTo>
                    <a:pt x="1632877" y="3712917"/>
                  </a:lnTo>
                  <a:lnTo>
                    <a:pt x="1674380" y="3686888"/>
                  </a:lnTo>
                  <a:lnTo>
                    <a:pt x="1715386" y="3659605"/>
                  </a:lnTo>
                  <a:lnTo>
                    <a:pt x="1755961" y="3631161"/>
                  </a:lnTo>
                  <a:lnTo>
                    <a:pt x="1768632" y="3621862"/>
                  </a:lnTo>
                  <a:lnTo>
                    <a:pt x="771715" y="3621862"/>
                  </a:lnTo>
                  <a:lnTo>
                    <a:pt x="714541" y="3621052"/>
                  </a:lnTo>
                  <a:lnTo>
                    <a:pt x="658348" y="3618635"/>
                  </a:lnTo>
                  <a:lnTo>
                    <a:pt x="603147" y="3614633"/>
                  </a:lnTo>
                  <a:lnTo>
                    <a:pt x="548949" y="3609068"/>
                  </a:lnTo>
                  <a:lnTo>
                    <a:pt x="495764" y="3601959"/>
                  </a:lnTo>
                  <a:lnTo>
                    <a:pt x="443604" y="3593328"/>
                  </a:lnTo>
                  <a:lnTo>
                    <a:pt x="392479" y="3583197"/>
                  </a:lnTo>
                  <a:lnTo>
                    <a:pt x="342399" y="3571585"/>
                  </a:lnTo>
                  <a:lnTo>
                    <a:pt x="293376" y="3558516"/>
                  </a:lnTo>
                  <a:lnTo>
                    <a:pt x="245419" y="3544008"/>
                  </a:lnTo>
                  <a:lnTo>
                    <a:pt x="198541" y="3528085"/>
                  </a:lnTo>
                  <a:lnTo>
                    <a:pt x="152750" y="3510766"/>
                  </a:lnTo>
                  <a:lnTo>
                    <a:pt x="108059" y="3492073"/>
                  </a:lnTo>
                  <a:lnTo>
                    <a:pt x="64477" y="3472027"/>
                  </a:lnTo>
                  <a:close/>
                </a:path>
                <a:path w="3521075" h="3895090">
                  <a:moveTo>
                    <a:pt x="1911591" y="3507613"/>
                  </a:moveTo>
                  <a:lnTo>
                    <a:pt x="1904174" y="3507613"/>
                  </a:lnTo>
                  <a:lnTo>
                    <a:pt x="1802842" y="3508541"/>
                  </a:lnTo>
                  <a:lnTo>
                    <a:pt x="1751850" y="3509841"/>
                  </a:lnTo>
                  <a:lnTo>
                    <a:pt x="1700659" y="3511819"/>
                  </a:lnTo>
                  <a:lnTo>
                    <a:pt x="1649285" y="3514567"/>
                  </a:lnTo>
                  <a:lnTo>
                    <a:pt x="1597740" y="3518179"/>
                  </a:lnTo>
                  <a:lnTo>
                    <a:pt x="1546040" y="3522745"/>
                  </a:lnTo>
                  <a:lnTo>
                    <a:pt x="1494198" y="3528358"/>
                  </a:lnTo>
                  <a:lnTo>
                    <a:pt x="1442229" y="3535109"/>
                  </a:lnTo>
                  <a:lnTo>
                    <a:pt x="1390146" y="3543090"/>
                  </a:lnTo>
                  <a:lnTo>
                    <a:pt x="1337964" y="3552394"/>
                  </a:lnTo>
                  <a:lnTo>
                    <a:pt x="1231443" y="3574441"/>
                  </a:lnTo>
                  <a:lnTo>
                    <a:pt x="1177805" y="3584525"/>
                  </a:lnTo>
                  <a:lnTo>
                    <a:pt x="1124790" y="3593377"/>
                  </a:lnTo>
                  <a:lnTo>
                    <a:pt x="1072405" y="3601008"/>
                  </a:lnTo>
                  <a:lnTo>
                    <a:pt x="1020657" y="3607431"/>
                  </a:lnTo>
                  <a:lnTo>
                    <a:pt x="969553" y="3612659"/>
                  </a:lnTo>
                  <a:lnTo>
                    <a:pt x="919100" y="3616704"/>
                  </a:lnTo>
                  <a:lnTo>
                    <a:pt x="869304" y="3619578"/>
                  </a:lnTo>
                  <a:lnTo>
                    <a:pt x="820174" y="3621293"/>
                  </a:lnTo>
                  <a:lnTo>
                    <a:pt x="771715" y="3621862"/>
                  </a:lnTo>
                  <a:lnTo>
                    <a:pt x="1768632" y="3621862"/>
                  </a:lnTo>
                  <a:lnTo>
                    <a:pt x="1796171" y="3601649"/>
                  </a:lnTo>
                  <a:lnTo>
                    <a:pt x="1836083" y="3571163"/>
                  </a:lnTo>
                  <a:lnTo>
                    <a:pt x="1875762" y="3539795"/>
                  </a:lnTo>
                  <a:lnTo>
                    <a:pt x="1915274" y="3507638"/>
                  </a:lnTo>
                  <a:lnTo>
                    <a:pt x="1911591" y="3507613"/>
                  </a:lnTo>
                  <a:close/>
                </a:path>
                <a:path w="3521075" h="3895090">
                  <a:moveTo>
                    <a:pt x="3461562" y="1307782"/>
                  </a:moveTo>
                  <a:lnTo>
                    <a:pt x="3215322" y="1307782"/>
                  </a:lnTo>
                  <a:lnTo>
                    <a:pt x="3243687" y="1352309"/>
                  </a:lnTo>
                  <a:lnTo>
                    <a:pt x="3271138" y="1397257"/>
                  </a:lnTo>
                  <a:lnTo>
                    <a:pt x="3297658" y="1442587"/>
                  </a:lnTo>
                  <a:lnTo>
                    <a:pt x="3323226" y="1488263"/>
                  </a:lnTo>
                  <a:lnTo>
                    <a:pt x="3347824" y="1534246"/>
                  </a:lnTo>
                  <a:lnTo>
                    <a:pt x="3371434" y="1580500"/>
                  </a:lnTo>
                  <a:lnTo>
                    <a:pt x="3394036" y="1626985"/>
                  </a:lnTo>
                  <a:lnTo>
                    <a:pt x="3415612" y="1673666"/>
                  </a:lnTo>
                  <a:lnTo>
                    <a:pt x="3436142" y="1720503"/>
                  </a:lnTo>
                  <a:lnTo>
                    <a:pt x="3455608" y="1767460"/>
                  </a:lnTo>
                  <a:lnTo>
                    <a:pt x="3473992" y="1814498"/>
                  </a:lnTo>
                  <a:lnTo>
                    <a:pt x="3491274" y="1861581"/>
                  </a:lnTo>
                  <a:lnTo>
                    <a:pt x="3507435" y="1908670"/>
                  </a:lnTo>
                  <a:lnTo>
                    <a:pt x="3513355" y="1860628"/>
                  </a:lnTo>
                  <a:lnTo>
                    <a:pt x="3517620" y="1812030"/>
                  </a:lnTo>
                  <a:lnTo>
                    <a:pt x="3520193" y="1762932"/>
                  </a:lnTo>
                  <a:lnTo>
                    <a:pt x="3521041" y="1713390"/>
                  </a:lnTo>
                  <a:lnTo>
                    <a:pt x="3520128" y="1663460"/>
                  </a:lnTo>
                  <a:lnTo>
                    <a:pt x="3517422" y="1613198"/>
                  </a:lnTo>
                  <a:lnTo>
                    <a:pt x="3512886" y="1562660"/>
                  </a:lnTo>
                  <a:lnTo>
                    <a:pt x="3506486" y="1511901"/>
                  </a:lnTo>
                  <a:lnTo>
                    <a:pt x="3498189" y="1460978"/>
                  </a:lnTo>
                  <a:lnTo>
                    <a:pt x="3487959" y="1409947"/>
                  </a:lnTo>
                  <a:lnTo>
                    <a:pt x="3475761" y="1358863"/>
                  </a:lnTo>
                  <a:lnTo>
                    <a:pt x="3461562" y="1307782"/>
                  </a:lnTo>
                  <a:close/>
                </a:path>
                <a:path w="3521075" h="3895090">
                  <a:moveTo>
                    <a:pt x="2550468" y="249923"/>
                  </a:moveTo>
                  <a:lnTo>
                    <a:pt x="1418450" y="249923"/>
                  </a:lnTo>
                  <a:lnTo>
                    <a:pt x="1462499" y="250472"/>
                  </a:lnTo>
                  <a:lnTo>
                    <a:pt x="1507249" y="252141"/>
                  </a:lnTo>
                  <a:lnTo>
                    <a:pt x="1552709" y="254959"/>
                  </a:lnTo>
                  <a:lnTo>
                    <a:pt x="1598885" y="258956"/>
                  </a:lnTo>
                  <a:lnTo>
                    <a:pt x="1645785" y="264162"/>
                  </a:lnTo>
                  <a:lnTo>
                    <a:pt x="1693418" y="270606"/>
                  </a:lnTo>
                  <a:lnTo>
                    <a:pt x="1741790" y="278319"/>
                  </a:lnTo>
                  <a:lnTo>
                    <a:pt x="1790909" y="287330"/>
                  </a:lnTo>
                  <a:lnTo>
                    <a:pt x="1840783" y="297670"/>
                  </a:lnTo>
                  <a:lnTo>
                    <a:pt x="1891419" y="309367"/>
                  </a:lnTo>
                  <a:lnTo>
                    <a:pt x="1942824" y="322453"/>
                  </a:lnTo>
                  <a:lnTo>
                    <a:pt x="1995008" y="336956"/>
                  </a:lnTo>
                  <a:lnTo>
                    <a:pt x="2047976" y="352907"/>
                  </a:lnTo>
                  <a:lnTo>
                    <a:pt x="2093179" y="367796"/>
                  </a:lnTo>
                  <a:lnTo>
                    <a:pt x="2138044" y="384070"/>
                  </a:lnTo>
                  <a:lnTo>
                    <a:pt x="2182555" y="401697"/>
                  </a:lnTo>
                  <a:lnTo>
                    <a:pt x="2226695" y="420645"/>
                  </a:lnTo>
                  <a:lnTo>
                    <a:pt x="2270448" y="440882"/>
                  </a:lnTo>
                  <a:lnTo>
                    <a:pt x="2313797" y="462374"/>
                  </a:lnTo>
                  <a:lnTo>
                    <a:pt x="2356727" y="485089"/>
                  </a:lnTo>
                  <a:lnTo>
                    <a:pt x="2399220" y="508996"/>
                  </a:lnTo>
                  <a:lnTo>
                    <a:pt x="2441262" y="534061"/>
                  </a:lnTo>
                  <a:lnTo>
                    <a:pt x="2482834" y="560253"/>
                  </a:lnTo>
                  <a:lnTo>
                    <a:pt x="2523922" y="587538"/>
                  </a:lnTo>
                  <a:lnTo>
                    <a:pt x="2564509" y="615884"/>
                  </a:lnTo>
                  <a:lnTo>
                    <a:pt x="2604577" y="645260"/>
                  </a:lnTo>
                  <a:lnTo>
                    <a:pt x="2644112" y="675631"/>
                  </a:lnTo>
                  <a:lnTo>
                    <a:pt x="2683097" y="706967"/>
                  </a:lnTo>
                  <a:lnTo>
                    <a:pt x="2721515" y="739234"/>
                  </a:lnTo>
                  <a:lnTo>
                    <a:pt x="2759351" y="772400"/>
                  </a:lnTo>
                  <a:lnTo>
                    <a:pt x="2796587" y="806433"/>
                  </a:lnTo>
                  <a:lnTo>
                    <a:pt x="2833207" y="841300"/>
                  </a:lnTo>
                  <a:lnTo>
                    <a:pt x="2869196" y="876969"/>
                  </a:lnTo>
                  <a:lnTo>
                    <a:pt x="2904537" y="913407"/>
                  </a:lnTo>
                  <a:lnTo>
                    <a:pt x="2939213" y="950583"/>
                  </a:lnTo>
                  <a:lnTo>
                    <a:pt x="2973209" y="988462"/>
                  </a:lnTo>
                  <a:lnTo>
                    <a:pt x="3006508" y="1027014"/>
                  </a:lnTo>
                  <a:lnTo>
                    <a:pt x="3039093" y="1066206"/>
                  </a:lnTo>
                  <a:lnTo>
                    <a:pt x="3070948" y="1106004"/>
                  </a:lnTo>
                  <a:lnTo>
                    <a:pt x="3384715" y="1106004"/>
                  </a:lnTo>
                  <a:lnTo>
                    <a:pt x="3355898" y="1047750"/>
                  </a:lnTo>
                  <a:lnTo>
                    <a:pt x="3324110" y="989952"/>
                  </a:lnTo>
                  <a:lnTo>
                    <a:pt x="3288733" y="932221"/>
                  </a:lnTo>
                  <a:lnTo>
                    <a:pt x="3248018" y="872291"/>
                  </a:lnTo>
                  <a:lnTo>
                    <a:pt x="3202101" y="810675"/>
                  </a:lnTo>
                  <a:lnTo>
                    <a:pt x="3177235" y="779396"/>
                  </a:lnTo>
                  <a:lnTo>
                    <a:pt x="3151118" y="747888"/>
                  </a:lnTo>
                  <a:lnTo>
                    <a:pt x="3123770" y="716217"/>
                  </a:lnTo>
                  <a:lnTo>
                    <a:pt x="3095206" y="684445"/>
                  </a:lnTo>
                  <a:lnTo>
                    <a:pt x="3065443" y="652638"/>
                  </a:lnTo>
                  <a:lnTo>
                    <a:pt x="3034499" y="620860"/>
                  </a:lnTo>
                  <a:lnTo>
                    <a:pt x="3002391" y="589175"/>
                  </a:lnTo>
                  <a:lnTo>
                    <a:pt x="2969135" y="557648"/>
                  </a:lnTo>
                  <a:lnTo>
                    <a:pt x="2934749" y="526343"/>
                  </a:lnTo>
                  <a:lnTo>
                    <a:pt x="2899250" y="495323"/>
                  </a:lnTo>
                  <a:lnTo>
                    <a:pt x="2862654" y="464655"/>
                  </a:lnTo>
                  <a:lnTo>
                    <a:pt x="2824979" y="434401"/>
                  </a:lnTo>
                  <a:lnTo>
                    <a:pt x="2786241" y="404626"/>
                  </a:lnTo>
                  <a:lnTo>
                    <a:pt x="2746458" y="375395"/>
                  </a:lnTo>
                  <a:lnTo>
                    <a:pt x="2705647" y="346771"/>
                  </a:lnTo>
                  <a:lnTo>
                    <a:pt x="2663825" y="318820"/>
                  </a:lnTo>
                  <a:lnTo>
                    <a:pt x="2621008" y="291605"/>
                  </a:lnTo>
                  <a:lnTo>
                    <a:pt x="2577214" y="265191"/>
                  </a:lnTo>
                  <a:lnTo>
                    <a:pt x="2550468" y="249923"/>
                  </a:lnTo>
                  <a:close/>
                </a:path>
                <a:path w="3521075" h="3895090">
                  <a:moveTo>
                    <a:pt x="1641195" y="0"/>
                  </a:moveTo>
                  <a:lnTo>
                    <a:pt x="1594949" y="625"/>
                  </a:lnTo>
                  <a:lnTo>
                    <a:pt x="1548312" y="2521"/>
                  </a:lnTo>
                  <a:lnTo>
                    <a:pt x="1501291" y="5719"/>
                  </a:lnTo>
                  <a:lnTo>
                    <a:pt x="1453894" y="10249"/>
                  </a:lnTo>
                  <a:lnTo>
                    <a:pt x="1406129" y="16143"/>
                  </a:lnTo>
                  <a:lnTo>
                    <a:pt x="1358004" y="23432"/>
                  </a:lnTo>
                  <a:lnTo>
                    <a:pt x="1309528" y="32146"/>
                  </a:lnTo>
                  <a:lnTo>
                    <a:pt x="1260708" y="42316"/>
                  </a:lnTo>
                  <a:lnTo>
                    <a:pt x="1211552" y="53973"/>
                  </a:lnTo>
                  <a:lnTo>
                    <a:pt x="1162068" y="67148"/>
                  </a:lnTo>
                  <a:lnTo>
                    <a:pt x="1112265" y="81872"/>
                  </a:lnTo>
                  <a:lnTo>
                    <a:pt x="1062149" y="98175"/>
                  </a:lnTo>
                  <a:lnTo>
                    <a:pt x="1011730" y="116089"/>
                  </a:lnTo>
                  <a:lnTo>
                    <a:pt x="961015" y="135645"/>
                  </a:lnTo>
                  <a:lnTo>
                    <a:pt x="910011" y="156873"/>
                  </a:lnTo>
                  <a:lnTo>
                    <a:pt x="858728" y="179804"/>
                  </a:lnTo>
                  <a:lnTo>
                    <a:pt x="807173" y="204470"/>
                  </a:lnTo>
                  <a:lnTo>
                    <a:pt x="757131" y="229943"/>
                  </a:lnTo>
                  <a:lnTo>
                    <a:pt x="708450" y="256224"/>
                  </a:lnTo>
                  <a:lnTo>
                    <a:pt x="661115" y="283308"/>
                  </a:lnTo>
                  <a:lnTo>
                    <a:pt x="615115" y="311192"/>
                  </a:lnTo>
                  <a:lnTo>
                    <a:pt x="570435" y="339871"/>
                  </a:lnTo>
                  <a:lnTo>
                    <a:pt x="527062" y="369340"/>
                  </a:lnTo>
                  <a:lnTo>
                    <a:pt x="484983" y="399596"/>
                  </a:lnTo>
                  <a:lnTo>
                    <a:pt x="444185" y="430634"/>
                  </a:lnTo>
                  <a:lnTo>
                    <a:pt x="404653" y="462451"/>
                  </a:lnTo>
                  <a:lnTo>
                    <a:pt x="366376" y="495041"/>
                  </a:lnTo>
                  <a:lnTo>
                    <a:pt x="329339" y="528400"/>
                  </a:lnTo>
                  <a:lnTo>
                    <a:pt x="293529" y="562526"/>
                  </a:lnTo>
                  <a:lnTo>
                    <a:pt x="258934" y="597412"/>
                  </a:lnTo>
                  <a:lnTo>
                    <a:pt x="225539" y="633055"/>
                  </a:lnTo>
                  <a:lnTo>
                    <a:pt x="193331" y="669451"/>
                  </a:lnTo>
                  <a:lnTo>
                    <a:pt x="162297" y="706596"/>
                  </a:lnTo>
                  <a:lnTo>
                    <a:pt x="132423" y="744484"/>
                  </a:lnTo>
                  <a:lnTo>
                    <a:pt x="103697" y="783113"/>
                  </a:lnTo>
                  <a:lnTo>
                    <a:pt x="76105" y="822477"/>
                  </a:lnTo>
                  <a:lnTo>
                    <a:pt x="49634" y="862573"/>
                  </a:lnTo>
                  <a:lnTo>
                    <a:pt x="24270" y="903397"/>
                  </a:lnTo>
                  <a:lnTo>
                    <a:pt x="0" y="944943"/>
                  </a:lnTo>
                  <a:lnTo>
                    <a:pt x="15296" y="929550"/>
                  </a:lnTo>
                  <a:lnTo>
                    <a:pt x="30800" y="914217"/>
                  </a:lnTo>
                  <a:lnTo>
                    <a:pt x="62420" y="883767"/>
                  </a:lnTo>
                  <a:lnTo>
                    <a:pt x="91454" y="856444"/>
                  </a:lnTo>
                  <a:lnTo>
                    <a:pt x="121264" y="828747"/>
                  </a:lnTo>
                  <a:lnTo>
                    <a:pt x="151872" y="800763"/>
                  </a:lnTo>
                  <a:lnTo>
                    <a:pt x="183299" y="772578"/>
                  </a:lnTo>
                  <a:lnTo>
                    <a:pt x="215566" y="744277"/>
                  </a:lnTo>
                  <a:lnTo>
                    <a:pt x="248693" y="715947"/>
                  </a:lnTo>
                  <a:lnTo>
                    <a:pt x="282703" y="687673"/>
                  </a:lnTo>
                  <a:lnTo>
                    <a:pt x="317616" y="659542"/>
                  </a:lnTo>
                  <a:lnTo>
                    <a:pt x="353454" y="631641"/>
                  </a:lnTo>
                  <a:lnTo>
                    <a:pt x="390237" y="604054"/>
                  </a:lnTo>
                  <a:lnTo>
                    <a:pt x="427986" y="576868"/>
                  </a:lnTo>
                  <a:lnTo>
                    <a:pt x="466723" y="550170"/>
                  </a:lnTo>
                  <a:lnTo>
                    <a:pt x="506469" y="524044"/>
                  </a:lnTo>
                  <a:lnTo>
                    <a:pt x="547245" y="498578"/>
                  </a:lnTo>
                  <a:lnTo>
                    <a:pt x="589071" y="473857"/>
                  </a:lnTo>
                  <a:lnTo>
                    <a:pt x="631970" y="449968"/>
                  </a:lnTo>
                  <a:lnTo>
                    <a:pt x="675962" y="426996"/>
                  </a:lnTo>
                  <a:lnTo>
                    <a:pt x="721068" y="405028"/>
                  </a:lnTo>
                  <a:lnTo>
                    <a:pt x="767310" y="384149"/>
                  </a:lnTo>
                  <a:lnTo>
                    <a:pt x="814708" y="364446"/>
                  </a:lnTo>
                  <a:lnTo>
                    <a:pt x="863283" y="346004"/>
                  </a:lnTo>
                  <a:lnTo>
                    <a:pt x="913058" y="328911"/>
                  </a:lnTo>
                  <a:lnTo>
                    <a:pt x="964052" y="313251"/>
                  </a:lnTo>
                  <a:lnTo>
                    <a:pt x="1016287" y="299111"/>
                  </a:lnTo>
                  <a:lnTo>
                    <a:pt x="1069784" y="286578"/>
                  </a:lnTo>
                  <a:lnTo>
                    <a:pt x="1124564" y="275736"/>
                  </a:lnTo>
                  <a:lnTo>
                    <a:pt x="1180648" y="266673"/>
                  </a:lnTo>
                  <a:lnTo>
                    <a:pt x="1238058" y="259474"/>
                  </a:lnTo>
                  <a:lnTo>
                    <a:pt x="1296814" y="254225"/>
                  </a:lnTo>
                  <a:lnTo>
                    <a:pt x="1356938" y="251013"/>
                  </a:lnTo>
                  <a:lnTo>
                    <a:pt x="1418450" y="249923"/>
                  </a:lnTo>
                  <a:lnTo>
                    <a:pt x="2550468" y="249923"/>
                  </a:lnTo>
                  <a:lnTo>
                    <a:pt x="2532459" y="239642"/>
                  </a:lnTo>
                  <a:lnTo>
                    <a:pt x="2486762" y="215023"/>
                  </a:lnTo>
                  <a:lnTo>
                    <a:pt x="2440138" y="191397"/>
                  </a:lnTo>
                  <a:lnTo>
                    <a:pt x="2392605" y="168829"/>
                  </a:lnTo>
                  <a:lnTo>
                    <a:pt x="2344179" y="147384"/>
                  </a:lnTo>
                  <a:lnTo>
                    <a:pt x="2294879" y="127125"/>
                  </a:lnTo>
                  <a:lnTo>
                    <a:pt x="2244720" y="108118"/>
                  </a:lnTo>
                  <a:lnTo>
                    <a:pt x="2193720" y="90425"/>
                  </a:lnTo>
                  <a:lnTo>
                    <a:pt x="2141896" y="74113"/>
                  </a:lnTo>
                  <a:lnTo>
                    <a:pt x="2089264" y="59244"/>
                  </a:lnTo>
                  <a:lnTo>
                    <a:pt x="2035842" y="45884"/>
                  </a:lnTo>
                  <a:lnTo>
                    <a:pt x="1981648" y="34097"/>
                  </a:lnTo>
                  <a:lnTo>
                    <a:pt x="1926697" y="23946"/>
                  </a:lnTo>
                  <a:lnTo>
                    <a:pt x="1871007" y="15497"/>
                  </a:lnTo>
                  <a:lnTo>
                    <a:pt x="1814594" y="8813"/>
                  </a:lnTo>
                  <a:lnTo>
                    <a:pt x="1757477" y="3960"/>
                  </a:lnTo>
                  <a:lnTo>
                    <a:pt x="1699672" y="1000"/>
                  </a:lnTo>
                  <a:lnTo>
                    <a:pt x="1641195" y="0"/>
                  </a:lnTo>
                  <a:close/>
                </a:path>
              </a:pathLst>
            </a:custGeom>
            <a:solidFill>
              <a:srgbClr val="F8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9300" y="270967"/>
              <a:ext cx="5657215" cy="3931920"/>
            </a:xfrm>
            <a:custGeom>
              <a:avLst/>
              <a:gdLst/>
              <a:ahLst/>
              <a:cxnLst/>
              <a:rect l="l" t="t" r="r" b="b"/>
              <a:pathLst>
                <a:path w="5657215" h="3931920">
                  <a:moveTo>
                    <a:pt x="5656769" y="0"/>
                  </a:moveTo>
                  <a:lnTo>
                    <a:pt x="0" y="0"/>
                  </a:lnTo>
                  <a:lnTo>
                    <a:pt x="0" y="3931335"/>
                  </a:lnTo>
                  <a:lnTo>
                    <a:pt x="5656769" y="3931335"/>
                  </a:lnTo>
                  <a:lnTo>
                    <a:pt x="56567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651995" y="10188003"/>
            <a:ext cx="1710055" cy="324485"/>
          </a:xfrm>
          <a:custGeom>
            <a:avLst/>
            <a:gdLst/>
            <a:ahLst/>
            <a:cxnLst/>
            <a:rect l="l" t="t" r="r" b="b"/>
            <a:pathLst>
              <a:path w="1710054" h="324484">
                <a:moveTo>
                  <a:pt x="1710004" y="0"/>
                </a:moveTo>
                <a:lnTo>
                  <a:pt x="0" y="0"/>
                </a:lnTo>
                <a:lnTo>
                  <a:pt x="0" y="324002"/>
                </a:lnTo>
                <a:lnTo>
                  <a:pt x="1710004" y="324002"/>
                </a:lnTo>
                <a:lnTo>
                  <a:pt x="1710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5388" y="10286569"/>
            <a:ext cx="140906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50" dirty="0">
                <a:solidFill>
                  <a:srgbClr val="575756"/>
                </a:solidFill>
                <a:latin typeface="Verdana"/>
                <a:cs typeface="Verdana"/>
              </a:rPr>
              <a:t>21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65" dirty="0">
                <a:latin typeface="Calibri"/>
                <a:cs typeface="Calibri"/>
              </a:rPr>
              <a:t>AWS</a:t>
            </a:r>
            <a:r>
              <a:rPr sz="4600" b="1" spc="-5" dirty="0">
                <a:latin typeface="Calibri"/>
                <a:cs typeface="Calibri"/>
              </a:rPr>
              <a:t> </a:t>
            </a:r>
            <a:r>
              <a:rPr sz="4600" b="1" spc="185" dirty="0">
                <a:latin typeface="Calibri"/>
                <a:cs typeface="Calibri"/>
              </a:rPr>
              <a:t>S3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082" y="2880003"/>
            <a:ext cx="6014795" cy="15342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7299" y="2148400"/>
            <a:ext cx="4789805" cy="52133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some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key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differences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S3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EBS?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Here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differences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S3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EBS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9" y="4763494"/>
            <a:ext cx="5781040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04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allow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user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gain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access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certain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bucket?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follow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steps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below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allow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access.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are: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Categorize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Define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authorized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users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specific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servers.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Lock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down</a:t>
            </a:r>
            <a:r>
              <a:rPr sz="1100" spc="-10" dirty="0">
                <a:latin typeface="Verdana"/>
                <a:cs typeface="Verdana"/>
              </a:rPr>
              <a:t> your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tags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Attach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policies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Verdana"/>
              <a:cs typeface="Verdana"/>
            </a:endParaRPr>
          </a:p>
          <a:p>
            <a:pPr marL="264160" marR="71120" indent="-252095">
              <a:lnSpc>
                <a:spcPct val="100000"/>
              </a:lnSpc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monitor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S3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cross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region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replication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consistency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without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actually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checking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bucket?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Follow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flow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diagram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below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monitor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S3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cross-</a:t>
            </a:r>
            <a:r>
              <a:rPr sz="1100" dirty="0">
                <a:latin typeface="Verdana"/>
                <a:cs typeface="Verdana"/>
              </a:rPr>
              <a:t>region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replication: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6721" y="7596009"/>
            <a:ext cx="3763625" cy="23579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321300" y="476477"/>
            <a:ext cx="1599565" cy="652780"/>
          </a:xfrm>
          <a:custGeom>
            <a:avLst/>
            <a:gdLst/>
            <a:ahLst/>
            <a:cxnLst/>
            <a:rect l="l" t="t" r="r" b="b"/>
            <a:pathLst>
              <a:path w="1599565" h="652780">
                <a:moveTo>
                  <a:pt x="1599161" y="0"/>
                </a:moveTo>
                <a:lnTo>
                  <a:pt x="0" y="0"/>
                </a:lnTo>
                <a:lnTo>
                  <a:pt x="0" y="652425"/>
                </a:lnTo>
                <a:lnTo>
                  <a:pt x="1599161" y="652425"/>
                </a:lnTo>
                <a:lnTo>
                  <a:pt x="1599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9972295"/>
            <a:ext cx="1847850" cy="605790"/>
          </a:xfrm>
          <a:custGeom>
            <a:avLst/>
            <a:gdLst/>
            <a:ahLst/>
            <a:cxnLst/>
            <a:rect l="l" t="t" r="r" b="b"/>
            <a:pathLst>
              <a:path w="1847850" h="605790">
                <a:moveTo>
                  <a:pt x="1847506" y="0"/>
                </a:moveTo>
                <a:lnTo>
                  <a:pt x="0" y="0"/>
                </a:lnTo>
                <a:lnTo>
                  <a:pt x="0" y="605407"/>
                </a:lnTo>
                <a:lnTo>
                  <a:pt x="1847506" y="605407"/>
                </a:lnTo>
                <a:lnTo>
                  <a:pt x="18475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7840" y="10286569"/>
            <a:ext cx="143637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35" dirty="0">
                <a:solidFill>
                  <a:srgbClr val="575756"/>
                </a:solidFill>
                <a:latin typeface="Verdana"/>
                <a:cs typeface="Verdana"/>
              </a:rPr>
              <a:t>22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999" y="966660"/>
            <a:ext cx="209296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90"/>
              </a:lnSpc>
            </a:pPr>
            <a:r>
              <a:rPr sz="4600" b="1" spc="125" dirty="0">
                <a:latin typeface="Calibri"/>
                <a:cs typeface="Calibri"/>
              </a:rPr>
              <a:t>Amazon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0881" y="950455"/>
            <a:ext cx="10953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29" dirty="0">
                <a:latin typeface="Calibri"/>
                <a:cs typeface="Calibri"/>
              </a:rPr>
              <a:t>VPC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299" y="2224174"/>
            <a:ext cx="5676265" cy="191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0" indent="-25209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19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9FE3"/>
                </a:solidFill>
                <a:latin typeface="Verdana"/>
                <a:cs typeface="Verdana"/>
              </a:rPr>
              <a:t>VPC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not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resolving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server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through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DNS.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might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issue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fix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it?</a:t>
            </a:r>
            <a:endParaRPr sz="1200">
              <a:latin typeface="Verdana"/>
              <a:cs typeface="Verdana"/>
            </a:endParaRPr>
          </a:p>
          <a:p>
            <a:pPr marL="264160" marR="67945" indent="-252095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fix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problem,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enable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DNS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hostname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resolution,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problem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resolves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itself.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connect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multiple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sites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VPC?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multiple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VPN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connections,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secure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communication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sites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VPN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CloudHub.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diagram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show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connect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multiple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sites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VPC: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7777899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8185179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8592459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9710259"/>
            <a:ext cx="139700" cy="139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9949902"/>
            <a:ext cx="139700" cy="1397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7299" y="6963333"/>
            <a:ext cx="5683250" cy="314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274320" indent="-25209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19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Name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explain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some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security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products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features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available</a:t>
            </a:r>
            <a:r>
              <a:rPr sz="12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in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VPC?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Here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selection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security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products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features:</a:t>
            </a:r>
            <a:endParaRPr sz="1100">
              <a:latin typeface="Verdana"/>
              <a:cs typeface="Verdana"/>
            </a:endParaRPr>
          </a:p>
          <a:p>
            <a:pPr marL="264160" marR="365760">
              <a:lnSpc>
                <a:spcPct val="100000"/>
              </a:lnSpc>
              <a:spcBef>
                <a:spcPts val="800"/>
              </a:spcBef>
            </a:pPr>
            <a:r>
              <a:rPr sz="1100" spc="-10" dirty="0">
                <a:latin typeface="Verdana"/>
                <a:cs typeface="Verdana"/>
              </a:rPr>
              <a:t>Security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groups</a:t>
            </a:r>
            <a:r>
              <a:rPr sz="1100" spc="-55" dirty="0">
                <a:latin typeface="Verdana"/>
                <a:cs typeface="Verdana"/>
              </a:rPr>
              <a:t> - </a:t>
            </a:r>
            <a:r>
              <a:rPr sz="1100" dirty="0">
                <a:latin typeface="Verdana"/>
                <a:cs typeface="Verdana"/>
              </a:rPr>
              <a:t>This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firewall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instances,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controlling </a:t>
            </a:r>
            <a:r>
              <a:rPr sz="1100" dirty="0">
                <a:latin typeface="Verdana"/>
                <a:cs typeface="Verdana"/>
              </a:rPr>
              <a:t>inbound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outbound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traffic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level.</a:t>
            </a:r>
            <a:endParaRPr sz="1100">
              <a:latin typeface="Verdana"/>
              <a:cs typeface="Verdana"/>
            </a:endParaRPr>
          </a:p>
          <a:p>
            <a:pPr marL="264160" marR="135255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Network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control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lists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firewall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subnets,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controlling </a:t>
            </a:r>
            <a:r>
              <a:rPr sz="1100" dirty="0">
                <a:latin typeface="Verdana"/>
                <a:cs typeface="Verdana"/>
              </a:rPr>
              <a:t>inbound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outbound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traffic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subnet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level.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Flow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logs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capture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inbound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outbound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traffic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network interfaces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VPC.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20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monitor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Amazon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VPC?</a:t>
            </a:r>
            <a:endParaRPr sz="1200">
              <a:latin typeface="Verdana"/>
              <a:cs typeface="Verdana"/>
            </a:endParaRPr>
          </a:p>
          <a:p>
            <a:pPr marL="264160" marR="3023235" indent="-252095">
              <a:lnSpc>
                <a:spcPts val="1889"/>
              </a:lnSpc>
              <a:spcBef>
                <a:spcPts val="7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monitor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55" dirty="0">
                <a:latin typeface="Verdana"/>
                <a:cs typeface="Verdana"/>
              </a:rPr>
              <a:t>VPC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using: </a:t>
            </a:r>
            <a:r>
              <a:rPr sz="1100" dirty="0">
                <a:latin typeface="Verdana"/>
                <a:cs typeface="Verdana"/>
              </a:rPr>
              <a:t>CloudWatch and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CloudWatch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logs </a:t>
            </a:r>
            <a:r>
              <a:rPr sz="1100" spc="55" dirty="0">
                <a:latin typeface="Verdana"/>
                <a:cs typeface="Verdana"/>
              </a:rPr>
              <a:t>VPC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Flow </a:t>
            </a:r>
            <a:r>
              <a:rPr sz="1100" spc="-20" dirty="0">
                <a:latin typeface="Verdana"/>
                <a:cs typeface="Verdana"/>
              </a:rPr>
              <a:t>Logs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8809" y="4497247"/>
            <a:ext cx="2956107" cy="219603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410200" y="471948"/>
            <a:ext cx="1633220" cy="619125"/>
          </a:xfrm>
          <a:custGeom>
            <a:avLst/>
            <a:gdLst/>
            <a:ahLst/>
            <a:cxnLst/>
            <a:rect l="l" t="t" r="r" b="b"/>
            <a:pathLst>
              <a:path w="1633220" h="619125">
                <a:moveTo>
                  <a:pt x="1632731" y="0"/>
                </a:moveTo>
                <a:lnTo>
                  <a:pt x="0" y="0"/>
                </a:lnTo>
                <a:lnTo>
                  <a:pt x="0" y="618854"/>
                </a:lnTo>
                <a:lnTo>
                  <a:pt x="1632731" y="618854"/>
                </a:lnTo>
                <a:lnTo>
                  <a:pt x="1632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4200" y="10090745"/>
            <a:ext cx="1746885" cy="410845"/>
          </a:xfrm>
          <a:custGeom>
            <a:avLst/>
            <a:gdLst/>
            <a:ahLst/>
            <a:cxnLst/>
            <a:rect l="l" t="t" r="r" b="b"/>
            <a:pathLst>
              <a:path w="1746884" h="410845">
                <a:moveTo>
                  <a:pt x="1746796" y="0"/>
                </a:moveTo>
                <a:lnTo>
                  <a:pt x="0" y="0"/>
                </a:lnTo>
                <a:lnTo>
                  <a:pt x="0" y="410758"/>
                </a:lnTo>
                <a:lnTo>
                  <a:pt x="1746796" y="410758"/>
                </a:lnTo>
                <a:lnTo>
                  <a:pt x="1746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933215"/>
            <a:ext cx="2472055" cy="894715"/>
          </a:xfrm>
          <a:custGeom>
            <a:avLst/>
            <a:gdLst/>
            <a:ahLst/>
            <a:cxnLst/>
            <a:rect l="l" t="t" r="r" b="b"/>
            <a:pathLst>
              <a:path w="2472055" h="894714">
                <a:moveTo>
                  <a:pt x="2471986" y="0"/>
                </a:moveTo>
                <a:lnTo>
                  <a:pt x="0" y="0"/>
                </a:lnTo>
                <a:lnTo>
                  <a:pt x="0" y="894187"/>
                </a:lnTo>
                <a:lnTo>
                  <a:pt x="2471986" y="894187"/>
                </a:lnTo>
                <a:lnTo>
                  <a:pt x="247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3541" y="10278441"/>
            <a:ext cx="1463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575756"/>
                </a:solidFill>
                <a:latin typeface="Verdana"/>
                <a:cs typeface="Verdana"/>
              </a:rPr>
              <a:t>23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40" dirty="0">
                <a:latin typeface="Calibri"/>
                <a:cs typeface="Calibri"/>
              </a:rPr>
              <a:t>Elastic</a:t>
            </a:r>
            <a:r>
              <a:rPr sz="4600" b="1" dirty="0">
                <a:latin typeface="Calibri"/>
                <a:cs typeface="Calibri"/>
              </a:rPr>
              <a:t> </a:t>
            </a:r>
            <a:r>
              <a:rPr sz="4600" b="1" spc="165" dirty="0">
                <a:latin typeface="Calibri"/>
                <a:cs typeface="Calibri"/>
              </a:rPr>
              <a:t>Block</a:t>
            </a:r>
            <a:r>
              <a:rPr sz="4600" b="1" spc="5" dirty="0">
                <a:latin typeface="Calibri"/>
                <a:cs typeface="Calibri"/>
              </a:rPr>
              <a:t> </a:t>
            </a:r>
            <a:r>
              <a:rPr sz="4600" b="1" spc="130" dirty="0">
                <a:latin typeface="Calibri"/>
                <a:cs typeface="Calibri"/>
              </a:rPr>
              <a:t>Storage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9" y="2224174"/>
            <a:ext cx="2719705" cy="70643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4160" marR="361315" indent="-252095">
              <a:lnSpc>
                <a:spcPts val="1300"/>
              </a:lnSpc>
              <a:spcBef>
                <a:spcPts val="260"/>
              </a:spcBef>
            </a:pPr>
            <a:r>
              <a:rPr sz="1200" spc="-7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automate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EC2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backup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using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EBS?</a:t>
            </a:r>
            <a:endParaRPr sz="1200">
              <a:latin typeface="Verdana"/>
              <a:cs typeface="Verdana"/>
            </a:endParaRPr>
          </a:p>
          <a:p>
            <a:pPr marL="264160" marR="132080" indent="-252095">
              <a:lnSpc>
                <a:spcPts val="1300"/>
              </a:lnSpc>
              <a:spcBef>
                <a:spcPts val="1130"/>
              </a:spcBef>
            </a:pPr>
            <a:r>
              <a:rPr sz="1100" spc="-60" dirty="0">
                <a:latin typeface="Verdana"/>
                <a:cs typeface="Verdana"/>
              </a:rPr>
              <a:t>A: </a:t>
            </a:r>
            <a:r>
              <a:rPr sz="1100" dirty="0">
                <a:latin typeface="Verdana"/>
                <a:cs typeface="Verdana"/>
              </a:rPr>
              <a:t>Use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following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steps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order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</a:t>
            </a:r>
            <a:r>
              <a:rPr sz="1100" spc="-20" dirty="0">
                <a:latin typeface="Verdana"/>
                <a:cs typeface="Verdana"/>
              </a:rPr>
              <a:t>automate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backup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EBS:</a:t>
            </a:r>
            <a:endParaRPr sz="1100">
              <a:latin typeface="Verdana"/>
              <a:cs typeface="Verdana"/>
            </a:endParaRPr>
          </a:p>
          <a:p>
            <a:pPr marL="264160" marR="10160" indent="-252095">
              <a:lnSpc>
                <a:spcPts val="1300"/>
              </a:lnSpc>
              <a:spcBef>
                <a:spcPts val="570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Get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list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dirty="0">
                <a:latin typeface="Verdana"/>
                <a:cs typeface="Verdana"/>
              </a:rPr>
              <a:t>connect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through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list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EBS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volumes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 </a:t>
            </a:r>
            <a:r>
              <a:rPr sz="1100" dirty="0">
                <a:latin typeface="Verdana"/>
                <a:cs typeface="Verdana"/>
              </a:rPr>
              <a:t>attached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locally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instance.</a:t>
            </a:r>
            <a:endParaRPr sz="1100">
              <a:latin typeface="Verdana"/>
              <a:cs typeface="Verdana"/>
            </a:endParaRPr>
          </a:p>
          <a:p>
            <a:pPr marL="264160" marR="48895" indent="-252095">
              <a:lnSpc>
                <a:spcPts val="1300"/>
              </a:lnSpc>
              <a:spcBef>
                <a:spcPts val="565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List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snapshots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volume,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assign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retention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period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of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snapshot.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Later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on,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snapshot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volume.</a:t>
            </a:r>
            <a:endParaRPr sz="1100">
              <a:latin typeface="Verdana"/>
              <a:cs typeface="Verdana"/>
            </a:endParaRPr>
          </a:p>
          <a:p>
            <a:pPr marL="264160" marR="63500" indent="-252095">
              <a:lnSpc>
                <a:spcPts val="1300"/>
              </a:lnSpc>
              <a:spcBef>
                <a:spcPts val="570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spc="-10" dirty="0">
                <a:latin typeface="Verdana"/>
                <a:cs typeface="Verdana"/>
              </a:rPr>
              <a:t>Make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sure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remove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snapshot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older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retention period.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Verdana"/>
              <a:cs typeface="Verdana"/>
            </a:endParaRPr>
          </a:p>
          <a:p>
            <a:pPr marL="264160" marR="70485" indent="-252095">
              <a:lnSpc>
                <a:spcPts val="1300"/>
              </a:lnSpc>
              <a:spcBef>
                <a:spcPts val="5"/>
              </a:spcBef>
            </a:pPr>
            <a:r>
              <a:rPr sz="1200" spc="-7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difference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between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EBS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Instance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Store?</a:t>
            </a:r>
            <a:endParaRPr sz="1200">
              <a:latin typeface="Verdana"/>
              <a:cs typeface="Verdana"/>
            </a:endParaRPr>
          </a:p>
          <a:p>
            <a:pPr marL="264160" marR="5080" indent="-252095">
              <a:lnSpc>
                <a:spcPts val="1300"/>
              </a:lnSpc>
              <a:spcBef>
                <a:spcPts val="113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EBS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kind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permanent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storage 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restored </a:t>
            </a:r>
            <a:r>
              <a:rPr sz="1100" dirty="0">
                <a:latin typeface="Verdana"/>
                <a:cs typeface="Verdana"/>
              </a:rPr>
              <a:t>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later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point.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save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EBS,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stays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even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after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lifetime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instance.</a:t>
            </a:r>
            <a:endParaRPr sz="1100">
              <a:latin typeface="Verdana"/>
              <a:cs typeface="Verdana"/>
            </a:endParaRPr>
          </a:p>
          <a:p>
            <a:pPr marL="264160" marR="147320">
              <a:lnSpc>
                <a:spcPts val="13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On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hand,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 </a:t>
            </a:r>
            <a:r>
              <a:rPr sz="1100" spc="-20" dirty="0">
                <a:latin typeface="Verdana"/>
                <a:cs typeface="Verdana"/>
              </a:rPr>
              <a:t>Store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temporary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storage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physically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attached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host </a:t>
            </a:r>
            <a:r>
              <a:rPr sz="1100" spc="-30" dirty="0">
                <a:latin typeface="Verdana"/>
                <a:cs typeface="Verdana"/>
              </a:rPr>
              <a:t>machine.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Instance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Store,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cannot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detach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attach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another.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Unlike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spc="-20" dirty="0">
                <a:latin typeface="Verdana"/>
                <a:cs typeface="Verdana"/>
              </a:rPr>
              <a:t>EBS,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Instance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Store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 </a:t>
            </a:r>
            <a:r>
              <a:rPr sz="1100" dirty="0">
                <a:latin typeface="Verdana"/>
                <a:cs typeface="Verdana"/>
              </a:rPr>
              <a:t>lost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stopped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or </a:t>
            </a:r>
            <a:r>
              <a:rPr sz="1100" spc="-10" dirty="0">
                <a:latin typeface="Verdana"/>
                <a:cs typeface="Verdana"/>
              </a:rPr>
              <a:t>terminated.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Verdana"/>
              <a:cs typeface="Verdana"/>
            </a:endParaRPr>
          </a:p>
          <a:p>
            <a:pPr marL="264160" marR="186055" indent="-252095">
              <a:lnSpc>
                <a:spcPts val="1300"/>
              </a:lnSpc>
            </a:pPr>
            <a:r>
              <a:rPr sz="1200" spc="-7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take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backup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EFS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like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EBS,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if</a:t>
            </a:r>
            <a:r>
              <a:rPr sz="12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9FE3"/>
                </a:solidFill>
                <a:latin typeface="Verdana"/>
                <a:cs typeface="Verdana"/>
              </a:rPr>
              <a:t>yes,</a:t>
            </a:r>
            <a:r>
              <a:rPr sz="12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9FE3"/>
                </a:solidFill>
                <a:latin typeface="Verdana"/>
                <a:cs typeface="Verdana"/>
              </a:rPr>
              <a:t>how?</a:t>
            </a:r>
            <a:endParaRPr sz="1200">
              <a:latin typeface="Verdana"/>
              <a:cs typeface="Verdana"/>
            </a:endParaRPr>
          </a:p>
          <a:p>
            <a:pPr marL="264160" marR="81280" indent="-252095">
              <a:lnSpc>
                <a:spcPts val="13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39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Yes,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EFS-to-</a:t>
            </a:r>
            <a:r>
              <a:rPr sz="1100" spc="-25" dirty="0">
                <a:latin typeface="Verdana"/>
                <a:cs typeface="Verdana"/>
              </a:rPr>
              <a:t>EFS </a:t>
            </a:r>
            <a:r>
              <a:rPr sz="1100" dirty="0">
                <a:latin typeface="Verdana"/>
                <a:cs typeface="Verdana"/>
              </a:rPr>
              <a:t>backup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solution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recover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from </a:t>
            </a:r>
            <a:r>
              <a:rPr sz="1100" spc="-10" dirty="0">
                <a:latin typeface="Verdana"/>
                <a:cs typeface="Verdana"/>
              </a:rPr>
              <a:t>unintended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deletion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0698" y="8268512"/>
            <a:ext cx="2788411" cy="15341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9993" y="6430817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59993" y="6998120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9993" y="7565421"/>
            <a:ext cx="139700" cy="139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47280" y="2157282"/>
            <a:ext cx="2726055" cy="57283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645"/>
              </a:spcBef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EFS.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Follow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these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steps:</a:t>
            </a:r>
            <a:endParaRPr sz="1100">
              <a:latin typeface="Verdana"/>
              <a:cs typeface="Verdana"/>
            </a:endParaRPr>
          </a:p>
          <a:p>
            <a:pPr marL="264160" marR="200025" indent="-252095">
              <a:lnSpc>
                <a:spcPts val="1300"/>
              </a:lnSpc>
              <a:spcBef>
                <a:spcPts val="605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spc="-10" dirty="0">
                <a:latin typeface="Verdana"/>
                <a:cs typeface="Verdana"/>
              </a:rPr>
              <a:t>Sign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Management Console</a:t>
            </a:r>
            <a:endParaRPr sz="1100">
              <a:latin typeface="Verdana"/>
              <a:cs typeface="Verdana"/>
            </a:endParaRPr>
          </a:p>
          <a:p>
            <a:pPr marL="264160" marR="452120" indent="-252095">
              <a:lnSpc>
                <a:spcPts val="1300"/>
              </a:lnSpc>
              <a:spcBef>
                <a:spcPts val="570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Click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launch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EFS-to-</a:t>
            </a:r>
            <a:r>
              <a:rPr sz="1100" spc="-20" dirty="0">
                <a:latin typeface="Verdana"/>
                <a:cs typeface="Verdana"/>
              </a:rPr>
              <a:t>EFS- restore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button</a:t>
            </a:r>
            <a:endParaRPr sz="1100">
              <a:latin typeface="Verdana"/>
              <a:cs typeface="Verdana"/>
            </a:endParaRPr>
          </a:p>
          <a:p>
            <a:pPr marL="264160" marR="246379" indent="-252095">
              <a:lnSpc>
                <a:spcPts val="1300"/>
              </a:lnSpc>
              <a:spcBef>
                <a:spcPts val="565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Use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region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selector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console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navigation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select region</a:t>
            </a:r>
            <a:endParaRPr sz="1100">
              <a:latin typeface="Verdana"/>
              <a:cs typeface="Verdana"/>
            </a:endParaRPr>
          </a:p>
          <a:p>
            <a:pPr marL="264160" marR="359410" indent="-252095">
              <a:lnSpc>
                <a:spcPts val="1300"/>
              </a:lnSpc>
              <a:spcBef>
                <a:spcPts val="570"/>
              </a:spcBef>
              <a:buAutoNum type="arabi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Verify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selected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right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template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Select </a:t>
            </a:r>
            <a:r>
              <a:rPr sz="1100" spc="-20" dirty="0">
                <a:latin typeface="Verdana"/>
                <a:cs typeface="Verdana"/>
              </a:rPr>
              <a:t>Template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page</a:t>
            </a:r>
            <a:endParaRPr sz="1100">
              <a:latin typeface="Verdana"/>
              <a:cs typeface="Verdana"/>
            </a:endParaRPr>
          </a:p>
          <a:p>
            <a:pPr marL="264160" marR="307975" indent="-252095">
              <a:lnSpc>
                <a:spcPts val="1300"/>
              </a:lnSpc>
              <a:spcBef>
                <a:spcPts val="565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Assign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name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solution stack</a:t>
            </a:r>
            <a:endParaRPr sz="1100">
              <a:latin typeface="Verdana"/>
              <a:cs typeface="Verdana"/>
            </a:endParaRPr>
          </a:p>
          <a:p>
            <a:pPr marL="264160" marR="352425" indent="-252095">
              <a:lnSpc>
                <a:spcPts val="1300"/>
              </a:lnSpc>
              <a:spcBef>
                <a:spcPts val="565"/>
              </a:spcBef>
              <a:buAutoNum type="arabicPeriod"/>
              <a:tabLst>
                <a:tab pos="264795" algn="l"/>
              </a:tabLst>
            </a:pPr>
            <a:r>
              <a:rPr sz="1100" spc="-10" dirty="0">
                <a:latin typeface="Verdana"/>
                <a:cs typeface="Verdana"/>
              </a:rPr>
              <a:t>Review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parameters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template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modify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them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if </a:t>
            </a:r>
            <a:r>
              <a:rPr sz="1100" spc="-10" dirty="0">
                <a:latin typeface="Verdana"/>
                <a:cs typeface="Verdana"/>
              </a:rPr>
              <a:t>necessary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264160" marR="358140" indent="-252095">
              <a:lnSpc>
                <a:spcPts val="1300"/>
              </a:lnSpc>
            </a:pPr>
            <a:r>
              <a:rPr sz="1200" spc="-7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auto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9FE3"/>
                </a:solidFill>
                <a:latin typeface="Verdana"/>
                <a:cs typeface="Verdana"/>
              </a:rPr>
              <a:t>delete</a:t>
            </a:r>
            <a:r>
              <a:rPr sz="12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9FE3"/>
                </a:solidFill>
                <a:latin typeface="Verdana"/>
                <a:cs typeface="Verdana"/>
              </a:rPr>
              <a:t>old </a:t>
            </a:r>
            <a:r>
              <a:rPr sz="1200" spc="-10" dirty="0">
                <a:solidFill>
                  <a:srgbClr val="009FE3"/>
                </a:solidFill>
                <a:latin typeface="Verdana"/>
                <a:cs typeface="Verdana"/>
              </a:rPr>
              <a:t>snapshots?</a:t>
            </a:r>
            <a:endParaRPr sz="1200">
              <a:latin typeface="Verdana"/>
              <a:cs typeface="Verdana"/>
            </a:endParaRPr>
          </a:p>
          <a:p>
            <a:pPr marL="264160" marR="410209" indent="-252095">
              <a:lnSpc>
                <a:spcPts val="13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1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procedure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auto </a:t>
            </a:r>
            <a:r>
              <a:rPr sz="1100" dirty="0">
                <a:latin typeface="Verdana"/>
                <a:cs typeface="Verdana"/>
              </a:rPr>
              <a:t>deleting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old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snapshots:</a:t>
            </a:r>
            <a:endParaRPr sz="1100">
              <a:latin typeface="Verdana"/>
              <a:cs typeface="Verdana"/>
            </a:endParaRPr>
          </a:p>
          <a:p>
            <a:pPr marL="264160" marR="251460">
              <a:lnSpc>
                <a:spcPts val="13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As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procedure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best </a:t>
            </a:r>
            <a:r>
              <a:rPr sz="1100" spc="-10" dirty="0">
                <a:latin typeface="Verdana"/>
                <a:cs typeface="Verdana"/>
              </a:rPr>
              <a:t>practices,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take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snapshots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EBS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volumes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S3.</a:t>
            </a:r>
            <a:endParaRPr sz="1100">
              <a:latin typeface="Verdana"/>
              <a:cs typeface="Verdana"/>
            </a:endParaRPr>
          </a:p>
          <a:p>
            <a:pPr marL="264160" marR="511175">
              <a:lnSpc>
                <a:spcPts val="13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Use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Automator</a:t>
            </a:r>
            <a:r>
              <a:rPr sz="1100" spc="-25" dirty="0">
                <a:latin typeface="Verdana"/>
                <a:cs typeface="Verdana"/>
              </a:rPr>
              <a:t> to </a:t>
            </a:r>
            <a:r>
              <a:rPr sz="1100" spc="-20" dirty="0">
                <a:latin typeface="Verdana"/>
                <a:cs typeface="Verdana"/>
              </a:rPr>
              <a:t>automatically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handle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25" dirty="0">
                <a:latin typeface="Verdana"/>
                <a:cs typeface="Verdana"/>
              </a:rPr>
              <a:t> the </a:t>
            </a:r>
            <a:r>
              <a:rPr sz="1100" spc="-10" dirty="0">
                <a:latin typeface="Verdana"/>
                <a:cs typeface="Verdana"/>
              </a:rPr>
              <a:t>snapshots.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ts val="1300"/>
              </a:lnSpc>
              <a:spcBef>
                <a:spcPts val="565"/>
              </a:spcBef>
            </a:pP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create,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copy,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delete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EBS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snapshots.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08600" y="574662"/>
            <a:ext cx="1680210" cy="363855"/>
          </a:xfrm>
          <a:custGeom>
            <a:avLst/>
            <a:gdLst/>
            <a:ahLst/>
            <a:cxnLst/>
            <a:rect l="l" t="t" r="r" b="b"/>
            <a:pathLst>
              <a:path w="1680209" h="363855">
                <a:moveTo>
                  <a:pt x="1679656" y="0"/>
                </a:moveTo>
                <a:lnTo>
                  <a:pt x="0" y="0"/>
                </a:lnTo>
                <a:lnTo>
                  <a:pt x="0" y="363740"/>
                </a:lnTo>
                <a:lnTo>
                  <a:pt x="1679656" y="363740"/>
                </a:lnTo>
                <a:lnTo>
                  <a:pt x="1679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582" y="10286569"/>
            <a:ext cx="144145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0" dirty="0">
                <a:solidFill>
                  <a:srgbClr val="575756"/>
                </a:solidFill>
                <a:latin typeface="Verdana"/>
                <a:cs typeface="Verdana"/>
              </a:rPr>
              <a:t>24</a:t>
            </a:r>
            <a:r>
              <a:rPr sz="900" spc="-5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Multiple-</a:t>
            </a:r>
            <a:r>
              <a:rPr spc="90" dirty="0"/>
              <a:t>Choice</a:t>
            </a:r>
            <a:r>
              <a:rPr spc="490" dirty="0"/>
              <a:t> </a:t>
            </a:r>
            <a:r>
              <a:rPr spc="60" dirty="0"/>
              <a:t>Questions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7145" indent="-252095">
              <a:lnSpc>
                <a:spcPct val="106100"/>
              </a:lnSpc>
              <a:spcBef>
                <a:spcPts val="100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dirty="0"/>
              <a:t>Suppose</a:t>
            </a:r>
            <a:r>
              <a:rPr spc="-75" dirty="0"/>
              <a:t> </a:t>
            </a:r>
            <a:r>
              <a:rPr dirty="0"/>
              <a:t>you</a:t>
            </a:r>
            <a:r>
              <a:rPr spc="-70" dirty="0"/>
              <a:t> </a:t>
            </a:r>
            <a:r>
              <a:rPr spc="-20" dirty="0"/>
              <a:t>are</a:t>
            </a:r>
            <a:r>
              <a:rPr spc="-7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game</a:t>
            </a:r>
            <a:r>
              <a:rPr spc="-75" dirty="0"/>
              <a:t> </a:t>
            </a:r>
            <a:r>
              <a:rPr spc="-10" dirty="0"/>
              <a:t>designer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want</a:t>
            </a:r>
            <a:r>
              <a:rPr spc="-6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develop</a:t>
            </a:r>
            <a:r>
              <a:rPr spc="-6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game</a:t>
            </a:r>
            <a:r>
              <a:rPr spc="-60" dirty="0"/>
              <a:t> </a:t>
            </a:r>
            <a:r>
              <a:rPr spc="-20" dirty="0"/>
              <a:t>with </a:t>
            </a:r>
            <a:r>
              <a:rPr spc="-10" dirty="0"/>
              <a:t>single</a:t>
            </a:r>
            <a:r>
              <a:rPr spc="-40" dirty="0"/>
              <a:t> </a:t>
            </a:r>
            <a:r>
              <a:rPr dirty="0"/>
              <a:t>digit</a:t>
            </a:r>
            <a:r>
              <a:rPr spc="-35" dirty="0"/>
              <a:t> </a:t>
            </a:r>
            <a:r>
              <a:rPr spc="-10" dirty="0"/>
              <a:t>millisecond</a:t>
            </a:r>
            <a:r>
              <a:rPr spc="-35" dirty="0"/>
              <a:t> </a:t>
            </a:r>
            <a:r>
              <a:rPr spc="-10" dirty="0"/>
              <a:t>latency, </a:t>
            </a: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following</a:t>
            </a:r>
            <a:r>
              <a:rPr spc="-45" dirty="0"/>
              <a:t> </a:t>
            </a:r>
            <a:r>
              <a:rPr spc="-10" dirty="0"/>
              <a:t>database services</a:t>
            </a:r>
            <a:r>
              <a:rPr spc="-55" dirty="0"/>
              <a:t> </a:t>
            </a:r>
            <a:r>
              <a:rPr dirty="0"/>
              <a:t>would</a:t>
            </a:r>
            <a:r>
              <a:rPr spc="-5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spc="-20" dirty="0"/>
              <a:t>use?</a:t>
            </a: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RDS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Neptune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Snowball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DynamoDB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 Black"/>
              <a:cs typeface="Arial Black"/>
            </a:endParaRPr>
          </a:p>
          <a:p>
            <a:pPr marL="264160" marR="147320" indent="-252095">
              <a:lnSpc>
                <a:spcPct val="106100"/>
              </a:lnSpc>
              <a:buAutoNum type="arabicPeriod" startAt="2"/>
              <a:tabLst>
                <a:tab pos="264795" algn="l"/>
              </a:tabLst>
            </a:pPr>
            <a:r>
              <a:rPr spc="-75" dirty="0"/>
              <a:t>If</a:t>
            </a:r>
            <a:r>
              <a:rPr spc="-45" dirty="0"/>
              <a:t> </a:t>
            </a:r>
            <a:r>
              <a:rPr dirty="0"/>
              <a:t>you</a:t>
            </a:r>
            <a:r>
              <a:rPr spc="-45" dirty="0"/>
              <a:t> </a:t>
            </a:r>
            <a:r>
              <a:rPr dirty="0"/>
              <a:t>need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perform</a:t>
            </a:r>
            <a:r>
              <a:rPr spc="-40" dirty="0"/>
              <a:t> </a:t>
            </a:r>
            <a:r>
              <a:rPr spc="-45" dirty="0"/>
              <a:t>real-</a:t>
            </a:r>
            <a:r>
              <a:rPr spc="-20" dirty="0"/>
              <a:t>time </a:t>
            </a:r>
            <a:r>
              <a:rPr spc="-10" dirty="0"/>
              <a:t>monitoring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AWS</a:t>
            </a:r>
            <a:r>
              <a:rPr spc="-20" dirty="0"/>
              <a:t> </a:t>
            </a:r>
            <a:r>
              <a:rPr spc="-10" dirty="0"/>
              <a:t>services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get</a:t>
            </a:r>
            <a:r>
              <a:rPr spc="-35" dirty="0"/>
              <a:t> </a:t>
            </a:r>
            <a:r>
              <a:rPr dirty="0"/>
              <a:t>actionable</a:t>
            </a:r>
            <a:r>
              <a:rPr spc="-30" dirty="0"/>
              <a:t> insights, </a:t>
            </a:r>
            <a:r>
              <a:rPr spc="-20" dirty="0"/>
              <a:t>which </a:t>
            </a:r>
            <a:r>
              <a:rPr spc="-10" dirty="0"/>
              <a:t>services</a:t>
            </a:r>
            <a:r>
              <a:rPr spc="-55" dirty="0"/>
              <a:t> </a:t>
            </a:r>
            <a:r>
              <a:rPr dirty="0"/>
              <a:t>would</a:t>
            </a:r>
            <a:r>
              <a:rPr spc="-5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spc="-20" dirty="0"/>
              <a:t>use?</a:t>
            </a: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Firewall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Manager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GuardDuty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CloudWatch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EBS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/>
          </a:p>
          <a:p>
            <a:pPr marL="264160" marR="5080" indent="-252095">
              <a:lnSpc>
                <a:spcPct val="106100"/>
              </a:lnSpc>
              <a:buAutoNum type="arabicPeriod" startAt="3"/>
              <a:tabLst>
                <a:tab pos="264795" algn="l"/>
              </a:tabLst>
            </a:pPr>
            <a:r>
              <a:rPr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25" dirty="0"/>
              <a:t>developer,</a:t>
            </a:r>
            <a:r>
              <a:rPr spc="-3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spc="-25" dirty="0"/>
              <a:t>are </a:t>
            </a:r>
            <a:r>
              <a:rPr dirty="0"/>
              <a:t>developing</a:t>
            </a:r>
            <a:r>
              <a:rPr spc="-55" dirty="0"/>
              <a:t> </a:t>
            </a:r>
            <a:r>
              <a:rPr spc="-20" dirty="0"/>
              <a:t>an</a:t>
            </a:r>
            <a:r>
              <a:rPr spc="-55" dirty="0"/>
              <a:t> </a:t>
            </a:r>
            <a:r>
              <a:rPr spc="-20" dirty="0"/>
              <a:t>app,</a:t>
            </a:r>
            <a:r>
              <a:rPr spc="-50" dirty="0"/>
              <a:t> </a:t>
            </a:r>
            <a:r>
              <a:rPr spc="-10" dirty="0"/>
              <a:t>targeted especially</a:t>
            </a:r>
            <a:r>
              <a:rPr spc="-5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mobile</a:t>
            </a:r>
            <a:r>
              <a:rPr spc="-50" dirty="0"/>
              <a:t> </a:t>
            </a:r>
            <a:r>
              <a:rPr spc="-10" dirty="0"/>
              <a:t>platform. </a:t>
            </a:r>
            <a:r>
              <a:rPr dirty="0"/>
              <a:t>Which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following</a:t>
            </a:r>
            <a:r>
              <a:rPr spc="-35" dirty="0"/>
              <a:t> </a:t>
            </a:r>
            <a:r>
              <a:rPr spc="-10" dirty="0"/>
              <a:t>lets</a:t>
            </a:r>
            <a:r>
              <a:rPr spc="-30" dirty="0"/>
              <a:t> </a:t>
            </a:r>
            <a:r>
              <a:rPr spc="-25" dirty="0"/>
              <a:t>you </a:t>
            </a:r>
            <a:r>
              <a:rPr dirty="0"/>
              <a:t>add</a:t>
            </a:r>
            <a:r>
              <a:rPr spc="-25" dirty="0"/>
              <a:t> </a:t>
            </a:r>
            <a:r>
              <a:rPr spc="-20" dirty="0"/>
              <a:t>user </a:t>
            </a:r>
            <a:r>
              <a:rPr spc="-25" dirty="0"/>
              <a:t>sign-</a:t>
            </a:r>
            <a:r>
              <a:rPr spc="-50" dirty="0"/>
              <a:t>up,</a:t>
            </a:r>
            <a:r>
              <a:rPr spc="-20" dirty="0"/>
              <a:t> </a:t>
            </a:r>
            <a:r>
              <a:rPr spc="-30" dirty="0"/>
              <a:t>sign-</a:t>
            </a:r>
            <a:r>
              <a:rPr spc="-60" dirty="0"/>
              <a:t>in,</a:t>
            </a:r>
            <a:r>
              <a:rPr spc="-25" dirty="0"/>
              <a:t> and </a:t>
            </a:r>
            <a:r>
              <a:rPr dirty="0"/>
              <a:t>access</a:t>
            </a:r>
            <a:r>
              <a:rPr spc="-45" dirty="0"/>
              <a:t> </a:t>
            </a:r>
            <a:r>
              <a:rPr dirty="0"/>
              <a:t>control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your</a:t>
            </a:r>
            <a:r>
              <a:rPr spc="-45" dirty="0"/>
              <a:t> </a:t>
            </a:r>
            <a:r>
              <a:rPr dirty="0"/>
              <a:t>web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mobile</a:t>
            </a:r>
            <a:r>
              <a:rPr spc="-65" dirty="0"/>
              <a:t> </a:t>
            </a:r>
            <a:r>
              <a:rPr dirty="0"/>
              <a:t>apps</a:t>
            </a:r>
            <a:r>
              <a:rPr spc="-60" dirty="0"/>
              <a:t> </a:t>
            </a:r>
            <a:r>
              <a:rPr dirty="0"/>
              <a:t>quickly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easily?</a:t>
            </a:r>
          </a:p>
          <a:p>
            <a:pPr marL="264160" lvl="1" indent="-252095">
              <a:lnSpc>
                <a:spcPct val="100000"/>
              </a:lnSpc>
              <a:spcBef>
                <a:spcPts val="65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Shield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Macie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Inspector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Cognito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 Black"/>
              <a:cs typeface="Arial Black"/>
            </a:endParaRPr>
          </a:p>
          <a:p>
            <a:pPr marL="264160" marR="13335" indent="-252095">
              <a:lnSpc>
                <a:spcPct val="106100"/>
              </a:lnSpc>
            </a:pPr>
            <a:r>
              <a:rPr dirty="0"/>
              <a:t>4.</a:t>
            </a:r>
            <a:r>
              <a:rPr spc="60" dirty="0"/>
              <a:t>  </a:t>
            </a:r>
            <a:r>
              <a:rPr dirty="0"/>
              <a:t>You</a:t>
            </a:r>
            <a:r>
              <a:rPr spc="-70" dirty="0"/>
              <a:t> </a:t>
            </a:r>
            <a:r>
              <a:rPr spc="-20" dirty="0"/>
              <a:t>are</a:t>
            </a:r>
            <a:r>
              <a:rPr spc="-7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Machine</a:t>
            </a:r>
            <a:r>
              <a:rPr spc="-75" dirty="0"/>
              <a:t> </a:t>
            </a:r>
            <a:r>
              <a:rPr spc="-10" dirty="0"/>
              <a:t>Learning engineer</a:t>
            </a:r>
            <a:r>
              <a:rPr spc="-55" dirty="0"/>
              <a:t> </a:t>
            </a:r>
            <a:r>
              <a:rPr dirty="0"/>
              <a:t>who</a:t>
            </a:r>
            <a:r>
              <a:rPr spc="-50" dirty="0"/>
              <a:t> </a:t>
            </a:r>
            <a:r>
              <a:rPr spc="-20" dirty="0"/>
              <a:t>is</a:t>
            </a:r>
            <a:r>
              <a:rPr spc="-5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lookout</a:t>
            </a:r>
            <a:r>
              <a:rPr spc="50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solution</a:t>
            </a:r>
            <a:r>
              <a:rPr spc="-60" dirty="0"/>
              <a:t> </a:t>
            </a:r>
            <a:r>
              <a:rPr spc="-10" dirty="0"/>
              <a:t>that</a:t>
            </a:r>
            <a:r>
              <a:rPr spc="-60" dirty="0"/>
              <a:t> </a:t>
            </a:r>
            <a:r>
              <a:rPr spc="-10" dirty="0"/>
              <a:t>will</a:t>
            </a:r>
            <a:r>
              <a:rPr spc="-55" dirty="0"/>
              <a:t> </a:t>
            </a:r>
            <a:r>
              <a:rPr spc="-10" dirty="0"/>
              <a:t>discover </a:t>
            </a:r>
            <a:r>
              <a:rPr spc="-25" dirty="0"/>
              <a:t>sensitive</a:t>
            </a:r>
            <a:r>
              <a:rPr spc="-65" dirty="0"/>
              <a:t> </a:t>
            </a:r>
            <a:r>
              <a:rPr spc="-10" dirty="0"/>
              <a:t>information</a:t>
            </a:r>
            <a:r>
              <a:rPr spc="-60" dirty="0"/>
              <a:t> </a:t>
            </a:r>
            <a:r>
              <a:rPr spc="-10" dirty="0"/>
              <a:t>that</a:t>
            </a:r>
            <a:r>
              <a:rPr spc="-60" dirty="0"/>
              <a:t> </a:t>
            </a:r>
            <a:r>
              <a:rPr spc="-20" dirty="0"/>
              <a:t>your enterprise</a:t>
            </a:r>
            <a:r>
              <a:rPr spc="-35" dirty="0"/>
              <a:t> </a:t>
            </a:r>
            <a:r>
              <a:rPr spc="-20" dirty="0"/>
              <a:t>stores</a:t>
            </a:r>
            <a:r>
              <a:rPr spc="-30" dirty="0"/>
              <a:t> </a:t>
            </a:r>
            <a:r>
              <a:rPr spc="-10" dirty="0"/>
              <a:t>in</a:t>
            </a:r>
            <a:r>
              <a:rPr spc="-35" dirty="0"/>
              <a:t> </a:t>
            </a:r>
            <a:r>
              <a:rPr dirty="0"/>
              <a:t>AWS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then use</a:t>
            </a:r>
            <a:r>
              <a:rPr spc="-60" dirty="0"/>
              <a:t> </a:t>
            </a:r>
            <a:r>
              <a:rPr spc="60" dirty="0"/>
              <a:t>NLP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classify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25" dirty="0"/>
              <a:t>and </a:t>
            </a:r>
            <a:r>
              <a:rPr dirty="0"/>
              <a:t>provide</a:t>
            </a:r>
            <a:r>
              <a:rPr spc="-10" dirty="0"/>
              <a:t> </a:t>
            </a:r>
            <a:r>
              <a:rPr spc="-30" dirty="0"/>
              <a:t>business-</a:t>
            </a:r>
            <a:r>
              <a:rPr spc="-20" dirty="0"/>
              <a:t>related</a:t>
            </a:r>
            <a:r>
              <a:rPr spc="-5" dirty="0"/>
              <a:t> </a:t>
            </a:r>
            <a:r>
              <a:rPr spc="-10" dirty="0"/>
              <a:t>insights. </a:t>
            </a:r>
            <a:r>
              <a:rPr dirty="0"/>
              <a:t>Which</a:t>
            </a:r>
            <a:r>
              <a:rPr spc="-40" dirty="0"/>
              <a:t> </a:t>
            </a:r>
            <a:r>
              <a:rPr dirty="0"/>
              <a:t>among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services</a:t>
            </a:r>
            <a:r>
              <a:rPr spc="-40" dirty="0"/>
              <a:t> </a:t>
            </a:r>
            <a:r>
              <a:rPr spc="-20" dirty="0"/>
              <a:t>would </a:t>
            </a:r>
            <a:r>
              <a:rPr dirty="0"/>
              <a:t>you</a:t>
            </a:r>
            <a:r>
              <a:rPr spc="-80" dirty="0"/>
              <a:t> </a:t>
            </a:r>
            <a:r>
              <a:rPr spc="-10" dirty="0"/>
              <a:t>choose?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80"/>
              </a:spcBef>
              <a:buAutoNum type="alphaUcPeriod"/>
              <a:tabLst>
                <a:tab pos="265430" algn="l"/>
              </a:tabLst>
            </a:pPr>
            <a:r>
              <a:rPr dirty="0"/>
              <a:t>AWS</a:t>
            </a:r>
            <a:r>
              <a:rPr spc="-5" dirty="0"/>
              <a:t> </a:t>
            </a:r>
            <a:r>
              <a:rPr spc="-10" dirty="0"/>
              <a:t>Firewall</a:t>
            </a:r>
            <a:r>
              <a:rPr dirty="0"/>
              <a:t> </a:t>
            </a:r>
            <a:r>
              <a:rPr spc="-10" dirty="0"/>
              <a:t>Manager</a:t>
            </a:r>
          </a:p>
          <a:p>
            <a:pPr marL="264795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dirty="0"/>
              <a:t>AWS</a:t>
            </a:r>
            <a:r>
              <a:rPr spc="30" dirty="0"/>
              <a:t> </a:t>
            </a:r>
            <a:r>
              <a:rPr spc="-25" dirty="0"/>
              <a:t>IAM</a:t>
            </a:r>
          </a:p>
          <a:p>
            <a:pPr marL="264795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spc="-10" dirty="0">
                <a:latin typeface="Arial Black"/>
                <a:cs typeface="Arial Black"/>
              </a:rPr>
              <a:t>AWS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Macie</a:t>
            </a:r>
          </a:p>
          <a:p>
            <a:pPr marL="264795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dirty="0"/>
              <a:t>AWS</a:t>
            </a:r>
            <a:r>
              <a:rPr spc="30" dirty="0"/>
              <a:t> </a:t>
            </a:r>
            <a:r>
              <a:rPr spc="-10" dirty="0"/>
              <a:t>CloudHSM</a:t>
            </a:r>
          </a:p>
          <a:p>
            <a:pPr>
              <a:lnSpc>
                <a:spcPct val="100000"/>
              </a:lnSpc>
            </a:pPr>
            <a:endParaRPr sz="1400"/>
          </a:p>
          <a:p>
            <a:pPr marL="264795" marR="57150" indent="-252095">
              <a:lnSpc>
                <a:spcPct val="106100"/>
              </a:lnSpc>
              <a:buAutoNum type="arabicPeriod" startAt="5"/>
              <a:tabLst>
                <a:tab pos="265430" algn="l"/>
              </a:tabLst>
            </a:pPr>
            <a:r>
              <a:rPr dirty="0">
                <a:solidFill>
                  <a:srgbClr val="009FE3"/>
                </a:solidFill>
              </a:rPr>
              <a:t>You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are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the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spc="-25" dirty="0">
                <a:solidFill>
                  <a:srgbClr val="009FE3"/>
                </a:solidFill>
              </a:rPr>
              <a:t>system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administrator in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your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spc="-25" dirty="0">
                <a:solidFill>
                  <a:srgbClr val="009FE3"/>
                </a:solidFill>
              </a:rPr>
              <a:t>company,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which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is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running </a:t>
            </a:r>
            <a:r>
              <a:rPr dirty="0">
                <a:solidFill>
                  <a:srgbClr val="009FE3"/>
                </a:solidFill>
              </a:rPr>
              <a:t>most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of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its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infrastructure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on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AWS. </a:t>
            </a:r>
            <a:r>
              <a:rPr dirty="0">
                <a:solidFill>
                  <a:srgbClr val="009FE3"/>
                </a:solidFill>
              </a:rPr>
              <a:t>You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are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required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to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track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your </a:t>
            </a:r>
            <a:r>
              <a:rPr spc="-25" dirty="0">
                <a:solidFill>
                  <a:srgbClr val="009FE3"/>
                </a:solidFill>
              </a:rPr>
              <a:t>users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and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keep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tabs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on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how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they are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being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authenticated.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You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wish </a:t>
            </a:r>
            <a:r>
              <a:rPr dirty="0">
                <a:solidFill>
                  <a:srgbClr val="009FE3"/>
                </a:solidFill>
              </a:rPr>
              <a:t>to</a:t>
            </a:r>
            <a:r>
              <a:rPr spc="-4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create</a:t>
            </a:r>
            <a:r>
              <a:rPr spc="-4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and</a:t>
            </a:r>
            <a:r>
              <a:rPr spc="-4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manage</a:t>
            </a:r>
            <a:r>
              <a:rPr spc="-4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AWS</a:t>
            </a:r>
            <a:r>
              <a:rPr spc="-4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users </a:t>
            </a:r>
            <a:r>
              <a:rPr dirty="0">
                <a:solidFill>
                  <a:srgbClr val="009FE3"/>
                </a:solidFill>
              </a:rPr>
              <a:t>and</a:t>
            </a:r>
            <a:r>
              <a:rPr spc="-4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use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permissions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to</a:t>
            </a:r>
            <a:r>
              <a:rPr spc="-4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allow</a:t>
            </a:r>
          </a:p>
          <a:p>
            <a:pPr marL="264795" marR="104775">
              <a:lnSpc>
                <a:spcPct val="106100"/>
              </a:lnSpc>
            </a:pPr>
            <a:r>
              <a:rPr dirty="0">
                <a:solidFill>
                  <a:srgbClr val="009FE3"/>
                </a:solidFill>
              </a:rPr>
              <a:t>and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deny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their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access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to</a:t>
            </a:r>
            <a:r>
              <a:rPr spc="-60" dirty="0">
                <a:solidFill>
                  <a:srgbClr val="009FE3"/>
                </a:solidFill>
              </a:rPr>
              <a:t> </a:t>
            </a:r>
            <a:r>
              <a:rPr spc="-25" dirty="0">
                <a:solidFill>
                  <a:srgbClr val="009FE3"/>
                </a:solidFill>
              </a:rPr>
              <a:t>AWS resources.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Which</a:t>
            </a:r>
            <a:r>
              <a:rPr spc="-2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of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the</a:t>
            </a:r>
            <a:r>
              <a:rPr spc="-2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following services</a:t>
            </a:r>
            <a:r>
              <a:rPr spc="-7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suits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you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best?</a:t>
            </a:r>
          </a:p>
          <a:p>
            <a:pPr marL="264795" lvl="1" indent="-252729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5430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7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IAM</a:t>
            </a:r>
            <a:endParaRPr sz="1100">
              <a:latin typeface="Arial Black"/>
              <a:cs typeface="Arial Black"/>
            </a:endParaRPr>
          </a:p>
          <a:p>
            <a:pPr marL="264795" lvl="1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Firewall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Manager</a:t>
            </a:r>
            <a:endParaRPr sz="1100">
              <a:latin typeface="Verdana"/>
              <a:cs typeface="Verdana"/>
            </a:endParaRPr>
          </a:p>
          <a:p>
            <a:pPr marL="264795" lvl="1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Shield</a:t>
            </a:r>
            <a:endParaRPr sz="1100">
              <a:latin typeface="Verdana"/>
              <a:cs typeface="Verdana"/>
            </a:endParaRPr>
          </a:p>
          <a:p>
            <a:pPr marL="264795" lvl="1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Gateway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/>
          </a:p>
          <a:p>
            <a:pPr marL="264795" marR="5080" indent="-252095">
              <a:lnSpc>
                <a:spcPct val="106100"/>
              </a:lnSpc>
              <a:buAutoNum type="arabicPeriod" startAt="6"/>
              <a:tabLst>
                <a:tab pos="265430" algn="l"/>
              </a:tabLst>
            </a:pPr>
            <a:r>
              <a:rPr dirty="0">
                <a:solidFill>
                  <a:srgbClr val="009FE3"/>
                </a:solidFill>
              </a:rPr>
              <a:t>Which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service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do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you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use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if</a:t>
            </a:r>
            <a:r>
              <a:rPr spc="-30" dirty="0">
                <a:solidFill>
                  <a:srgbClr val="009FE3"/>
                </a:solidFill>
              </a:rPr>
              <a:t> </a:t>
            </a:r>
            <a:r>
              <a:rPr spc="-25" dirty="0">
                <a:solidFill>
                  <a:srgbClr val="009FE3"/>
                </a:solidFill>
              </a:rPr>
              <a:t>you </a:t>
            </a:r>
            <a:r>
              <a:rPr dirty="0">
                <a:solidFill>
                  <a:srgbClr val="009FE3"/>
                </a:solidFill>
              </a:rPr>
              <a:t>want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to</a:t>
            </a:r>
            <a:r>
              <a:rPr spc="-4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allocate</a:t>
            </a:r>
            <a:r>
              <a:rPr spc="-4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various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private </a:t>
            </a:r>
            <a:r>
              <a:rPr dirty="0">
                <a:solidFill>
                  <a:srgbClr val="009FE3"/>
                </a:solidFill>
              </a:rPr>
              <a:t>and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public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spc="-35" dirty="0">
                <a:solidFill>
                  <a:srgbClr val="009FE3"/>
                </a:solidFill>
              </a:rPr>
              <a:t>IP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addresses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in</a:t>
            </a:r>
            <a:r>
              <a:rPr spc="-5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order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25" dirty="0">
                <a:solidFill>
                  <a:srgbClr val="009FE3"/>
                </a:solidFill>
              </a:rPr>
              <a:t>to </a:t>
            </a:r>
            <a:r>
              <a:rPr spc="-30" dirty="0">
                <a:solidFill>
                  <a:srgbClr val="009FE3"/>
                </a:solidFill>
              </a:rPr>
              <a:t>make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them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communicate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with</a:t>
            </a:r>
            <a:r>
              <a:rPr spc="-55" dirty="0">
                <a:solidFill>
                  <a:srgbClr val="009FE3"/>
                </a:solidFill>
              </a:rPr>
              <a:t> </a:t>
            </a:r>
            <a:r>
              <a:rPr spc="-25" dirty="0">
                <a:solidFill>
                  <a:srgbClr val="009FE3"/>
                </a:solidFill>
              </a:rPr>
              <a:t>the </a:t>
            </a:r>
            <a:r>
              <a:rPr spc="-20" dirty="0">
                <a:solidFill>
                  <a:srgbClr val="009FE3"/>
                </a:solidFill>
              </a:rPr>
              <a:t>internet</a:t>
            </a:r>
            <a:r>
              <a:rPr spc="-7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and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other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instances?</a:t>
            </a:r>
          </a:p>
          <a:p>
            <a:pPr marL="264795" lvl="1" indent="-252729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5430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Route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53</a:t>
            </a:r>
            <a:endParaRPr sz="1100">
              <a:latin typeface="Verdana"/>
              <a:cs typeface="Verdana"/>
            </a:endParaRPr>
          </a:p>
          <a:p>
            <a:pPr marL="264795" lvl="1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VPC</a:t>
            </a:r>
            <a:endParaRPr sz="1100">
              <a:latin typeface="Arial Black"/>
              <a:cs typeface="Arial Black"/>
            </a:endParaRPr>
          </a:p>
          <a:p>
            <a:pPr marL="264795" lvl="1" indent="-252729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5430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Gateway</a:t>
            </a:r>
            <a:endParaRPr sz="1100">
              <a:latin typeface="Verdana"/>
              <a:cs typeface="Verdana"/>
            </a:endParaRPr>
          </a:p>
          <a:p>
            <a:pPr marL="264795" lvl="1" indent="-252729">
              <a:lnSpc>
                <a:spcPct val="100000"/>
              </a:lnSpc>
              <a:spcBef>
                <a:spcPts val="85"/>
              </a:spcBef>
              <a:buAutoNum type="alphaUcPeriod"/>
              <a:tabLst>
                <a:tab pos="265430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CloudFront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/>
          </a:p>
          <a:p>
            <a:pPr marL="264160" marR="180340" indent="-252095">
              <a:lnSpc>
                <a:spcPct val="106100"/>
              </a:lnSpc>
              <a:buAutoNum type="arabicPeriod" startAt="7"/>
              <a:tabLst>
                <a:tab pos="264160" algn="l"/>
                <a:tab pos="264795" algn="l"/>
              </a:tabLst>
            </a:pPr>
            <a:r>
              <a:rPr spc="-10" dirty="0">
                <a:solidFill>
                  <a:srgbClr val="009FE3"/>
                </a:solidFill>
              </a:rPr>
              <a:t>This</a:t>
            </a:r>
            <a:r>
              <a:rPr spc="-70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service</a:t>
            </a:r>
            <a:r>
              <a:rPr spc="-7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provides</a:t>
            </a:r>
            <a:r>
              <a:rPr spc="-65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you</a:t>
            </a:r>
            <a:r>
              <a:rPr spc="-70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with cost-</a:t>
            </a:r>
            <a:r>
              <a:rPr dirty="0">
                <a:solidFill>
                  <a:srgbClr val="009FE3"/>
                </a:solidFill>
              </a:rPr>
              <a:t>efficient</a:t>
            </a:r>
            <a:r>
              <a:rPr spc="-40" dirty="0">
                <a:solidFill>
                  <a:srgbClr val="009FE3"/>
                </a:solidFill>
              </a:rPr>
              <a:t> </a:t>
            </a:r>
            <a:r>
              <a:rPr dirty="0">
                <a:solidFill>
                  <a:srgbClr val="009FE3"/>
                </a:solidFill>
              </a:rPr>
              <a:t>and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resizable </a:t>
            </a:r>
            <a:r>
              <a:rPr dirty="0">
                <a:solidFill>
                  <a:srgbClr val="009FE3"/>
                </a:solidFill>
              </a:rPr>
              <a:t>capacity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while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10" dirty="0">
                <a:solidFill>
                  <a:srgbClr val="009FE3"/>
                </a:solidFill>
              </a:rPr>
              <a:t>automating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time- </a:t>
            </a:r>
            <a:r>
              <a:rPr dirty="0">
                <a:solidFill>
                  <a:srgbClr val="009FE3"/>
                </a:solidFill>
              </a:rPr>
              <a:t>consuming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administration</a:t>
            </a:r>
            <a:r>
              <a:rPr spc="-35" dirty="0">
                <a:solidFill>
                  <a:srgbClr val="009FE3"/>
                </a:solidFill>
              </a:rPr>
              <a:t> </a:t>
            </a:r>
            <a:r>
              <a:rPr spc="-20" dirty="0">
                <a:solidFill>
                  <a:srgbClr val="009FE3"/>
                </a:solidFill>
              </a:rPr>
              <a:t>tasks</a:t>
            </a:r>
          </a:p>
          <a:p>
            <a:pPr marL="264160" marR="358775" lvl="1" indent="-252095">
              <a:lnSpc>
                <a:spcPct val="106100"/>
              </a:lnSpc>
              <a:spcBef>
                <a:spcPts val="57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 </a:t>
            </a:r>
            <a:r>
              <a:rPr sz="1100" spc="-50" dirty="0">
                <a:latin typeface="Arial Black"/>
                <a:cs typeface="Arial Black"/>
              </a:rPr>
              <a:t>Relational</a:t>
            </a:r>
            <a:r>
              <a:rPr sz="1100" spc="-3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Database </a:t>
            </a:r>
            <a:r>
              <a:rPr sz="1100" spc="-10" dirty="0">
                <a:latin typeface="Arial Black"/>
                <a:cs typeface="Arial Black"/>
              </a:rPr>
              <a:t>Service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Elasticache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VPC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Glacie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7000" y="307741"/>
            <a:ext cx="2028825" cy="720090"/>
          </a:xfrm>
          <a:custGeom>
            <a:avLst/>
            <a:gdLst/>
            <a:ahLst/>
            <a:cxnLst/>
            <a:rect l="l" t="t" r="r" b="b"/>
            <a:pathLst>
              <a:path w="2028825" h="720090">
                <a:moveTo>
                  <a:pt x="2028799" y="0"/>
                </a:moveTo>
                <a:lnTo>
                  <a:pt x="0" y="0"/>
                </a:lnTo>
                <a:lnTo>
                  <a:pt x="0" y="719562"/>
                </a:lnTo>
                <a:lnTo>
                  <a:pt x="2028799" y="719562"/>
                </a:lnTo>
                <a:lnTo>
                  <a:pt x="2028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6200" y="10110216"/>
            <a:ext cx="2324735" cy="404495"/>
          </a:xfrm>
          <a:custGeom>
            <a:avLst/>
            <a:gdLst/>
            <a:ahLst/>
            <a:cxnLst/>
            <a:rect l="l" t="t" r="r" b="b"/>
            <a:pathLst>
              <a:path w="2324734" h="404495">
                <a:moveTo>
                  <a:pt x="2324257" y="0"/>
                </a:moveTo>
                <a:lnTo>
                  <a:pt x="0" y="0"/>
                </a:lnTo>
                <a:lnTo>
                  <a:pt x="0" y="403986"/>
                </a:lnTo>
                <a:lnTo>
                  <a:pt x="2324257" y="403986"/>
                </a:lnTo>
                <a:lnTo>
                  <a:pt x="2324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355" y="10286569"/>
            <a:ext cx="143764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30" dirty="0">
                <a:solidFill>
                  <a:srgbClr val="575756"/>
                </a:solidFill>
                <a:latin typeface="Verdana"/>
                <a:cs typeface="Verdana"/>
              </a:rPr>
              <a:t>25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9" y="1785162"/>
            <a:ext cx="2609215" cy="1697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8"/>
              <a:tabLst>
                <a:tab pos="264795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following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means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for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accessing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human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researchers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or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consultants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help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solve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problems</a:t>
            </a:r>
            <a:r>
              <a:rPr sz="11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contractual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or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temporary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basis?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 </a:t>
            </a:r>
            <a:r>
              <a:rPr sz="1100" spc="-70" dirty="0">
                <a:latin typeface="Arial Black"/>
                <a:cs typeface="Arial Black"/>
              </a:rPr>
              <a:t>Mechanical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Turk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Mapreduce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DevPay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25" dirty="0">
                <a:latin typeface="Verdana"/>
                <a:cs typeface="Verdana"/>
              </a:rPr>
              <a:t>Multi-</a:t>
            </a:r>
            <a:r>
              <a:rPr sz="1100" dirty="0">
                <a:latin typeface="Verdana"/>
                <a:cs typeface="Verdana"/>
              </a:rPr>
              <a:t>Factor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Authentication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9" y="3673627"/>
            <a:ext cx="2685415" cy="1697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39370" indent="-252095">
              <a:lnSpc>
                <a:spcPct val="106100"/>
              </a:lnSpc>
              <a:spcBef>
                <a:spcPts val="100"/>
              </a:spcBef>
              <a:buAutoNum type="arabicPeriod" startAt="9"/>
              <a:tabLst>
                <a:tab pos="264795" algn="l"/>
              </a:tabLst>
            </a:pP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This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used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make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it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easy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deploy,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manage,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scale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containerized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applications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using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Kubernetes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AWS.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the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following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this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2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Elastic</a:t>
            </a:r>
            <a:r>
              <a:rPr sz="1100" spc="-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Container</a:t>
            </a:r>
            <a:r>
              <a:rPr sz="1100" spc="-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Service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Batch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Elastic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Beanstalk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Lightsail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299" y="5562091"/>
            <a:ext cx="262763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0"/>
              <a:tabLst>
                <a:tab pos="264795" algn="l"/>
              </a:tabLst>
            </a:pP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This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lets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run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code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without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provisioning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or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managing 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servers.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Select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correct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from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below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options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Scaling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7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Lambda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Batch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Inspector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9" y="7272718"/>
            <a:ext cx="260286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1"/>
              <a:tabLst>
                <a:tab pos="264795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Developer,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using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this 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pay-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per-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use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service,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can 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send,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store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receive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messages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software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components.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following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it?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Step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Functions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MQ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 </a:t>
            </a:r>
            <a:r>
              <a:rPr sz="1100" spc="-50" dirty="0">
                <a:latin typeface="Arial Black"/>
                <a:cs typeface="Arial Black"/>
              </a:rPr>
              <a:t>Simple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Queue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Service</a:t>
            </a:r>
            <a:endParaRPr sz="1100">
              <a:latin typeface="Arial Black"/>
              <a:cs typeface="Arial Black"/>
            </a:endParaRPr>
          </a:p>
          <a:p>
            <a:pPr marL="264160" marR="393065" lvl="1" indent="-252095">
              <a:lnSpc>
                <a:spcPct val="106100"/>
              </a:lnSpc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Simple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Notification Service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288" y="1786141"/>
            <a:ext cx="272288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2"/>
              <a:tabLst>
                <a:tab pos="264795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use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if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you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would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like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host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real-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time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audio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video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conferencing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application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AWS,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this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provides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you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with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secure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easy-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to-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use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application?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Chime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WorkSpaces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MQ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AppStream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7288" y="3852443"/>
            <a:ext cx="267906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3"/>
              <a:tabLst>
                <a:tab pos="264795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company's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Solutions Architect,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charge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of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designing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thousands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similar individual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jobs.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the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following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best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meets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your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requirement?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 EC2 Auto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Scaling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Snowball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Fargate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7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Batch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7008" y="5918746"/>
            <a:ext cx="260985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marR="5080" indent="-252095">
              <a:lnSpc>
                <a:spcPct val="106100"/>
              </a:lnSpc>
              <a:spcBef>
                <a:spcPts val="100"/>
              </a:spcBef>
              <a:buAutoNum type="arabicPeriod" startAt="14"/>
              <a:tabLst>
                <a:tab pos="265430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Machine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Learning engineer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looking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for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helps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build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and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train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Machine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Learning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models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in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AWS.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among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following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referring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to?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SageMaker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DeepLens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Comprehend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Device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Farm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6869" y="7985049"/>
            <a:ext cx="265430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5"/>
              <a:tabLst>
                <a:tab pos="264795" algn="l"/>
              </a:tabLst>
            </a:pP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Imagine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8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working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for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company's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IT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team.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are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assigned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adjusting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capacity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resources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based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the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incoming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application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network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traffic.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would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it?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VPC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IAM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Inspector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Elastic</a:t>
            </a:r>
            <a:r>
              <a:rPr sz="1100" spc="-2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Load</a:t>
            </a:r>
            <a:r>
              <a:rPr sz="1100" spc="-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Balancing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92700" y="258336"/>
            <a:ext cx="2002155" cy="692785"/>
          </a:xfrm>
          <a:custGeom>
            <a:avLst/>
            <a:gdLst/>
            <a:ahLst/>
            <a:cxnLst/>
            <a:rect l="l" t="t" r="r" b="b"/>
            <a:pathLst>
              <a:path w="2002154" h="692785">
                <a:moveTo>
                  <a:pt x="2002003" y="0"/>
                </a:moveTo>
                <a:lnTo>
                  <a:pt x="0" y="0"/>
                </a:lnTo>
                <a:lnTo>
                  <a:pt x="0" y="692766"/>
                </a:lnTo>
                <a:lnTo>
                  <a:pt x="2002003" y="692766"/>
                </a:lnTo>
                <a:lnTo>
                  <a:pt x="200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6100" y="9987141"/>
            <a:ext cx="1868170" cy="565785"/>
          </a:xfrm>
          <a:custGeom>
            <a:avLst/>
            <a:gdLst/>
            <a:ahLst/>
            <a:cxnLst/>
            <a:rect l="l" t="t" r="r" b="b"/>
            <a:pathLst>
              <a:path w="1868170" h="565784">
                <a:moveTo>
                  <a:pt x="1867722" y="0"/>
                </a:moveTo>
                <a:lnTo>
                  <a:pt x="0" y="0"/>
                </a:lnTo>
                <a:lnTo>
                  <a:pt x="0" y="565161"/>
                </a:lnTo>
                <a:lnTo>
                  <a:pt x="1867722" y="565161"/>
                </a:lnTo>
                <a:lnTo>
                  <a:pt x="1867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355" y="10286569"/>
            <a:ext cx="144208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0" dirty="0">
                <a:solidFill>
                  <a:srgbClr val="575756"/>
                </a:solidFill>
                <a:latin typeface="Verdana"/>
                <a:cs typeface="Verdana"/>
              </a:rPr>
              <a:t>26</a:t>
            </a:r>
            <a:r>
              <a:rPr sz="900" spc="-6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0000" y="664714"/>
            <a:ext cx="638175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5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059" y="664714"/>
            <a:ext cx="408305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929996"/>
            <a:ext cx="7560309" cy="3762375"/>
            <a:chOff x="0" y="6929996"/>
            <a:chExt cx="7560309" cy="3762375"/>
          </a:xfrm>
        </p:grpSpPr>
        <p:sp>
          <p:nvSpPr>
            <p:cNvPr id="6" name="object 6"/>
            <p:cNvSpPr/>
            <p:nvPr/>
          </p:nvSpPr>
          <p:spPr>
            <a:xfrm>
              <a:off x="0" y="6929996"/>
              <a:ext cx="7560309" cy="3762375"/>
            </a:xfrm>
            <a:custGeom>
              <a:avLst/>
              <a:gdLst/>
              <a:ahLst/>
              <a:cxnLst/>
              <a:rect l="l" t="t" r="r" b="b"/>
              <a:pathLst>
                <a:path w="7560309" h="3762375">
                  <a:moveTo>
                    <a:pt x="7559992" y="0"/>
                  </a:moveTo>
                  <a:lnTo>
                    <a:pt x="0" y="0"/>
                  </a:lnTo>
                  <a:lnTo>
                    <a:pt x="0" y="3762006"/>
                  </a:lnTo>
                  <a:lnTo>
                    <a:pt x="7559992" y="3762006"/>
                  </a:lnTo>
                  <a:lnTo>
                    <a:pt x="7559992" y="0"/>
                  </a:lnTo>
                  <a:close/>
                </a:path>
              </a:pathLst>
            </a:custGeom>
            <a:solidFill>
              <a:srgbClr val="F7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4971" y="9555441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7159" y="1029164"/>
            <a:ext cx="268351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marR="5080" indent="-252095">
              <a:lnSpc>
                <a:spcPct val="106100"/>
              </a:lnSpc>
              <a:spcBef>
                <a:spcPts val="100"/>
              </a:spcBef>
              <a:buAutoNum type="arabicPeriod" startAt="16"/>
              <a:tabLst>
                <a:tab pos="265430" algn="l"/>
              </a:tabLst>
            </a:pP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This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cross-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platform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video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game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development</a:t>
            </a:r>
            <a:r>
              <a:rPr sz="1100" spc="-8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engine</a:t>
            </a:r>
            <a:r>
              <a:rPr sz="1100" spc="-8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supports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PC,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XBox,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Playstation,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iOS,</a:t>
            </a:r>
            <a:endParaRPr sz="1100">
              <a:latin typeface="Verdana"/>
              <a:cs typeface="Verdana"/>
            </a:endParaRPr>
          </a:p>
          <a:p>
            <a:pPr marL="264795" marR="67310">
              <a:lnSpc>
                <a:spcPct val="1061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Android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platforms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allows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developers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build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host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their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games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Amazon's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servers.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GameLift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Greengrass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35" dirty="0">
                <a:latin typeface="Arial Black"/>
                <a:cs typeface="Arial Black"/>
              </a:rPr>
              <a:t>Amazon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Lumberyard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Sumerian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020" y="3095466"/>
            <a:ext cx="2712720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7"/>
              <a:tabLst>
                <a:tab pos="264795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Project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Manager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of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company's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Cloud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Architects 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team.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required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visualize, understand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manage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AWS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costs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usage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over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time.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Which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following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works best?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Budgets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Cost</a:t>
            </a:r>
            <a:r>
              <a:rPr sz="1100" spc="-4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Explorer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WorkMail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Connect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020" y="5339607"/>
            <a:ext cx="271208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18.</a:t>
            </a:r>
            <a:r>
              <a:rPr sz="1100" spc="1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chief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Cloud</a:t>
            </a:r>
            <a:r>
              <a:rPr sz="1100" spc="-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Architect</a:t>
            </a:r>
            <a:r>
              <a:rPr sz="1100" spc="50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at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company.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you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automatically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monitor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adjust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computer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resources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ensure 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maximum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performance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and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efficiency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all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scalable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resources?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7008" y="1030002"/>
            <a:ext cx="1790700" cy="7372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CloudFormation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Aurora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Auto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Scaling</a:t>
            </a:r>
            <a:endParaRPr sz="1100">
              <a:latin typeface="Arial Black"/>
              <a:cs typeface="Arial Black"/>
            </a:endParaRPr>
          </a:p>
          <a:p>
            <a:pPr marL="264160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Gateway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7008" y="1957330"/>
            <a:ext cx="266382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  <a:buAutoNum type="arabicPeriod" startAt="19"/>
              <a:tabLst>
                <a:tab pos="264795" algn="l"/>
              </a:tabLst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As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database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administrator.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you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will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employ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used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set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up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manage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databases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such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as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MySQL,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MariaDB,</a:t>
            </a:r>
            <a:r>
              <a:rPr sz="1100" spc="-7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and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PostgreSQL.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we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referring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to?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Aurora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7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RDS</a:t>
            </a:r>
            <a:endParaRPr sz="1100">
              <a:latin typeface="Arial Black"/>
              <a:cs typeface="Arial Black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Elasticache</a:t>
            </a:r>
            <a:endParaRPr sz="1100">
              <a:latin typeface="Verdana"/>
              <a:cs typeface="Verdana"/>
            </a:endParaRPr>
          </a:p>
          <a:p>
            <a:pPr marL="264160" lvl="1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-10" dirty="0">
                <a:latin typeface="Verdana"/>
                <a:cs typeface="Verdana"/>
              </a:rPr>
              <a:t> Database Migration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6869" y="4023633"/>
            <a:ext cx="265239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6100"/>
              </a:lnSpc>
              <a:spcBef>
                <a:spcPts val="100"/>
              </a:spcBef>
            </a:pP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20.</a:t>
            </a:r>
            <a:r>
              <a:rPr sz="1100" spc="-10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105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part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marketing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work requires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push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messages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onto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Google,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Facebook,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Windows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Apple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through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APIs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or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AWS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Management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Console.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of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following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services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use?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CloudTrail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Config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Chime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80"/>
              </a:spcBef>
              <a:buAutoNum type="alphaUcPeriod"/>
              <a:tabLst>
                <a:tab pos="264795" algn="l"/>
              </a:tabLst>
            </a:pPr>
            <a:r>
              <a:rPr sz="1100" spc="-10" dirty="0">
                <a:latin typeface="Arial Black"/>
                <a:cs typeface="Arial Black"/>
              </a:rPr>
              <a:t>AWS</a:t>
            </a:r>
            <a:r>
              <a:rPr sz="1100" spc="-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Simple</a:t>
            </a:r>
            <a:r>
              <a:rPr sz="1100" spc="-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Notification</a:t>
            </a:r>
            <a:r>
              <a:rPr sz="1100" spc="-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Service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18100" y="582231"/>
            <a:ext cx="2442210" cy="457834"/>
          </a:xfrm>
          <a:custGeom>
            <a:avLst/>
            <a:gdLst/>
            <a:ahLst/>
            <a:cxnLst/>
            <a:rect l="l" t="t" r="r" b="b"/>
            <a:pathLst>
              <a:path w="2442209" h="457834">
                <a:moveTo>
                  <a:pt x="2441905" y="0"/>
                </a:moveTo>
                <a:lnTo>
                  <a:pt x="1079500" y="0"/>
                </a:lnTo>
                <a:lnTo>
                  <a:pt x="1079500" y="60833"/>
                </a:lnTo>
                <a:lnTo>
                  <a:pt x="0" y="60833"/>
                </a:lnTo>
                <a:lnTo>
                  <a:pt x="0" y="292671"/>
                </a:lnTo>
                <a:lnTo>
                  <a:pt x="1079500" y="292671"/>
                </a:lnTo>
                <a:lnTo>
                  <a:pt x="1079500" y="457771"/>
                </a:lnTo>
                <a:lnTo>
                  <a:pt x="2441905" y="457771"/>
                </a:lnTo>
                <a:lnTo>
                  <a:pt x="2441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078" y="10286569"/>
            <a:ext cx="137604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75756"/>
                </a:solidFill>
                <a:latin typeface="Verdana"/>
                <a:cs typeface="Verdana"/>
              </a:rPr>
              <a:t>4</a:t>
            </a:r>
            <a:r>
              <a:rPr sz="900" spc="-3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3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999" y="966660"/>
            <a:ext cx="209296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90"/>
              </a:lnSpc>
            </a:pPr>
            <a:r>
              <a:rPr sz="4600" b="1" spc="125" dirty="0">
                <a:latin typeface="Calibri"/>
                <a:cs typeface="Calibri"/>
              </a:rPr>
              <a:t>Amazon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9" y="1559776"/>
            <a:ext cx="10287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50" dirty="0">
                <a:latin typeface="Calibri"/>
                <a:cs typeface="Calibri"/>
              </a:rPr>
              <a:t>EC2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299" y="2944147"/>
            <a:ext cx="26104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difference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between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stopping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terminating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EC2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instance?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9" y="3591097"/>
            <a:ext cx="266319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47955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0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may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think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both </a:t>
            </a:r>
            <a:r>
              <a:rPr sz="1100" dirty="0">
                <a:latin typeface="Verdana"/>
                <a:cs typeface="Verdana"/>
              </a:rPr>
              <a:t>stopping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terminating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same,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difference.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stop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instance,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performs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normal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shutdown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moves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stopped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state.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However,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you terminate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instance,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moved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stopped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state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EBS </a:t>
            </a:r>
            <a:r>
              <a:rPr sz="1100" spc="-20" dirty="0">
                <a:latin typeface="Verdana"/>
                <a:cs typeface="Verdana"/>
              </a:rPr>
              <a:t>volumes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attached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deleted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never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recovered.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Verdana"/>
              <a:cs typeface="Verdana"/>
            </a:endParaRPr>
          </a:p>
          <a:p>
            <a:pPr marL="264160" marR="203200" indent="-25209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types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of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EC2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instances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based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their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costs?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6743413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7318329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7893253"/>
            <a:ext cx="139700" cy="1397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7299" y="6370149"/>
            <a:ext cx="2630170" cy="218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7112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three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 </a:t>
            </a:r>
            <a:r>
              <a:rPr sz="1100" spc="-20" dirty="0">
                <a:latin typeface="Verdana"/>
                <a:cs typeface="Verdana"/>
              </a:rPr>
              <a:t>are:</a:t>
            </a:r>
            <a:endParaRPr sz="1100">
              <a:latin typeface="Verdana"/>
              <a:cs typeface="Verdana"/>
            </a:endParaRPr>
          </a:p>
          <a:p>
            <a:pPr marL="264160" marR="4953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On-</a:t>
            </a:r>
            <a:r>
              <a:rPr sz="1100" dirty="0">
                <a:latin typeface="Verdana"/>
                <a:cs typeface="Verdana"/>
              </a:rPr>
              <a:t>demand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cheap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short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time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when taken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term</a:t>
            </a:r>
            <a:endParaRPr sz="1100">
              <a:latin typeface="Verdana"/>
              <a:cs typeface="Verdana"/>
            </a:endParaRPr>
          </a:p>
          <a:p>
            <a:pPr marL="264160" marR="64769" algn="just">
              <a:lnSpc>
                <a:spcPct val="100000"/>
              </a:lnSpc>
              <a:spcBef>
                <a:spcPts val="565"/>
              </a:spcBef>
            </a:pPr>
            <a:r>
              <a:rPr sz="1100" spc="5" dirty="0">
                <a:latin typeface="Verdana"/>
                <a:cs typeface="Verdana"/>
              </a:rPr>
              <a:t>Spot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cheaper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on-</a:t>
            </a:r>
            <a:r>
              <a:rPr sz="1100" dirty="0">
                <a:latin typeface="Verdana"/>
                <a:cs typeface="Verdana"/>
              </a:rPr>
              <a:t>demand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15" dirty="0">
                <a:latin typeface="Verdana"/>
                <a:cs typeface="Verdana"/>
              </a:rPr>
              <a:t>be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bought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through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bidding.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65"/>
              </a:spcBef>
            </a:pPr>
            <a:r>
              <a:rPr sz="1100" spc="-10" dirty="0">
                <a:latin typeface="Verdana"/>
                <a:cs typeface="Verdana"/>
              </a:rPr>
              <a:t>Reserved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If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 </a:t>
            </a:r>
            <a:r>
              <a:rPr sz="1100" spc="-10" dirty="0">
                <a:latin typeface="Verdana"/>
                <a:cs typeface="Verdana"/>
              </a:rPr>
              <a:t>planning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a </a:t>
            </a:r>
            <a:r>
              <a:rPr sz="1100" spc="-20" dirty="0">
                <a:latin typeface="Verdana"/>
                <a:cs typeface="Verdana"/>
              </a:rPr>
              <a:t>year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more,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right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you.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7293" y="8597652"/>
            <a:ext cx="2530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set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up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SSH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agent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forwarding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so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that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not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have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copy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key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every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time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login?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7281" y="2927648"/>
            <a:ext cx="24244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0" dirty="0">
                <a:latin typeface="Verdana"/>
                <a:cs typeface="Verdana"/>
              </a:rPr>
              <a:t>A: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accomplish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this: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7281" y="6280448"/>
            <a:ext cx="2510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Go to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dirty="0">
                <a:latin typeface="Verdana"/>
                <a:cs typeface="Verdana"/>
              </a:rPr>
              <a:t> PuTTY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Configuration</a:t>
            </a:r>
            <a:endParaRPr sz="11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Go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category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SSH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-</a:t>
            </a:r>
            <a:r>
              <a:rPr sz="1100" spc="-225" dirty="0">
                <a:latin typeface="Verdana"/>
                <a:cs typeface="Verdana"/>
              </a:rPr>
              <a:t>&gt;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Auth</a:t>
            </a:r>
            <a:endParaRPr sz="1100">
              <a:latin typeface="Verdana"/>
              <a:cs typeface="Verdana"/>
            </a:endParaRPr>
          </a:p>
          <a:p>
            <a:pPr marL="264160" marR="6350" indent="-252095">
              <a:lnSpc>
                <a:spcPct val="100000"/>
              </a:lnSpc>
              <a:buAutoNum type="arabicPeriod"/>
              <a:tabLst>
                <a:tab pos="264160" algn="l"/>
                <a:tab pos="264795" algn="l"/>
              </a:tabLst>
            </a:pPr>
            <a:r>
              <a:rPr sz="1100" dirty="0">
                <a:latin typeface="Verdana"/>
                <a:cs typeface="Verdana"/>
              </a:rPr>
              <a:t>Enable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SSH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agent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forwarding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7281" y="7239069"/>
            <a:ext cx="2289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Solaris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AIX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operating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systems?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they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available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with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AWS?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59993" y="8834342"/>
            <a:ext cx="139700" cy="1397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47281" y="7886020"/>
            <a:ext cx="2534920" cy="177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97485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39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Solaris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operating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system that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SPARC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processor </a:t>
            </a:r>
            <a:r>
              <a:rPr sz="1100" spc="-25" dirty="0">
                <a:latin typeface="Verdana"/>
                <a:cs typeface="Verdana"/>
              </a:rPr>
              <a:t>architecture,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not </a:t>
            </a:r>
            <a:r>
              <a:rPr sz="1100" dirty="0">
                <a:latin typeface="Verdana"/>
                <a:cs typeface="Verdana"/>
              </a:rPr>
              <a:t>supported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public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cloud </a:t>
            </a:r>
            <a:r>
              <a:rPr sz="1100" spc="-10" dirty="0">
                <a:latin typeface="Verdana"/>
                <a:cs typeface="Verdana"/>
              </a:rPr>
              <a:t>currently.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65"/>
              </a:spcBef>
            </a:pPr>
            <a:r>
              <a:rPr sz="1100" spc="-10" dirty="0">
                <a:latin typeface="Verdana"/>
                <a:cs typeface="Verdana"/>
              </a:rPr>
              <a:t>AIX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operating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system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runs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Power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CPU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not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60" dirty="0">
                <a:latin typeface="Verdana"/>
                <a:cs typeface="Verdana"/>
              </a:rPr>
              <a:t> Intel,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means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you </a:t>
            </a:r>
            <a:r>
              <a:rPr sz="1100" dirty="0">
                <a:latin typeface="Verdana"/>
                <a:cs typeface="Verdana"/>
              </a:rPr>
              <a:t>cannot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AIX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spc="-20" dirty="0">
                <a:latin typeface="Verdana"/>
                <a:cs typeface="Verdana"/>
              </a:rPr>
              <a:t>EC2.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4734" y="3274403"/>
            <a:ext cx="2665272" cy="264544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36600" y="989752"/>
            <a:ext cx="2579370" cy="673100"/>
          </a:xfrm>
          <a:custGeom>
            <a:avLst/>
            <a:gdLst/>
            <a:ahLst/>
            <a:cxnLst/>
            <a:rect l="l" t="t" r="r" b="b"/>
            <a:pathLst>
              <a:path w="2579370" h="673100">
                <a:moveTo>
                  <a:pt x="2579370" y="0"/>
                </a:moveTo>
                <a:lnTo>
                  <a:pt x="0" y="0"/>
                </a:lnTo>
                <a:lnTo>
                  <a:pt x="0" y="672550"/>
                </a:lnTo>
                <a:lnTo>
                  <a:pt x="2579370" y="672550"/>
                </a:lnTo>
                <a:lnTo>
                  <a:pt x="2579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1800" y="9994564"/>
            <a:ext cx="2048510" cy="545465"/>
          </a:xfrm>
          <a:custGeom>
            <a:avLst/>
            <a:gdLst/>
            <a:ahLst/>
            <a:cxnLst/>
            <a:rect l="l" t="t" r="r" b="b"/>
            <a:pathLst>
              <a:path w="2048509" h="545465">
                <a:moveTo>
                  <a:pt x="0" y="545038"/>
                </a:moveTo>
                <a:lnTo>
                  <a:pt x="2048205" y="545038"/>
                </a:lnTo>
                <a:lnTo>
                  <a:pt x="2048205" y="0"/>
                </a:lnTo>
                <a:lnTo>
                  <a:pt x="0" y="0"/>
                </a:lnTo>
                <a:lnTo>
                  <a:pt x="0" y="545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737236"/>
            <a:ext cx="1767205" cy="175895"/>
          </a:xfrm>
          <a:custGeom>
            <a:avLst/>
            <a:gdLst/>
            <a:ahLst/>
            <a:cxnLst/>
            <a:rect l="l" t="t" r="r" b="b"/>
            <a:pathLst>
              <a:path w="1767204" h="175894">
                <a:moveTo>
                  <a:pt x="1767012" y="0"/>
                </a:moveTo>
                <a:lnTo>
                  <a:pt x="0" y="0"/>
                </a:lnTo>
                <a:lnTo>
                  <a:pt x="0" y="175766"/>
                </a:lnTo>
                <a:lnTo>
                  <a:pt x="1767012" y="175766"/>
                </a:lnTo>
                <a:lnTo>
                  <a:pt x="1767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4820" y="10286569"/>
            <a:ext cx="136969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75756"/>
                </a:solidFill>
                <a:latin typeface="Verdana"/>
                <a:cs typeface="Verdana"/>
              </a:rPr>
              <a:t>5</a:t>
            </a:r>
            <a:r>
              <a:rPr sz="900" spc="-7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698394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4495160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4734797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5142077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5716995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5956639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6196277"/>
            <a:ext cx="139700" cy="139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6435915"/>
            <a:ext cx="139700" cy="1397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7293" y="2660291"/>
            <a:ext cx="2724785" cy="426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94615" algn="just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Since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both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operating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systems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their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limitations,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not </a:t>
            </a:r>
            <a:r>
              <a:rPr sz="1100" spc="-20" dirty="0">
                <a:latin typeface="Verdana"/>
                <a:cs typeface="Verdana"/>
              </a:rPr>
              <a:t>currently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available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AWS.</a:t>
            </a:r>
            <a:endParaRPr sz="1100">
              <a:latin typeface="Verdana"/>
              <a:cs typeface="Verdana"/>
            </a:endParaRPr>
          </a:p>
          <a:p>
            <a:pPr marL="264160" marR="275590" indent="-252095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add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existing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instance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to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new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Auto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Scaling group?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1135"/>
              </a:spcBef>
            </a:pP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add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existing instance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Scaling group: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Open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console</a:t>
            </a:r>
            <a:endParaRPr sz="1100">
              <a:latin typeface="Verdana"/>
              <a:cs typeface="Verdana"/>
            </a:endParaRPr>
          </a:p>
          <a:p>
            <a:pPr marL="264160" marR="59690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Select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under Instances</a:t>
            </a:r>
            <a:endParaRPr sz="1100">
              <a:latin typeface="Verdana"/>
              <a:cs typeface="Verdana"/>
            </a:endParaRPr>
          </a:p>
          <a:p>
            <a:pPr marL="264160" marR="81915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Choose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Actions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-</a:t>
            </a:r>
            <a:r>
              <a:rPr sz="1100" spc="-225" dirty="0">
                <a:latin typeface="Verdana"/>
                <a:cs typeface="Verdana"/>
              </a:rPr>
              <a:t>&gt;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 Settings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-</a:t>
            </a:r>
            <a:r>
              <a:rPr sz="1100" spc="-225" dirty="0">
                <a:latin typeface="Verdana"/>
                <a:cs typeface="Verdana"/>
              </a:rPr>
              <a:t>&gt;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Attach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Scaling Group</a:t>
            </a:r>
            <a:endParaRPr sz="1100">
              <a:latin typeface="Verdana"/>
              <a:cs typeface="Verdana"/>
            </a:endParaRPr>
          </a:p>
          <a:p>
            <a:pPr marL="264160" marR="158750" algn="just">
              <a:lnSpc>
                <a:spcPct val="142900"/>
              </a:lnSpc>
            </a:pPr>
            <a:r>
              <a:rPr sz="1100" dirty="0">
                <a:latin typeface="Verdana"/>
                <a:cs typeface="Verdana"/>
              </a:rPr>
              <a:t>Select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Auto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Scaling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group </a:t>
            </a:r>
            <a:r>
              <a:rPr sz="1100" dirty="0">
                <a:latin typeface="Verdana"/>
                <a:cs typeface="Verdana"/>
              </a:rPr>
              <a:t>Attach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group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 </a:t>
            </a:r>
            <a:r>
              <a:rPr sz="1100" dirty="0">
                <a:latin typeface="Verdana"/>
                <a:cs typeface="Verdana"/>
              </a:rPr>
              <a:t>Edit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Instance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needed</a:t>
            </a:r>
            <a:endParaRPr sz="1100">
              <a:latin typeface="Verdana"/>
              <a:cs typeface="Verdana"/>
            </a:endParaRPr>
          </a:p>
          <a:p>
            <a:pPr marL="264160" marR="193675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Once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done,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successfully </a:t>
            </a:r>
            <a:r>
              <a:rPr sz="1100" dirty="0">
                <a:latin typeface="Verdana"/>
                <a:cs typeface="Verdana"/>
              </a:rPr>
              <a:t>add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Auto </a:t>
            </a:r>
            <a:r>
              <a:rPr sz="1100" spc="-10" dirty="0">
                <a:latin typeface="Verdana"/>
                <a:cs typeface="Verdana"/>
              </a:rPr>
              <a:t>Scaling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group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293" y="7188792"/>
            <a:ext cx="2613025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48895" indent="-252095" algn="just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 can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 recover/login to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an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EC2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instance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for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have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lost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key?</a:t>
            </a:r>
            <a:endParaRPr sz="1100">
              <a:latin typeface="Verdana"/>
              <a:cs typeface="Verdana"/>
            </a:endParaRPr>
          </a:p>
          <a:p>
            <a:pPr marL="264160" marR="54610" indent="-252095" algn="just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Follow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steps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below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recover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you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lost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key:</a:t>
            </a:r>
            <a:endParaRPr sz="1100">
              <a:latin typeface="Verdana"/>
              <a:cs typeface="Verdana"/>
            </a:endParaRPr>
          </a:p>
          <a:p>
            <a:pPr marL="141605" marR="5080" indent="-129539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64160" algn="l"/>
              </a:tabLst>
            </a:pPr>
            <a:r>
              <a:rPr sz="1100" dirty="0">
                <a:latin typeface="Verdana"/>
                <a:cs typeface="Verdana"/>
              </a:rPr>
              <a:t>Verify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EC2Config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 	</a:t>
            </a:r>
            <a:r>
              <a:rPr sz="1100" spc="-10" dirty="0">
                <a:latin typeface="Verdana"/>
                <a:cs typeface="Verdana"/>
              </a:rPr>
              <a:t>running</a:t>
            </a:r>
            <a:endParaRPr sz="1100">
              <a:latin typeface="Verdana"/>
              <a:cs typeface="Verdana"/>
            </a:endParaRPr>
          </a:p>
          <a:p>
            <a:pPr marL="173355" marR="283210" indent="-16129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64160" algn="l"/>
              </a:tabLst>
            </a:pPr>
            <a:r>
              <a:rPr sz="1100" dirty="0">
                <a:latin typeface="Verdana"/>
                <a:cs typeface="Verdana"/>
              </a:rPr>
              <a:t>Detach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root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volume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	</a:t>
            </a:r>
            <a:r>
              <a:rPr sz="1100" spc="-10" dirty="0">
                <a:latin typeface="Verdana"/>
                <a:cs typeface="Verdana"/>
              </a:rPr>
              <a:t>instance</a:t>
            </a:r>
            <a:endParaRPr sz="1100">
              <a:latin typeface="Verdana"/>
              <a:cs typeface="Verdana"/>
            </a:endParaRPr>
          </a:p>
          <a:p>
            <a:pPr marL="176530" marR="62230" indent="-16446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64160" algn="l"/>
              </a:tabLst>
            </a:pPr>
            <a:r>
              <a:rPr sz="1100" dirty="0">
                <a:latin typeface="Verdana"/>
                <a:cs typeface="Verdana"/>
              </a:rPr>
              <a:t>Attach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volume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temporary 	instance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7281" y="2585676"/>
            <a:ext cx="2447290" cy="10795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665"/>
              </a:spcBef>
              <a:buAutoNum type="arabicPeriod" startAt="4"/>
              <a:tabLst>
                <a:tab pos="183515" algn="l"/>
              </a:tabLst>
            </a:pPr>
            <a:r>
              <a:rPr sz="1100" dirty="0">
                <a:latin typeface="Verdana"/>
                <a:cs typeface="Verdana"/>
              </a:rPr>
              <a:t>Modify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configuration</a:t>
            </a:r>
            <a:r>
              <a:rPr sz="1100" spc="-20" dirty="0">
                <a:latin typeface="Verdana"/>
                <a:cs typeface="Verdana"/>
              </a:rPr>
              <a:t> file</a:t>
            </a:r>
            <a:endParaRPr sz="1100">
              <a:latin typeface="Verdana"/>
              <a:cs typeface="Verdana"/>
            </a:endParaRPr>
          </a:p>
          <a:p>
            <a:pPr marL="175895" indent="-163830">
              <a:lnSpc>
                <a:spcPct val="100000"/>
              </a:lnSpc>
              <a:spcBef>
                <a:spcPts val="565"/>
              </a:spcBef>
              <a:buAutoNum type="arabicPeriod" startAt="4"/>
              <a:tabLst>
                <a:tab pos="176530" algn="l"/>
              </a:tabLst>
            </a:pPr>
            <a:r>
              <a:rPr sz="1100" dirty="0">
                <a:latin typeface="Verdana"/>
                <a:cs typeface="Verdana"/>
              </a:rPr>
              <a:t>Restart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original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endParaRPr sz="11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009FE3"/>
                </a:solidFill>
                <a:latin typeface="Verdana"/>
                <a:cs typeface="Verdana"/>
              </a:rPr>
              <a:t>do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6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configure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CloudWatch to</a:t>
            </a:r>
            <a:r>
              <a:rPr sz="1100" spc="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recover</a:t>
            </a:r>
            <a:r>
              <a:rPr sz="1100" spc="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</a:t>
            </a:r>
            <a:r>
              <a:rPr sz="1100" spc="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EC2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instance?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59993" y="4157338"/>
            <a:ext cx="139700" cy="1397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59993" y="4564619"/>
            <a:ext cx="139700" cy="1397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59993" y="4971899"/>
            <a:ext cx="139700" cy="1397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947281" y="3783744"/>
            <a:ext cx="270764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38100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configure them:</a:t>
            </a:r>
            <a:endParaRPr sz="1100">
              <a:latin typeface="Verdana"/>
              <a:cs typeface="Verdana"/>
            </a:endParaRPr>
          </a:p>
          <a:p>
            <a:pPr marL="264160" marR="286385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Create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Alarm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Amazon CloudWatch</a:t>
            </a:r>
            <a:endParaRPr sz="1100">
              <a:latin typeface="Verdana"/>
              <a:cs typeface="Verdana"/>
            </a:endParaRPr>
          </a:p>
          <a:p>
            <a:pPr marL="264160" marR="5080">
              <a:lnSpc>
                <a:spcPct val="100000"/>
              </a:lnSpc>
              <a:spcBef>
                <a:spcPts val="565"/>
              </a:spcBef>
            </a:pPr>
            <a:r>
              <a:rPr sz="1100" spc="-9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Alarm,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Define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Alarm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-</a:t>
            </a:r>
            <a:r>
              <a:rPr sz="1100" spc="-110" dirty="0">
                <a:latin typeface="Verdana"/>
                <a:cs typeface="Verdana"/>
              </a:rPr>
              <a:t>&gt; </a:t>
            </a:r>
            <a:r>
              <a:rPr sz="1100" dirty="0">
                <a:latin typeface="Verdana"/>
                <a:cs typeface="Verdana"/>
              </a:rPr>
              <a:t>Actions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tab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Choose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Recover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9312" y="7280755"/>
            <a:ext cx="4749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option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7293" y="7700413"/>
            <a:ext cx="2473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6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common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types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of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AMI</a:t>
            </a:r>
            <a:r>
              <a:rPr sz="1100" spc="-5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designs?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59993" y="8553057"/>
            <a:ext cx="139700" cy="1397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59993" y="8792702"/>
            <a:ext cx="139700" cy="1397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59993" y="9199983"/>
            <a:ext cx="139700" cy="1397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947293" y="8179724"/>
            <a:ext cx="2663190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many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AMIs,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but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common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AMIs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are: </a:t>
            </a:r>
            <a:r>
              <a:rPr sz="1100" dirty="0">
                <a:latin typeface="Verdana"/>
                <a:cs typeface="Verdana"/>
              </a:rPr>
              <a:t>Fully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Baked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AMI</a:t>
            </a:r>
            <a:endParaRPr sz="1100">
              <a:latin typeface="Verdana"/>
              <a:cs typeface="Verdana"/>
            </a:endParaRPr>
          </a:p>
          <a:p>
            <a:pPr marL="264160" marR="26289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Just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Enough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Baked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AMI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(JeOS AMI)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Hybrid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AMI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95991" y="5272405"/>
            <a:ext cx="2631719" cy="181187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181600" y="300460"/>
            <a:ext cx="1948814" cy="854075"/>
          </a:xfrm>
          <a:custGeom>
            <a:avLst/>
            <a:gdLst/>
            <a:ahLst/>
            <a:cxnLst/>
            <a:rect l="l" t="t" r="r" b="b"/>
            <a:pathLst>
              <a:path w="1948815" h="854075">
                <a:moveTo>
                  <a:pt x="1948217" y="0"/>
                </a:moveTo>
                <a:lnTo>
                  <a:pt x="0" y="0"/>
                </a:lnTo>
                <a:lnTo>
                  <a:pt x="0" y="853842"/>
                </a:lnTo>
                <a:lnTo>
                  <a:pt x="1948217" y="853842"/>
                </a:lnTo>
                <a:lnTo>
                  <a:pt x="19482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9400" y="9906553"/>
            <a:ext cx="2015489" cy="645795"/>
          </a:xfrm>
          <a:custGeom>
            <a:avLst/>
            <a:gdLst/>
            <a:ahLst/>
            <a:cxnLst/>
            <a:rect l="l" t="t" r="r" b="b"/>
            <a:pathLst>
              <a:path w="2015490" h="645795">
                <a:moveTo>
                  <a:pt x="2015357" y="0"/>
                </a:moveTo>
                <a:lnTo>
                  <a:pt x="0" y="0"/>
                </a:lnTo>
                <a:lnTo>
                  <a:pt x="0" y="645749"/>
                </a:lnTo>
                <a:lnTo>
                  <a:pt x="2015357" y="645749"/>
                </a:lnTo>
                <a:lnTo>
                  <a:pt x="2015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0821" y="10286569"/>
            <a:ext cx="137350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75756"/>
                </a:solidFill>
                <a:latin typeface="Verdana"/>
                <a:cs typeface="Verdana"/>
              </a:rPr>
              <a:t>6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61051" y="664714"/>
            <a:ext cx="907415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erview</a:t>
            </a:r>
            <a:r>
              <a:rPr sz="1100" spc="-4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999" y="664714"/>
            <a:ext cx="4863465" cy="10433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D0D0D0"/>
                </a:solidFill>
                <a:latin typeface="Verdana"/>
                <a:cs typeface="Verdana"/>
              </a:rPr>
              <a:t>Int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4600" b="1" spc="135" dirty="0">
                <a:latin typeface="Calibri"/>
                <a:cs typeface="Calibri"/>
              </a:rPr>
              <a:t>Amazon</a:t>
            </a:r>
            <a:r>
              <a:rPr sz="4600" b="1" spc="-10" dirty="0">
                <a:latin typeface="Calibri"/>
                <a:cs typeface="Calibri"/>
              </a:rPr>
              <a:t> </a:t>
            </a:r>
            <a:r>
              <a:rPr sz="4600" b="1" spc="100" dirty="0">
                <a:latin typeface="Calibri"/>
                <a:cs typeface="Calibri"/>
              </a:rPr>
              <a:t>Route</a:t>
            </a:r>
            <a:r>
              <a:rPr sz="4600" b="1" spc="-10" dirty="0">
                <a:latin typeface="Calibri"/>
                <a:cs typeface="Calibri"/>
              </a:rPr>
              <a:t> </a:t>
            </a:r>
            <a:r>
              <a:rPr sz="4600" b="1" spc="95" dirty="0">
                <a:latin typeface="Calibri"/>
                <a:cs typeface="Calibri"/>
              </a:rPr>
              <a:t>53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9" y="2226713"/>
            <a:ext cx="25527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difference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between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Latency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Based</a:t>
            </a:r>
            <a:r>
              <a:rPr sz="1100" spc="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Routing</a:t>
            </a:r>
            <a:r>
              <a:rPr sz="1100" spc="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Geo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DNS?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299" y="2873664"/>
            <a:ext cx="270510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DNS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routing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takes </a:t>
            </a:r>
            <a:r>
              <a:rPr sz="1100" dirty="0">
                <a:latin typeface="Verdana"/>
                <a:cs typeface="Verdana"/>
              </a:rPr>
              <a:t>decisions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geographic </a:t>
            </a:r>
            <a:r>
              <a:rPr sz="1100" dirty="0">
                <a:latin typeface="Verdana"/>
                <a:cs typeface="Verdana"/>
              </a:rPr>
              <a:t>location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request.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Whereas,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Latency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Routing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utilizes latency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measurements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between networks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centers.</a:t>
            </a:r>
            <a:endParaRPr sz="1100">
              <a:latin typeface="Verdana"/>
              <a:cs typeface="Verdana"/>
            </a:endParaRPr>
          </a:p>
          <a:p>
            <a:pPr marL="264160" marR="196215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Latency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Routing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used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want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give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your </a:t>
            </a:r>
            <a:r>
              <a:rPr sz="1100" spc="-10" dirty="0">
                <a:latin typeface="Verdana"/>
                <a:cs typeface="Verdana"/>
              </a:rPr>
              <a:t>customers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lowest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latency </a:t>
            </a:r>
            <a:r>
              <a:rPr sz="1100" spc="-20" dirty="0">
                <a:latin typeface="Verdana"/>
                <a:cs typeface="Verdana"/>
              </a:rPr>
              <a:t>possible.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hand, </a:t>
            </a:r>
            <a:r>
              <a:rPr sz="1100" dirty="0">
                <a:latin typeface="Verdana"/>
                <a:cs typeface="Verdana"/>
              </a:rPr>
              <a:t>Geo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routing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when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want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direct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customer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different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websites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on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country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region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 </a:t>
            </a:r>
            <a:r>
              <a:rPr sz="1100" dirty="0">
                <a:latin typeface="Verdana"/>
                <a:cs typeface="Verdana"/>
              </a:rPr>
              <a:t>browsing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from.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9" y="5676326"/>
            <a:ext cx="262064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4610" indent="-252095" algn="just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difference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between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a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Domain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Hosted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Zone?</a:t>
            </a:r>
            <a:endParaRPr sz="1100">
              <a:latin typeface="Verdana"/>
              <a:cs typeface="Verdana"/>
            </a:endParaRPr>
          </a:p>
          <a:p>
            <a:pPr marL="264160" marR="126364" indent="-252095" algn="just">
              <a:lnSpc>
                <a:spcPct val="100000"/>
              </a:lnSpc>
              <a:spcBef>
                <a:spcPts val="1135"/>
              </a:spcBef>
            </a:pPr>
            <a:r>
              <a:rPr sz="1100" spc="-55" dirty="0">
                <a:latin typeface="Verdana"/>
                <a:cs typeface="Verdana"/>
              </a:rPr>
              <a:t>A:</a:t>
            </a:r>
            <a:r>
              <a:rPr sz="1100" spc="4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Domain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105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domain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basically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collection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2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describing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  <a:p>
            <a:pPr marL="264160" marR="5080" algn="just">
              <a:lnSpc>
                <a:spcPct val="100000"/>
              </a:lnSpc>
            </a:pPr>
            <a:r>
              <a:rPr sz="1100" spc="-40" dirty="0">
                <a:latin typeface="Verdana"/>
                <a:cs typeface="Verdana"/>
              </a:rPr>
              <a:t>self-</a:t>
            </a:r>
            <a:r>
              <a:rPr sz="1100" dirty="0">
                <a:latin typeface="Verdana"/>
                <a:cs typeface="Verdana"/>
              </a:rPr>
              <a:t>contained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administrative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dirty="0">
                <a:latin typeface="Verdana"/>
                <a:cs typeface="Verdana"/>
              </a:rPr>
              <a:t>technical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unit.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example,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75B9B"/>
                </a:solidFill>
                <a:latin typeface="Verdana"/>
                <a:cs typeface="Verdana"/>
                <a:hlinkClick r:id="rId4"/>
              </a:rPr>
              <a:t>www.</a:t>
            </a:r>
            <a:r>
              <a:rPr sz="1100" spc="-20" dirty="0">
                <a:solidFill>
                  <a:srgbClr val="275B9B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275B9B"/>
                </a:solidFill>
                <a:latin typeface="Verdana"/>
                <a:cs typeface="Verdana"/>
              </a:rPr>
              <a:t>simplilearn.com</a:t>
            </a:r>
            <a:r>
              <a:rPr sz="1100" spc="-55" dirty="0">
                <a:solidFill>
                  <a:srgbClr val="275B9B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domain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a </a:t>
            </a:r>
            <a:r>
              <a:rPr sz="1100" spc="-10" dirty="0">
                <a:latin typeface="Verdana"/>
                <a:cs typeface="Verdana"/>
              </a:rPr>
              <a:t>general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DNS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concept.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9993" y="2267357"/>
            <a:ext cx="139700" cy="139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99312" y="2229249"/>
            <a:ext cx="24142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Hosted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zone</a:t>
            </a:r>
            <a:r>
              <a:rPr sz="1100" spc="-55" dirty="0">
                <a:latin typeface="Verdana"/>
                <a:cs typeface="Verdana"/>
              </a:rPr>
              <a:t> - </a:t>
            </a:r>
            <a:r>
              <a:rPr sz="1100" spc="105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hosted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zone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container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holds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information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want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route </a:t>
            </a:r>
            <a:r>
              <a:rPr sz="1100" dirty="0">
                <a:latin typeface="Verdana"/>
                <a:cs typeface="Verdana"/>
              </a:rPr>
              <a:t>traffic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internet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specific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domain.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example,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lms. simplilearn.com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hosted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zone.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7293" y="3523151"/>
            <a:ext cx="25698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does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Amazon</a:t>
            </a:r>
            <a:r>
              <a:rPr sz="1100" spc="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Route</a:t>
            </a:r>
            <a:r>
              <a:rPr sz="1100" spc="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53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provide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high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availability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low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latency?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9993" y="4615394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59993" y="5860874"/>
            <a:ext cx="139700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9993" y="6435797"/>
            <a:ext cx="139700" cy="1397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947293" y="4170102"/>
            <a:ext cx="2692400" cy="292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Here’s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Route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53 </a:t>
            </a:r>
            <a:r>
              <a:rPr sz="1100" dirty="0">
                <a:latin typeface="Verdana"/>
                <a:cs typeface="Verdana"/>
              </a:rPr>
              <a:t>provides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question:</a:t>
            </a:r>
            <a:endParaRPr sz="1100">
              <a:latin typeface="Verdana"/>
              <a:cs typeface="Verdana"/>
            </a:endParaRPr>
          </a:p>
          <a:p>
            <a:pPr marL="264160" marR="635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Globally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distributed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servers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-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global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spc="-10" dirty="0">
                <a:latin typeface="Verdana"/>
                <a:cs typeface="Verdana"/>
              </a:rPr>
              <a:t>consequently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DNS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 </a:t>
            </a:r>
            <a:r>
              <a:rPr sz="1100" spc="-25" dirty="0">
                <a:latin typeface="Verdana"/>
                <a:cs typeface="Verdana"/>
              </a:rPr>
              <a:t>globally. </a:t>
            </a:r>
            <a:r>
              <a:rPr sz="1100" dirty="0">
                <a:latin typeface="Verdana"/>
                <a:cs typeface="Verdana"/>
              </a:rPr>
              <a:t>Any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customer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creating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dirty="0">
                <a:latin typeface="Verdana"/>
                <a:cs typeface="Verdana"/>
              </a:rPr>
              <a:t>query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part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world </a:t>
            </a:r>
            <a:r>
              <a:rPr sz="1100" dirty="0">
                <a:latin typeface="Verdana"/>
                <a:cs typeface="Verdana"/>
              </a:rPr>
              <a:t>gets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reach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DNS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server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local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them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low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latency.</a:t>
            </a:r>
            <a:endParaRPr sz="1100">
              <a:latin typeface="Verdana"/>
              <a:cs typeface="Verdana"/>
            </a:endParaRPr>
          </a:p>
          <a:p>
            <a:pPr marL="264160" marR="13208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Dependency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Route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53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provides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level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dependability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required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important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applications</a:t>
            </a:r>
            <a:endParaRPr sz="1100">
              <a:latin typeface="Verdana"/>
              <a:cs typeface="Verdana"/>
            </a:endParaRPr>
          </a:p>
          <a:p>
            <a:pPr marL="264160" marR="145415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Optimal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locations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Route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53 </a:t>
            </a:r>
            <a:r>
              <a:rPr sz="1100" spc="-20" dirty="0">
                <a:latin typeface="Verdana"/>
                <a:cs typeface="Verdana"/>
              </a:rPr>
              <a:t>uses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global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anycast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network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</a:t>
            </a:r>
            <a:endParaRPr sz="1100">
              <a:latin typeface="Verdana"/>
              <a:cs typeface="Verdana"/>
            </a:endParaRPr>
          </a:p>
          <a:p>
            <a:pPr marL="264160" marR="32384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automatically answer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queries</a:t>
            </a:r>
            <a:r>
              <a:rPr sz="1100" spc="-20" dirty="0">
                <a:latin typeface="Verdana"/>
                <a:cs typeface="Verdana"/>
              </a:rPr>
              <a:t> from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optimal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location.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3700" y="339673"/>
            <a:ext cx="6437630" cy="1360805"/>
          </a:xfrm>
          <a:custGeom>
            <a:avLst/>
            <a:gdLst/>
            <a:ahLst/>
            <a:cxnLst/>
            <a:rect l="l" t="t" r="r" b="b"/>
            <a:pathLst>
              <a:path w="6437630" h="1360805">
                <a:moveTo>
                  <a:pt x="6437249" y="0"/>
                </a:moveTo>
                <a:lnTo>
                  <a:pt x="4965700" y="0"/>
                </a:lnTo>
                <a:lnTo>
                  <a:pt x="4965700" y="352488"/>
                </a:lnTo>
                <a:lnTo>
                  <a:pt x="0" y="352488"/>
                </a:lnTo>
                <a:lnTo>
                  <a:pt x="0" y="1360728"/>
                </a:lnTo>
                <a:lnTo>
                  <a:pt x="5352237" y="1360728"/>
                </a:lnTo>
                <a:lnTo>
                  <a:pt x="5352237" y="598728"/>
                </a:lnTo>
                <a:lnTo>
                  <a:pt x="6437249" y="598728"/>
                </a:lnTo>
                <a:lnTo>
                  <a:pt x="643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9100" y="9890071"/>
            <a:ext cx="1908175" cy="598805"/>
          </a:xfrm>
          <a:custGeom>
            <a:avLst/>
            <a:gdLst/>
            <a:ahLst/>
            <a:cxnLst/>
            <a:rect l="l" t="t" r="r" b="b"/>
            <a:pathLst>
              <a:path w="1908175" h="598804">
                <a:moveTo>
                  <a:pt x="1907966" y="0"/>
                </a:moveTo>
                <a:lnTo>
                  <a:pt x="0" y="0"/>
                </a:lnTo>
                <a:lnTo>
                  <a:pt x="0" y="598731"/>
                </a:lnTo>
                <a:lnTo>
                  <a:pt x="1907966" y="598731"/>
                </a:lnTo>
                <a:lnTo>
                  <a:pt x="1907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650" y="10286569"/>
            <a:ext cx="136779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7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65" dirty="0">
                <a:latin typeface="Calibri"/>
                <a:cs typeface="Calibri"/>
              </a:rPr>
              <a:t>AWS</a:t>
            </a:r>
            <a:r>
              <a:rPr sz="4600" b="1" spc="-5" dirty="0">
                <a:latin typeface="Calibri"/>
                <a:cs typeface="Calibri"/>
              </a:rPr>
              <a:t> </a:t>
            </a:r>
            <a:r>
              <a:rPr sz="4600" b="1" spc="90" dirty="0">
                <a:latin typeface="Calibri"/>
                <a:cs typeface="Calibri"/>
              </a:rPr>
              <a:t>CloudFormation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983741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726300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4996500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5403780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5643417"/>
            <a:ext cx="139700" cy="139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994" y="5883062"/>
            <a:ext cx="139700" cy="139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6122700"/>
            <a:ext cx="139700" cy="139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994" y="6362338"/>
            <a:ext cx="139700" cy="1397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Q:</a:t>
            </a:r>
            <a:r>
              <a:rPr spc="459" dirty="0"/>
              <a:t> </a:t>
            </a:r>
            <a:r>
              <a:rPr dirty="0"/>
              <a:t>How is AWS CloudFormation different from AWS Elastic </a:t>
            </a:r>
            <a:r>
              <a:rPr spc="-10" dirty="0"/>
              <a:t>Beanstalk?</a:t>
            </a:r>
          </a:p>
          <a:p>
            <a:pPr marL="264160" marR="313055" indent="-252095" algn="just">
              <a:lnSpc>
                <a:spcPct val="100000"/>
              </a:lnSpc>
              <a:spcBef>
                <a:spcPts val="1135"/>
              </a:spcBef>
            </a:pPr>
            <a:r>
              <a:rPr dirty="0">
                <a:solidFill>
                  <a:srgbClr val="000000"/>
                </a:solidFill>
              </a:rPr>
              <a:t>A:</a:t>
            </a:r>
            <a:r>
              <a:rPr spc="4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Here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are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some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differences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between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AWS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CloudFormation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AWS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Elastic Beanstalk:</a:t>
            </a:r>
          </a:p>
          <a:p>
            <a:pPr marL="264160" marR="10795" algn="just">
              <a:lnSpc>
                <a:spcPct val="100000"/>
              </a:lnSpc>
              <a:spcBef>
                <a:spcPts val="565"/>
              </a:spcBef>
            </a:pPr>
            <a:r>
              <a:rPr dirty="0">
                <a:solidFill>
                  <a:srgbClr val="000000"/>
                </a:solidFill>
              </a:rPr>
              <a:t>AWS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CloudFormation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helps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you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provision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describe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all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infrastructure resources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that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are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present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your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environment.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other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hand,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AWS </a:t>
            </a:r>
            <a:r>
              <a:rPr dirty="0">
                <a:solidFill>
                  <a:srgbClr val="000000"/>
                </a:solidFill>
              </a:rPr>
              <a:t>Elastic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Beanstalk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provides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an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environment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that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makes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easy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deploy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run </a:t>
            </a:r>
            <a:r>
              <a:rPr dirty="0">
                <a:solidFill>
                  <a:srgbClr val="000000"/>
                </a:solidFill>
              </a:rPr>
              <a:t>applications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cloud.</a:t>
            </a:r>
          </a:p>
          <a:p>
            <a:pPr marL="264160" marR="64769">
              <a:lnSpc>
                <a:spcPct val="100000"/>
              </a:lnSpc>
              <a:spcBef>
                <a:spcPts val="565"/>
              </a:spcBef>
            </a:pPr>
            <a:r>
              <a:rPr dirty="0">
                <a:solidFill>
                  <a:srgbClr val="000000"/>
                </a:solidFill>
              </a:rPr>
              <a:t>AWS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CloudFormation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supports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infrastructure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needs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various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types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of </a:t>
            </a:r>
            <a:r>
              <a:rPr spc="-10" dirty="0">
                <a:solidFill>
                  <a:srgbClr val="000000"/>
                </a:solidFill>
              </a:rPr>
              <a:t>applications,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like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legacy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existing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enterprise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applications.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On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other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hand,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AWS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Elastic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Beanstalk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is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combined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developer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tools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to </a:t>
            </a:r>
            <a:r>
              <a:rPr dirty="0">
                <a:solidFill>
                  <a:srgbClr val="000000"/>
                </a:solidFill>
              </a:rPr>
              <a:t>help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you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manage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lifecycle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your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applications.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/>
          </a:p>
          <a:p>
            <a:pPr marL="12700">
              <a:lnSpc>
                <a:spcPct val="100000"/>
              </a:lnSpc>
            </a:pPr>
            <a:r>
              <a:rPr dirty="0"/>
              <a:t>Q:</a:t>
            </a:r>
            <a:r>
              <a:rPr spc="405" dirty="0"/>
              <a:t> </a:t>
            </a:r>
            <a:r>
              <a:rPr dirty="0"/>
              <a:t>What</a:t>
            </a:r>
            <a:r>
              <a:rPr spc="-20" dirty="0"/>
              <a:t> </a:t>
            </a:r>
            <a:r>
              <a:rPr spc="-10" dirty="0"/>
              <a:t>are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AWS</a:t>
            </a:r>
            <a:r>
              <a:rPr spc="-25" dirty="0"/>
              <a:t> </a:t>
            </a:r>
            <a:r>
              <a:rPr dirty="0"/>
              <a:t>CloudFormation</a:t>
            </a:r>
            <a:r>
              <a:rPr spc="-25" dirty="0"/>
              <a:t> </a:t>
            </a:r>
            <a:r>
              <a:rPr spc="-10" dirty="0"/>
              <a:t>template?</a:t>
            </a:r>
          </a:p>
          <a:p>
            <a:pPr marL="264160" marR="246379">
              <a:lnSpc>
                <a:spcPct val="100000"/>
              </a:lnSpc>
              <a:spcBef>
                <a:spcPts val="1135"/>
              </a:spcBef>
            </a:pPr>
            <a:r>
              <a:rPr dirty="0">
                <a:solidFill>
                  <a:srgbClr val="000000"/>
                </a:solidFill>
              </a:rPr>
              <a:t>AWS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CloudFormation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templates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are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50" dirty="0">
                <a:solidFill>
                  <a:srgbClr val="000000"/>
                </a:solidFill>
              </a:rPr>
              <a:t>YAML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JSON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formatted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text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files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that are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comprised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five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basic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elements,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they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are:</a:t>
            </a:r>
          </a:p>
          <a:p>
            <a:pPr marL="264160" marR="4041140">
              <a:lnSpc>
                <a:spcPct val="142900"/>
              </a:lnSpc>
            </a:pPr>
            <a:r>
              <a:rPr spc="-20" dirty="0">
                <a:solidFill>
                  <a:srgbClr val="000000"/>
                </a:solidFill>
              </a:rPr>
              <a:t>Template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parameters </a:t>
            </a:r>
            <a:r>
              <a:rPr dirty="0">
                <a:solidFill>
                  <a:srgbClr val="000000"/>
                </a:solidFill>
              </a:rPr>
              <a:t>Output </a:t>
            </a:r>
            <a:r>
              <a:rPr spc="-10" dirty="0">
                <a:solidFill>
                  <a:srgbClr val="000000"/>
                </a:solidFill>
              </a:rPr>
              <a:t>values</a:t>
            </a:r>
          </a:p>
          <a:p>
            <a:pPr marL="264160" marR="4725035">
              <a:lnSpc>
                <a:spcPct val="142900"/>
              </a:lnSpc>
            </a:pPr>
            <a:r>
              <a:rPr spc="-10" dirty="0">
                <a:solidFill>
                  <a:srgbClr val="000000"/>
                </a:solidFill>
              </a:rPr>
              <a:t>Data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tables Resources</a:t>
            </a:r>
          </a:p>
          <a:p>
            <a:pPr marL="264160">
              <a:lnSpc>
                <a:spcPct val="100000"/>
              </a:lnSpc>
              <a:spcBef>
                <a:spcPts val="570"/>
              </a:spcBef>
            </a:pPr>
            <a:r>
              <a:rPr dirty="0">
                <a:solidFill>
                  <a:srgbClr val="000000"/>
                </a:solidFill>
              </a:rPr>
              <a:t>File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format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version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/>
          </a:p>
          <a:p>
            <a:pPr marL="264160" marR="539115" indent="-252095">
              <a:lnSpc>
                <a:spcPct val="100000"/>
              </a:lnSpc>
            </a:pPr>
            <a:r>
              <a:rPr dirty="0"/>
              <a:t>Q:</a:t>
            </a:r>
            <a:r>
              <a:rPr spc="375" dirty="0"/>
              <a:t> </a:t>
            </a: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happens</a:t>
            </a:r>
            <a:r>
              <a:rPr spc="-40" dirty="0"/>
              <a:t> </a:t>
            </a: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one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resources</a:t>
            </a:r>
            <a:r>
              <a:rPr spc="-3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stack</a:t>
            </a:r>
            <a:r>
              <a:rPr spc="-35" dirty="0"/>
              <a:t> </a:t>
            </a:r>
            <a:r>
              <a:rPr dirty="0"/>
              <a:t>cannot</a:t>
            </a:r>
            <a:r>
              <a:rPr spc="-4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spc="-10" dirty="0"/>
              <a:t>created successfully?</a:t>
            </a:r>
          </a:p>
          <a:p>
            <a:pPr marL="264160" marR="363220" indent="-252095">
              <a:lnSpc>
                <a:spcPct val="100000"/>
              </a:lnSpc>
              <a:spcBef>
                <a:spcPts val="1135"/>
              </a:spcBef>
            </a:pPr>
            <a:r>
              <a:rPr dirty="0">
                <a:solidFill>
                  <a:srgbClr val="000000"/>
                </a:solidFill>
              </a:rPr>
              <a:t>A:</a:t>
            </a:r>
            <a:r>
              <a:rPr spc="409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If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resource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stack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cannot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created,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then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CloudFormation </a:t>
            </a:r>
            <a:r>
              <a:rPr spc="-20" dirty="0">
                <a:solidFill>
                  <a:srgbClr val="000000"/>
                </a:solidFill>
              </a:rPr>
              <a:t>automatically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rolls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back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terminates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all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resources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that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were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created in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CloudFormation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template.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This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is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very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useful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feature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when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you</a:t>
            </a:r>
          </a:p>
          <a:p>
            <a:pPr marL="264160" marR="508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accidentally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exceed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your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limit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Elastic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IP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addresses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don’t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have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access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 </a:t>
            </a:r>
            <a:r>
              <a:rPr dirty="0">
                <a:solidFill>
                  <a:srgbClr val="000000"/>
                </a:solidFill>
              </a:rPr>
              <a:t>EC2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AMI.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149289" y="8349449"/>
            <a:ext cx="6280150" cy="2178050"/>
            <a:chOff x="1149289" y="8349449"/>
            <a:chExt cx="6280150" cy="217805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289" y="8349449"/>
              <a:ext cx="5412085" cy="15616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6700" y="9834136"/>
              <a:ext cx="2082800" cy="692785"/>
            </a:xfrm>
            <a:custGeom>
              <a:avLst/>
              <a:gdLst/>
              <a:ahLst/>
              <a:cxnLst/>
              <a:rect l="l" t="t" r="r" b="b"/>
              <a:pathLst>
                <a:path w="2082800" h="692784">
                  <a:moveTo>
                    <a:pt x="2082498" y="0"/>
                  </a:moveTo>
                  <a:lnTo>
                    <a:pt x="0" y="0"/>
                  </a:lnTo>
                  <a:lnTo>
                    <a:pt x="0" y="692766"/>
                  </a:lnTo>
                  <a:lnTo>
                    <a:pt x="2082498" y="692766"/>
                  </a:lnTo>
                  <a:lnTo>
                    <a:pt x="2082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308600" y="408957"/>
            <a:ext cx="1686560" cy="491490"/>
          </a:xfrm>
          <a:custGeom>
            <a:avLst/>
            <a:gdLst/>
            <a:ahLst/>
            <a:cxnLst/>
            <a:rect l="l" t="t" r="r" b="b"/>
            <a:pathLst>
              <a:path w="1686559" h="491490">
                <a:moveTo>
                  <a:pt x="1686423" y="0"/>
                </a:moveTo>
                <a:lnTo>
                  <a:pt x="0" y="0"/>
                </a:lnTo>
                <a:lnTo>
                  <a:pt x="0" y="491345"/>
                </a:lnTo>
                <a:lnTo>
                  <a:pt x="1686423" y="491345"/>
                </a:lnTo>
                <a:lnTo>
                  <a:pt x="1686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2764" y="10286569"/>
            <a:ext cx="137160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75756"/>
                </a:solidFill>
                <a:latin typeface="Verdana"/>
                <a:cs typeface="Verdana"/>
              </a:rPr>
              <a:t>8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5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816099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223379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994" y="3463018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994" y="3870298"/>
            <a:ext cx="139700" cy="1397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7299" y="2226713"/>
            <a:ext cx="5618480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steps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involved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CloudFormation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Solution?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100" spc="-25" dirty="0">
                <a:latin typeface="Verdana"/>
                <a:cs typeface="Verdana"/>
              </a:rPr>
              <a:t>A:</a:t>
            </a:r>
            <a:endParaRPr sz="1100">
              <a:latin typeface="Verdana"/>
              <a:cs typeface="Verdana"/>
            </a:endParaRPr>
          </a:p>
          <a:p>
            <a:pPr marL="264160" marR="320040">
              <a:lnSpc>
                <a:spcPct val="100000"/>
              </a:lnSpc>
              <a:spcBef>
                <a:spcPts val="565"/>
              </a:spcBef>
            </a:pPr>
            <a:r>
              <a:rPr sz="1100" spc="-20" dirty="0">
                <a:latin typeface="Verdana"/>
                <a:cs typeface="Verdana"/>
              </a:rPr>
              <a:t>Create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existing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CloudFormation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template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JSON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YAML </a:t>
            </a:r>
            <a:r>
              <a:rPr sz="1100" spc="-10" dirty="0">
                <a:latin typeface="Verdana"/>
                <a:cs typeface="Verdana"/>
              </a:rPr>
              <a:t>format.</a:t>
            </a:r>
            <a:endParaRPr sz="11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565"/>
              </a:spcBef>
            </a:pPr>
            <a:r>
              <a:rPr sz="1100" spc="-35" dirty="0">
                <a:latin typeface="Verdana"/>
                <a:cs typeface="Verdana"/>
              </a:rPr>
              <a:t>Save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code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S3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bucket,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serves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repository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code.</a:t>
            </a:r>
            <a:endParaRPr sz="1100">
              <a:latin typeface="Verdana"/>
              <a:cs typeface="Verdana"/>
            </a:endParaRPr>
          </a:p>
          <a:p>
            <a:pPr marL="264160" marR="407670">
              <a:lnSpc>
                <a:spcPct val="100000"/>
              </a:lnSpc>
              <a:spcBef>
                <a:spcPts val="570"/>
              </a:spcBef>
            </a:pPr>
            <a:r>
              <a:rPr sz="1100" dirty="0">
                <a:latin typeface="Verdana"/>
                <a:cs typeface="Verdana"/>
              </a:rPr>
              <a:t>Use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CloudFormation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bucket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stack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your </a:t>
            </a:r>
            <a:r>
              <a:rPr sz="1100" spc="-10" dirty="0">
                <a:latin typeface="Verdana"/>
                <a:cs typeface="Verdana"/>
              </a:rPr>
              <a:t>template.</a:t>
            </a:r>
            <a:endParaRPr sz="1100">
              <a:latin typeface="Verdana"/>
              <a:cs typeface="Verdana"/>
            </a:endParaRPr>
          </a:p>
          <a:p>
            <a:pPr marL="264160" marR="5715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CloudFormation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reads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file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understands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called, their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order,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relationship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services,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provisions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services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after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other.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0277" y="5193004"/>
            <a:ext cx="5650715" cy="257871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991100" y="393742"/>
            <a:ext cx="1901825" cy="773430"/>
          </a:xfrm>
          <a:custGeom>
            <a:avLst/>
            <a:gdLst/>
            <a:ahLst/>
            <a:cxnLst/>
            <a:rect l="l" t="t" r="r" b="b"/>
            <a:pathLst>
              <a:path w="1901825" h="773430">
                <a:moveTo>
                  <a:pt x="1901292" y="0"/>
                </a:moveTo>
                <a:lnTo>
                  <a:pt x="0" y="0"/>
                </a:lnTo>
                <a:lnTo>
                  <a:pt x="0" y="773261"/>
                </a:lnTo>
                <a:lnTo>
                  <a:pt x="1901292" y="773261"/>
                </a:lnTo>
                <a:lnTo>
                  <a:pt x="1901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600" y="9896095"/>
            <a:ext cx="1955164" cy="605790"/>
          </a:xfrm>
          <a:custGeom>
            <a:avLst/>
            <a:gdLst/>
            <a:ahLst/>
            <a:cxnLst/>
            <a:rect l="l" t="t" r="r" b="b"/>
            <a:pathLst>
              <a:path w="1955165" h="605790">
                <a:moveTo>
                  <a:pt x="1954985" y="0"/>
                </a:moveTo>
                <a:lnTo>
                  <a:pt x="0" y="0"/>
                </a:lnTo>
                <a:lnTo>
                  <a:pt x="0" y="605407"/>
                </a:lnTo>
                <a:lnTo>
                  <a:pt x="1954985" y="605407"/>
                </a:lnTo>
                <a:lnTo>
                  <a:pt x="19549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0821" y="10286569"/>
            <a:ext cx="1373505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75756"/>
                </a:solidFill>
                <a:latin typeface="Verdana"/>
                <a:cs typeface="Verdana"/>
              </a:rPr>
              <a:t>9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5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latin typeface="Calibri"/>
                <a:cs typeface="Calibri"/>
              </a:rPr>
              <a:t>AWS</a:t>
            </a:r>
            <a:r>
              <a:rPr sz="4600" b="1" dirty="0">
                <a:latin typeface="Calibri"/>
                <a:cs typeface="Calibri"/>
              </a:rPr>
              <a:t> </a:t>
            </a:r>
            <a:r>
              <a:rPr sz="4600" b="1" spc="180" dirty="0">
                <a:latin typeface="Calibri"/>
                <a:cs typeface="Calibri"/>
              </a:rPr>
              <a:t>Config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994" y="3654299"/>
            <a:ext cx="139700" cy="13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7293" y="2226713"/>
            <a:ext cx="5769610" cy="318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4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does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config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work with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CloudTrail?</a:t>
            </a:r>
            <a:endParaRPr sz="1100">
              <a:latin typeface="Verdana"/>
              <a:cs typeface="Verdana"/>
            </a:endParaRPr>
          </a:p>
          <a:p>
            <a:pPr marL="264160" marR="8382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CloudTrail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records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activity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account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allows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</a:t>
            </a:r>
            <a:r>
              <a:rPr sz="1100" dirty="0">
                <a:latin typeface="Verdana"/>
                <a:cs typeface="Verdana"/>
              </a:rPr>
              <a:t>access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information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activity.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CloudTrail,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full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details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actions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such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identity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caller,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time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call,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request </a:t>
            </a:r>
            <a:r>
              <a:rPr sz="1100" spc="-30" dirty="0">
                <a:latin typeface="Verdana"/>
                <a:cs typeface="Verdana"/>
              </a:rPr>
              <a:t>parameters,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response</a:t>
            </a:r>
            <a:r>
              <a:rPr sz="1100" spc="-30" dirty="0">
                <a:latin typeface="Verdana"/>
                <a:cs typeface="Verdana"/>
              </a:rPr>
              <a:t> elements.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30" dirty="0">
                <a:latin typeface="Verdana"/>
                <a:cs typeface="Verdana"/>
              </a:rPr>
              <a:t> hand,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records </a:t>
            </a:r>
            <a:r>
              <a:rPr sz="1100" spc="-25" dirty="0">
                <a:latin typeface="Verdana"/>
                <a:cs typeface="Verdana"/>
              </a:rPr>
              <a:t>point-</a:t>
            </a:r>
            <a:r>
              <a:rPr sz="1100" spc="-50" dirty="0">
                <a:latin typeface="Verdana"/>
                <a:cs typeface="Verdana"/>
              </a:rPr>
              <a:t>in-</a:t>
            </a:r>
            <a:r>
              <a:rPr sz="1100" spc="-10" dirty="0">
                <a:latin typeface="Verdana"/>
                <a:cs typeface="Verdana"/>
              </a:rPr>
              <a:t>time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configuration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details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Configuration </a:t>
            </a:r>
            <a:r>
              <a:rPr sz="1100" spc="-50" dirty="0">
                <a:latin typeface="Verdana"/>
                <a:cs typeface="Verdana"/>
              </a:rPr>
              <a:t>Items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(CIs).</a:t>
            </a:r>
            <a:endParaRPr sz="1100">
              <a:latin typeface="Verdana"/>
              <a:cs typeface="Verdana"/>
            </a:endParaRPr>
          </a:p>
          <a:p>
            <a:pPr marL="264160" marR="162560">
              <a:lnSpc>
                <a:spcPct val="100000"/>
              </a:lnSpc>
              <a:spcBef>
                <a:spcPts val="565"/>
              </a:spcBef>
            </a:pP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CI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ascertain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resource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looks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like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given </a:t>
            </a:r>
            <a:r>
              <a:rPr sz="1100" dirty="0">
                <a:latin typeface="Verdana"/>
                <a:cs typeface="Verdana"/>
              </a:rPr>
              <a:t>point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time.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Whereas,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CloudTrail,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easily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answer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made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call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modify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resource.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also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</a:t>
            </a:r>
            <a:r>
              <a:rPr sz="1100" spc="-40" dirty="0">
                <a:latin typeface="Verdana"/>
                <a:cs typeface="Verdana"/>
              </a:rPr>
              <a:t> Trail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detect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security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group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incorrectly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configured.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4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Can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Config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aggregate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data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across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AWS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accounts?</a:t>
            </a:r>
            <a:endParaRPr sz="11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5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Yes,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AWS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deliver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configuration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updates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different </a:t>
            </a:r>
            <a:r>
              <a:rPr sz="1100" dirty="0">
                <a:latin typeface="Verdana"/>
                <a:cs typeface="Verdana"/>
              </a:rPr>
              <a:t>accounts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S3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bucket,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appropriate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IAM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policies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applied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S3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bucket.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2390" y="6792093"/>
            <a:ext cx="7564755" cy="3900170"/>
            <a:chOff x="-2390" y="6792093"/>
            <a:chExt cx="7564755" cy="39001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390" y="6877261"/>
              <a:ext cx="7564247" cy="38147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792093"/>
              <a:ext cx="7560309" cy="3900170"/>
            </a:xfrm>
            <a:custGeom>
              <a:avLst/>
              <a:gdLst/>
              <a:ahLst/>
              <a:cxnLst/>
              <a:rect l="l" t="t" r="r" b="b"/>
              <a:pathLst>
                <a:path w="7560309" h="3900170">
                  <a:moveTo>
                    <a:pt x="0" y="3899909"/>
                  </a:moveTo>
                  <a:lnTo>
                    <a:pt x="7560005" y="3899909"/>
                  </a:lnTo>
                  <a:lnTo>
                    <a:pt x="7560005" y="0"/>
                  </a:lnTo>
                  <a:lnTo>
                    <a:pt x="0" y="0"/>
                  </a:lnTo>
                  <a:lnTo>
                    <a:pt x="0" y="3899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016500" y="214593"/>
            <a:ext cx="2009139" cy="914400"/>
          </a:xfrm>
          <a:custGeom>
            <a:avLst/>
            <a:gdLst/>
            <a:ahLst/>
            <a:cxnLst/>
            <a:rect l="l" t="t" r="r" b="b"/>
            <a:pathLst>
              <a:path w="2009140" h="914400">
                <a:moveTo>
                  <a:pt x="2008677" y="0"/>
                </a:moveTo>
                <a:lnTo>
                  <a:pt x="0" y="0"/>
                </a:lnTo>
                <a:lnTo>
                  <a:pt x="0" y="914309"/>
                </a:lnTo>
                <a:lnTo>
                  <a:pt x="2008677" y="914309"/>
                </a:lnTo>
                <a:lnTo>
                  <a:pt x="20086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2130" y="10286569"/>
            <a:ext cx="1422400" cy="1466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-100" dirty="0">
                <a:solidFill>
                  <a:srgbClr val="575756"/>
                </a:solidFill>
                <a:latin typeface="Verdana"/>
                <a:cs typeface="Verdana"/>
              </a:rPr>
              <a:t>10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145" dirty="0">
                <a:solidFill>
                  <a:srgbClr val="575756"/>
                </a:solidFill>
                <a:latin typeface="Verdana"/>
                <a:cs typeface="Verdana"/>
              </a:rPr>
              <a:t>|</a:t>
            </a:r>
            <a:r>
              <a:rPr sz="900" spc="-40" dirty="0">
                <a:solidFill>
                  <a:srgbClr val="57575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575756"/>
                </a:solidFill>
                <a:latin typeface="Verdana"/>
                <a:cs typeface="Verdana"/>
                <a:hlinkClick r:id="rId2"/>
              </a:rPr>
              <a:t>www.simplilearn.com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628896"/>
            <a:ext cx="7560005" cy="631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0000" y="664714"/>
            <a:ext cx="1088390" cy="179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spc="-30" dirty="0">
                <a:solidFill>
                  <a:srgbClr val="D0D0D0"/>
                </a:solidFill>
                <a:latin typeface="Verdana"/>
                <a:cs typeface="Verdana"/>
              </a:rPr>
              <a:t>Interview</a:t>
            </a:r>
            <a:r>
              <a:rPr sz="1100" spc="-15" dirty="0">
                <a:solidFill>
                  <a:srgbClr val="D0D0D0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D0D0D0"/>
                </a:solidFill>
                <a:latin typeface="Verdana"/>
                <a:cs typeface="Verdana"/>
              </a:rPr>
              <a:t>Guide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85" dirty="0">
                <a:latin typeface="Calibri"/>
                <a:cs typeface="Calibri"/>
              </a:rPr>
              <a:t>Database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994" y="2983741"/>
            <a:ext cx="139700" cy="139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7293" y="2226713"/>
            <a:ext cx="5783580" cy="750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How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reserved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instances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different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from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on-demand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DB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instances?</a:t>
            </a:r>
            <a:endParaRPr sz="1100">
              <a:latin typeface="Verdana"/>
              <a:cs typeface="Verdana"/>
            </a:endParaRPr>
          </a:p>
          <a:p>
            <a:pPr marL="264160" marR="305435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Reserved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on-</a:t>
            </a:r>
            <a:r>
              <a:rPr sz="1100" dirty="0">
                <a:latin typeface="Verdana"/>
                <a:cs typeface="Verdana"/>
              </a:rPr>
              <a:t>demand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exactly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same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it </a:t>
            </a:r>
            <a:r>
              <a:rPr sz="1100" dirty="0">
                <a:latin typeface="Verdana"/>
                <a:cs typeface="Verdana"/>
              </a:rPr>
              <a:t>comes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function.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differ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how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billed.</a:t>
            </a:r>
            <a:endParaRPr sz="1100">
              <a:latin typeface="Verdana"/>
              <a:cs typeface="Verdana"/>
            </a:endParaRPr>
          </a:p>
          <a:p>
            <a:pPr marL="264160" marR="116205">
              <a:lnSpc>
                <a:spcPct val="100000"/>
              </a:lnSpc>
              <a:spcBef>
                <a:spcPts val="565"/>
              </a:spcBef>
            </a:pPr>
            <a:r>
              <a:rPr sz="1100" spc="-10" dirty="0">
                <a:latin typeface="Verdana"/>
                <a:cs typeface="Verdana"/>
              </a:rPr>
              <a:t>Reserved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purchased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one-year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three-</a:t>
            </a:r>
            <a:r>
              <a:rPr sz="1100" spc="-20" dirty="0">
                <a:latin typeface="Verdana"/>
                <a:cs typeface="Verdana"/>
              </a:rPr>
              <a:t>year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reservations,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return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very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hourly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pricing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compared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on- </a:t>
            </a:r>
            <a:r>
              <a:rPr sz="1100" dirty="0">
                <a:latin typeface="Verdana"/>
                <a:cs typeface="Verdana"/>
              </a:rPr>
              <a:t>demand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billed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hourly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basis.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4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Which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type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scaling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would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recommend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for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RDS</a:t>
            </a:r>
            <a:r>
              <a:rPr sz="1100" spc="-1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and</a:t>
            </a:r>
            <a:r>
              <a:rPr sz="1100" spc="-20" dirty="0">
                <a:solidFill>
                  <a:srgbClr val="009FE3"/>
                </a:solidFill>
                <a:latin typeface="Verdana"/>
                <a:cs typeface="Verdana"/>
              </a:rPr>
              <a:t> why?</a:t>
            </a:r>
            <a:endParaRPr sz="1100">
              <a:latin typeface="Verdana"/>
              <a:cs typeface="Verdana"/>
            </a:endParaRPr>
          </a:p>
          <a:p>
            <a:pPr marL="264160" marR="6858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scaling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-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vertical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scaling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horizontal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scaling.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Vertical </a:t>
            </a:r>
            <a:r>
              <a:rPr sz="1100" dirty="0">
                <a:latin typeface="Verdana"/>
                <a:cs typeface="Verdana"/>
              </a:rPr>
              <a:t>scaling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lets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vertically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scale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master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database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button.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105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database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scaled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vertically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18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different instances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resize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RDS.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hand,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horizontal </a:t>
            </a:r>
            <a:r>
              <a:rPr sz="1100" dirty="0">
                <a:latin typeface="Verdana"/>
                <a:cs typeface="Verdana"/>
              </a:rPr>
              <a:t>scaling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replicas.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read-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replicas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be </a:t>
            </a:r>
            <a:r>
              <a:rPr sz="1100" dirty="0">
                <a:latin typeface="Verdana"/>
                <a:cs typeface="Verdana"/>
              </a:rPr>
              <a:t>done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through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Amazon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Aurora.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Verdana"/>
              <a:cs typeface="Verdana"/>
            </a:endParaRPr>
          </a:p>
          <a:p>
            <a:pPr marL="264160" marR="320040" indent="-25209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9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is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maintenance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window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Amazon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RDS?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Will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your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DB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instance</a:t>
            </a:r>
            <a:r>
              <a:rPr sz="1100" spc="-3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009FE3"/>
                </a:solidFill>
                <a:latin typeface="Verdana"/>
                <a:cs typeface="Verdana"/>
              </a:rPr>
              <a:t>be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available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during</a:t>
            </a:r>
            <a:r>
              <a:rPr sz="1100" spc="-5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maintenance</a:t>
            </a:r>
            <a:r>
              <a:rPr sz="1100" spc="-4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events?</a:t>
            </a:r>
            <a:endParaRPr sz="1100">
              <a:latin typeface="Verdana"/>
              <a:cs typeface="Verdana"/>
            </a:endParaRPr>
          </a:p>
          <a:p>
            <a:pPr marL="264160" marR="138430" indent="-252095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RDS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maintenance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window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lets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decide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DB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modifications, database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engine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version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upgrades,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software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patching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have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occur.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automatic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scheduling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done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patches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related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security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durability.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default,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30-</a:t>
            </a:r>
            <a:r>
              <a:rPr sz="1100" spc="-25" dirty="0">
                <a:latin typeface="Verdana"/>
                <a:cs typeface="Verdana"/>
              </a:rPr>
              <a:t>minute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value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assigned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maintenance </a:t>
            </a:r>
            <a:r>
              <a:rPr sz="1100" dirty="0">
                <a:latin typeface="Verdana"/>
                <a:cs typeface="Verdana"/>
              </a:rPr>
              <a:t>window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DB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instance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still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available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during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these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events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though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might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observe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minimal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effect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performance.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37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are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consistency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models</a:t>
            </a:r>
            <a:r>
              <a:rPr sz="1100" spc="-3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in</a:t>
            </a:r>
            <a:r>
              <a:rPr sz="1100" spc="-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DynamoDB?</a:t>
            </a:r>
            <a:endParaRPr sz="1100">
              <a:latin typeface="Verdana"/>
              <a:cs typeface="Verdana"/>
            </a:endParaRPr>
          </a:p>
          <a:p>
            <a:pPr marL="264160" marR="5080" indent="-252095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consistency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models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In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DynamoDB.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First,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there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Eventual </a:t>
            </a:r>
            <a:r>
              <a:rPr sz="1100" dirty="0">
                <a:latin typeface="Verdana"/>
                <a:cs typeface="Verdana"/>
              </a:rPr>
              <a:t>Consistency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Model,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actually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maximizes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read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throughput.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However,</a:t>
            </a:r>
            <a:r>
              <a:rPr sz="1100" spc="5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might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reflect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results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recently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completed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write.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Fortunately,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copies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usually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reach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consistency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within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second.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second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model</a:t>
            </a:r>
            <a:endParaRPr sz="1100">
              <a:latin typeface="Verdana"/>
              <a:cs typeface="Verdana"/>
            </a:endParaRPr>
          </a:p>
          <a:p>
            <a:pPr marL="264160" marR="216535" algn="just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called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Strong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Consistency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Model.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model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has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delay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writing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spc="-30" dirty="0">
                <a:latin typeface="Verdana"/>
                <a:cs typeface="Verdana"/>
              </a:rPr>
              <a:t>data,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guarantees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will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always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updated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every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time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read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Q:</a:t>
            </a:r>
            <a:r>
              <a:rPr sz="1100" spc="44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What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type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of</a:t>
            </a:r>
            <a:r>
              <a:rPr sz="1100" spc="-5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query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functionality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does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9FE3"/>
                </a:solidFill>
                <a:latin typeface="Verdana"/>
                <a:cs typeface="Verdana"/>
              </a:rPr>
              <a:t>DynamoDB</a:t>
            </a:r>
            <a:r>
              <a:rPr sz="1100" spc="-10" dirty="0">
                <a:solidFill>
                  <a:srgbClr val="009FE3"/>
                </a:solidFill>
                <a:latin typeface="Verdana"/>
                <a:cs typeface="Verdana"/>
              </a:rPr>
              <a:t> support?</a:t>
            </a:r>
            <a:endParaRPr sz="1100">
              <a:latin typeface="Verdana"/>
              <a:cs typeface="Verdana"/>
            </a:endParaRPr>
          </a:p>
          <a:p>
            <a:pPr marL="264160" marR="15240" indent="-252095" algn="just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latin typeface="Verdana"/>
                <a:cs typeface="Verdana"/>
              </a:rPr>
              <a:t>A:</a:t>
            </a:r>
            <a:r>
              <a:rPr sz="1100" spc="48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DynamoDB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supports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GET/PUT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operations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user-</a:t>
            </a:r>
            <a:r>
              <a:rPr sz="1100" dirty="0">
                <a:latin typeface="Verdana"/>
                <a:cs typeface="Verdana"/>
              </a:rPr>
              <a:t>defined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primary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 </a:t>
            </a:r>
            <a:r>
              <a:rPr sz="1100" spc="-105" dirty="0">
                <a:latin typeface="Verdana"/>
                <a:cs typeface="Verdana"/>
              </a:rPr>
              <a:t>It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provides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flexible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querying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letting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you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query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non-</a:t>
            </a:r>
            <a:r>
              <a:rPr sz="1100" spc="-10" dirty="0">
                <a:latin typeface="Verdana"/>
                <a:cs typeface="Verdana"/>
              </a:rPr>
              <a:t>primary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key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 using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global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secondary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indexes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local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secondary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indexes.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9400" y="424933"/>
            <a:ext cx="1720214" cy="666115"/>
          </a:xfrm>
          <a:custGeom>
            <a:avLst/>
            <a:gdLst/>
            <a:ahLst/>
            <a:cxnLst/>
            <a:rect l="l" t="t" r="r" b="b"/>
            <a:pathLst>
              <a:path w="1720215" h="666115">
                <a:moveTo>
                  <a:pt x="1719994" y="0"/>
                </a:moveTo>
                <a:lnTo>
                  <a:pt x="0" y="0"/>
                </a:lnTo>
                <a:lnTo>
                  <a:pt x="0" y="665870"/>
                </a:lnTo>
                <a:lnTo>
                  <a:pt x="1719994" y="665870"/>
                </a:lnTo>
                <a:lnTo>
                  <a:pt x="1719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5300" y="9905152"/>
            <a:ext cx="1887855" cy="673100"/>
          </a:xfrm>
          <a:custGeom>
            <a:avLst/>
            <a:gdLst/>
            <a:ahLst/>
            <a:cxnLst/>
            <a:rect l="l" t="t" r="r" b="b"/>
            <a:pathLst>
              <a:path w="1887854" h="673100">
                <a:moveTo>
                  <a:pt x="1887844" y="0"/>
                </a:moveTo>
                <a:lnTo>
                  <a:pt x="0" y="0"/>
                </a:lnTo>
                <a:lnTo>
                  <a:pt x="0" y="672550"/>
                </a:lnTo>
                <a:lnTo>
                  <a:pt x="1887844" y="672550"/>
                </a:lnTo>
                <a:lnTo>
                  <a:pt x="1887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5886</Words>
  <Application>Microsoft Office PowerPoint</Application>
  <PresentationFormat>Custom</PresentationFormat>
  <Paragraphs>444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Black</vt:lpstr>
      <vt:lpstr>Calibri</vt:lpstr>
      <vt:lpstr>Palatino Linotype</vt:lpstr>
      <vt:lpstr>Tahoma</vt:lpstr>
      <vt:lpstr>Times New Roman</vt:lpstr>
      <vt:lpstr>Verdana</vt:lpstr>
      <vt:lpstr>Office Theme</vt:lpstr>
      <vt:lpstr>PowerPoint Presentation</vt:lpstr>
      <vt:lpstr>Ace Your AWS Interview</vt:lpstr>
      <vt:lpstr>PowerPoint Presentation</vt:lpstr>
      <vt:lpstr>PowerPoint Presentation</vt:lpstr>
      <vt:lpstr>PowerPoint Presentation</vt:lpstr>
      <vt:lpstr>AWS CloudFormation</vt:lpstr>
      <vt:lpstr>PowerPoint Presentation</vt:lpstr>
      <vt:lpstr>AWS Config</vt:lpstr>
      <vt:lpstr>Database</vt:lpstr>
      <vt:lpstr>Elastic Load Balancing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S3</vt:lpstr>
      <vt:lpstr>PowerPoint Presentation</vt:lpstr>
      <vt:lpstr>Elastic Block Storage</vt:lpstr>
      <vt:lpstr>Multiple-Choice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Godwill Ngwanah</dc:creator>
  <cp:lastModifiedBy>Godwill Ngwanah</cp:lastModifiedBy>
  <cp:revision>1</cp:revision>
  <dcterms:created xsi:type="dcterms:W3CDTF">2023-06-26T21:50:19Z</dcterms:created>
  <dcterms:modified xsi:type="dcterms:W3CDTF">2023-06-26T21:58:50Z</dcterms:modified>
</cp:coreProperties>
</file>