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A685-FCF1-233E-0DBE-080F9D328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3F536-9E54-D4E0-362C-02BAF11FA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2D578-A870-5BF7-F6CB-52A67F83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275F-B2A8-4450-8F0E-EB1905E75E4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4209C-E713-AF42-C32F-96FA13F3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4281E-90EA-E734-96AE-3713F580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6886-116F-4126-B17C-7D625539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D95B-0729-7053-A7AA-12961068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FA454-FEDA-BECF-E1D1-52A0030D7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65D15-314E-BAD4-7589-DFC3FFFA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275F-B2A8-4450-8F0E-EB1905E75E4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CB8EA-8D83-5BE2-0608-9F0AA13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8C102-D371-8140-E369-0C4775A9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6886-116F-4126-B17C-7D625539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39E0F-A22A-E5A8-4D07-C98C52753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91C63-C077-22F3-E8A5-36F961C98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A7629-1374-2976-58F9-05B496AD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275F-B2A8-4450-8F0E-EB1905E75E4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3D9ED-376D-6B79-CB8F-B4D35568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92A87-063E-C246-DF3C-E8CD875D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6886-116F-4126-B17C-7D625539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5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20A1-BAA4-04F3-61B4-23B20EE3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DF53A-C650-5C72-558A-993F7CC37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71BF5-0C71-FBD7-F3A9-28BA81DB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275F-B2A8-4450-8F0E-EB1905E75E4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F023A-50B4-F24F-0A10-2643FEC7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C0A0-BD2C-E282-CFAC-54F6E323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6886-116F-4126-B17C-7D625539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8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AC28-2556-2995-412E-607295E8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552AF-ADD0-3E4F-D8A4-F5B01F744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68E5D-4E70-0E13-B3F2-8B90EAC8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275F-B2A8-4450-8F0E-EB1905E75E4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BA200-AD9B-6F56-A4EC-EC4A7540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A0700-695E-8419-2E00-50314BE5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6886-116F-4126-B17C-7D625539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0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08C6-DC92-9563-E1AA-514F5B19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6FF9-EC42-9D84-90F2-64ABA8DF0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58432-19C8-AB22-710B-FBD7B51EB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8D773-DEAE-0798-BC5A-C484CB53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275F-B2A8-4450-8F0E-EB1905E75E4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1C20B-1CAE-5D39-C022-856E67EC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1DE4D-1BB1-B65B-1D00-C774FD50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6886-116F-4126-B17C-7D625539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1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EEE7-8EFF-0546-B798-B43E9825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9DCCF-F599-D80A-3E69-04F990E30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7E911-17C9-BAA2-8061-DF6594628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77370-769A-0A8F-723E-1D7A21774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DE03B-8ADE-F64A-3209-800E2A2E0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C7662-95C1-86A4-AA5E-6CEFDB41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275F-B2A8-4450-8F0E-EB1905E75E4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D92B4-A735-8F1D-682A-B06E5CC5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848A7-3E88-3386-80CB-D4832336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6886-116F-4126-B17C-7D625539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6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F90F-54B2-A60B-D490-3037D112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ECF21-9BE8-9EA8-B5A3-AF4AB1C0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275F-B2A8-4450-8F0E-EB1905E75E4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526E5-0FF2-D2C9-8F71-0DB5F401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5C225-9070-D749-204B-D5AC537E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6886-116F-4126-B17C-7D625539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4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71C15-23B2-196F-E17D-B2DB3FAB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275F-B2A8-4450-8F0E-EB1905E75E4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8E892-DF41-44DA-DCF5-2C13E7EF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DBC9F-3E1A-3D59-E1A4-977FE8B0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6886-116F-4126-B17C-7D625539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1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B45A-52F0-2885-1A7B-EEDEAE1E4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1A661-C289-4745-E95B-7DDC6444A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EA762-E243-02F3-58E5-160FEDAA5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EC32A-2E75-0AEE-606B-8E449B6E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275F-B2A8-4450-8F0E-EB1905E75E4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7BDF4-61CC-3F5D-9711-30A36D42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D05B9-A991-DCCC-D0C0-3B06BEE7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6886-116F-4126-B17C-7D625539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7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93CF-AC7A-990F-A469-A1B197BC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DFA8A-D2E8-D18A-814C-F2CD12917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70E91-1855-70B5-9B6E-8B91CFDD0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41465-BB6E-7078-1F46-2E7E0F1F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275F-B2A8-4450-8F0E-EB1905E75E4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80308-A348-3418-AE02-2CB703EF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26376-A82D-775B-3B5E-DC850EFC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6886-116F-4126-B17C-7D625539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3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C78EC-F753-DD0F-4513-3960A726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1D9E2-CBBD-1A9D-086D-3D21E4F84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90854-4687-2A88-864E-A7D39CDCA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C275F-B2A8-4450-8F0E-EB1905E75E4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B403C-EA1B-BF9A-F21C-A409E7D15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4D3F-D0F2-A59D-4005-CBC890211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6886-116F-4126-B17C-7D625539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3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C73A-6A2A-14EC-149D-A3EA81605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1193800"/>
          </a:xfrm>
        </p:spPr>
        <p:txBody>
          <a:bodyPr>
            <a:normAutofit fontScale="90000"/>
          </a:bodyPr>
          <a:lstStyle/>
          <a:p>
            <a:pPr algn="r"/>
            <a:r>
              <a:rPr lang="en-US" sz="8800" b="1" dirty="0">
                <a:solidFill>
                  <a:schemeClr val="accent2"/>
                </a:solidFill>
              </a:rPr>
              <a:t>Elastic Compute Cloud (EC2)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134F1-8557-9171-E30A-5E3D70738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7810" y="6168775"/>
            <a:ext cx="2927684" cy="528804"/>
          </a:xfrm>
        </p:spPr>
        <p:txBody>
          <a:bodyPr>
            <a:normAutofit/>
          </a:bodyPr>
          <a:lstStyle/>
          <a:p>
            <a:pPr algn="l"/>
            <a:r>
              <a:rPr lang="en-US" sz="1800" b="1" i="1" u="none" strike="noStrike" baseline="0" dirty="0">
                <a:solidFill>
                  <a:schemeClr val="accent2"/>
                </a:solidFill>
                <a:latin typeface="Book Antiqua" panose="02040602050305030304" pitchFamily="18" charset="0"/>
              </a:rPr>
              <a:t>TNGS Learning Solutions</a:t>
            </a:r>
          </a:p>
        </p:txBody>
      </p:sp>
      <p:pic>
        <p:nvPicPr>
          <p:cNvPr id="5" name="Picture 4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1DA6DBC-C06B-519D-7587-172E518CC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816" y="5871635"/>
            <a:ext cx="1167964" cy="82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9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8815-4A78-5555-3D8D-F971CECA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i="0" u="none" strike="noStrike" baseline="0" dirty="0">
                <a:latin typeface="Arial-BoldMT"/>
              </a:rPr>
              <a:t>AWS EC2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2C1F1-4843-C451-5CD2-DDAC71BCF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0" u="none" strike="noStrike" baseline="0" dirty="0">
                <a:latin typeface="Arial-BoldMT"/>
              </a:rPr>
              <a:t>What is AWS EC2?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EC2 stands for Elastic Compute Cloud.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Amazon EC2 is the virtual machine in the Cloud Environment.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Amazon EC2 provides scalable capacity. Instances can scale up and down automatically based on the traffic.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You do not have to invest in the hardware.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You can launch as many servers as you want and you will have complete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control over the servers and can manage security, networking, and storage.</a:t>
            </a:r>
          </a:p>
          <a:p>
            <a:pPr algn="l"/>
            <a:endParaRPr lang="en-US" sz="2800" b="0" i="0" u="none" strike="noStrike" baseline="0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249426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8815-4A78-5555-3D8D-F971CECA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i="0" u="none" strike="noStrike" baseline="0">
                <a:latin typeface="Arial-BoldMT"/>
              </a:rPr>
              <a:t>AWS EC2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2C1F1-4843-C451-5CD2-DDAC71BCF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sz="2800" b="1" i="0" u="none" strike="noStrike" baseline="0">
                <a:latin typeface="Arial-BoldMT"/>
              </a:rPr>
              <a:t>Instance Type:</a:t>
            </a:r>
          </a:p>
          <a:p>
            <a:pPr lvl="1"/>
            <a:r>
              <a:rPr lang="en-US" b="0" i="0" u="none" strike="noStrike" baseline="0">
                <a:latin typeface="ArialMT"/>
              </a:rPr>
              <a:t>Instance type is providing a range of instance types for various use cases.</a:t>
            </a:r>
          </a:p>
          <a:p>
            <a:pPr lvl="1"/>
            <a:r>
              <a:rPr lang="en-US" b="0" i="0" u="none" strike="noStrike" baseline="0">
                <a:latin typeface="ArialMT"/>
              </a:rPr>
              <a:t>The instance is the processor and memory of your EC2 instance.</a:t>
            </a:r>
          </a:p>
          <a:p>
            <a:pPr lvl="1"/>
            <a:r>
              <a:rPr lang="en-US">
                <a:latin typeface="ArialMT"/>
              </a:rPr>
              <a:t>Instance type is basically a combination of </a:t>
            </a:r>
            <a:r>
              <a:rPr lang="en-US" b="1">
                <a:latin typeface="ArialMT"/>
              </a:rPr>
              <a:t>CPU</a:t>
            </a:r>
            <a:r>
              <a:rPr lang="en-US">
                <a:latin typeface="ArialMT"/>
              </a:rPr>
              <a:t> (Central Processing Unit) and </a:t>
            </a:r>
            <a:r>
              <a:rPr lang="en-US" b="1">
                <a:latin typeface="ArialMT"/>
              </a:rPr>
              <a:t>RAM</a:t>
            </a:r>
            <a:r>
              <a:rPr lang="en-US">
                <a:latin typeface="ArialMT"/>
              </a:rPr>
              <a:t> (Random Access Memory) and more.</a:t>
            </a:r>
            <a:endParaRPr lang="en-US" b="0" i="0" u="none" strike="noStrike" baseline="0">
              <a:latin typeface="ArialMT"/>
            </a:endParaRPr>
          </a:p>
          <a:p>
            <a:r>
              <a:rPr lang="en-US" sz="2800" b="1" i="0" u="none" strike="noStrike" baseline="0">
                <a:latin typeface="Arial-BoldMT"/>
              </a:rPr>
              <a:t>EBS Volume: (</a:t>
            </a:r>
            <a:r>
              <a:rPr lang="en-US" sz="2800" b="0" i="0" u="none" strike="noStrike" baseline="0">
                <a:latin typeface="ArialMT"/>
              </a:rPr>
              <a:t>Elastic Block Storage)</a:t>
            </a:r>
            <a:endParaRPr lang="en-US" sz="2800" b="1" i="0" u="none" strike="noStrike" baseline="0">
              <a:latin typeface="Arial-BoldMT"/>
            </a:endParaRPr>
          </a:p>
          <a:p>
            <a:pPr lvl="1"/>
            <a:r>
              <a:rPr lang="en-US" b="0" i="0" u="none" strike="noStrike" baseline="0">
                <a:latin typeface="ArialMT"/>
              </a:rPr>
              <a:t>EBS Stands for It is the block-level storage that is assigned to your single EC2 Instance.</a:t>
            </a:r>
          </a:p>
          <a:p>
            <a:pPr lvl="1"/>
            <a:r>
              <a:rPr lang="en-US" b="0" i="0" u="none" strike="noStrike" baseline="0">
                <a:latin typeface="ArialMT"/>
              </a:rPr>
              <a:t>It persists independently from running EC2.</a:t>
            </a:r>
          </a:p>
          <a:p>
            <a:pPr lvl="1"/>
            <a:r>
              <a:rPr lang="en-US" b="1" i="0" u="none" strike="noStrike" baseline="0">
                <a:latin typeface="ArialMT"/>
              </a:rPr>
              <a:t>Types of EBS Storage</a:t>
            </a:r>
          </a:p>
          <a:p>
            <a:pPr lvl="2"/>
            <a:r>
              <a:rPr lang="en-US" b="0" i="0" u="none" strike="noStrike" baseline="0">
                <a:latin typeface="ArialMT"/>
              </a:rPr>
              <a:t>General Purpose (SSD)</a:t>
            </a:r>
          </a:p>
          <a:p>
            <a:pPr lvl="2"/>
            <a:r>
              <a:rPr lang="en-US" b="0" i="0" u="none" strike="noStrike" baseline="0">
                <a:latin typeface="ArialMT"/>
              </a:rPr>
              <a:t>Provisioned IOPS (SSD)</a:t>
            </a:r>
          </a:p>
          <a:p>
            <a:pPr lvl="2"/>
            <a:r>
              <a:rPr lang="en-US" b="0" i="0" u="none" strike="noStrike" baseline="0">
                <a:latin typeface="ArialMT"/>
              </a:rPr>
              <a:t>Throughput Optimized Hard Disk Drive</a:t>
            </a:r>
          </a:p>
          <a:p>
            <a:pPr lvl="2"/>
            <a:r>
              <a:rPr lang="en-US" b="0" i="0" u="none" strike="noStrike" baseline="0">
                <a:latin typeface="ArialMT"/>
              </a:rPr>
              <a:t>Cold Hard Disk Drive</a:t>
            </a:r>
          </a:p>
          <a:p>
            <a:pPr lvl="2"/>
            <a:r>
              <a:rPr lang="en-US" b="0" i="0" u="none" strike="noStrike" baseline="0">
                <a:latin typeface="ArialMT"/>
              </a:rPr>
              <a:t>Magnetic</a:t>
            </a:r>
            <a:endParaRPr lang="en-US" b="0" i="0" u="none" strike="noStrike" baseline="0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357900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8815-4A78-5555-3D8D-F971CECA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i="0" u="none" strike="noStrike" baseline="0" dirty="0">
                <a:latin typeface="Arial-BoldMT"/>
              </a:rPr>
              <a:t>AWS EC2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2C1F1-4843-C451-5CD2-DDAC71BCF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0" u="none" strike="noStrike" baseline="0" dirty="0">
                <a:latin typeface="Arial-BoldMT"/>
              </a:rPr>
              <a:t>Instance Store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Instance store is the ephemeral block-level storage for the EC2 </a:t>
            </a:r>
            <a:r>
              <a:rPr lang="en-US" sz="2800" b="0" i="0" u="none" strike="noStrike" baseline="0" dirty="0">
                <a:latin typeface="ArialMT"/>
              </a:rPr>
              <a:t>instance.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Instance stores can be used for faster processing and temporary storage of </a:t>
            </a:r>
            <a:r>
              <a:rPr lang="en-US" sz="2800" b="0" i="0" u="none" strike="noStrike" baseline="0" dirty="0">
                <a:latin typeface="ArialMT"/>
              </a:rPr>
              <a:t>the application.</a:t>
            </a:r>
          </a:p>
          <a:p>
            <a:pPr algn="l"/>
            <a:r>
              <a:rPr lang="en-US" sz="2800" b="1" i="0" u="none" strike="noStrike" baseline="0" dirty="0">
                <a:latin typeface="Arial-BoldMT"/>
              </a:rPr>
              <a:t>AMI: </a:t>
            </a:r>
            <a:r>
              <a:rPr lang="en-US" sz="3200" dirty="0">
                <a:latin typeface="ArialMT"/>
              </a:rPr>
              <a:t>(</a:t>
            </a:r>
            <a:r>
              <a:rPr lang="en-US" sz="2800" b="1" i="0" u="none" strike="noStrike" baseline="0" dirty="0">
                <a:latin typeface="Arial-BoldMT"/>
              </a:rPr>
              <a:t>Amazon Machine Image)</a:t>
            </a:r>
            <a:endParaRPr lang="en-US" sz="2800" b="0" i="0" u="none" strike="noStrike" baseline="0" dirty="0">
              <a:latin typeface="ArialMT"/>
            </a:endParaRPr>
          </a:p>
          <a:p>
            <a:pPr lvl="1"/>
            <a:r>
              <a:rPr lang="en-US" b="0" i="0" u="none" strike="noStrike" baseline="0" dirty="0">
                <a:latin typeface="ArialMT"/>
              </a:rPr>
              <a:t>AMI decides the OS, installs dependencies, libraries, data of your EC2 instances.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Multiple instances with the same configuration can be launched using a single AMI.</a:t>
            </a:r>
          </a:p>
          <a:p>
            <a:pPr lvl="1"/>
            <a:endParaRPr lang="en-US" sz="2800" b="0" i="0" u="none" strike="noStrike" baseline="0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374009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365F-3315-DE01-5B14-7BA159C4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i="0" u="none" strike="noStrike" baseline="0" dirty="0">
                <a:latin typeface="Arial-BoldMT"/>
              </a:rPr>
              <a:t>AWS EC2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BC95B-3AF6-06D0-B869-3D4F1E2F8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2800" b="1" i="0" u="none" strike="noStrike" baseline="0" dirty="0">
                <a:latin typeface="Arial-BoldMT"/>
              </a:rPr>
              <a:t>Security Group: 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A Security group acts as a virtual firewall for your EC2 Instances.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It decides the type of port and kind of traffic to allow.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Security groups are active at the instance level whereas Network ACLs are </a:t>
            </a:r>
            <a:r>
              <a:rPr lang="en-US" sz="2800" b="0" i="0" u="none" strike="noStrike" baseline="0" dirty="0">
                <a:latin typeface="ArialMT"/>
              </a:rPr>
              <a:t>active at the subnet level.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Security Groups can only allow but can’t deny the rules.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The Security group is considered stateful.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By default, in the outbound rule all traffic is allowed and needs to define the </a:t>
            </a:r>
            <a:r>
              <a:rPr lang="en-US" sz="2800" b="0" i="0" u="none" strike="noStrike" baseline="0" dirty="0">
                <a:latin typeface="ArialMT"/>
              </a:rPr>
              <a:t>inbound rules.</a:t>
            </a:r>
          </a:p>
          <a:p>
            <a:pPr algn="l"/>
            <a:r>
              <a:rPr lang="en-US" sz="2800" b="1" i="0" u="none" strike="noStrike" baseline="0" dirty="0">
                <a:latin typeface="Arial-BoldMT"/>
              </a:rPr>
              <a:t>Key Pair: 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A key pair, consisting of a private key and a public key, is a set of</a:t>
            </a:r>
          </a:p>
          <a:p>
            <a:pPr lvl="1"/>
            <a:r>
              <a:rPr lang="en-US" b="0" i="0" u="none" strike="noStrike" baseline="0" dirty="0">
                <a:latin typeface="ArialMT"/>
              </a:rPr>
              <a:t>security credentials that you can use to prove your identity while connecting to an </a:t>
            </a:r>
            <a:r>
              <a:rPr lang="en-US" sz="2800" b="0" i="0" u="none" strike="noStrike" baseline="0" dirty="0">
                <a:latin typeface="ArialMT"/>
              </a:rPr>
              <a:t>instance.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5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365F-3315-DE01-5B14-7BA159C4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i="0" u="none" strike="noStrike" baseline="0">
                <a:latin typeface="Arial-BoldMT"/>
              </a:rPr>
              <a:t>AWS EC2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BC95B-3AF6-06D0-B869-3D4F1E2F8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ArialMT"/>
              </a:rPr>
              <a:t>Amazon EC2 instances use two keys, one is the public key which is attached to your EC2 instance.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Another is the private key which is with you. You can get access to the EC2 instance only if these keys get matched.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Keep the private key in a secure place.</a:t>
            </a:r>
          </a:p>
          <a:p>
            <a:pPr algn="l"/>
            <a:r>
              <a:rPr lang="en-US" sz="1800" b="1" i="0" u="none" strike="noStrike" baseline="0" dirty="0">
                <a:latin typeface="Arial-BoldMT"/>
              </a:rPr>
              <a:t>Tags: </a:t>
            </a:r>
          </a:p>
          <a:p>
            <a:pPr lvl="1"/>
            <a:r>
              <a:rPr lang="en-US" sz="1400" b="0" i="0" u="none" strike="noStrike" baseline="0" dirty="0">
                <a:latin typeface="ArialMT"/>
              </a:rPr>
              <a:t>Tag is a key-value name you assign to your AWS Resources.</a:t>
            </a:r>
          </a:p>
          <a:p>
            <a:pPr lvl="1"/>
            <a:r>
              <a:rPr lang="en-US" sz="1400" b="0" i="0" u="none" strike="noStrike" baseline="0" dirty="0">
                <a:latin typeface="ArialMT"/>
              </a:rPr>
              <a:t>Tags are the identifier of the resource.</a:t>
            </a:r>
          </a:p>
          <a:p>
            <a:pPr lvl="1"/>
            <a:r>
              <a:rPr lang="en-US" sz="1400" b="0" i="0" u="none" strike="noStrike" baseline="0" dirty="0">
                <a:latin typeface="ArialMT"/>
              </a:rPr>
              <a:t>Resources can be organized well using the tags.</a:t>
            </a:r>
          </a:p>
          <a:p>
            <a:pPr algn="l"/>
            <a:r>
              <a:rPr lang="en-US" sz="1800" b="1" i="0" u="none" strike="noStrike" baseline="0" dirty="0">
                <a:latin typeface="Arial-BoldMT"/>
              </a:rPr>
              <a:t>Pricing:</a:t>
            </a:r>
          </a:p>
          <a:p>
            <a:pPr lvl="1"/>
            <a:r>
              <a:rPr lang="en-US" sz="1400" b="0" i="0" u="none" strike="noStrike" baseline="0" dirty="0">
                <a:latin typeface="ArialMT"/>
              </a:rPr>
              <a:t>You will get different pricing options such as </a:t>
            </a:r>
          </a:p>
          <a:p>
            <a:pPr lvl="2"/>
            <a:r>
              <a:rPr lang="en-US" sz="1400" b="0" i="0" u="none" strike="noStrike" baseline="0" dirty="0">
                <a:latin typeface="ArialMT"/>
              </a:rPr>
              <a:t>Reserved Instances</a:t>
            </a:r>
          </a:p>
          <a:p>
            <a:pPr lvl="2"/>
            <a:r>
              <a:rPr lang="en-US" sz="1400" b="0" i="0" u="none" strike="noStrike" baseline="0" dirty="0">
                <a:latin typeface="ArialMT"/>
              </a:rPr>
              <a:t>Spot Instances.</a:t>
            </a:r>
          </a:p>
          <a:p>
            <a:pPr lvl="2"/>
            <a:r>
              <a:rPr lang="en-US" sz="1400" dirty="0">
                <a:latin typeface="ArialMT"/>
              </a:rPr>
              <a:t>On-Demand</a:t>
            </a:r>
          </a:p>
          <a:p>
            <a:pPr lvl="2"/>
            <a:r>
              <a:rPr lang="en-US" sz="1400" dirty="0">
                <a:latin typeface="ArialMT"/>
              </a:rPr>
              <a:t>Savings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0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496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Arial-BoldMT</vt:lpstr>
      <vt:lpstr>ArialMT</vt:lpstr>
      <vt:lpstr>Book Antiqua</vt:lpstr>
      <vt:lpstr>Calibri</vt:lpstr>
      <vt:lpstr>Calibri Light</vt:lpstr>
      <vt:lpstr>Office Theme</vt:lpstr>
      <vt:lpstr>Elastic Compute Cloud (EC2)</vt:lpstr>
      <vt:lpstr>AWS EC2</vt:lpstr>
      <vt:lpstr>AWS EC2</vt:lpstr>
      <vt:lpstr>AWS EC2</vt:lpstr>
      <vt:lpstr>AWS EC2</vt:lpstr>
      <vt:lpstr>AWS EC2</vt:lpstr>
    </vt:vector>
  </TitlesOfParts>
  <Company>Howard Hughes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Compute Cloud (EC2)</dc:title>
  <dc:creator>Godwill Ngwanah</dc:creator>
  <cp:lastModifiedBy>Godwill Ngwanah</cp:lastModifiedBy>
  <cp:revision>1</cp:revision>
  <dcterms:created xsi:type="dcterms:W3CDTF">2023-05-17T22:04:13Z</dcterms:created>
  <dcterms:modified xsi:type="dcterms:W3CDTF">2023-05-17T23:16:47Z</dcterms:modified>
</cp:coreProperties>
</file>