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03" autoAdjust="0"/>
  </p:normalViewPr>
  <p:slideViewPr>
    <p:cSldViewPr>
      <p:cViewPr varScale="1">
        <p:scale>
          <a:sx n="91" d="100"/>
          <a:sy n="91" d="100"/>
        </p:scale>
        <p:origin x="12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104024-21A3-4359-A89B-CEDB2AC7546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09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VPC (Virtual Private Cloud)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B5170-3BF7-93B4-5567-F8B9E0BA7A03}"/>
              </a:ext>
            </a:extLst>
          </p:cNvPr>
          <p:cNvSpPr txBox="1"/>
          <p:nvPr/>
        </p:nvSpPr>
        <p:spPr>
          <a:xfrm>
            <a:off x="5334000" y="6500505"/>
            <a:ext cx="38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info@tngslearningsolutions.com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87E48-A18F-8B2B-1806-B08BFA8CE716}"/>
              </a:ext>
            </a:extLst>
          </p:cNvPr>
          <p:cNvSpPr txBox="1"/>
          <p:nvPr/>
        </p:nvSpPr>
        <p:spPr>
          <a:xfrm>
            <a:off x="152400" y="6474612"/>
            <a:ext cx="4580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solidFill>
                  <a:srgbClr val="FFC000"/>
                </a:solidFill>
                <a:latin typeface="Arial" panose="020B0604020202020204" pitchFamily="34" charset="0"/>
              </a:rPr>
              <a:t>www.</a:t>
            </a:r>
            <a:r>
              <a:rPr lang="en-US" sz="1800" b="1" i="1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tngslearningsolutions.com</a:t>
            </a:r>
            <a:endParaRPr lang="en-US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Components of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b="1" i="0" u="none" strike="noStrike" baseline="0" dirty="0">
                <a:latin typeface="Arial-BoldMT"/>
              </a:rPr>
              <a:t>Types of Endpoints</a:t>
            </a:r>
          </a:p>
          <a:p>
            <a:pPr lvl="1"/>
            <a:r>
              <a:rPr lang="en-US" b="1" i="0" u="none" strike="noStrike" baseline="0" dirty="0">
                <a:latin typeface="Arial-BoldMT"/>
              </a:rPr>
              <a:t>Interface Endpoints</a:t>
            </a:r>
          </a:p>
          <a:p>
            <a:pPr lvl="2"/>
            <a:r>
              <a:rPr lang="en-US" i="0" u="none" strike="noStrike" baseline="0" dirty="0">
                <a:latin typeface="Arial-BoldMT"/>
              </a:rPr>
              <a:t>It is an entry point for traffic interception.</a:t>
            </a:r>
          </a:p>
          <a:p>
            <a:pPr lvl="2"/>
            <a:r>
              <a:rPr lang="en-US" i="0" u="none" strike="noStrike" baseline="0" dirty="0">
                <a:latin typeface="Arial-BoldMT"/>
              </a:rPr>
              <a:t>It will route the traffic to the service that you configure.</a:t>
            </a:r>
          </a:p>
          <a:p>
            <a:pPr lvl="2"/>
            <a:r>
              <a:rPr lang="en-US" i="0" u="none" strike="noStrike" baseline="0" dirty="0">
                <a:latin typeface="Arial-BoldMT"/>
              </a:rPr>
              <a:t>It will use an ENI with a private IP address.</a:t>
            </a:r>
          </a:p>
          <a:p>
            <a:pPr lvl="2"/>
            <a:r>
              <a:rPr lang="en-US" i="0" u="none" strike="noStrike" baseline="0" dirty="0">
                <a:latin typeface="Arial-BoldMT"/>
              </a:rPr>
              <a:t>For Example: it will allow instances to connect to Amazon </a:t>
            </a:r>
            <a:r>
              <a:rPr lang="en-US" sz="2600" i="0" u="none" strike="noStrike" baseline="0" dirty="0">
                <a:latin typeface="Arial-BoldMT"/>
              </a:rPr>
              <a:t>Kinesis through interface endpoint.</a:t>
            </a:r>
          </a:p>
          <a:p>
            <a:pPr lvl="1"/>
            <a:r>
              <a:rPr lang="en-US" b="1" i="0" u="none" strike="noStrike" baseline="0" dirty="0">
                <a:latin typeface="Arial-BoldMT"/>
              </a:rPr>
              <a:t>Gateway Load balancer Endpoints</a:t>
            </a:r>
          </a:p>
          <a:p>
            <a:pPr lvl="2"/>
            <a:r>
              <a:rPr lang="en-US" i="0" u="none" strike="noStrike" baseline="0" dirty="0">
                <a:latin typeface="Arial-BoldMT"/>
              </a:rPr>
              <a:t>It is an entry point for traffic interception.</a:t>
            </a:r>
          </a:p>
          <a:p>
            <a:pPr lvl="2"/>
            <a:r>
              <a:rPr lang="en-US" i="0" u="none" strike="noStrike" baseline="0" dirty="0">
                <a:latin typeface="Arial-BoldMT"/>
              </a:rPr>
              <a:t>It will route the traffic to the service that you configure.</a:t>
            </a:r>
          </a:p>
          <a:p>
            <a:pPr lvl="2"/>
            <a:r>
              <a:rPr lang="en-US" i="0" u="none" strike="noStrike" baseline="0" dirty="0">
                <a:latin typeface="Arial-BoldMT"/>
              </a:rPr>
              <a:t>It will use load balancers to route the traffic.</a:t>
            </a:r>
          </a:p>
          <a:p>
            <a:pPr lvl="2"/>
            <a:r>
              <a:rPr lang="en-US" i="0" u="none" strike="noStrike" baseline="0" dirty="0">
                <a:latin typeface="Arial-BoldMT"/>
              </a:rPr>
              <a:t>For Example Security Inspection.</a:t>
            </a:r>
          </a:p>
          <a:p>
            <a:pPr lvl="1"/>
            <a:r>
              <a:rPr lang="en-US" b="1" i="0" u="none" strike="noStrike" baseline="0" dirty="0">
                <a:latin typeface="Arial-BoldMT"/>
              </a:rPr>
              <a:t>Gateway Endpoints</a:t>
            </a:r>
          </a:p>
          <a:p>
            <a:pPr lvl="2"/>
            <a:r>
              <a:rPr lang="en-US" i="0" u="none" strike="noStrike" baseline="0" dirty="0">
                <a:latin typeface="Arial-BoldMT"/>
              </a:rPr>
              <a:t>It is a gateway that you defined in Route Table as a Target.</a:t>
            </a:r>
          </a:p>
          <a:p>
            <a:pPr lvl="2"/>
            <a:r>
              <a:rPr lang="en-US" i="0" u="none" strike="noStrike" baseline="0" dirty="0">
                <a:latin typeface="Arial-BoldMT"/>
              </a:rPr>
              <a:t>And the destination will be the supported AWS Services.</a:t>
            </a:r>
          </a:p>
          <a:p>
            <a:pPr lvl="2"/>
            <a:r>
              <a:rPr lang="en-US" i="0" u="none" strike="noStrike" baseline="0" dirty="0">
                <a:latin typeface="Arial-BoldMT"/>
              </a:rPr>
              <a:t>Amazon S3, DynamoDB supports Gateway Endpoint.</a:t>
            </a:r>
          </a:p>
        </p:txBody>
      </p:sp>
    </p:spTree>
    <p:extLst>
      <p:ext uri="{BB962C8B-B14F-4D97-AF65-F5344CB8AC3E}">
        <p14:creationId xmlns:p14="http://schemas.microsoft.com/office/powerpoint/2010/main" val="410518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Components of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Egress Only Internet Gateway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An egress-only internet gateway is designed only for IPv6 address </a:t>
            </a:r>
            <a:r>
              <a:rPr lang="en-US" sz="1800" b="0" i="0" u="none" strike="noStrike" baseline="0" dirty="0">
                <a:latin typeface="ArialMT"/>
              </a:rPr>
              <a:t>communications.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It is a highly available, horizontally scaled component which will allow </a:t>
            </a:r>
            <a:r>
              <a:rPr lang="en-US" sz="1800" b="0" i="0" u="none" strike="noStrike" baseline="0" dirty="0">
                <a:latin typeface="ArialMT"/>
              </a:rPr>
              <a:t>outbound only rule for IPv6 traffic.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It will not allow inbound connection to your EC2 Instances.</a:t>
            </a: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VPC Peering: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VPC peering establishes a connection between two VPCs.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EC2 Instances in both the VPC can communicate with each other as if </a:t>
            </a:r>
            <a:r>
              <a:rPr lang="en-US" sz="1800" b="0" i="0" u="none" strike="noStrike" baseline="0" dirty="0">
                <a:latin typeface="ArialMT"/>
              </a:rPr>
              <a:t>they are in the same network.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Peering connections can be established between VPCs in the same </a:t>
            </a:r>
            <a:r>
              <a:rPr lang="en-US" sz="1800" b="0" i="0" u="none" strike="noStrike" baseline="0" dirty="0">
                <a:latin typeface="ArialMT"/>
              </a:rPr>
              <a:t>region, VPCs in a different region or VPCs in another AWS Account as well.</a:t>
            </a:r>
            <a:endParaRPr lang="en-US" i="0" u="none" strike="noStrike" baseline="0" dirty="0"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6491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VPC Peering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DE718-0F69-8230-6824-07C62E14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7" y="1879134"/>
            <a:ext cx="848024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8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Components of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VPN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Virtual Private Network (VPN) establish secure connections between </a:t>
            </a:r>
            <a:r>
              <a:rPr lang="en-US" sz="1800" b="0" i="0" u="none" strike="noStrike" baseline="0" dirty="0">
                <a:latin typeface="ArialMT"/>
              </a:rPr>
              <a:t>multiple networks i.e., on-premise network, client space, AWS Cloud, and all the network acts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VPN provides a high-available, elastic, and managed solution to </a:t>
            </a:r>
            <a:r>
              <a:rPr lang="en-US" sz="1800" b="0" i="0" u="none" strike="noStrike" baseline="0" dirty="0">
                <a:latin typeface="ArialMT"/>
              </a:rPr>
              <a:t>protect your network traffic.</a:t>
            </a: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AWS Site-to-Site VPN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AWS Site-to-Site VPN creates encrypted tunnels between your </a:t>
            </a:r>
            <a:r>
              <a:rPr lang="en-US" sz="1800" b="0" i="0" u="none" strike="noStrike" baseline="0" dirty="0">
                <a:latin typeface="ArialMT"/>
              </a:rPr>
              <a:t>network and your Amazon Virtual Private Clouds or </a:t>
            </a:r>
            <a:r>
              <a:rPr lang="en-US" sz="1800" b="0" i="0" u="none" strike="noStrike" baseline="0" dirty="0" err="1">
                <a:latin typeface="ArialMT"/>
              </a:rPr>
              <a:t>AWSTransit</a:t>
            </a:r>
            <a:r>
              <a:rPr lang="en-US" sz="1800" b="0" i="0" u="none" strike="noStrike" baseline="0" dirty="0">
                <a:latin typeface="ArialMT"/>
              </a:rPr>
              <a:t> Gateways.</a:t>
            </a: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AWS Client VPN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AWS Client VPN connects your users to AWS or on-premises </a:t>
            </a:r>
            <a:r>
              <a:rPr lang="en-US" sz="1800" b="0" i="0" u="none" strike="noStrike" baseline="0" dirty="0">
                <a:latin typeface="ArialMT"/>
              </a:rPr>
              <a:t>resources using a VPN software client.</a:t>
            </a:r>
            <a:endParaRPr lang="en-US" i="0" u="none" strike="noStrike" baseline="0" dirty="0"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156549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Components of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Use Cases: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Host a simple public-facing website.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Host multi-tier web applications.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Used for disaster recovery as well.</a:t>
            </a: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Pricing: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No additional charges for creating a custom VPC.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NAT does not come under the free tier limit you will get charged per hour </a:t>
            </a:r>
            <a:r>
              <a:rPr lang="en-US" sz="1800" b="0" i="0" u="none" strike="noStrike" baseline="0" dirty="0">
                <a:latin typeface="ArialMT"/>
              </a:rPr>
              <a:t>basis.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NAT Gateway data processing charge and data transfer charges will be </a:t>
            </a:r>
            <a:r>
              <a:rPr lang="en-US" sz="1800" b="0" i="0" u="none" strike="noStrike" baseline="0" dirty="0">
                <a:latin typeface="ArialMT"/>
              </a:rPr>
              <a:t>separate.</a:t>
            </a:r>
          </a:p>
          <a:p>
            <a:pPr lvl="1"/>
            <a:r>
              <a:rPr lang="en-US" sz="1600" b="0" i="0" u="none" strike="noStrike" baseline="0" dirty="0">
                <a:latin typeface="ArialMT"/>
              </a:rPr>
              <a:t>You will get charged per hour basis for traffic mirroring.</a:t>
            </a:r>
            <a:endParaRPr lang="en-US" i="0" u="none" strike="noStrike" baseline="0" dirty="0"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211631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chemeClr val="tx1"/>
                </a:solidFill>
                <a:latin typeface="Cambria,Bold"/>
              </a:rPr>
              <a:t>AWS VPC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What is AWS VPC?</a:t>
            </a:r>
          </a:p>
          <a:p>
            <a:pPr lvl="1"/>
            <a:r>
              <a:rPr lang="en-US" sz="1600" i="0" u="none" strike="noStrike" baseline="0" dirty="0">
                <a:latin typeface="Arial" panose="020B0604020202020204" pitchFamily="34" charset="0"/>
              </a:rPr>
              <a:t>Amazon Virtual Private Cloud (VPC) is a service that allows users to create a virtual </a:t>
            </a:r>
            <a:r>
              <a:rPr lang="en-US" sz="1800" i="0" u="none" strike="noStrike" baseline="0" dirty="0">
                <a:latin typeface="Arial" panose="020B0604020202020204" pitchFamily="34" charset="0"/>
              </a:rPr>
              <a:t>dedicated network for resources. </a:t>
            </a:r>
          </a:p>
          <a:p>
            <a:r>
              <a:rPr lang="en-US" sz="2000" b="1" i="0" u="none" strike="noStrike" baseline="0" dirty="0">
                <a:latin typeface="Arial" panose="020B0604020202020204" pitchFamily="34" charset="0"/>
              </a:rPr>
              <a:t>Security Groups:</a:t>
            </a:r>
          </a:p>
          <a:p>
            <a:pPr lvl="1"/>
            <a:r>
              <a:rPr lang="en-US" sz="1800" b="1" i="0" u="none" strike="noStrike" baseline="0" dirty="0">
                <a:latin typeface="Arial" panose="020B0604020202020204" pitchFamily="34" charset="0"/>
              </a:rPr>
              <a:t>Default Security Groups:-</a:t>
            </a:r>
          </a:p>
          <a:p>
            <a:pPr lvl="2"/>
            <a:r>
              <a:rPr lang="en-US" sz="1500" i="0" u="none" strike="noStrike" baseline="0" dirty="0">
                <a:latin typeface="Arial" panose="020B0604020202020204" pitchFamily="34" charset="0"/>
              </a:rPr>
              <a:t>Inbound rule - Allows all inbound traffic</a:t>
            </a:r>
          </a:p>
          <a:p>
            <a:pPr lvl="2"/>
            <a:r>
              <a:rPr lang="en-US" sz="1500" i="0" u="none" strike="noStrike" baseline="0" dirty="0">
                <a:latin typeface="Arial" panose="020B0604020202020204" pitchFamily="34" charset="0"/>
              </a:rPr>
              <a:t>Outbound rule - Allows all outbound traffic</a:t>
            </a:r>
          </a:p>
          <a:p>
            <a:pPr lvl="1"/>
            <a:r>
              <a:rPr lang="en-US" sz="1800" b="1" i="0" u="none" strike="noStrike" baseline="0" dirty="0">
                <a:latin typeface="Arial" panose="020B0604020202020204" pitchFamily="34" charset="0"/>
              </a:rPr>
              <a:t>Custom Security Groups:- (by default)</a:t>
            </a:r>
          </a:p>
          <a:p>
            <a:pPr lvl="2"/>
            <a:r>
              <a:rPr lang="en-US" sz="1500" i="0" u="none" strike="noStrike" baseline="0" dirty="0">
                <a:latin typeface="Arial" panose="020B0604020202020204" pitchFamily="34" charset="0"/>
              </a:rPr>
              <a:t>Inbound rule - Allows no inbound traffic</a:t>
            </a:r>
          </a:p>
          <a:p>
            <a:pPr lvl="2"/>
            <a:r>
              <a:rPr lang="en-US" sz="1500" i="0" u="none" strike="noStrike" baseline="0" dirty="0">
                <a:latin typeface="Arial" panose="020B0604020202020204" pitchFamily="34" charset="0"/>
              </a:rPr>
              <a:t>Outbound rule - Allows all outbound traffic </a:t>
            </a:r>
          </a:p>
          <a:p>
            <a:r>
              <a:rPr lang="en-US" sz="2000" b="1" i="0" u="none" strike="noStrike" baseline="0" dirty="0">
                <a:latin typeface="Arial" panose="020B0604020202020204" pitchFamily="34" charset="0"/>
              </a:rPr>
              <a:t>Network ACLs (access control list):</a:t>
            </a:r>
          </a:p>
          <a:p>
            <a:pPr lvl="2"/>
            <a:r>
              <a:rPr lang="en-US" sz="1500" b="1" i="0" u="none" strike="noStrike" baseline="0" dirty="0">
                <a:latin typeface="Arial" panose="020B0604020202020204" pitchFamily="34" charset="0"/>
              </a:rPr>
              <a:t>Default Network ACL:-</a:t>
            </a:r>
          </a:p>
          <a:p>
            <a:pPr lvl="3"/>
            <a:r>
              <a:rPr lang="en-US" sz="1400" i="0" u="none" strike="noStrike" baseline="0" dirty="0">
                <a:latin typeface="Arial" panose="020B0604020202020204" pitchFamily="34" charset="0"/>
              </a:rPr>
              <a:t>Inbound rule - Allows all inbound traffic</a:t>
            </a:r>
          </a:p>
          <a:p>
            <a:pPr lvl="3"/>
            <a:r>
              <a:rPr lang="en-US" sz="1400" i="0" u="none" strike="noStrike" baseline="0" dirty="0">
                <a:latin typeface="Arial" panose="020B0604020202020204" pitchFamily="34" charset="0"/>
              </a:rPr>
              <a:t>Outbound rule - Allows all outbound traffic</a:t>
            </a:r>
          </a:p>
          <a:p>
            <a:pPr lvl="2"/>
            <a:r>
              <a:rPr lang="en-US" sz="1500" b="1" i="0" u="none" strike="noStrike" baseline="0" dirty="0">
                <a:latin typeface="Arial" panose="020B0604020202020204" pitchFamily="34" charset="0"/>
              </a:rPr>
              <a:t>Custom Network ACL:- (by default)</a:t>
            </a:r>
          </a:p>
          <a:p>
            <a:pPr lvl="3"/>
            <a:r>
              <a:rPr lang="en-US" sz="1400" i="0" u="none" strike="noStrike" baseline="0" dirty="0">
                <a:latin typeface="Arial" panose="020B0604020202020204" pitchFamily="34" charset="0"/>
              </a:rPr>
              <a:t>Inbound rule - Denies all inbound traffic</a:t>
            </a:r>
          </a:p>
          <a:p>
            <a:pPr lvl="3"/>
            <a:r>
              <a:rPr lang="en-US" sz="1400" i="0" u="none" strike="noStrike" baseline="0" dirty="0">
                <a:latin typeface="Arial" panose="020B0604020202020204" pitchFamily="34" charset="0"/>
              </a:rPr>
              <a:t>Outbound rule - Denies all outbound traffic</a:t>
            </a:r>
            <a:endParaRPr lang="en-US" sz="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chemeClr val="tx1"/>
                </a:solidFill>
                <a:latin typeface="Cambria,Bold"/>
              </a:rPr>
              <a:t>AWS VPC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173CD-9B0E-B9FB-B0C5-4733C20D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6896100" cy="47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2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Components of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b="1" i="0" u="none" strike="noStrike" baseline="0" dirty="0">
                <a:latin typeface="Arial-BoldMT"/>
              </a:rPr>
              <a:t>Subnets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The subnet is a core component of the VPC.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Resources will reside inside the Subnet only.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Subnets are the logical division of the IP Address.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One Subnet should not overlap another subnet.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A subnet can be private or public.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Resources in </a:t>
            </a:r>
            <a:r>
              <a:rPr lang="en-US" b="1" i="0" u="none" strike="noStrike" baseline="0" dirty="0">
                <a:latin typeface="Arial-BoldMT"/>
              </a:rPr>
              <a:t>Public Subnet </a:t>
            </a:r>
            <a:r>
              <a:rPr lang="en-US" b="0" i="0" u="none" strike="noStrike" baseline="0" dirty="0">
                <a:latin typeface="ArialMT"/>
              </a:rPr>
              <a:t>will have internet access.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Resources in the </a:t>
            </a:r>
            <a:r>
              <a:rPr lang="en-US" b="1" i="0" u="none" strike="noStrike" baseline="0" dirty="0">
                <a:latin typeface="Arial-BoldMT"/>
              </a:rPr>
              <a:t>Private Subnet </a:t>
            </a:r>
            <a:r>
              <a:rPr lang="en-US" b="0" i="0" u="none" strike="noStrike" baseline="0" dirty="0">
                <a:latin typeface="ArialMT"/>
              </a:rPr>
              <a:t>will not have internet access.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If private subnet resources want internet accessibility, then we will need a NAT gateway or NAT instance in a public subnet.</a:t>
            </a:r>
            <a:endParaRPr lang="en-US" sz="2800" b="0" i="0" u="none" strike="noStrike" baseline="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85875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Components of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b="1" i="0" u="none" strike="noStrike" baseline="0" dirty="0">
                <a:latin typeface="Arial-BoldMT"/>
              </a:rPr>
              <a:t>Route Tables</a:t>
            </a:r>
          </a:p>
          <a:p>
            <a:pPr lvl="1"/>
            <a:r>
              <a:rPr lang="en-US" i="0" u="none" strike="noStrike" baseline="0" dirty="0">
                <a:latin typeface="Arial-BoldMT"/>
              </a:rPr>
              <a:t>Route tables will decide where the network traffic will be directed.</a:t>
            </a:r>
          </a:p>
          <a:p>
            <a:pPr lvl="1"/>
            <a:r>
              <a:rPr lang="en-US" i="0" u="none" strike="noStrike" baseline="0" dirty="0">
                <a:latin typeface="Arial-BoldMT"/>
              </a:rPr>
              <a:t>One Subnet can connect to one route table at a time.</a:t>
            </a:r>
          </a:p>
          <a:p>
            <a:pPr lvl="1"/>
            <a:r>
              <a:rPr lang="en-US" i="0" u="none" strike="noStrike" baseline="0" dirty="0">
                <a:latin typeface="Arial-BoldMT"/>
              </a:rPr>
              <a:t>But one Route table can connect to multiple subnets.</a:t>
            </a:r>
          </a:p>
          <a:p>
            <a:pPr lvl="1"/>
            <a:r>
              <a:rPr lang="en-US" i="0" u="none" strike="noStrike" baseline="0" dirty="0">
                <a:latin typeface="Arial-BoldMT"/>
              </a:rPr>
              <a:t>If the route table is connected to the Internet Gateway and that route </a:t>
            </a:r>
            <a:r>
              <a:rPr lang="en-US" sz="2800" i="0" u="none" strike="noStrike" baseline="0" dirty="0">
                <a:latin typeface="Arial-BoldMT"/>
              </a:rPr>
              <a:t>table is associated with the subnet, then that subnet will be considered as a Public Subnet.</a:t>
            </a:r>
          </a:p>
          <a:p>
            <a:pPr lvl="1"/>
            <a:r>
              <a:rPr lang="en-US" i="0" u="none" strike="noStrike" baseline="0" dirty="0">
                <a:latin typeface="Arial-BoldMT"/>
              </a:rPr>
              <a:t>The private subnet is not associated with the route table which is </a:t>
            </a:r>
            <a:r>
              <a:rPr lang="en-US" sz="2800" i="0" u="none" strike="noStrike" baseline="0" dirty="0">
                <a:latin typeface="Arial-BoldMT"/>
              </a:rPr>
              <a:t>connected to the Internet gateway.</a:t>
            </a:r>
          </a:p>
        </p:txBody>
      </p:sp>
    </p:spTree>
    <p:extLst>
      <p:ext uri="{BB962C8B-B14F-4D97-AF65-F5344CB8AC3E}">
        <p14:creationId xmlns:p14="http://schemas.microsoft.com/office/powerpoint/2010/main" val="396892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Components of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b="1" i="0" u="none" strike="noStrike" baseline="0" dirty="0">
                <a:latin typeface="Arial-BoldMT"/>
              </a:rPr>
              <a:t>NAT Devices</a:t>
            </a:r>
          </a:p>
          <a:p>
            <a:pPr lvl="1"/>
            <a:r>
              <a:rPr lang="en-US" i="0" u="none" strike="noStrike" baseline="0" dirty="0">
                <a:latin typeface="Arial-BoldMT"/>
              </a:rPr>
              <a:t>NAT stands for </a:t>
            </a:r>
            <a:r>
              <a:rPr lang="en-US" b="1" i="0" u="none" strike="noStrike" baseline="0" dirty="0">
                <a:latin typeface="Arial-BoldMT"/>
              </a:rPr>
              <a:t>Network Address Translation.</a:t>
            </a:r>
          </a:p>
          <a:p>
            <a:pPr lvl="1"/>
            <a:r>
              <a:rPr lang="en-US" i="0" u="none" strike="noStrike" baseline="0" dirty="0">
                <a:latin typeface="Arial-BoldMT"/>
              </a:rPr>
              <a:t>It allows resources in the Private subnet to connect to the internet if required.</a:t>
            </a:r>
          </a:p>
          <a:p>
            <a:r>
              <a:rPr lang="en-US" sz="3000" b="1" i="0" u="none" strike="noStrike" baseline="0" dirty="0">
                <a:latin typeface="Arial-BoldMT"/>
              </a:rPr>
              <a:t>NAT Instance</a:t>
            </a:r>
          </a:p>
          <a:p>
            <a:pPr lvl="2"/>
            <a:r>
              <a:rPr lang="en-US" sz="2500" i="0" u="none" strike="noStrike" baseline="0" dirty="0">
                <a:latin typeface="Arial-BoldMT"/>
              </a:rPr>
              <a:t>It is an EC2 Instance.</a:t>
            </a:r>
          </a:p>
          <a:p>
            <a:pPr lvl="2"/>
            <a:r>
              <a:rPr lang="en-US" sz="2500" i="0" u="none" strike="noStrike" baseline="0" dirty="0">
                <a:latin typeface="Arial-BoldMT"/>
              </a:rPr>
              <a:t>It will be deployed in the Public Subnet.</a:t>
            </a:r>
          </a:p>
          <a:p>
            <a:pPr lvl="2"/>
            <a:r>
              <a:rPr lang="en-US" sz="2500" i="0" u="none" strike="noStrike" baseline="0" dirty="0">
                <a:latin typeface="Arial-BoldMT"/>
              </a:rPr>
              <a:t>NAT Instance allows you to initiate IPv4 Outbound traffic to the </a:t>
            </a:r>
            <a:r>
              <a:rPr lang="en-US" sz="2800" i="0" u="none" strike="noStrike" baseline="0" dirty="0">
                <a:latin typeface="Arial-BoldMT"/>
              </a:rPr>
              <a:t>internet.</a:t>
            </a:r>
          </a:p>
          <a:p>
            <a:pPr lvl="2"/>
            <a:r>
              <a:rPr lang="en-US" sz="2500" i="0" u="none" strike="noStrike" baseline="0" dirty="0">
                <a:latin typeface="Arial-BoldMT"/>
              </a:rPr>
              <a:t>It will not allow the instance to receive inbound traffic from the </a:t>
            </a:r>
            <a:r>
              <a:rPr lang="en-US" sz="2800" i="0" u="none" strike="noStrike" baseline="0" dirty="0">
                <a:latin typeface="Arial-BoldMT"/>
              </a:rPr>
              <a:t>internet.</a:t>
            </a:r>
          </a:p>
        </p:txBody>
      </p:sp>
    </p:spTree>
    <p:extLst>
      <p:ext uri="{BB962C8B-B14F-4D97-AF65-F5344CB8AC3E}">
        <p14:creationId xmlns:p14="http://schemas.microsoft.com/office/powerpoint/2010/main" val="314935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Components of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b="1" i="0" u="none" strike="noStrike" baseline="0" dirty="0">
                <a:latin typeface="Arial-BoldMT"/>
              </a:rPr>
              <a:t>NAT Gateway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Nat Gateway is Managed by AWS.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NAT will be using the elastic IP address.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You will be charged for NAT gateway on a per hour basis and data </a:t>
            </a:r>
            <a:r>
              <a:rPr lang="en-US" sz="2800" i="0" u="none" strike="noStrike" baseline="0" dirty="0">
                <a:latin typeface="Arial-BoldMT"/>
              </a:rPr>
              <a:t>processing rates.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NAT is not for IPv6 traffic.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NAT gateway allows you to initiate IPv4 Outbound traffic to the </a:t>
            </a:r>
            <a:r>
              <a:rPr lang="en-US" sz="2800" i="0" u="none" strike="noStrike" baseline="0" dirty="0">
                <a:latin typeface="Arial-BoldMT"/>
              </a:rPr>
              <a:t>internet.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It will not allow the instance to receive inbound traffic from the </a:t>
            </a:r>
            <a:r>
              <a:rPr lang="en-US" sz="2800" i="0" u="none" strike="noStrike" baseline="0" dirty="0">
                <a:latin typeface="Arial-BoldMT"/>
              </a:rPr>
              <a:t>internet.</a:t>
            </a:r>
          </a:p>
        </p:txBody>
      </p:sp>
    </p:spTree>
    <p:extLst>
      <p:ext uri="{BB962C8B-B14F-4D97-AF65-F5344CB8AC3E}">
        <p14:creationId xmlns:p14="http://schemas.microsoft.com/office/powerpoint/2010/main" val="418783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Components of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i="0" u="none" strike="noStrike" baseline="0" dirty="0">
                <a:latin typeface="Arial-BoldMT"/>
              </a:rPr>
              <a:t>DHCP Options Set: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DHCP stands for Dynamic Host Configuration Protocol.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It is the standard for passing the various configuration information </a:t>
            </a:r>
            <a:r>
              <a:rPr lang="en-US" sz="2800" i="0" u="none" strike="noStrike" baseline="0" dirty="0">
                <a:latin typeface="Arial-BoldMT"/>
              </a:rPr>
              <a:t>to hosts over the TCP/IP Network.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DHCP contains information such as domain name, domain name </a:t>
            </a:r>
            <a:r>
              <a:rPr lang="en-US" sz="2800" i="0" u="none" strike="noStrike" baseline="0" dirty="0">
                <a:latin typeface="Arial-BoldMT"/>
              </a:rPr>
              <a:t>server.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All this information will be contained in Configuration parameters.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DHCP will be created automatically while creating VPC.</a:t>
            </a:r>
          </a:p>
        </p:txBody>
      </p:sp>
    </p:spTree>
    <p:extLst>
      <p:ext uri="{BB962C8B-B14F-4D97-AF65-F5344CB8AC3E}">
        <p14:creationId xmlns:p14="http://schemas.microsoft.com/office/powerpoint/2010/main" val="214485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Components of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b="1" i="0" u="none" strike="noStrike" baseline="0" dirty="0" err="1">
                <a:latin typeface="Arial-BoldMT"/>
              </a:rPr>
              <a:t>PrivateLink</a:t>
            </a:r>
            <a:endParaRPr lang="en-US" sz="2800" b="1" i="0" u="none" strike="noStrike" baseline="0" dirty="0">
              <a:latin typeface="Arial-BoldMT"/>
            </a:endParaRPr>
          </a:p>
          <a:p>
            <a:pPr lvl="1"/>
            <a:r>
              <a:rPr lang="en-US" sz="2600" b="1" i="0" u="none" strike="noStrike" baseline="0" dirty="0" err="1">
                <a:latin typeface="Arial-BoldMT"/>
              </a:rPr>
              <a:t>PrivateLink</a:t>
            </a:r>
            <a:r>
              <a:rPr lang="en-US" sz="2600" i="0" u="none" strike="noStrike" baseline="0" dirty="0">
                <a:latin typeface="Arial-BoldMT"/>
              </a:rPr>
              <a:t> is a technology that will allow you to access services </a:t>
            </a:r>
            <a:r>
              <a:rPr lang="en-US" sz="2800" i="0" u="none" strike="noStrike" baseline="0" dirty="0">
                <a:latin typeface="Arial-BoldMT"/>
              </a:rPr>
              <a:t>privately without internet connectivity and it will use the private IP Addresses.</a:t>
            </a:r>
          </a:p>
          <a:p>
            <a:pPr algn="l"/>
            <a:r>
              <a:rPr lang="en-US" sz="2800" b="1" i="0" u="none" strike="noStrike" baseline="0" dirty="0">
                <a:latin typeface="Arial-BoldMT"/>
              </a:rPr>
              <a:t>Endpoints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It allows you to create connections between your VPC and </a:t>
            </a:r>
            <a:r>
              <a:rPr lang="en-US" sz="2800" i="0" u="none" strike="noStrike" baseline="0" dirty="0">
                <a:latin typeface="Arial-BoldMT"/>
              </a:rPr>
              <a:t>supported AWS services.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The endpoints are powered by </a:t>
            </a:r>
            <a:r>
              <a:rPr lang="en-US" sz="2600" b="1" i="0" u="none" strike="noStrike" baseline="0" dirty="0" err="1">
                <a:latin typeface="Arial-BoldMT"/>
              </a:rPr>
              <a:t>PrivateLink</a:t>
            </a:r>
            <a:r>
              <a:rPr lang="en-US" sz="2600" i="0" u="none" strike="noStrike" baseline="0" dirty="0">
                <a:latin typeface="Arial-BoldMT"/>
              </a:rPr>
              <a:t>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The traffic will not leave the AWS network.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It means endpoints will not require Internet Gateway, Virtual </a:t>
            </a:r>
            <a:r>
              <a:rPr lang="en-US" sz="2800" i="0" u="none" strike="noStrike" baseline="0" dirty="0">
                <a:latin typeface="Arial-BoldMT"/>
              </a:rPr>
              <a:t>Private Gateway, NAT components.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The public IP address is not required for communication.</a:t>
            </a:r>
          </a:p>
          <a:p>
            <a:pPr lvl="1"/>
            <a:r>
              <a:rPr lang="en-US" sz="2600" i="0" u="none" strike="noStrike" baseline="0" dirty="0">
                <a:latin typeface="Arial-BoldMT"/>
              </a:rPr>
              <a:t>Communication will be established between the VPC and other </a:t>
            </a:r>
            <a:r>
              <a:rPr lang="en-US" sz="2800" i="0" u="none" strike="noStrike" baseline="0" dirty="0">
                <a:latin typeface="Arial-BoldMT"/>
              </a:rPr>
              <a:t>services with high availability.</a:t>
            </a:r>
            <a:endParaRPr lang="en-US" sz="2600" i="0" u="none" strike="noStrike" baseline="0" dirty="0"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3587659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8564</TotalTime>
  <Words>1030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Arial-BoldMT</vt:lpstr>
      <vt:lpstr>ArialMT</vt:lpstr>
      <vt:lpstr>Calibri</vt:lpstr>
      <vt:lpstr>Cambria,Bold</vt:lpstr>
      <vt:lpstr>Constantia</vt:lpstr>
      <vt:lpstr>Wingdings 2</vt:lpstr>
      <vt:lpstr>Flow</vt:lpstr>
      <vt:lpstr>VPC (Virtual Private Cloud)</vt:lpstr>
      <vt:lpstr>AWS VPC</vt:lpstr>
      <vt:lpstr>AWS VPC</vt:lpstr>
      <vt:lpstr>Components of VPC</vt:lpstr>
      <vt:lpstr>Components of VPC</vt:lpstr>
      <vt:lpstr>Components of VPC</vt:lpstr>
      <vt:lpstr>Components of VPC</vt:lpstr>
      <vt:lpstr>Components of VPC</vt:lpstr>
      <vt:lpstr>Components of VPC</vt:lpstr>
      <vt:lpstr>Components of VPC</vt:lpstr>
      <vt:lpstr>Components of VPC</vt:lpstr>
      <vt:lpstr>VPC Peering</vt:lpstr>
      <vt:lpstr>Components of VPC</vt:lpstr>
      <vt:lpstr>Components of VPC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5-Creating A KeyPair</dc:title>
  <dc:creator>godwill</dc:creator>
  <cp:lastModifiedBy>Godwill Ngwanah</cp:lastModifiedBy>
  <cp:revision>11</cp:revision>
  <dcterms:created xsi:type="dcterms:W3CDTF">2020-04-04T02:27:26Z</dcterms:created>
  <dcterms:modified xsi:type="dcterms:W3CDTF">2023-05-23T21:41:36Z</dcterms:modified>
</cp:coreProperties>
</file>