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handoutMasterIdLst>
    <p:handoutMasterId r:id="rId25"/>
  </p:handout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TNGS Consulting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C1AA5-3F6E-4D83-B93F-A80173CFFF2E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5CC3-605E-4DA6-881D-4790680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TNGS Consulting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6489-F914-47F0-9251-6D59FD598334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0406A-5A4F-44E9-9518-D382D87802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TNGS Consulting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TNGS Consulting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4EB-48D1-4AFF-85A7-04E852A2A0A5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821-63D7-44AC-827E-AD67824C39EB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A08-F3C9-4904-8DFE-CD0C2446A868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9B3F-ADFE-48F7-B483-37DB63BAD065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884F8A6-F1DE-6F8C-D542-D62647DF14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" y="0"/>
            <a:ext cx="821909" cy="4966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A532-FBB1-4516-9D5E-E9F01B1F700F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A665-AB79-40F5-883F-7C8D87B9F60B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37D1-B524-46C6-897A-8BC0F5EED506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63CD-889F-433F-8FDA-00FFCA3D99B1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4B5C-D4B7-4A49-AAA8-CAB41A982C19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CA92-ACFF-4BE3-88A4-9EC7276C9449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CC29-2B0F-488B-B385-45D61494D8EB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506B35-0BE0-48D5-A4D2-016F4898201D}" type="datetime1">
              <a:rPr lang="en-US" smtClean="0"/>
              <a:pPr/>
              <a:t>9/9/2023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TNGS.com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2100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en-US"/>
              <a:t>16.2 </a:t>
            </a:r>
            <a:r>
              <a:rPr lang="en-US" dirty="0"/>
              <a:t>IP Addressing Scheme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817994"/>
            <a:ext cx="3185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RANGE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OF IPv4</a:t>
            </a:r>
            <a:r>
              <a:rPr sz="2400" b="1" spc="-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2400" b="1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712" y="1210897"/>
            <a:ext cx="363601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latin typeface="Times New Roman"/>
                <a:cs typeface="Times New Roman"/>
              </a:rPr>
              <a:t>Taking </a:t>
            </a:r>
            <a:r>
              <a:rPr sz="2800" spc="-5" dirty="0">
                <a:latin typeface="Times New Roman"/>
                <a:cs typeface="Times New Roman"/>
              </a:rPr>
              <a:t>example as all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1’s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5390" y="1814656"/>
          <a:ext cx="8068307" cy="319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8906">
                <a:tc gridSpan="8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2000" b="1" spc="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20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39624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4622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39624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45847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06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354330" algn="r">
                        <a:lnSpc>
                          <a:spcPts val="2039"/>
                        </a:lnSpc>
                      </a:pPr>
                      <a:r>
                        <a:rPr sz="3000" spc="22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17830" algn="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2039"/>
                        </a:lnSpc>
                      </a:pPr>
                      <a:r>
                        <a:rPr sz="3000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38735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43878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5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128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33147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06">
                <a:tc gridSpan="8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60" dirty="0">
                          <a:latin typeface="Times New Roman"/>
                          <a:cs typeface="Times New Roman"/>
                        </a:rPr>
                        <a:t>128+64+32+16+8+4+2+1=255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906">
                <a:tc gridSpan="8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436994"/>
            <a:ext cx="3185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RANGE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OF IPv4</a:t>
            </a:r>
            <a:r>
              <a:rPr sz="2400" b="1" spc="-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54114" y="4785334"/>
            <a:ext cx="177101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893" y="819151"/>
            <a:ext cx="38550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imes New Roman"/>
                <a:cs typeface="Times New Roman"/>
              </a:rPr>
              <a:t>Taking </a:t>
            </a:r>
            <a:r>
              <a:rPr sz="1800" spc="-5" dirty="0">
                <a:latin typeface="Times New Roman"/>
                <a:cs typeface="Times New Roman"/>
              </a:rPr>
              <a:t>example as </a:t>
            </a:r>
            <a:r>
              <a:rPr sz="1800" dirty="0">
                <a:latin typeface="Times New Roman"/>
                <a:cs typeface="Times New Roman"/>
              </a:rPr>
              <a:t>all </a:t>
            </a:r>
            <a:r>
              <a:rPr sz="1800" spc="-60" dirty="0">
                <a:latin typeface="Times New Roman"/>
                <a:cs typeface="Times New Roman"/>
              </a:rPr>
              <a:t>1’s </a:t>
            </a:r>
            <a:r>
              <a:rPr sz="1800" dirty="0">
                <a:latin typeface="Times New Roman"/>
                <a:cs typeface="Times New Roman"/>
              </a:rPr>
              <a:t>in all four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octets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150" y="1154876"/>
          <a:ext cx="8877293" cy="385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55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2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510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2130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52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819785">
                <a:tc gridSpan="8">
                  <a:txBody>
                    <a:bodyPr/>
                    <a:lstStyle/>
                    <a:p>
                      <a:pPr marL="583565" marR="306070" indent="-2990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DECIMAL  CONVERSION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594360" marR="314960" indent="-30035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DECIMAL  CONVERSION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602615" marR="314960" indent="-2990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DECIMAL  CONVERSION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608965" marR="284480" indent="-2946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DECIMAL  CONVERSION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3492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4762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7112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260">
                <a:tc gridSpan="8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30" dirty="0">
                          <a:latin typeface="Times New Roman"/>
                          <a:cs typeface="Times New Roman"/>
                        </a:rPr>
                        <a:t>128+64+32+16+8+4+2+1=255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30" dirty="0">
                          <a:latin typeface="Times New Roman"/>
                          <a:cs typeface="Times New Roman"/>
                        </a:rPr>
                        <a:t>128+64+32+16+8+4+2+1=255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30" dirty="0">
                          <a:latin typeface="Times New Roman"/>
                          <a:cs typeface="Times New Roman"/>
                        </a:rPr>
                        <a:t>128+64+32+16+8+4+2+1=255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spc="30" dirty="0">
                          <a:latin typeface="Times New Roman"/>
                          <a:cs typeface="Times New Roman"/>
                        </a:rPr>
                        <a:t>128+64+32+16+8+4+2+1=255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115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212">
                <a:tc gridSpan="8"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b="1" spc="4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b="1" spc="4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b="1" spc="4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b="1" spc="4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71">
                <a:tc gridSpan="32">
                  <a:txBody>
                    <a:bodyPr/>
                    <a:lstStyle/>
                    <a:p>
                      <a:pPr marR="635" algn="ctr">
                        <a:lnSpc>
                          <a:spcPts val="2005"/>
                        </a:lnSpc>
                      </a:pPr>
                      <a:r>
                        <a:rPr sz="1700" b="1" spc="25" dirty="0">
                          <a:latin typeface="Times New Roman"/>
                          <a:cs typeface="Times New Roman"/>
                        </a:rPr>
                        <a:t>255.255.255.255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895350"/>
            <a:ext cx="3185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RANGE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IPv4</a:t>
            </a:r>
            <a:r>
              <a:rPr sz="2400" spc="-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1255" y="2933192"/>
            <a:ext cx="54051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latin typeface="Times New Roman"/>
                <a:cs typeface="Times New Roman"/>
              </a:rPr>
              <a:t>Total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IP</a:t>
            </a:r>
            <a:r>
              <a:rPr sz="2000" b="1" spc="-2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Address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Range: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0.0.0.0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255.255.255.255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6848" y="1406906"/>
          <a:ext cx="7895589" cy="100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000" spc="45" dirty="0">
                          <a:latin typeface="Times New Roman"/>
                          <a:cs typeface="Times New Roman"/>
                        </a:rPr>
                        <a:t>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MAX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09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817994"/>
            <a:ext cx="36220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IP ADDRESS</a:t>
            </a:r>
            <a:r>
              <a:rPr sz="2400" b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132" y="1266396"/>
            <a:ext cx="40271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divided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132" y="3845730"/>
            <a:ext cx="6694170" cy="116442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imes New Roman"/>
                <a:cs typeface="Times New Roman"/>
              </a:rPr>
              <a:t>CLASS A, </a:t>
            </a:r>
            <a:r>
              <a:rPr sz="2000" spc="-5" dirty="0">
                <a:latin typeface="Times New Roman"/>
                <a:cs typeface="Times New Roman"/>
              </a:rPr>
              <a:t>B, </a:t>
            </a:r>
            <a:r>
              <a:rPr sz="2000" dirty="0">
                <a:latin typeface="Times New Roman"/>
                <a:cs typeface="Times New Roman"/>
              </a:rPr>
              <a:t>C used in LAN </a:t>
            </a:r>
            <a:r>
              <a:rPr sz="2000" spc="5" dirty="0">
                <a:latin typeface="Times New Roman"/>
                <a:cs typeface="Times New Roman"/>
              </a:rPr>
              <a:t>&amp;</a:t>
            </a:r>
            <a:r>
              <a:rPr sz="2000" spc="-42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WAN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CLASS D reserved for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multicasting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Times New Roman"/>
                <a:cs typeface="Times New Roman"/>
              </a:rPr>
              <a:t>CLASS E reserved for research &amp; development and for future</a:t>
            </a:r>
            <a:r>
              <a:rPr sz="2000" spc="-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2841" y="1741756"/>
          <a:ext cx="8115300" cy="1993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232">
                <a:tc>
                  <a:txBody>
                    <a:bodyPr/>
                    <a:lstStyle/>
                    <a:p>
                      <a:pPr marL="2540" algn="ctr">
                        <a:lnSpc>
                          <a:spcPts val="2045"/>
                        </a:lnSpc>
                      </a:pP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STARTING</a:t>
                      </a:r>
                      <a:r>
                        <a:rPr sz="18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IP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b="1" spc="30" dirty="0">
                          <a:latin typeface="Times New Roman"/>
                          <a:cs typeface="Times New Roman"/>
                        </a:rPr>
                        <a:t>ENDING</a:t>
                      </a:r>
                      <a:r>
                        <a:rPr sz="18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IP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8255" algn="ctr">
                        <a:lnSpc>
                          <a:spcPts val="2045"/>
                        </a:lnSpc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0.0.0.0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127.255.255.255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10795" algn="ctr">
                        <a:lnSpc>
                          <a:spcPts val="2045"/>
                        </a:lnSpc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128.0.0.0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191.255.255.255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192.0.0.0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4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223.255.255.255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224.0.0.0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239.255.255.255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R="3175" algn="ctr">
                        <a:lnSpc>
                          <a:spcPts val="2045"/>
                        </a:lnSpc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EE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240.0.0.0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255.255.255.255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24" y="1223488"/>
            <a:ext cx="3636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TYPES OF</a:t>
            </a:r>
            <a:r>
              <a:rPr sz="24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724" y="2374807"/>
            <a:ext cx="77851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latin typeface="Times New Roman"/>
                <a:cs typeface="Times New Roman"/>
              </a:rPr>
              <a:t>In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spc="35" dirty="0">
                <a:latin typeface="Times New Roman"/>
                <a:cs typeface="Times New Roman"/>
              </a:rPr>
              <a:t>IPv4 </a:t>
            </a:r>
            <a:r>
              <a:rPr sz="2000" spc="20" dirty="0">
                <a:latin typeface="Times New Roman"/>
                <a:cs typeface="Times New Roman"/>
              </a:rPr>
              <a:t>network, </a:t>
            </a:r>
            <a:r>
              <a:rPr sz="2000" spc="30" dirty="0">
                <a:latin typeface="Times New Roman"/>
                <a:cs typeface="Times New Roman"/>
              </a:rPr>
              <a:t>the </a:t>
            </a:r>
            <a:r>
              <a:rPr sz="2000" spc="25" dirty="0">
                <a:latin typeface="Times New Roman"/>
                <a:cs typeface="Times New Roman"/>
              </a:rPr>
              <a:t>hosts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communicate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30" dirty="0">
                <a:latin typeface="Times New Roman"/>
                <a:cs typeface="Times New Roman"/>
              </a:rPr>
              <a:t>of </a:t>
            </a:r>
            <a:r>
              <a:rPr sz="2000" spc="35" dirty="0">
                <a:latin typeface="Times New Roman"/>
                <a:cs typeface="Times New Roman"/>
              </a:rPr>
              <a:t>three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differentways: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724" y="3043436"/>
            <a:ext cx="1398270" cy="112851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Times New Roman"/>
                <a:cs typeface="Times New Roman"/>
              </a:rPr>
              <a:t>Unicast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5" dirty="0">
                <a:latin typeface="Times New Roman"/>
                <a:cs typeface="Times New Roman"/>
              </a:rPr>
              <a:t>Broadcast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Times New Roman"/>
                <a:cs typeface="Times New Roman"/>
              </a:rPr>
              <a:t>Multicast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854" y="3043436"/>
            <a:ext cx="1632585" cy="112851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56540" indent="-215900">
              <a:lnSpc>
                <a:spcPct val="100000"/>
              </a:lnSpc>
              <a:spcBef>
                <a:spcPts val="600"/>
              </a:spcBef>
              <a:buChar char="-"/>
              <a:tabLst>
                <a:tab pos="256540" algn="l"/>
                <a:tab pos="257175" algn="l"/>
              </a:tabLst>
            </a:pPr>
            <a:r>
              <a:rPr sz="2000" spc="10" dirty="0">
                <a:latin typeface="Times New Roman"/>
                <a:cs typeface="Times New Roman"/>
              </a:rPr>
              <a:t>One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One</a:t>
            </a:r>
            <a:endParaRPr sz="20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05"/>
              </a:spcBef>
              <a:buChar char="-"/>
              <a:tabLst>
                <a:tab pos="227329" algn="l"/>
                <a:tab pos="227965" algn="l"/>
              </a:tabLst>
            </a:pPr>
            <a:r>
              <a:rPr sz="2000" spc="10" dirty="0">
                <a:latin typeface="Times New Roman"/>
                <a:cs typeface="Times New Roman"/>
              </a:rPr>
              <a:t>One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All</a:t>
            </a:r>
            <a:endParaRPr sz="2000">
              <a:latin typeface="Times New Roman"/>
              <a:cs typeface="Times New Roman"/>
            </a:endParaRPr>
          </a:p>
          <a:p>
            <a:pPr marL="260985" indent="-215900">
              <a:lnSpc>
                <a:spcPct val="100000"/>
              </a:lnSpc>
              <a:spcBef>
                <a:spcPts val="495"/>
              </a:spcBef>
              <a:buChar char="-"/>
              <a:tabLst>
                <a:tab pos="260985" algn="l"/>
                <a:tab pos="261620" algn="l"/>
              </a:tabLst>
            </a:pPr>
            <a:r>
              <a:rPr sz="2000" spc="10" dirty="0">
                <a:latin typeface="Times New Roman"/>
                <a:cs typeface="Times New Roman"/>
              </a:rPr>
              <a:t>One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Many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4800" y="1504951"/>
          <a:ext cx="8545830" cy="3461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731">
                <a:tc>
                  <a:txBody>
                    <a:bodyPr/>
                    <a:lstStyle/>
                    <a:p>
                      <a:pPr marL="126364" algn="ctr">
                        <a:lnSpc>
                          <a:spcPts val="209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ts val="2090"/>
                        </a:lnSpc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285"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 public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network(INTERNET)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 or within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organization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61"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Recognized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recognized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1225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Given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provider(from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IANA)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Given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administrator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marL="12382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Globally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unique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Unique within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organization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164"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Pay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provider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36"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Unregistered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427" y="878908"/>
            <a:ext cx="49053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DIFFERENCE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BETWEEN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PUBLIC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PRIVATE</a:t>
            </a:r>
            <a:r>
              <a:rPr sz="2000" b="1" spc="-2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817994"/>
            <a:ext cx="26555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PRIVATE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IP</a:t>
            </a:r>
            <a:r>
              <a:rPr sz="24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551" y="1276431"/>
            <a:ext cx="7830820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5499735" algn="l"/>
              </a:tabLst>
            </a:pPr>
            <a:r>
              <a:rPr sz="2400" spc="55" dirty="0">
                <a:latin typeface="Times New Roman"/>
                <a:cs typeface="Times New Roman"/>
              </a:rPr>
              <a:t>There </a:t>
            </a:r>
            <a:r>
              <a:rPr sz="2400" spc="25" dirty="0">
                <a:latin typeface="Times New Roman"/>
                <a:cs typeface="Times New Roman"/>
              </a:rPr>
              <a:t>are certain </a:t>
            </a:r>
            <a:r>
              <a:rPr sz="2400" spc="5" dirty="0">
                <a:latin typeface="Times New Roman"/>
                <a:cs typeface="Times New Roman"/>
              </a:rPr>
              <a:t>addresses in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 </a:t>
            </a:r>
            <a:r>
              <a:rPr sz="2400" spc="-35" dirty="0">
                <a:latin typeface="Times New Roman"/>
                <a:cs typeface="Times New Roman"/>
              </a:rPr>
              <a:t>of	</a:t>
            </a:r>
            <a:r>
              <a:rPr sz="2400" spc="55" dirty="0">
                <a:latin typeface="Times New Roman"/>
                <a:cs typeface="Times New Roman"/>
              </a:rPr>
              <a:t>IP </a:t>
            </a:r>
            <a:r>
              <a:rPr sz="2400" spc="15" dirty="0">
                <a:latin typeface="Times New Roman"/>
                <a:cs typeface="Times New Roman"/>
              </a:rPr>
              <a:t>address </a:t>
            </a:r>
            <a:r>
              <a:rPr sz="2400" spc="50" dirty="0">
                <a:latin typeface="Times New Roman"/>
                <a:cs typeface="Times New Roman"/>
              </a:rPr>
              <a:t>that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are  </a:t>
            </a:r>
            <a:r>
              <a:rPr sz="2400" spc="15" dirty="0">
                <a:latin typeface="Times New Roman"/>
                <a:cs typeface="Times New Roman"/>
              </a:rPr>
              <a:t>reserved </a:t>
            </a:r>
            <a:r>
              <a:rPr sz="2400" spc="-10" dirty="0">
                <a:latin typeface="Times New Roman"/>
                <a:cs typeface="Times New Roman"/>
              </a:rPr>
              <a:t>for </a:t>
            </a:r>
            <a:r>
              <a:rPr sz="2400" spc="25" dirty="0">
                <a:latin typeface="Times New Roman"/>
                <a:cs typeface="Times New Roman"/>
              </a:rPr>
              <a:t>Private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35" dirty="0">
                <a:latin typeface="Times New Roman"/>
                <a:cs typeface="Times New Roman"/>
              </a:rPr>
              <a:t>These </a:t>
            </a:r>
            <a:r>
              <a:rPr sz="2400" spc="5" dirty="0">
                <a:latin typeface="Times New Roman"/>
                <a:cs typeface="Times New Roman"/>
              </a:rPr>
              <a:t>addresses </a:t>
            </a:r>
            <a:r>
              <a:rPr sz="2400" spc="25" dirty="0">
                <a:latin typeface="Times New Roman"/>
                <a:cs typeface="Times New Roman"/>
              </a:rPr>
              <a:t>are </a:t>
            </a:r>
            <a:r>
              <a:rPr sz="2400" spc="-20" dirty="0">
                <a:latin typeface="Times New Roman"/>
                <a:cs typeface="Times New Roman"/>
              </a:rPr>
              <a:t>called </a:t>
            </a:r>
            <a:r>
              <a:rPr sz="2400" spc="5" dirty="0">
                <a:latin typeface="Times New Roman"/>
                <a:cs typeface="Times New Roman"/>
              </a:rPr>
              <a:t>private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addresses.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1431" y="2704291"/>
          <a:ext cx="8456295" cy="2261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228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20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IP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b="1" spc="35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0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IP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4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10.0.0.0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10.255.255.255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22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172.16.0.0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172.31.255.255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22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192.168.0.0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192.168.255.255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3" y="970394"/>
            <a:ext cx="25761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ELASTIC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IP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724" y="1662440"/>
            <a:ext cx="8591550" cy="33477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spc="5" dirty="0">
                <a:latin typeface="Times New Roman"/>
                <a:cs typeface="Times New Roman"/>
              </a:rPr>
              <a:t>Elastic </a:t>
            </a:r>
            <a:r>
              <a:rPr sz="2000" spc="50" dirty="0">
                <a:latin typeface="Times New Roman"/>
                <a:cs typeface="Times New Roman"/>
              </a:rPr>
              <a:t>IP </a:t>
            </a:r>
            <a:r>
              <a:rPr sz="2000" spc="-5" dirty="0">
                <a:latin typeface="Times New Roman"/>
                <a:cs typeface="Times New Roman"/>
              </a:rPr>
              <a:t>address, </a:t>
            </a:r>
            <a:r>
              <a:rPr sz="2000" spc="-15" dirty="0">
                <a:latin typeface="Times New Roman"/>
                <a:cs typeface="Times New Roman"/>
              </a:rPr>
              <a:t>you </a:t>
            </a:r>
            <a:r>
              <a:rPr sz="2000" spc="15" dirty="0">
                <a:latin typeface="Times New Roman"/>
                <a:cs typeface="Times New Roman"/>
              </a:rPr>
              <a:t>first </a:t>
            </a:r>
            <a:r>
              <a:rPr sz="2000" spc="-5" dirty="0">
                <a:latin typeface="Times New Roman"/>
                <a:cs typeface="Times New Roman"/>
              </a:rPr>
              <a:t>allocate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10" dirty="0">
                <a:latin typeface="Times New Roman"/>
                <a:cs typeface="Times New Roman"/>
              </a:rPr>
              <a:t>your </a:t>
            </a:r>
            <a:r>
              <a:rPr sz="2000" dirty="0">
                <a:latin typeface="Times New Roman"/>
                <a:cs typeface="Times New Roman"/>
              </a:rPr>
              <a:t>account,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andthen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associate </a:t>
            </a:r>
            <a:r>
              <a:rPr sz="2000" spc="20" dirty="0">
                <a:latin typeface="Times New Roman"/>
                <a:cs typeface="Times New Roman"/>
              </a:rPr>
              <a:t>it with </a:t>
            </a:r>
            <a:r>
              <a:rPr sz="2000" spc="10" dirty="0">
                <a:latin typeface="Times New Roman"/>
                <a:cs typeface="Times New Roman"/>
              </a:rPr>
              <a:t>your </a:t>
            </a:r>
            <a:r>
              <a:rPr sz="2000" spc="5" dirty="0">
                <a:latin typeface="Times New Roman"/>
                <a:cs typeface="Times New Roman"/>
              </a:rPr>
              <a:t>instance </a:t>
            </a:r>
            <a:r>
              <a:rPr sz="2000" spc="2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25" dirty="0">
                <a:latin typeface="Times New Roman"/>
                <a:cs typeface="Times New Roman"/>
              </a:rPr>
              <a:t>network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55" dirty="0">
                <a:latin typeface="Times New Roman"/>
                <a:cs typeface="Times New Roman"/>
              </a:rPr>
              <a:t>When </a:t>
            </a:r>
            <a:r>
              <a:rPr sz="2000" spc="-15" dirty="0">
                <a:latin typeface="Times New Roman"/>
                <a:cs typeface="Times New Roman"/>
              </a:rPr>
              <a:t>you associate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spc="5" dirty="0">
                <a:latin typeface="Times New Roman"/>
                <a:cs typeface="Times New Roman"/>
              </a:rPr>
              <a:t>Elastic </a:t>
            </a:r>
            <a:r>
              <a:rPr sz="2000" spc="45" dirty="0">
                <a:latin typeface="Times New Roman"/>
                <a:cs typeface="Times New Roman"/>
              </a:rPr>
              <a:t>IP </a:t>
            </a:r>
            <a:r>
              <a:rPr sz="2000" spc="20" dirty="0">
                <a:latin typeface="Times New Roman"/>
                <a:cs typeface="Times New Roman"/>
              </a:rPr>
              <a:t>address with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spc="5" dirty="0">
                <a:latin typeface="Times New Roman"/>
                <a:cs typeface="Times New Roman"/>
              </a:rPr>
              <a:t>instance </a:t>
            </a:r>
            <a:r>
              <a:rPr sz="2000" spc="25" dirty="0">
                <a:latin typeface="Times New Roman"/>
                <a:cs typeface="Times New Roman"/>
              </a:rPr>
              <a:t>or </a:t>
            </a:r>
            <a:r>
              <a:rPr sz="2000" spc="15" dirty="0">
                <a:latin typeface="Times New Roman"/>
                <a:cs typeface="Times New Roman"/>
              </a:rPr>
              <a:t>its </a:t>
            </a:r>
            <a:r>
              <a:rPr sz="2000" spc="25" dirty="0">
                <a:latin typeface="Times New Roman"/>
                <a:cs typeface="Times New Roman"/>
              </a:rPr>
              <a:t>primary  </a:t>
            </a:r>
            <a:r>
              <a:rPr sz="2000" spc="30" dirty="0">
                <a:latin typeface="Times New Roman"/>
                <a:cs typeface="Times New Roman"/>
              </a:rPr>
              <a:t>network </a:t>
            </a:r>
            <a:r>
              <a:rPr sz="2000" spc="-15" dirty="0">
                <a:latin typeface="Times New Roman"/>
                <a:cs typeface="Times New Roman"/>
              </a:rPr>
              <a:t>interface, </a:t>
            </a:r>
            <a:r>
              <a:rPr sz="2000" spc="3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instance's </a:t>
            </a:r>
            <a:r>
              <a:rPr sz="2000" spc="-20" dirty="0">
                <a:latin typeface="Times New Roman"/>
                <a:cs typeface="Times New Roman"/>
              </a:rPr>
              <a:t>public </a:t>
            </a:r>
            <a:r>
              <a:rPr sz="2000" spc="45" dirty="0">
                <a:latin typeface="Times New Roman"/>
                <a:cs typeface="Times New Roman"/>
              </a:rPr>
              <a:t>IP </a:t>
            </a:r>
            <a:r>
              <a:rPr sz="2000" spc="15" dirty="0">
                <a:latin typeface="Times New Roman"/>
                <a:cs typeface="Times New Roman"/>
              </a:rPr>
              <a:t>address </a:t>
            </a:r>
            <a:r>
              <a:rPr sz="2000" spc="-50" dirty="0">
                <a:latin typeface="Times New Roman"/>
                <a:cs typeface="Times New Roman"/>
              </a:rPr>
              <a:t>(if </a:t>
            </a:r>
            <a:r>
              <a:rPr sz="2000" spc="20" dirty="0">
                <a:latin typeface="Times New Roman"/>
                <a:cs typeface="Times New Roman"/>
              </a:rPr>
              <a:t>it </a:t>
            </a:r>
            <a:r>
              <a:rPr sz="2000" spc="5" dirty="0">
                <a:latin typeface="Times New Roman"/>
                <a:cs typeface="Times New Roman"/>
              </a:rPr>
              <a:t>had </a:t>
            </a:r>
            <a:r>
              <a:rPr sz="2000" spc="-5" dirty="0">
                <a:latin typeface="Times New Roman"/>
                <a:cs typeface="Times New Roman"/>
              </a:rPr>
              <a:t>one)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released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back  </a:t>
            </a:r>
            <a:r>
              <a:rPr sz="2000" spc="2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Amazon's pool </a:t>
            </a:r>
            <a:r>
              <a:rPr sz="2000" spc="-30" dirty="0">
                <a:latin typeface="Times New Roman"/>
                <a:cs typeface="Times New Roman"/>
              </a:rPr>
              <a:t>of </a:t>
            </a:r>
            <a:r>
              <a:rPr sz="2000" spc="-20" dirty="0">
                <a:latin typeface="Times New Roman"/>
                <a:cs typeface="Times New Roman"/>
              </a:rPr>
              <a:t>public </a:t>
            </a:r>
            <a:r>
              <a:rPr sz="2000" spc="55" dirty="0">
                <a:latin typeface="Times New Roman"/>
                <a:cs typeface="Times New Roman"/>
              </a:rPr>
              <a:t>IP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355600" marR="418465" indent="-3435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20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15" dirty="0">
                <a:latin typeface="Times New Roman"/>
                <a:cs typeface="Times New Roman"/>
              </a:rPr>
              <a:t>disassociate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spc="5" dirty="0">
                <a:latin typeface="Times New Roman"/>
                <a:cs typeface="Times New Roman"/>
              </a:rPr>
              <a:t>Elastic </a:t>
            </a:r>
            <a:r>
              <a:rPr sz="2000" spc="45" dirty="0">
                <a:latin typeface="Times New Roman"/>
                <a:cs typeface="Times New Roman"/>
              </a:rPr>
              <a:t>IP </a:t>
            </a:r>
            <a:r>
              <a:rPr sz="2000" spc="1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from a resource, </a:t>
            </a:r>
            <a:r>
              <a:rPr sz="2000" spc="1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reassociate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it  </a:t>
            </a:r>
            <a:r>
              <a:rPr sz="2000" spc="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disassociated </a:t>
            </a:r>
            <a:r>
              <a:rPr sz="2000" spc="5" dirty="0">
                <a:latin typeface="Times New Roman"/>
                <a:cs typeface="Times New Roman"/>
              </a:rPr>
              <a:t>Elastic </a:t>
            </a:r>
            <a:r>
              <a:rPr sz="2000" spc="50" dirty="0">
                <a:latin typeface="Times New Roman"/>
                <a:cs typeface="Times New Roman"/>
              </a:rPr>
              <a:t>IP </a:t>
            </a:r>
            <a:r>
              <a:rPr sz="2000" spc="15" dirty="0">
                <a:latin typeface="Times New Roman"/>
                <a:cs typeface="Times New Roman"/>
              </a:rPr>
              <a:t>address </a:t>
            </a:r>
            <a:r>
              <a:rPr sz="2000" spc="5" dirty="0">
                <a:latin typeface="Times New Roman"/>
                <a:cs typeface="Times New Roman"/>
              </a:rPr>
              <a:t>remains </a:t>
            </a:r>
            <a:r>
              <a:rPr sz="2000" spc="-5" dirty="0">
                <a:latin typeface="Times New Roman"/>
                <a:cs typeface="Times New Roman"/>
              </a:rPr>
              <a:t>allocated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10" dirty="0">
                <a:latin typeface="Times New Roman"/>
                <a:cs typeface="Times New Roman"/>
              </a:rPr>
              <a:t>your account </a:t>
            </a:r>
            <a:r>
              <a:rPr sz="2000" spc="25" dirty="0">
                <a:latin typeface="Times New Roman"/>
                <a:cs typeface="Times New Roman"/>
              </a:rPr>
              <a:t>until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explicitly </a:t>
            </a:r>
            <a:r>
              <a:rPr sz="2000" dirty="0">
                <a:latin typeface="Times New Roman"/>
                <a:cs typeface="Times New Roman"/>
              </a:rPr>
              <a:t>release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5" dirty="0">
                <a:latin typeface="Times New Roman"/>
                <a:cs typeface="Times New Roman"/>
              </a:rPr>
              <a:t>Elastic </a:t>
            </a:r>
            <a:r>
              <a:rPr sz="2000" spc="45" dirty="0">
                <a:latin typeface="Times New Roman"/>
                <a:cs typeface="Times New Roman"/>
              </a:rPr>
              <a:t>IP </a:t>
            </a:r>
            <a:r>
              <a:rPr sz="2000" spc="15" dirty="0">
                <a:latin typeface="Times New Roman"/>
                <a:cs typeface="Times New Roman"/>
              </a:rPr>
              <a:t>address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use in a </a:t>
            </a:r>
            <a:r>
              <a:rPr sz="2000" spc="-35" dirty="0">
                <a:latin typeface="Times New Roman"/>
                <a:cs typeface="Times New Roman"/>
              </a:rPr>
              <a:t>specific </a:t>
            </a:r>
            <a:r>
              <a:rPr sz="2000" spc="25" dirty="0">
                <a:latin typeface="Times New Roman"/>
                <a:cs typeface="Times New Roman"/>
              </a:rPr>
              <a:t>region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only.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28" y="1046594"/>
            <a:ext cx="41382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NETWORK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AND HOST</a:t>
            </a:r>
            <a:r>
              <a:rPr sz="2400" b="1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PORTIONS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727" y="1682163"/>
            <a:ext cx="522668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IP </a:t>
            </a:r>
            <a:r>
              <a:rPr sz="2000" spc="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is divided into Network </a:t>
            </a:r>
            <a:r>
              <a:rPr sz="2000" spc="5" dirty="0">
                <a:latin typeface="Times New Roman"/>
                <a:cs typeface="Times New Roman"/>
              </a:rPr>
              <a:t>&amp;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HostPortion.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724" y="4334862"/>
            <a:ext cx="392620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Host: specific a device in the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  Network: set of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818" y="2157450"/>
          <a:ext cx="8785225" cy="1944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8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NETWORK/HOST</a:t>
                      </a:r>
                      <a:r>
                        <a:rPr sz="20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PORTION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15" dirty="0">
                          <a:latin typeface="Times New Roman"/>
                          <a:cs typeface="Times New Roman"/>
                        </a:rPr>
                        <a:t>N.H.H.H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N.N.H.H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N.N.N.H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13194"/>
            <a:ext cx="18656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SUBNET</a:t>
            </a:r>
            <a:r>
              <a:rPr sz="2400" b="1" spc="-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MASK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5802" y="948146"/>
          <a:ext cx="7375323" cy="413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715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1303020" algn="l"/>
                          <a:tab pos="4260215" algn="l"/>
                        </a:tabLst>
                      </a:pPr>
                      <a:r>
                        <a:rPr sz="1600" b="1" spc="-5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SUBNET</a:t>
                      </a:r>
                      <a:r>
                        <a:rPr sz="16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MASK	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255.0.0.0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 rowSpan="3"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4700" b="1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4700" b="1" spc="-530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700" b="1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57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965835" algn="l"/>
                          <a:tab pos="3921760" algn="l"/>
                        </a:tabLst>
                      </a:pPr>
                      <a:r>
                        <a:rPr sz="1600" b="1" spc="-45" dirty="0">
                          <a:latin typeface="Times New Roman"/>
                          <a:cs typeface="Times New Roman"/>
                        </a:rPr>
                        <a:t>CLASS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SUBNET</a:t>
                      </a:r>
                      <a:r>
                        <a:rPr sz="16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MASK	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255.255.0.0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55">
                <a:tc rowSpan="3"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700" b="1" spc="325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/16</a:t>
                      </a:r>
                      <a:r>
                        <a:rPr sz="4700" b="1" spc="-685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2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2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7205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973455" algn="l"/>
                          <a:tab pos="3929379" algn="l"/>
                        </a:tabLst>
                      </a:pPr>
                      <a:r>
                        <a:rPr sz="1600" b="1" spc="-5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SUBNET</a:t>
                      </a:r>
                      <a:r>
                        <a:rPr sz="16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MASK	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255.255.255.0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255">
                <a:tc rowSpan="3"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4700" b="1" spc="325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/24</a:t>
                      </a:r>
                      <a:r>
                        <a:rPr sz="4700" b="1" spc="-685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167" y="589394"/>
            <a:ext cx="1346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17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8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6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950644"/>
            <a:ext cx="82296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*</a:t>
            </a:r>
            <a:r>
              <a:rPr b="0" spc="220" dirty="0">
                <a:latin typeface="Times New Roman"/>
                <a:cs typeface="Times New Roman"/>
              </a:rPr>
              <a:t> </a:t>
            </a:r>
            <a:r>
              <a:rPr spc="60" dirty="0"/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998" y="1677899"/>
            <a:ext cx="3404870" cy="239296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Times New Roman"/>
              <a:buChar char="*"/>
              <a:tabLst>
                <a:tab pos="355600" algn="l"/>
              </a:tabLst>
            </a:pPr>
            <a:r>
              <a:rPr sz="3200" b="1" spc="145" dirty="0">
                <a:latin typeface="Times New Roman"/>
                <a:cs typeface="Times New Roman"/>
              </a:rPr>
              <a:t>TCP/IP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Times New Roman"/>
              <a:buChar char="*"/>
              <a:tabLst>
                <a:tab pos="355600" algn="l"/>
              </a:tabLst>
            </a:pPr>
            <a:r>
              <a:rPr sz="3200" b="1" spc="30" dirty="0">
                <a:latin typeface="Times New Roman"/>
                <a:cs typeface="Times New Roman"/>
              </a:rPr>
              <a:t>IPv4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Address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Times New Roman"/>
              <a:buChar char="*"/>
              <a:tabLst>
                <a:tab pos="355600" algn="l"/>
              </a:tabLst>
            </a:pPr>
            <a:r>
              <a:rPr sz="3200" b="1" spc="20" dirty="0">
                <a:latin typeface="Times New Roman"/>
                <a:cs typeface="Times New Roman"/>
              </a:rPr>
              <a:t>IP </a:t>
            </a:r>
            <a:r>
              <a:rPr sz="3200" b="1" spc="-10" dirty="0">
                <a:latin typeface="Times New Roman"/>
                <a:cs typeface="Times New Roman"/>
              </a:rPr>
              <a:t>Address</a:t>
            </a:r>
            <a:r>
              <a:rPr sz="3200" b="1" spc="-40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Types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Times New Roman"/>
              <a:buChar char="*"/>
              <a:tabLst>
                <a:tab pos="355600" algn="l"/>
              </a:tabLst>
            </a:pPr>
            <a:r>
              <a:rPr sz="3200" b="1" spc="-105" dirty="0">
                <a:latin typeface="Times New Roman"/>
                <a:cs typeface="Times New Roman"/>
              </a:rPr>
              <a:t>NAT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47" y="1111394"/>
            <a:ext cx="5240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NETWORK ADDRESS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TRANSLATION</a:t>
            </a:r>
            <a:r>
              <a:rPr sz="2400" b="1" spc="-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(NAT)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14" y="5769918"/>
            <a:ext cx="177101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981889"/>
            <a:ext cx="832739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3020" algn="just">
              <a:lnSpc>
                <a:spcPct val="150100"/>
              </a:lnSpc>
              <a:spcBef>
                <a:spcPts val="100"/>
              </a:spcBef>
            </a:pPr>
            <a:r>
              <a:rPr sz="2000" spc="-80" dirty="0">
                <a:latin typeface="Times New Roman"/>
                <a:cs typeface="Times New Roman"/>
              </a:rPr>
              <a:t>NAT </a:t>
            </a:r>
            <a:r>
              <a:rPr sz="2000" spc="15" dirty="0">
                <a:latin typeface="Times New Roman"/>
                <a:cs typeface="Times New Roman"/>
              </a:rPr>
              <a:t>(Network </a:t>
            </a:r>
            <a:r>
              <a:rPr sz="2000" spc="10" dirty="0">
                <a:latin typeface="Times New Roman"/>
                <a:cs typeface="Times New Roman"/>
              </a:rPr>
              <a:t>Address </a:t>
            </a:r>
            <a:r>
              <a:rPr sz="2000" spc="20" dirty="0">
                <a:latin typeface="Times New Roman"/>
                <a:cs typeface="Times New Roman"/>
              </a:rPr>
              <a:t>Translation) </a:t>
            </a:r>
            <a:r>
              <a:rPr sz="2000" spc="5" dirty="0">
                <a:latin typeface="Times New Roman"/>
                <a:cs typeface="Times New Roman"/>
              </a:rPr>
              <a:t>Maps </a:t>
            </a:r>
            <a:r>
              <a:rPr sz="2000" spc="25" dirty="0">
                <a:latin typeface="Times New Roman"/>
                <a:cs typeface="Times New Roman"/>
              </a:rPr>
              <a:t>Private </a:t>
            </a:r>
            <a:r>
              <a:rPr sz="2000" spc="45" dirty="0">
                <a:latin typeface="Times New Roman"/>
                <a:cs typeface="Times New Roman"/>
              </a:rPr>
              <a:t>IPs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IPs  </a:t>
            </a:r>
            <a:r>
              <a:rPr sz="2000" spc="55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20" dirty="0">
                <a:latin typeface="Times New Roman"/>
                <a:cs typeface="Times New Roman"/>
              </a:rPr>
              <a:t>required </a:t>
            </a:r>
            <a:r>
              <a:rPr sz="2000" spc="-10" dirty="0">
                <a:latin typeface="Times New Roman"/>
                <a:cs typeface="Times New Roman"/>
              </a:rPr>
              <a:t>because </a:t>
            </a:r>
            <a:r>
              <a:rPr sz="2000" spc="-30" dirty="0">
                <a:latin typeface="Times New Roman"/>
                <a:cs typeface="Times New Roman"/>
              </a:rPr>
              <a:t>of </a:t>
            </a:r>
            <a:r>
              <a:rPr sz="2000" spc="30" dirty="0">
                <a:latin typeface="Times New Roman"/>
                <a:cs typeface="Times New Roman"/>
              </a:rPr>
              <a:t>shortage </a:t>
            </a:r>
            <a:r>
              <a:rPr sz="2000" spc="-30" dirty="0">
                <a:latin typeface="Times New Roman"/>
                <a:cs typeface="Times New Roman"/>
              </a:rPr>
              <a:t>of </a:t>
            </a:r>
            <a:r>
              <a:rPr sz="2000" spc="35" dirty="0">
                <a:latin typeface="Times New Roman"/>
                <a:cs typeface="Times New Roman"/>
              </a:rPr>
              <a:t>IPv4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Address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2000" spc="-12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can use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20" dirty="0">
                <a:latin typeface="Times New Roman"/>
                <a:cs typeface="Times New Roman"/>
              </a:rPr>
              <a:t>network </a:t>
            </a:r>
            <a:r>
              <a:rPr sz="2000" spc="10" dirty="0">
                <a:latin typeface="Times New Roman"/>
                <a:cs typeface="Times New Roman"/>
              </a:rPr>
              <a:t>address </a:t>
            </a:r>
            <a:r>
              <a:rPr sz="2000" spc="25" dirty="0">
                <a:latin typeface="Times New Roman"/>
                <a:cs typeface="Times New Roman"/>
              </a:rPr>
              <a:t>translation </a:t>
            </a:r>
            <a:r>
              <a:rPr sz="2000" spc="-75" dirty="0">
                <a:latin typeface="Times New Roman"/>
                <a:cs typeface="Times New Roman"/>
              </a:rPr>
              <a:t>(NAT) </a:t>
            </a:r>
            <a:r>
              <a:rPr sz="2000" dirty="0">
                <a:latin typeface="Times New Roman"/>
                <a:cs typeface="Times New Roman"/>
              </a:rPr>
              <a:t>instance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20" dirty="0">
                <a:latin typeface="Times New Roman"/>
                <a:cs typeface="Times New Roman"/>
              </a:rPr>
              <a:t>public </a:t>
            </a:r>
            <a:r>
              <a:rPr sz="2000" spc="20" dirty="0">
                <a:latin typeface="Times New Roman"/>
                <a:cs typeface="Times New Roman"/>
              </a:rPr>
              <a:t>subnet </a:t>
            </a:r>
            <a:r>
              <a:rPr sz="2000" spc="-5" dirty="0">
                <a:latin typeface="Times New Roman"/>
                <a:cs typeface="Times New Roman"/>
              </a:rPr>
              <a:t>in  </a:t>
            </a:r>
            <a:r>
              <a:rPr sz="2000" spc="10" dirty="0">
                <a:latin typeface="Times New Roman"/>
                <a:cs typeface="Times New Roman"/>
              </a:rPr>
              <a:t>your </a:t>
            </a:r>
            <a:r>
              <a:rPr sz="2000" spc="-10" dirty="0">
                <a:latin typeface="Times New Roman"/>
                <a:cs typeface="Times New Roman"/>
              </a:rPr>
              <a:t>VPC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enable </a:t>
            </a:r>
            <a:r>
              <a:rPr sz="2000" dirty="0">
                <a:latin typeface="Times New Roman"/>
                <a:cs typeface="Times New Roman"/>
              </a:rPr>
              <a:t>instances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2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private </a:t>
            </a:r>
            <a:r>
              <a:rPr sz="2000" spc="20" dirty="0">
                <a:latin typeface="Times New Roman"/>
                <a:cs typeface="Times New Roman"/>
              </a:rPr>
              <a:t>subnet </a:t>
            </a:r>
            <a:r>
              <a:rPr sz="2000" spc="1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initiate </a:t>
            </a:r>
            <a:r>
              <a:rPr sz="2000" spc="15" dirty="0">
                <a:latin typeface="Times New Roman"/>
                <a:cs typeface="Times New Roman"/>
              </a:rPr>
              <a:t>outbound </a:t>
            </a:r>
            <a:r>
              <a:rPr sz="2000" spc="30" dirty="0">
                <a:latin typeface="Times New Roman"/>
                <a:cs typeface="Times New Roman"/>
              </a:rPr>
              <a:t>IPv4  </a:t>
            </a:r>
            <a:r>
              <a:rPr sz="2000" spc="-15" dirty="0">
                <a:latin typeface="Times New Roman"/>
                <a:cs typeface="Times New Roman"/>
              </a:rPr>
              <a:t>traffic </a:t>
            </a:r>
            <a:r>
              <a:rPr sz="2000" spc="15" dirty="0">
                <a:latin typeface="Times New Roman"/>
                <a:cs typeface="Times New Roman"/>
              </a:rPr>
              <a:t>to </a:t>
            </a:r>
            <a:r>
              <a:rPr sz="2000" spc="20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Internet </a:t>
            </a:r>
            <a:r>
              <a:rPr sz="2000" spc="25" dirty="0">
                <a:latin typeface="Times New Roman"/>
                <a:cs typeface="Times New Roman"/>
              </a:rPr>
              <a:t>or </a:t>
            </a:r>
            <a:r>
              <a:rPr sz="2000" spc="30" dirty="0">
                <a:latin typeface="Times New Roman"/>
                <a:cs typeface="Times New Roman"/>
              </a:rPr>
              <a:t>other </a:t>
            </a:r>
            <a:r>
              <a:rPr sz="2000" spc="-105" dirty="0">
                <a:latin typeface="Times New Roman"/>
                <a:cs typeface="Times New Roman"/>
              </a:rPr>
              <a:t>AWS </a:t>
            </a:r>
            <a:r>
              <a:rPr sz="2000" spc="-25" dirty="0">
                <a:latin typeface="Times New Roman"/>
                <a:cs typeface="Times New Roman"/>
              </a:rPr>
              <a:t>services, </a:t>
            </a:r>
            <a:r>
              <a:rPr sz="2000" spc="25" dirty="0">
                <a:latin typeface="Times New Roman"/>
                <a:cs typeface="Times New Roman"/>
              </a:rPr>
              <a:t>but </a:t>
            </a:r>
            <a:r>
              <a:rPr sz="2000" spc="10" dirty="0">
                <a:latin typeface="Times New Roman"/>
                <a:cs typeface="Times New Roman"/>
              </a:rPr>
              <a:t>prevent </a:t>
            </a:r>
            <a:r>
              <a:rPr sz="2000" spc="2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instances </a:t>
            </a:r>
            <a:r>
              <a:rPr sz="2000" spc="-5" dirty="0">
                <a:latin typeface="Times New Roman"/>
                <a:cs typeface="Times New Roman"/>
              </a:rPr>
              <a:t>from  </a:t>
            </a:r>
            <a:r>
              <a:rPr sz="2000" dirty="0">
                <a:latin typeface="Times New Roman"/>
                <a:cs typeface="Times New Roman"/>
              </a:rPr>
              <a:t>receiving </a:t>
            </a:r>
            <a:r>
              <a:rPr sz="2000" spc="5" dirty="0">
                <a:latin typeface="Times New Roman"/>
                <a:cs typeface="Times New Roman"/>
              </a:rPr>
              <a:t>inbound </a:t>
            </a:r>
            <a:r>
              <a:rPr sz="2000" spc="-10" dirty="0">
                <a:latin typeface="Times New Roman"/>
                <a:cs typeface="Times New Roman"/>
              </a:rPr>
              <a:t>traffic </a:t>
            </a:r>
            <a:r>
              <a:rPr sz="2000" dirty="0">
                <a:latin typeface="Times New Roman"/>
                <a:cs typeface="Times New Roman"/>
              </a:rPr>
              <a:t>initiated </a:t>
            </a:r>
            <a:r>
              <a:rPr sz="2000" spc="-5" dirty="0">
                <a:latin typeface="Times New Roman"/>
                <a:cs typeface="Times New Roman"/>
              </a:rPr>
              <a:t>by someone </a:t>
            </a:r>
            <a:r>
              <a:rPr sz="2000" spc="15" dirty="0">
                <a:latin typeface="Times New Roman"/>
                <a:cs typeface="Times New Roman"/>
              </a:rPr>
              <a:t>on </a:t>
            </a:r>
            <a:r>
              <a:rPr sz="2000" spc="30" dirty="0">
                <a:latin typeface="Times New Roman"/>
                <a:cs typeface="Times New Roman"/>
              </a:rPr>
              <a:t>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Internet.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7" y="2"/>
            <a:ext cx="9141333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95" y="199327"/>
            <a:ext cx="5240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NETWORK ADDRESS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TRANSLATION</a:t>
            </a:r>
            <a:r>
              <a:rPr sz="24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(NAT)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7609" y="676287"/>
            <a:ext cx="7380859" cy="4032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928" y="1835257"/>
            <a:ext cx="2297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AEEE"/>
                </a:solidFill>
                <a:latin typeface="Calibri"/>
                <a:cs typeface="Calibri"/>
              </a:rPr>
              <a:t>THANK</a:t>
            </a:r>
            <a:r>
              <a:rPr sz="3600" spc="-140" dirty="0">
                <a:solidFill>
                  <a:srgbClr val="00AEEE"/>
                </a:solidFill>
                <a:latin typeface="Calibri"/>
                <a:cs typeface="Calibri"/>
              </a:rPr>
              <a:t> </a:t>
            </a:r>
            <a:r>
              <a:rPr sz="3600" spc="-35" dirty="0">
                <a:solidFill>
                  <a:srgbClr val="00AEEE"/>
                </a:solidFill>
                <a:latin typeface="Calibri"/>
                <a:cs typeface="Calibri"/>
              </a:rPr>
              <a:t>YOU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3" y="742950"/>
            <a:ext cx="14014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132" y="1140866"/>
            <a:ext cx="7696200" cy="318805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spc="-15" dirty="0">
                <a:latin typeface="Times New Roman"/>
                <a:cs typeface="Times New Roman"/>
              </a:rPr>
              <a:t>Protocol: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rules to follow to have proper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b="1" spc="-5" dirty="0">
                <a:latin typeface="Times New Roman"/>
                <a:cs typeface="Times New Roman"/>
              </a:rPr>
              <a:t>Network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protocols: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TCP/IP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DOD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IPx/SPx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Novell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Times New Roman"/>
                <a:cs typeface="Times New Roman"/>
              </a:rPr>
              <a:t>AppleTalk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NetBIOS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Microsoft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OSI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ISO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" y="741794"/>
            <a:ext cx="2240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WHAT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TCP/IP</a:t>
            </a:r>
            <a:r>
              <a:rPr sz="2400" b="1" spc="-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156" y="1147650"/>
            <a:ext cx="8358505" cy="32579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TCP/IP is a standard protocol used between </a:t>
            </a:r>
            <a:r>
              <a:rPr sz="2000" spc="-5" dirty="0">
                <a:latin typeface="Times New Roman"/>
                <a:cs typeface="Times New Roman"/>
              </a:rPr>
              <a:t>computers </a:t>
            </a:r>
            <a:r>
              <a:rPr sz="2000" dirty="0">
                <a:latin typeface="Times New Roman"/>
                <a:cs typeface="Times New Roman"/>
              </a:rPr>
              <a:t>and network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devicesfor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communication.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TCP/IP</a:t>
            </a:r>
            <a:r>
              <a:rPr sz="2000" b="1" spc="-25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addressing: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Times New Roman"/>
                <a:cs typeface="Times New Roman"/>
              </a:rPr>
              <a:t>IPAddress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It is a Network </a:t>
            </a:r>
            <a:r>
              <a:rPr sz="2000" spc="-5" dirty="0">
                <a:latin typeface="Times New Roman"/>
                <a:cs typeface="Times New Roman"/>
              </a:rPr>
              <a:t>layer </a:t>
            </a:r>
            <a:r>
              <a:rPr sz="2000" dirty="0">
                <a:latin typeface="Times New Roman"/>
                <a:cs typeface="Times New Roman"/>
              </a:rPr>
              <a:t>address(Layer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3)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80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versions of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IP: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39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Version </a:t>
            </a: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0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38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Version </a:t>
            </a: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87061"/>
            <a:ext cx="18910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IPV4</a:t>
            </a:r>
            <a:r>
              <a:rPr sz="2400" b="1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132" y="949635"/>
            <a:ext cx="3443604" cy="75661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Times New Roman"/>
                <a:cs typeface="Times New Roman"/>
              </a:rPr>
              <a:t>Bit </a:t>
            </a:r>
            <a:r>
              <a:rPr sz="2000" dirty="0">
                <a:latin typeface="Times New Roman"/>
                <a:cs typeface="Times New Roman"/>
              </a:rPr>
              <a:t>is represented by 0 or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(32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132" y="3355803"/>
            <a:ext cx="2819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32 bits divided into 4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octets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4065" y="1766651"/>
          <a:ext cx="7129780" cy="1447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949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b="1" spc="15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20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3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00000000000000000000000000000000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11111111111111111111111111111111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823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10101010111100000000111111001100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9628" y="3777569"/>
          <a:ext cx="7129144" cy="1207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75">
                <a:tc>
                  <a:txBody>
                    <a:bodyPr/>
                    <a:lstStyle/>
                    <a:p>
                      <a:pPr marR="1270" algn="ctr">
                        <a:lnSpc>
                          <a:spcPts val="2340"/>
                        </a:lnSpc>
                      </a:pPr>
                      <a:r>
                        <a:rPr sz="2000" b="1" spc="1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A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340"/>
                        </a:lnSpc>
                      </a:pP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Third </a:t>
                      </a: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A0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Fourth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04"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10101010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11110000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00001111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A0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01010101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A0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894194"/>
            <a:ext cx="26682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BINARY TO</a:t>
            </a:r>
            <a:r>
              <a:rPr sz="24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DECIMAL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363" y="1285574"/>
            <a:ext cx="31197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Times New Roman"/>
                <a:cs typeface="Times New Roman"/>
              </a:rPr>
              <a:t>Taking </a:t>
            </a:r>
            <a:r>
              <a:rPr sz="2400" spc="-5" dirty="0">
                <a:latin typeface="Times New Roman"/>
                <a:cs typeface="Times New Roman"/>
              </a:rPr>
              <a:t>example as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0’s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8823" y="1853393"/>
          <a:ext cx="8136252" cy="3154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71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334">
                <a:tc gridSpan="8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2000" b="1" spc="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464184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34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25450" algn="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2039"/>
                        </a:lnSpc>
                      </a:pPr>
                      <a:r>
                        <a:rPr sz="3000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2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128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322">
                <a:tc gridSpan="8"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65" dirty="0">
                          <a:latin typeface="Times New Roman"/>
                          <a:cs typeface="Times New Roman"/>
                        </a:rPr>
                        <a:t>128+0+32+0+8+0+2+0=170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32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657" y="496752"/>
            <a:ext cx="4360545" cy="70339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BINARY TO DECIMAL ON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000" b="1" spc="-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OCTETS</a:t>
            </a:r>
            <a:endParaRPr sz="2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  <a:spcBef>
                <a:spcPts val="335"/>
              </a:spcBef>
            </a:pPr>
            <a:r>
              <a:rPr sz="2000" b="0" spc="10" dirty="0">
                <a:latin typeface="Times New Roman"/>
                <a:cs typeface="Times New Roman"/>
              </a:rPr>
              <a:t>Taking </a:t>
            </a:r>
            <a:r>
              <a:rPr sz="2000" b="0" spc="-5" dirty="0">
                <a:latin typeface="Times New Roman"/>
                <a:cs typeface="Times New Roman"/>
              </a:rPr>
              <a:t>example as all</a:t>
            </a:r>
            <a:r>
              <a:rPr sz="2000" b="0" spc="-70" dirty="0">
                <a:latin typeface="Times New Roman"/>
                <a:cs typeface="Times New Roman"/>
              </a:rPr>
              <a:t> </a:t>
            </a:r>
            <a:r>
              <a:rPr sz="2000" b="0" spc="-125" dirty="0">
                <a:latin typeface="Times New Roman"/>
                <a:cs typeface="Times New Roman"/>
              </a:rPr>
              <a:t>0’s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204" y="1276351"/>
          <a:ext cx="8991596" cy="314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2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59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53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71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287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8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33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461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665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05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9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83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580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067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571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809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893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995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499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728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470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957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4617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699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516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623291">
                <a:tc gridSpan="8"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597535" marR="255270" indent="-347980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DECIMAL  CONVERSION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6350" algn="ctr">
                        <a:lnSpc>
                          <a:spcPts val="1555"/>
                        </a:lnSpc>
                      </a:pP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2860" algn="ctr">
                        <a:lnSpc>
                          <a:spcPts val="1555"/>
                        </a:lnSpc>
                      </a:pP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41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3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54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33">
                <a:tc>
                  <a:txBody>
                    <a:bodyPr/>
                    <a:lstStyle/>
                    <a:p>
                      <a:pPr marR="635"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55"/>
                        </a:lnSpc>
                      </a:pPr>
                      <a:r>
                        <a:rPr sz="2100" spc="22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255"/>
                        </a:lnSpc>
                      </a:pPr>
                      <a:r>
                        <a:rPr sz="2100" spc="22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255"/>
                        </a:lnSpc>
                      </a:pPr>
                      <a:r>
                        <a:rPr sz="2100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2100" spc="15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55"/>
                        </a:lnSpc>
                      </a:pPr>
                      <a:r>
                        <a:rPr sz="2100" spc="15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55"/>
                        </a:lnSpc>
                      </a:pPr>
                      <a:r>
                        <a:rPr sz="2100" spc="15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255"/>
                        </a:lnSpc>
                      </a:pPr>
                      <a:r>
                        <a:rPr sz="2100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32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095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128+0+32+0+8+0+2+0=170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1200" spc="30" dirty="0">
                          <a:latin typeface="Times New Roman"/>
                          <a:cs typeface="Times New Roman"/>
                        </a:rPr>
                        <a:t>128+64+32+16+0+0+0+0=240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sz="1400" spc="55" dirty="0">
                          <a:latin typeface="Times New Roman"/>
                          <a:cs typeface="Times New Roman"/>
                        </a:rPr>
                        <a:t>0+0+0+0+8+4+2+1=15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0+64+0+16+0+4+0+1=85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418">
                <a:tc gridSpan="8">
                  <a:txBody>
                    <a:bodyPr/>
                    <a:lstStyle/>
                    <a:p>
                      <a:pPr marR="635" algn="ctr">
                        <a:lnSpc>
                          <a:spcPts val="165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170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240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19050" algn="ctr">
                        <a:lnSpc>
                          <a:spcPts val="165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85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27150" y="4552950"/>
            <a:ext cx="6159500" cy="491490"/>
          </a:xfrm>
          <a:custGeom>
            <a:avLst/>
            <a:gdLst/>
            <a:ahLst/>
            <a:cxnLst/>
            <a:rect l="l" t="t" r="r" b="b"/>
            <a:pathLst>
              <a:path w="6159500" h="491489">
                <a:moveTo>
                  <a:pt x="0" y="491490"/>
                </a:moveTo>
                <a:lnTo>
                  <a:pt x="6159500" y="491490"/>
                </a:lnTo>
                <a:lnTo>
                  <a:pt x="6159500" y="0"/>
                </a:lnTo>
                <a:lnTo>
                  <a:pt x="0" y="0"/>
                </a:lnTo>
                <a:lnTo>
                  <a:pt x="0" y="49149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0" y="4558871"/>
            <a:ext cx="6159500" cy="491490"/>
          </a:xfrm>
          <a:custGeom>
            <a:avLst/>
            <a:gdLst/>
            <a:ahLst/>
            <a:cxnLst/>
            <a:rect l="l" t="t" r="r" b="b"/>
            <a:pathLst>
              <a:path w="6159500" h="491489">
                <a:moveTo>
                  <a:pt x="0" y="491490"/>
                </a:moveTo>
                <a:lnTo>
                  <a:pt x="6159500" y="491490"/>
                </a:lnTo>
                <a:lnTo>
                  <a:pt x="6159500" y="0"/>
                </a:lnTo>
                <a:lnTo>
                  <a:pt x="0" y="0"/>
                </a:lnTo>
                <a:lnTo>
                  <a:pt x="0" y="49149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7150" y="4602077"/>
            <a:ext cx="6159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7485" algn="ctr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latin typeface="Times New Roman"/>
                <a:cs typeface="Times New Roman"/>
              </a:rPr>
              <a:t>IP </a:t>
            </a:r>
            <a:r>
              <a:rPr sz="2400" b="1" spc="-30" dirty="0">
                <a:latin typeface="Times New Roman"/>
                <a:cs typeface="Times New Roman"/>
              </a:rPr>
              <a:t>ADDRESS: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170.240.15.85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1239658"/>
            <a:ext cx="1686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IPV4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8423" y="4537150"/>
            <a:ext cx="43599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decimal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form: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170.240.15.85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7679" y="2735274"/>
          <a:ext cx="7943849" cy="132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25" dirty="0">
                          <a:latin typeface="Times New Roman"/>
                          <a:cs typeface="Times New Roman"/>
                        </a:rPr>
                        <a:t>Octets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4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7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7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40" dirty="0">
                          <a:latin typeface="Times New Roman"/>
                          <a:cs typeface="Times New Roman"/>
                        </a:rPr>
                        <a:t>Third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35" dirty="0">
                          <a:latin typeface="Times New Roman"/>
                          <a:cs typeface="Times New Roman"/>
                        </a:rPr>
                        <a:t>Fourth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10101010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11110000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1111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1010101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170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240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85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8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IPADDRESS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170.240.15.85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44" y="817994"/>
            <a:ext cx="3185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RANGE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OF IPv4</a:t>
            </a:r>
            <a:r>
              <a:rPr sz="2400" b="1" spc="-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971" y="1178093"/>
            <a:ext cx="363727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latin typeface="Times New Roman"/>
                <a:cs typeface="Times New Roman"/>
              </a:rPr>
              <a:t>Taking </a:t>
            </a:r>
            <a:r>
              <a:rPr sz="2800" spc="-5" dirty="0">
                <a:latin typeface="Times New Roman"/>
                <a:cs typeface="Times New Roman"/>
              </a:rPr>
              <a:t>example as all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0’s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3745" y="1647868"/>
          <a:ext cx="8141332" cy="3362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0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0242">
                <a:tc gridSpan="8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2000" b="1" spc="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20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46164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42418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42">
                <a:tc>
                  <a:txBody>
                    <a:bodyPr/>
                    <a:lstStyle/>
                    <a:p>
                      <a:pPr marR="38735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45847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42227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43">
                <a:tc>
                  <a:txBody>
                    <a:bodyPr/>
                    <a:lstStyle/>
                    <a:p>
                      <a:pPr marR="347980" algn="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18465" algn="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245"/>
                        </a:lnSpc>
                      </a:pPr>
                      <a:r>
                        <a:rPr sz="3000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245"/>
                        </a:lnSpc>
                      </a:pPr>
                      <a:r>
                        <a:rPr sz="3000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381000" algn="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40195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42"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46164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4241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93">
                <a:tc gridSpan="8"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85" dirty="0">
                          <a:latin typeface="Times New Roman"/>
                          <a:cs typeface="Times New Roman"/>
                        </a:rPr>
                        <a:t>0+0+0+0+0+0+0+0=0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81">
                <a:tc gridSpan="8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</TotalTime>
  <Words>1331</Words>
  <Application>Microsoft Office PowerPoint</Application>
  <PresentationFormat>On-screen Show (16:9)</PresentationFormat>
  <Paragraphs>738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16.2 IP Addressing Scheme</vt:lpstr>
      <vt:lpstr>* Protocol</vt:lpstr>
      <vt:lpstr>PROTOCOL</vt:lpstr>
      <vt:lpstr>WHAT IS TCP/IP ?</vt:lpstr>
      <vt:lpstr>IPV4 ADDRESS</vt:lpstr>
      <vt:lpstr>BINARY TO DECIMAL</vt:lpstr>
      <vt:lpstr>BINARY TO DECIMAL ON 4 OCTETS Taking example as all 0’s</vt:lpstr>
      <vt:lpstr>IPV4 Address</vt:lpstr>
      <vt:lpstr>RANGE OF IPv4 ADDRESS</vt:lpstr>
      <vt:lpstr>RANGE OF IPv4 ADDRESS</vt:lpstr>
      <vt:lpstr>RANGE OF IPv4 ADDRESS</vt:lpstr>
      <vt:lpstr>RANGE OF IPv4 ADDRESS</vt:lpstr>
      <vt:lpstr>IP ADDRESS CLASSIFICATION</vt:lpstr>
      <vt:lpstr>TYPES OF COMMUNICATION</vt:lpstr>
      <vt:lpstr>DIFFERENCE BETWEEN PUBLIC AND PRIVATE IP</vt:lpstr>
      <vt:lpstr>PRIVATE IP ADDRESS</vt:lpstr>
      <vt:lpstr>ELASTIC IP ADDRESS</vt:lpstr>
      <vt:lpstr>NETWORK AND HOST PORTIONS</vt:lpstr>
      <vt:lpstr>SUBNET MASK</vt:lpstr>
      <vt:lpstr>NETWORK ADDRESS TRANSLATION (NAT)</vt:lpstr>
      <vt:lpstr>NETWORK ADDRESS TRANSLATION (NAT)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Ngwanah, Godwill</dc:creator>
  <cp:lastModifiedBy>Godwill Ngwanah</cp:lastModifiedBy>
  <cp:revision>9</cp:revision>
  <dcterms:created xsi:type="dcterms:W3CDTF">2020-04-25T22:15:29Z</dcterms:created>
  <dcterms:modified xsi:type="dcterms:W3CDTF">2023-09-09T21:21:51Z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2020-04-25T00:00:00Z</vt:filetime>
  </property>
</Properties>
</file>