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0" r:id="rId3"/>
    <p:sldId id="261" r:id="rId4"/>
    <p:sldId id="262" r:id="rId5"/>
    <p:sldId id="263" r:id="rId6"/>
    <p:sldId id="264" r:id="rId7"/>
    <p:sldId id="265" r:id="rId8"/>
    <p:sldId id="266"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AM" id="{C9BC674F-11A4-432F-B7DB-DF2D637AB4D4}">
          <p14:sldIdLst>
            <p14:sldId id="256"/>
            <p14:sldId id="260"/>
            <p14:sldId id="261"/>
            <p14:sldId id="262"/>
            <p14:sldId id="263"/>
            <p14:sldId id="264"/>
            <p14:sldId id="265"/>
            <p14:sldId id="266"/>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6" d="100"/>
          <a:sy n="86" d="100"/>
        </p:scale>
        <p:origin x="1354" y="6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AC104024-21A3-4359-A89B-CEDB2AC7546A}" type="datetimeFigureOut">
              <a:rPr lang="en-US" smtClean="0"/>
              <a:t>9/14/2023</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FA3ED2FC-2799-4952-B476-D56CEDFF127C}"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AC104024-21A3-4359-A89B-CEDB2AC7546A}" type="datetimeFigureOut">
              <a:rPr lang="en-US" smtClean="0"/>
              <a:t>9/14/2023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3ED2FC-2799-4952-B476-D56CEDFF127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AC104024-21A3-4359-A89B-CEDB2AC7546A}" type="datetimeFigureOut">
              <a:rPr lang="en-US" smtClean="0"/>
              <a:t>9/14/2023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3ED2FC-2799-4952-B476-D56CEDFF127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AC104024-21A3-4359-A89B-CEDB2AC7546A}" type="datetimeFigureOut">
              <a:rPr lang="en-US" smtClean="0"/>
              <a:t>9/14/2023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3ED2FC-2799-4952-B476-D56CEDFF127C}"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AC104024-21A3-4359-A89B-CEDB2AC7546A}" type="datetimeFigureOut">
              <a:rPr lang="en-US" smtClean="0"/>
              <a:t>9/14/2023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3ED2FC-2799-4952-B476-D56CEDFF127C}"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AC104024-21A3-4359-A89B-CEDB2AC7546A}" type="datetimeFigureOut">
              <a:rPr lang="en-US" smtClean="0"/>
              <a:t>9/14/2023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3ED2FC-2799-4952-B476-D56CEDFF127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AC104024-21A3-4359-A89B-CEDB2AC7546A}" type="datetimeFigureOut">
              <a:rPr lang="en-US" smtClean="0"/>
              <a:t>9/14/2023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A3ED2FC-2799-4952-B476-D56CEDFF127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AC104024-21A3-4359-A89B-CEDB2AC7546A}" type="datetimeFigureOut">
              <a:rPr lang="en-US" smtClean="0"/>
              <a:t>9/14/2023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A3ED2FC-2799-4952-B476-D56CEDFF127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104024-21A3-4359-A89B-CEDB2AC7546A}" type="datetimeFigureOut">
              <a:rPr lang="en-US" smtClean="0"/>
              <a:t>9/14/2023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A3ED2FC-2799-4952-B476-D56CEDFF127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AC104024-21A3-4359-A89B-CEDB2AC7546A}" type="datetimeFigureOut">
              <a:rPr lang="en-US" smtClean="0"/>
              <a:t>9/14/2023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3ED2FC-2799-4952-B476-D56CEDFF127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AC104024-21A3-4359-A89B-CEDB2AC7546A}" type="datetimeFigureOut">
              <a:rPr lang="en-US" smtClean="0"/>
              <a:t>9/14/2023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FA3ED2FC-2799-4952-B476-D56CEDFF127C}" type="slidenum">
              <a:rPr lang="en-US" smtClean="0"/>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AC104024-21A3-4359-A89B-CEDB2AC7546A}" type="datetimeFigureOut">
              <a:rPr lang="en-US" smtClean="0"/>
              <a:t>9/14/2023</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FA3ED2FC-2799-4952-B476-D56CEDFF127C}" type="slidenum">
              <a:rPr lang="en-US" smtClean="0"/>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pic>
        <p:nvPicPr>
          <p:cNvPr id="4" name="Picture 3" descr="A logo with a black background&#10;&#10;Description automatically generated">
            <a:extLst>
              <a:ext uri="{FF2B5EF4-FFF2-40B4-BE49-F238E27FC236}">
                <a16:creationId xmlns:a16="http://schemas.microsoft.com/office/drawing/2014/main" id="{619F1C69-DBF8-9F45-1137-A49BE2F0F0A8}"/>
              </a:ext>
            </a:extLst>
          </p:cNvPr>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0" y="-16114"/>
            <a:ext cx="1143000" cy="690671"/>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0"/>
            <a:ext cx="7851648" cy="5715000"/>
          </a:xfrm>
        </p:spPr>
        <p:txBody>
          <a:bodyPr>
            <a:normAutofit/>
          </a:bodyPr>
          <a:lstStyle/>
          <a:p>
            <a:pPr algn="ctr"/>
            <a:r>
              <a:rPr lang="en-US" sz="5400" dirty="0">
                <a:solidFill>
                  <a:srgbClr val="FFC000"/>
                </a:solidFill>
              </a:rPr>
              <a:t>TNGS Learning Solutions</a:t>
            </a:r>
            <a:br>
              <a:rPr lang="en-US" sz="5400" dirty="0">
                <a:solidFill>
                  <a:srgbClr val="FFC000"/>
                </a:solidFill>
              </a:rPr>
            </a:br>
            <a:r>
              <a:rPr lang="en-US" sz="5400" dirty="0">
                <a:solidFill>
                  <a:srgbClr val="FFC000"/>
                </a:solidFill>
              </a:rPr>
              <a:t>AWS Solutions Architect Online Course </a:t>
            </a:r>
            <a:br>
              <a:rPr lang="en-US" sz="5400" dirty="0">
                <a:solidFill>
                  <a:srgbClr val="FFC000"/>
                </a:solidFill>
              </a:rPr>
            </a:br>
            <a:r>
              <a:rPr lang="en-US" sz="3200" dirty="0"/>
              <a:t> </a:t>
            </a:r>
            <a:r>
              <a:rPr lang="en-US" sz="6000" dirty="0"/>
              <a:t>VPC Peering</a:t>
            </a:r>
            <a:endParaRPr lang="en-US" sz="5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460" y="1048512"/>
            <a:ext cx="8229600" cy="475488"/>
          </a:xfrm>
        </p:spPr>
        <p:txBody>
          <a:bodyPr>
            <a:noAutofit/>
          </a:bodyPr>
          <a:lstStyle/>
          <a:p>
            <a:pPr algn="ctr"/>
            <a:r>
              <a:rPr lang="en-US" sz="3200" b="1" dirty="0"/>
              <a:t>VPC Peering</a:t>
            </a:r>
          </a:p>
        </p:txBody>
      </p:sp>
      <p:sp>
        <p:nvSpPr>
          <p:cNvPr id="3" name="Content Placeholder 2"/>
          <p:cNvSpPr>
            <a:spLocks noGrp="1"/>
          </p:cNvSpPr>
          <p:nvPr>
            <p:ph idx="1"/>
          </p:nvPr>
        </p:nvSpPr>
        <p:spPr>
          <a:xfrm>
            <a:off x="457200" y="2438400"/>
            <a:ext cx="8229600" cy="4142705"/>
          </a:xfrm>
        </p:spPr>
        <p:txBody>
          <a:bodyPr>
            <a:normAutofit/>
          </a:bodyPr>
          <a:lstStyle/>
          <a:p>
            <a:pPr algn="l"/>
            <a:r>
              <a:rPr lang="en-US" b="0" i="0" dirty="0">
                <a:solidFill>
                  <a:srgbClr val="374151"/>
                </a:solidFill>
                <a:effectLst/>
                <a:latin typeface="Söhne"/>
              </a:rPr>
              <a:t>VPC peering is a networking feature provided by Amazon Web Services (AWS) that allows you to connect two Virtual Private Clouds (VPCs) together, enabling them to communicate as if they were on the same network. </a:t>
            </a:r>
          </a:p>
          <a:p>
            <a:pPr algn="l"/>
            <a:r>
              <a:rPr lang="en-US" b="0" i="0" dirty="0">
                <a:solidFill>
                  <a:srgbClr val="374151"/>
                </a:solidFill>
                <a:effectLst/>
                <a:latin typeface="Söhne"/>
              </a:rPr>
              <a:t>VPC peering is a private and direct connection that does not involve the public internet. </a:t>
            </a:r>
          </a:p>
          <a:p>
            <a:pPr algn="l"/>
            <a:r>
              <a:rPr lang="en-US" b="0" i="0" dirty="0">
                <a:solidFill>
                  <a:srgbClr val="374151"/>
                </a:solidFill>
                <a:effectLst/>
                <a:latin typeface="Söhne"/>
              </a:rPr>
              <a:t>It is a powerful feature that facilitates resource sharing, application deployments, and collaboration between different VPCs.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460" y="1048512"/>
            <a:ext cx="8229600" cy="475488"/>
          </a:xfrm>
        </p:spPr>
        <p:txBody>
          <a:bodyPr>
            <a:noAutofit/>
          </a:bodyPr>
          <a:lstStyle/>
          <a:p>
            <a:pPr algn="ctr"/>
            <a:r>
              <a:rPr lang="en-US" sz="3200" b="1" dirty="0"/>
              <a:t>VPC Peering</a:t>
            </a:r>
          </a:p>
        </p:txBody>
      </p:sp>
      <p:sp>
        <p:nvSpPr>
          <p:cNvPr id="3" name="Content Placeholder 2"/>
          <p:cNvSpPr>
            <a:spLocks noGrp="1"/>
          </p:cNvSpPr>
          <p:nvPr>
            <p:ph idx="1"/>
          </p:nvPr>
        </p:nvSpPr>
        <p:spPr>
          <a:xfrm>
            <a:off x="457200" y="2209800"/>
            <a:ext cx="8229600" cy="4371305"/>
          </a:xfrm>
        </p:spPr>
        <p:txBody>
          <a:bodyPr>
            <a:normAutofit/>
          </a:bodyPr>
          <a:lstStyle/>
          <a:p>
            <a:r>
              <a:rPr lang="en-US" b="1" i="0" dirty="0">
                <a:solidFill>
                  <a:srgbClr val="374151"/>
                </a:solidFill>
                <a:effectLst/>
                <a:latin typeface="Söhne"/>
              </a:rPr>
              <a:t>VPC Relationship</a:t>
            </a:r>
            <a:r>
              <a:rPr lang="en-US" b="0" i="0" dirty="0">
                <a:solidFill>
                  <a:srgbClr val="374151"/>
                </a:solidFill>
                <a:effectLst/>
                <a:latin typeface="Söhne"/>
              </a:rPr>
              <a:t>: In VPC peering, there are two VPCs involved: the requesting VPC (the initiator) and the accepting VPC (the recipient). The two VPCs can belong to the same AWS account or different AWS accounts, as long as the accounts are in the same AWS region.</a:t>
            </a:r>
          </a:p>
          <a:p>
            <a:r>
              <a:rPr lang="en-US" b="1" i="0" dirty="0">
                <a:solidFill>
                  <a:srgbClr val="374151"/>
                </a:solidFill>
                <a:effectLst/>
                <a:latin typeface="Söhne"/>
              </a:rPr>
              <a:t>Private Connectivity</a:t>
            </a:r>
            <a:r>
              <a:rPr lang="en-US" b="0" i="0" dirty="0">
                <a:solidFill>
                  <a:srgbClr val="374151"/>
                </a:solidFill>
                <a:effectLst/>
                <a:latin typeface="Söhne"/>
              </a:rPr>
              <a:t>: VPC peering establishes a private, fully-routed connection between the VPCs. It allows instances in one VPC to communicate with instances in the other VPC using private IP addresses as if they were on the same network.</a:t>
            </a:r>
          </a:p>
        </p:txBody>
      </p:sp>
    </p:spTree>
    <p:extLst>
      <p:ext uri="{BB962C8B-B14F-4D97-AF65-F5344CB8AC3E}">
        <p14:creationId xmlns:p14="http://schemas.microsoft.com/office/powerpoint/2010/main" val="23725589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460" y="1048512"/>
            <a:ext cx="8229600" cy="475488"/>
          </a:xfrm>
        </p:spPr>
        <p:txBody>
          <a:bodyPr>
            <a:noAutofit/>
          </a:bodyPr>
          <a:lstStyle/>
          <a:p>
            <a:pPr algn="ctr"/>
            <a:r>
              <a:rPr lang="en-US" sz="3200" b="1" dirty="0"/>
              <a:t>VPC Peering</a:t>
            </a:r>
          </a:p>
        </p:txBody>
      </p:sp>
      <p:sp>
        <p:nvSpPr>
          <p:cNvPr id="3" name="Content Placeholder 2"/>
          <p:cNvSpPr>
            <a:spLocks noGrp="1"/>
          </p:cNvSpPr>
          <p:nvPr>
            <p:ph idx="1"/>
          </p:nvPr>
        </p:nvSpPr>
        <p:spPr>
          <a:xfrm>
            <a:off x="457200" y="2209800"/>
            <a:ext cx="8229600" cy="4371305"/>
          </a:xfrm>
        </p:spPr>
        <p:txBody>
          <a:bodyPr>
            <a:normAutofit/>
          </a:bodyPr>
          <a:lstStyle/>
          <a:p>
            <a:r>
              <a:rPr lang="en-US" b="1" i="0" dirty="0">
                <a:solidFill>
                  <a:srgbClr val="374151"/>
                </a:solidFill>
                <a:effectLst/>
                <a:latin typeface="Söhne"/>
              </a:rPr>
              <a:t>Transitive Routing</a:t>
            </a:r>
            <a:r>
              <a:rPr lang="en-US" b="0" i="0" dirty="0">
                <a:solidFill>
                  <a:srgbClr val="374151"/>
                </a:solidFill>
                <a:effectLst/>
                <a:latin typeface="Söhne"/>
              </a:rPr>
              <a:t>: VPC peering is not transitive, meaning that if VPC A is peered with VPC B and VPC B is peered with VPC C, VPC A and VPC C do not have a direct peering relationship. To enable communication between VPC A and VPC C, a separate peering connection must be established.</a:t>
            </a:r>
          </a:p>
          <a:p>
            <a:r>
              <a:rPr lang="en-US" b="1" i="0" dirty="0">
                <a:solidFill>
                  <a:srgbClr val="374151"/>
                </a:solidFill>
                <a:effectLst/>
                <a:latin typeface="Söhne"/>
              </a:rPr>
              <a:t>Security Groups and Network ACLs</a:t>
            </a:r>
            <a:r>
              <a:rPr lang="en-US" b="0" i="0" dirty="0">
                <a:solidFill>
                  <a:srgbClr val="374151"/>
                </a:solidFill>
                <a:effectLst/>
                <a:latin typeface="Söhne"/>
              </a:rPr>
              <a:t>: When using VPC peering, you can configure security groups and network ACLs to control inbound and outbound traffic between the peered VPCs, just like you would within a single VPC.</a:t>
            </a:r>
          </a:p>
        </p:txBody>
      </p:sp>
    </p:spTree>
    <p:extLst>
      <p:ext uri="{BB962C8B-B14F-4D97-AF65-F5344CB8AC3E}">
        <p14:creationId xmlns:p14="http://schemas.microsoft.com/office/powerpoint/2010/main" val="4778220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460" y="1048512"/>
            <a:ext cx="8229600" cy="475488"/>
          </a:xfrm>
        </p:spPr>
        <p:txBody>
          <a:bodyPr>
            <a:noAutofit/>
          </a:bodyPr>
          <a:lstStyle/>
          <a:p>
            <a:pPr algn="ctr"/>
            <a:r>
              <a:rPr lang="en-US" sz="3200" b="1" dirty="0"/>
              <a:t>VPC Peering</a:t>
            </a:r>
          </a:p>
        </p:txBody>
      </p:sp>
      <p:sp>
        <p:nvSpPr>
          <p:cNvPr id="3" name="Content Placeholder 2"/>
          <p:cNvSpPr>
            <a:spLocks noGrp="1"/>
          </p:cNvSpPr>
          <p:nvPr>
            <p:ph idx="1"/>
          </p:nvPr>
        </p:nvSpPr>
        <p:spPr>
          <a:xfrm>
            <a:off x="457200" y="2209800"/>
            <a:ext cx="8229600" cy="4371305"/>
          </a:xfrm>
        </p:spPr>
        <p:txBody>
          <a:bodyPr>
            <a:normAutofit/>
          </a:bodyPr>
          <a:lstStyle/>
          <a:p>
            <a:r>
              <a:rPr lang="en-US" b="1" i="0" dirty="0">
                <a:solidFill>
                  <a:srgbClr val="374151"/>
                </a:solidFill>
                <a:effectLst/>
                <a:latin typeface="Söhne"/>
              </a:rPr>
              <a:t>Routing</a:t>
            </a:r>
            <a:r>
              <a:rPr lang="en-US" b="0" i="0" dirty="0">
                <a:solidFill>
                  <a:srgbClr val="374151"/>
                </a:solidFill>
                <a:effectLst/>
                <a:latin typeface="Söhne"/>
              </a:rPr>
              <a:t>: By default, VPC peering connections use the default route table of each VPC. You can customize the route tables to control how traffic is routed between the peered VPCs. Typically, you add a route entry for the peered VPC's CIDR block.</a:t>
            </a:r>
          </a:p>
          <a:p>
            <a:r>
              <a:rPr lang="en-US" b="1" i="0" dirty="0">
                <a:solidFill>
                  <a:srgbClr val="374151"/>
                </a:solidFill>
                <a:effectLst/>
                <a:latin typeface="Söhne"/>
              </a:rPr>
              <a:t>Overlapping IP Addresses</a:t>
            </a:r>
            <a:r>
              <a:rPr lang="en-US" b="0" i="0" dirty="0">
                <a:solidFill>
                  <a:srgbClr val="374151"/>
                </a:solidFill>
                <a:effectLst/>
                <a:latin typeface="Söhne"/>
              </a:rPr>
              <a:t>: VPCs with overlapping IP address ranges cannot be peered. Ensure that the IP address ranges of the peered VPCs do not conflict.</a:t>
            </a:r>
          </a:p>
        </p:txBody>
      </p:sp>
    </p:spTree>
    <p:extLst>
      <p:ext uri="{BB962C8B-B14F-4D97-AF65-F5344CB8AC3E}">
        <p14:creationId xmlns:p14="http://schemas.microsoft.com/office/powerpoint/2010/main" val="503825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460" y="1048512"/>
            <a:ext cx="8229600" cy="475488"/>
          </a:xfrm>
        </p:spPr>
        <p:txBody>
          <a:bodyPr>
            <a:noAutofit/>
          </a:bodyPr>
          <a:lstStyle/>
          <a:p>
            <a:pPr algn="ctr"/>
            <a:r>
              <a:rPr lang="en-US" sz="3200" b="1" dirty="0"/>
              <a:t>VPC Peering</a:t>
            </a:r>
          </a:p>
        </p:txBody>
      </p:sp>
      <p:sp>
        <p:nvSpPr>
          <p:cNvPr id="3" name="Content Placeholder 2"/>
          <p:cNvSpPr>
            <a:spLocks noGrp="1"/>
          </p:cNvSpPr>
          <p:nvPr>
            <p:ph idx="1"/>
          </p:nvPr>
        </p:nvSpPr>
        <p:spPr>
          <a:xfrm>
            <a:off x="457200" y="2209800"/>
            <a:ext cx="8229600" cy="4371305"/>
          </a:xfrm>
        </p:spPr>
        <p:txBody>
          <a:bodyPr>
            <a:normAutofit/>
          </a:bodyPr>
          <a:lstStyle/>
          <a:p>
            <a:r>
              <a:rPr lang="en-US" b="1" i="0" dirty="0">
                <a:solidFill>
                  <a:srgbClr val="374151"/>
                </a:solidFill>
                <a:effectLst/>
                <a:latin typeface="Söhne"/>
              </a:rPr>
              <a:t>DNS Resolution</a:t>
            </a:r>
            <a:r>
              <a:rPr lang="en-US" b="0" i="0" dirty="0">
                <a:solidFill>
                  <a:srgbClr val="374151"/>
                </a:solidFill>
                <a:effectLst/>
                <a:latin typeface="Söhne"/>
              </a:rPr>
              <a:t>: You can enable DNS resolution between peered VPCs, allowing instances in one VPC to resolve the private DNS names of instances in the other VPC.</a:t>
            </a:r>
          </a:p>
          <a:p>
            <a:r>
              <a:rPr lang="en-US" b="1" i="0" dirty="0">
                <a:solidFill>
                  <a:srgbClr val="374151"/>
                </a:solidFill>
                <a:effectLst/>
                <a:latin typeface="Söhne"/>
              </a:rPr>
              <a:t>AWS Transit Gateway</a:t>
            </a:r>
            <a:r>
              <a:rPr lang="en-US" b="0" i="0" dirty="0">
                <a:solidFill>
                  <a:srgbClr val="374151"/>
                </a:solidFill>
                <a:effectLst/>
                <a:latin typeface="Söhne"/>
              </a:rPr>
              <a:t>: For more complex network architectures involving multiple VPCs, AWS Transit Gateway is a scalable and highly available option that simplifies VPC peering by acting as a central hub for connecting multiple VPCs and on-premises networks.</a:t>
            </a:r>
          </a:p>
        </p:txBody>
      </p:sp>
    </p:spTree>
    <p:extLst>
      <p:ext uri="{BB962C8B-B14F-4D97-AF65-F5344CB8AC3E}">
        <p14:creationId xmlns:p14="http://schemas.microsoft.com/office/powerpoint/2010/main" val="41993990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460" y="1048512"/>
            <a:ext cx="8229600" cy="475488"/>
          </a:xfrm>
        </p:spPr>
        <p:txBody>
          <a:bodyPr>
            <a:noAutofit/>
          </a:bodyPr>
          <a:lstStyle/>
          <a:p>
            <a:pPr algn="ctr"/>
            <a:r>
              <a:rPr lang="en-US" sz="3200" b="1" dirty="0"/>
              <a:t>VPC Peering</a:t>
            </a:r>
          </a:p>
        </p:txBody>
      </p:sp>
      <p:sp>
        <p:nvSpPr>
          <p:cNvPr id="3" name="Content Placeholder 2"/>
          <p:cNvSpPr>
            <a:spLocks noGrp="1"/>
          </p:cNvSpPr>
          <p:nvPr>
            <p:ph idx="1"/>
          </p:nvPr>
        </p:nvSpPr>
        <p:spPr>
          <a:xfrm>
            <a:off x="457200" y="2209800"/>
            <a:ext cx="8229600" cy="4371305"/>
          </a:xfrm>
        </p:spPr>
        <p:txBody>
          <a:bodyPr>
            <a:normAutofit/>
          </a:bodyPr>
          <a:lstStyle/>
          <a:p>
            <a:r>
              <a:rPr lang="en-US" b="1" i="0" dirty="0">
                <a:solidFill>
                  <a:srgbClr val="374151"/>
                </a:solidFill>
                <a:effectLst/>
                <a:latin typeface="Söhne"/>
              </a:rPr>
              <a:t>Inter-Region Peering</a:t>
            </a:r>
            <a:r>
              <a:rPr lang="en-US" b="0" i="0" dirty="0">
                <a:solidFill>
                  <a:srgbClr val="374151"/>
                </a:solidFill>
                <a:effectLst/>
                <a:latin typeface="Söhne"/>
              </a:rPr>
              <a:t>: VPC peering is typically limited to VPCs within the same AWS region. To establish peering connections between VPCs in different AWS regions, you may use AWS Transit Gateway or other network solutions.</a:t>
            </a:r>
          </a:p>
          <a:p>
            <a:r>
              <a:rPr lang="en-US" b="1" i="0" dirty="0">
                <a:solidFill>
                  <a:srgbClr val="374151"/>
                </a:solidFill>
                <a:effectLst/>
                <a:latin typeface="Söhne"/>
              </a:rPr>
              <a:t>Data Transfer Costs</a:t>
            </a:r>
            <a:r>
              <a:rPr lang="en-US" b="0" i="0" dirty="0">
                <a:solidFill>
                  <a:srgbClr val="374151"/>
                </a:solidFill>
                <a:effectLst/>
                <a:latin typeface="Söhne"/>
              </a:rPr>
              <a:t>: Data transferred between peered VPCs is typically not charged for data transfer fees within the same AWS region. However, data transfer fees may apply if you're peering VPCs across different AWS regions or to on-premises networks.</a:t>
            </a:r>
          </a:p>
        </p:txBody>
      </p:sp>
    </p:spTree>
    <p:extLst>
      <p:ext uri="{BB962C8B-B14F-4D97-AF65-F5344CB8AC3E}">
        <p14:creationId xmlns:p14="http://schemas.microsoft.com/office/powerpoint/2010/main" val="672966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460" y="1048512"/>
            <a:ext cx="8229600" cy="475488"/>
          </a:xfrm>
        </p:spPr>
        <p:txBody>
          <a:bodyPr>
            <a:noAutofit/>
          </a:bodyPr>
          <a:lstStyle/>
          <a:p>
            <a:pPr algn="ctr"/>
            <a:r>
              <a:rPr lang="en-US" sz="3200" b="1" dirty="0"/>
              <a:t>VPC Peering</a:t>
            </a:r>
          </a:p>
        </p:txBody>
      </p:sp>
      <p:sp>
        <p:nvSpPr>
          <p:cNvPr id="3" name="Content Placeholder 2"/>
          <p:cNvSpPr>
            <a:spLocks noGrp="1"/>
          </p:cNvSpPr>
          <p:nvPr>
            <p:ph idx="1"/>
          </p:nvPr>
        </p:nvSpPr>
        <p:spPr>
          <a:xfrm>
            <a:off x="457200" y="2209800"/>
            <a:ext cx="8229600" cy="4371305"/>
          </a:xfrm>
        </p:spPr>
        <p:txBody>
          <a:bodyPr>
            <a:normAutofit/>
          </a:bodyPr>
          <a:lstStyle/>
          <a:p>
            <a:r>
              <a:rPr lang="en-US" b="0" i="0" dirty="0">
                <a:solidFill>
                  <a:srgbClr val="374151"/>
                </a:solidFill>
                <a:effectLst/>
                <a:latin typeface="Söhne"/>
              </a:rPr>
              <a:t>VPC peering is a valuable tool for building multi-tier applications, enabling resource sharing, and creating a more segmented and modular network architecture within your AWS infrastructure. </a:t>
            </a:r>
          </a:p>
          <a:p>
            <a:r>
              <a:rPr lang="en-US" b="0" i="0" dirty="0">
                <a:solidFill>
                  <a:srgbClr val="374151"/>
                </a:solidFill>
                <a:effectLst/>
                <a:latin typeface="Söhne"/>
              </a:rPr>
              <a:t>It allows you to connect VPCs while maintaining security and control over traffic flow between them.</a:t>
            </a:r>
          </a:p>
        </p:txBody>
      </p:sp>
    </p:spTree>
    <p:extLst>
      <p:ext uri="{BB962C8B-B14F-4D97-AF65-F5344CB8AC3E}">
        <p14:creationId xmlns:p14="http://schemas.microsoft.com/office/powerpoint/2010/main" val="230584529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240</TotalTime>
  <Words>572</Words>
  <Application>Microsoft Office PowerPoint</Application>
  <PresentationFormat>On-screen Show (4:3)</PresentationFormat>
  <Paragraphs>23</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Calibri</vt:lpstr>
      <vt:lpstr>Constantia</vt:lpstr>
      <vt:lpstr>Söhne</vt:lpstr>
      <vt:lpstr>Wingdings 2</vt:lpstr>
      <vt:lpstr>Flow</vt:lpstr>
      <vt:lpstr>TNGS Learning Solutions AWS Solutions Architect Online Course   VPC Peering</vt:lpstr>
      <vt:lpstr>VPC Peering</vt:lpstr>
      <vt:lpstr>VPC Peering</vt:lpstr>
      <vt:lpstr>VPC Peering</vt:lpstr>
      <vt:lpstr>VPC Peering</vt:lpstr>
      <vt:lpstr>VPC Peering</vt:lpstr>
      <vt:lpstr>VPC Peering</vt:lpstr>
      <vt:lpstr>VPC Peering</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5-Creating A KeyPair</dc:title>
  <dc:creator>godwill</dc:creator>
  <cp:lastModifiedBy>Godwill Ngwanah</cp:lastModifiedBy>
  <cp:revision>26</cp:revision>
  <dcterms:created xsi:type="dcterms:W3CDTF">2020-04-04T02:27:26Z</dcterms:created>
  <dcterms:modified xsi:type="dcterms:W3CDTF">2023-09-15T03:09:28Z</dcterms:modified>
</cp:coreProperties>
</file>