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AM" id="{C9BC674F-11A4-432F-B7DB-DF2D637AB4D4}">
          <p14:sldIdLst>
            <p14:sldId id="256"/>
            <p14:sldId id="260"/>
            <p14:sldId id="261"/>
            <p14:sldId id="262"/>
            <p14:sldId id="263"/>
            <p14:sldId id="264"/>
            <p14:sldId id="265"/>
            <p14:sldId id="266"/>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9/14/2023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9/14/2023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3200" dirty="0"/>
              <a:t> </a:t>
            </a:r>
            <a:r>
              <a:rPr lang="en-US" sz="6000" dirty="0"/>
              <a:t>Elastic Load Balancers (ELB)</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Elastic Load Balancers (ELB)</a:t>
            </a:r>
          </a:p>
        </p:txBody>
      </p:sp>
      <p:sp>
        <p:nvSpPr>
          <p:cNvPr id="3" name="Content Placeholder 2"/>
          <p:cNvSpPr>
            <a:spLocks noGrp="1"/>
          </p:cNvSpPr>
          <p:nvPr>
            <p:ph idx="1"/>
          </p:nvPr>
        </p:nvSpPr>
        <p:spPr>
          <a:xfrm>
            <a:off x="457200" y="2438400"/>
            <a:ext cx="8229600" cy="4142705"/>
          </a:xfrm>
        </p:spPr>
        <p:txBody>
          <a:bodyPr>
            <a:normAutofit/>
          </a:bodyPr>
          <a:lstStyle/>
          <a:p>
            <a:pPr algn="l"/>
            <a:r>
              <a:rPr lang="en-US" b="0" i="0" dirty="0">
                <a:solidFill>
                  <a:srgbClr val="374151"/>
                </a:solidFill>
                <a:effectLst/>
                <a:latin typeface="Söhne"/>
              </a:rPr>
              <a:t>Elastic Load Balancers (ELB) are managed load balancing services provided by Amazon Web Services (AWS) that distribute incoming network traffic across multiple Amazon Elastic Compute Cloud (EC2) instances or other resources, improving the availability and fault tolerance of your applications. </a:t>
            </a:r>
          </a:p>
          <a:p>
            <a:pPr algn="l"/>
            <a:r>
              <a:rPr lang="en-US" b="0" i="0" dirty="0">
                <a:solidFill>
                  <a:srgbClr val="374151"/>
                </a:solidFill>
                <a:effectLst/>
                <a:latin typeface="Söhne"/>
              </a:rPr>
              <a:t>AWS offers several types of Elastic Load Balancers, each designed for specific use cases.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Application Load Balancer (ALB)</a:t>
            </a:r>
          </a:p>
        </p:txBody>
      </p:sp>
      <p:sp>
        <p:nvSpPr>
          <p:cNvPr id="3" name="Content Placeholder 2"/>
          <p:cNvSpPr>
            <a:spLocks noGrp="1"/>
          </p:cNvSpPr>
          <p:nvPr>
            <p:ph idx="1"/>
          </p:nvPr>
        </p:nvSpPr>
        <p:spPr>
          <a:xfrm>
            <a:off x="457200" y="1828800"/>
            <a:ext cx="8229600" cy="4752305"/>
          </a:xfrm>
        </p:spPr>
        <p:txBody>
          <a:bodyPr>
            <a:normAutofit fontScale="92500" lnSpcReduction="10000"/>
          </a:bodyPr>
          <a:lstStyle/>
          <a:p>
            <a:pPr algn="l">
              <a:buFont typeface="Arial" panose="020B0604020202020204" pitchFamily="34" charset="0"/>
              <a:buChar char="•"/>
            </a:pPr>
            <a:r>
              <a:rPr lang="en-US" b="1" i="0" dirty="0">
                <a:solidFill>
                  <a:srgbClr val="374151"/>
                </a:solidFill>
                <a:effectLst/>
                <a:latin typeface="Söhne"/>
              </a:rPr>
              <a:t>Layer 7 Load Balancer</a:t>
            </a:r>
            <a:r>
              <a:rPr lang="en-US" b="0" i="0" dirty="0">
                <a:solidFill>
                  <a:srgbClr val="374151"/>
                </a:solidFill>
                <a:effectLst/>
                <a:latin typeface="Söhne"/>
              </a:rPr>
              <a:t>: ALB operates at the application layer (Layer 7) of the OSI model and is designed to route traffic based on content or application-specific information, such as HTTP/HTTPS requests.</a:t>
            </a:r>
          </a:p>
          <a:p>
            <a:pPr algn="l">
              <a:buFont typeface="Arial" panose="020B0604020202020204" pitchFamily="34" charset="0"/>
              <a:buChar char="•"/>
            </a:pPr>
            <a:r>
              <a:rPr lang="en-US" b="1" i="0" dirty="0">
                <a:solidFill>
                  <a:srgbClr val="374151"/>
                </a:solidFill>
                <a:effectLst/>
                <a:latin typeface="Söhne"/>
              </a:rPr>
              <a:t>Path and Host-Based Routing</a:t>
            </a:r>
            <a:r>
              <a:rPr lang="en-US" b="0" i="0" dirty="0">
                <a:solidFill>
                  <a:srgbClr val="374151"/>
                </a:solidFill>
                <a:effectLst/>
                <a:latin typeface="Söhne"/>
              </a:rPr>
              <a:t>: ALB can route traffic to different target groups (sets of instances) based on the URL path and host header of incoming requests, making it suitable for hosting multiple applications on a single load balancer.</a:t>
            </a:r>
          </a:p>
          <a:p>
            <a:pPr algn="l">
              <a:buFont typeface="Arial" panose="020B0604020202020204" pitchFamily="34" charset="0"/>
              <a:buChar char="•"/>
            </a:pPr>
            <a:r>
              <a:rPr lang="en-US" b="1" i="0" dirty="0">
                <a:solidFill>
                  <a:srgbClr val="374151"/>
                </a:solidFill>
                <a:effectLst/>
                <a:latin typeface="Söhne"/>
              </a:rPr>
              <a:t>Advanced Routing and Content-Based Rules</a:t>
            </a:r>
            <a:r>
              <a:rPr lang="en-US" b="0" i="0" dirty="0">
                <a:solidFill>
                  <a:srgbClr val="374151"/>
                </a:solidFill>
                <a:effectLst/>
                <a:latin typeface="Söhne"/>
              </a:rPr>
              <a:t>: ALB supports content-based rules and enables advanced features like URL rewriting, redirecting, and adding or modifying headers.</a:t>
            </a:r>
          </a:p>
          <a:p>
            <a:pPr algn="l">
              <a:buFont typeface="Arial" panose="020B0604020202020204" pitchFamily="34" charset="0"/>
              <a:buChar char="•"/>
            </a:pPr>
            <a:r>
              <a:rPr lang="en-US" b="1" i="0" dirty="0" err="1">
                <a:solidFill>
                  <a:srgbClr val="374151"/>
                </a:solidFill>
                <a:effectLst/>
                <a:latin typeface="Söhne"/>
              </a:rPr>
              <a:t>WebSockets</a:t>
            </a:r>
            <a:r>
              <a:rPr lang="en-US" b="1" i="0" dirty="0">
                <a:solidFill>
                  <a:srgbClr val="374151"/>
                </a:solidFill>
                <a:effectLst/>
                <a:latin typeface="Söhne"/>
              </a:rPr>
              <a:t> and HTTP/2</a:t>
            </a:r>
            <a:r>
              <a:rPr lang="en-US" b="0" i="0" dirty="0">
                <a:solidFill>
                  <a:srgbClr val="374151"/>
                </a:solidFill>
                <a:effectLst/>
                <a:latin typeface="Söhne"/>
              </a:rPr>
              <a:t>: ALB supports WebSocket and HTTP/2 traffic, making it suitable for modern web applications.</a:t>
            </a:r>
          </a:p>
        </p:txBody>
      </p:sp>
    </p:spTree>
    <p:extLst>
      <p:ext uri="{BB962C8B-B14F-4D97-AF65-F5344CB8AC3E}">
        <p14:creationId xmlns:p14="http://schemas.microsoft.com/office/powerpoint/2010/main" val="4222974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Network Load Balancer (NLB)</a:t>
            </a:r>
          </a:p>
        </p:txBody>
      </p:sp>
      <p:sp>
        <p:nvSpPr>
          <p:cNvPr id="3" name="Content Placeholder 2"/>
          <p:cNvSpPr>
            <a:spLocks noGrp="1"/>
          </p:cNvSpPr>
          <p:nvPr>
            <p:ph idx="1"/>
          </p:nvPr>
        </p:nvSpPr>
        <p:spPr>
          <a:xfrm>
            <a:off x="457200" y="1828800"/>
            <a:ext cx="8229600" cy="4752305"/>
          </a:xfrm>
        </p:spPr>
        <p:txBody>
          <a:bodyPr>
            <a:normAutofit/>
          </a:bodyPr>
          <a:lstStyle/>
          <a:p>
            <a:pPr algn="l">
              <a:buFont typeface="Arial" panose="020B0604020202020204" pitchFamily="34" charset="0"/>
              <a:buChar char="•"/>
            </a:pPr>
            <a:r>
              <a:rPr lang="en-US" b="1" i="0" dirty="0">
                <a:solidFill>
                  <a:srgbClr val="374151"/>
                </a:solidFill>
                <a:effectLst/>
                <a:latin typeface="Söhne"/>
              </a:rPr>
              <a:t>Layer 4 Load Balancer</a:t>
            </a:r>
            <a:r>
              <a:rPr lang="en-US" b="0" i="0" dirty="0">
                <a:solidFill>
                  <a:srgbClr val="374151"/>
                </a:solidFill>
                <a:effectLst/>
                <a:latin typeface="Söhne"/>
              </a:rPr>
              <a:t>: NLB operates at the transport layer (Layer 4) of the OSI model and is designed for low-latency, high-throughput traffic routing.</a:t>
            </a:r>
          </a:p>
          <a:p>
            <a:pPr algn="l">
              <a:buFont typeface="Arial" panose="020B0604020202020204" pitchFamily="34" charset="0"/>
              <a:buChar char="•"/>
            </a:pPr>
            <a:r>
              <a:rPr lang="en-US" b="1" i="0" dirty="0">
                <a:solidFill>
                  <a:srgbClr val="374151"/>
                </a:solidFill>
                <a:effectLst/>
                <a:latin typeface="Söhne"/>
              </a:rPr>
              <a:t>TCP and UDP Load Balancing</a:t>
            </a:r>
            <a:r>
              <a:rPr lang="en-US" b="0" i="0" dirty="0">
                <a:solidFill>
                  <a:srgbClr val="374151"/>
                </a:solidFill>
                <a:effectLst/>
                <a:latin typeface="Söhne"/>
              </a:rPr>
              <a:t>: NLB can route TCP and UDP traffic to a target group of instances, making it suitable for non-HTTP applications, such as gaming or IoT applications.</a:t>
            </a:r>
          </a:p>
          <a:p>
            <a:pPr algn="l">
              <a:buFont typeface="Arial" panose="020B0604020202020204" pitchFamily="34" charset="0"/>
              <a:buChar char="•"/>
            </a:pPr>
            <a:r>
              <a:rPr lang="en-US" b="1" i="0" dirty="0">
                <a:solidFill>
                  <a:srgbClr val="374151"/>
                </a:solidFill>
                <a:effectLst/>
                <a:latin typeface="Söhne"/>
              </a:rPr>
              <a:t>Static IP Addresses</a:t>
            </a:r>
            <a:r>
              <a:rPr lang="en-US" b="0" i="0" dirty="0">
                <a:solidFill>
                  <a:srgbClr val="374151"/>
                </a:solidFill>
                <a:effectLst/>
                <a:latin typeface="Söhne"/>
              </a:rPr>
              <a:t>: NLB provides a static IP address that remains constant, making it suitable for applications that require a consistent endpoint for clients.</a:t>
            </a:r>
          </a:p>
        </p:txBody>
      </p:sp>
    </p:spTree>
    <p:extLst>
      <p:ext uri="{BB962C8B-B14F-4D97-AF65-F5344CB8AC3E}">
        <p14:creationId xmlns:p14="http://schemas.microsoft.com/office/powerpoint/2010/main" val="419577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Classic Load Balancer (CLB)</a:t>
            </a:r>
          </a:p>
        </p:txBody>
      </p:sp>
      <p:sp>
        <p:nvSpPr>
          <p:cNvPr id="3" name="Content Placeholder 2"/>
          <p:cNvSpPr>
            <a:spLocks noGrp="1"/>
          </p:cNvSpPr>
          <p:nvPr>
            <p:ph idx="1"/>
          </p:nvPr>
        </p:nvSpPr>
        <p:spPr>
          <a:xfrm>
            <a:off x="457200" y="1828800"/>
            <a:ext cx="8229600" cy="4752305"/>
          </a:xfrm>
        </p:spPr>
        <p:txBody>
          <a:bodyPr>
            <a:normAutofit/>
          </a:bodyPr>
          <a:lstStyle/>
          <a:p>
            <a:pPr algn="l">
              <a:buFont typeface="Arial" panose="020B0604020202020204" pitchFamily="34" charset="0"/>
              <a:buChar char="•"/>
            </a:pPr>
            <a:r>
              <a:rPr lang="en-US" b="1" i="0" dirty="0">
                <a:solidFill>
                  <a:srgbClr val="374151"/>
                </a:solidFill>
                <a:effectLst/>
                <a:latin typeface="Söhne"/>
              </a:rPr>
              <a:t>Legacy Load Balancer</a:t>
            </a:r>
            <a:r>
              <a:rPr lang="en-US" b="0" i="0" dirty="0">
                <a:solidFill>
                  <a:srgbClr val="374151"/>
                </a:solidFill>
                <a:effectLst/>
                <a:latin typeface="Söhne"/>
              </a:rPr>
              <a:t>: CLB is the original Elastic Load Balancer offering from AWS and is less commonly used compared to ALB and NLB.</a:t>
            </a:r>
          </a:p>
          <a:p>
            <a:pPr algn="l">
              <a:buFont typeface="Arial" panose="020B0604020202020204" pitchFamily="34" charset="0"/>
              <a:buChar char="•"/>
            </a:pPr>
            <a:r>
              <a:rPr lang="en-US" b="1" i="0" dirty="0">
                <a:solidFill>
                  <a:srgbClr val="374151"/>
                </a:solidFill>
                <a:effectLst/>
                <a:latin typeface="Söhne"/>
              </a:rPr>
              <a:t>Layer 4 and Layer 7 Load Balancing</a:t>
            </a:r>
            <a:r>
              <a:rPr lang="en-US" b="0" i="0" dirty="0">
                <a:solidFill>
                  <a:srgbClr val="374151"/>
                </a:solidFill>
                <a:effectLst/>
                <a:latin typeface="Söhne"/>
              </a:rPr>
              <a:t>: CLB provides both Layer 4 (TCP/UDP) and Layer 7 (HTTP/HTTPS) load balancing capabilities.</a:t>
            </a:r>
          </a:p>
          <a:p>
            <a:pPr algn="l">
              <a:buFont typeface="Arial" panose="020B0604020202020204" pitchFamily="34" charset="0"/>
              <a:buChar char="•"/>
            </a:pPr>
            <a:r>
              <a:rPr lang="en-US" b="1" i="0" dirty="0">
                <a:solidFill>
                  <a:srgbClr val="374151"/>
                </a:solidFill>
                <a:effectLst/>
                <a:latin typeface="Söhne"/>
              </a:rPr>
              <a:t>Basic Routing</a:t>
            </a:r>
            <a:r>
              <a:rPr lang="en-US" b="0" i="0" dirty="0">
                <a:solidFill>
                  <a:srgbClr val="374151"/>
                </a:solidFill>
                <a:effectLst/>
                <a:latin typeface="Söhne"/>
              </a:rPr>
              <a:t>: While ALB and NLB offer more advanced features, CLB is suitable for basic load balancing requirements.</a:t>
            </a:r>
          </a:p>
        </p:txBody>
      </p:sp>
    </p:spTree>
    <p:extLst>
      <p:ext uri="{BB962C8B-B14F-4D97-AF65-F5344CB8AC3E}">
        <p14:creationId xmlns:p14="http://schemas.microsoft.com/office/powerpoint/2010/main" val="3307289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Elastic Load Balancers (ELB)</a:t>
            </a:r>
          </a:p>
        </p:txBody>
      </p:sp>
      <p:sp>
        <p:nvSpPr>
          <p:cNvPr id="3" name="Content Placeholder 2"/>
          <p:cNvSpPr>
            <a:spLocks noGrp="1"/>
          </p:cNvSpPr>
          <p:nvPr>
            <p:ph idx="1"/>
          </p:nvPr>
        </p:nvSpPr>
        <p:spPr>
          <a:xfrm>
            <a:off x="457200" y="2438400"/>
            <a:ext cx="8229600" cy="4142705"/>
          </a:xfrm>
        </p:spPr>
        <p:txBody>
          <a:bodyPr>
            <a:normAutofit/>
          </a:bodyPr>
          <a:lstStyle/>
          <a:p>
            <a:pPr algn="l">
              <a:buFont typeface="Arial" panose="020B0604020202020204" pitchFamily="34" charset="0"/>
              <a:buChar char="•"/>
            </a:pPr>
            <a:r>
              <a:rPr lang="en-US" b="1" i="0" dirty="0">
                <a:solidFill>
                  <a:srgbClr val="374151"/>
                </a:solidFill>
                <a:effectLst/>
                <a:latin typeface="Söhne"/>
              </a:rPr>
              <a:t>High Availability</a:t>
            </a:r>
            <a:r>
              <a:rPr lang="en-US" b="0" i="0" dirty="0">
                <a:solidFill>
                  <a:srgbClr val="374151"/>
                </a:solidFill>
                <a:effectLst/>
                <a:latin typeface="Söhne"/>
              </a:rPr>
              <a:t>: ELBs are designed to be highly available and fault-tolerant. They automatically distribute incoming traffic across healthy instances and monitor the health of instances to avoid sending traffic to unhealthy ones.</a:t>
            </a:r>
          </a:p>
          <a:p>
            <a:pPr algn="l">
              <a:buFont typeface="Arial" panose="020B0604020202020204" pitchFamily="34" charset="0"/>
              <a:buChar char="•"/>
            </a:pPr>
            <a:r>
              <a:rPr lang="en-US" b="1" i="0" dirty="0">
                <a:solidFill>
                  <a:srgbClr val="374151"/>
                </a:solidFill>
                <a:effectLst/>
                <a:latin typeface="Söhne"/>
              </a:rPr>
              <a:t>Auto Scaling Integration</a:t>
            </a:r>
            <a:r>
              <a:rPr lang="en-US" b="0" i="0" dirty="0">
                <a:solidFill>
                  <a:srgbClr val="374151"/>
                </a:solidFill>
                <a:effectLst/>
                <a:latin typeface="Söhne"/>
              </a:rPr>
              <a:t>: ELBs seamlessly integrate with Auto Scaling groups, allowing you to automatically scale your application based on traffic demands.</a:t>
            </a:r>
          </a:p>
        </p:txBody>
      </p:sp>
    </p:spTree>
    <p:extLst>
      <p:ext uri="{BB962C8B-B14F-4D97-AF65-F5344CB8AC3E}">
        <p14:creationId xmlns:p14="http://schemas.microsoft.com/office/powerpoint/2010/main" val="144785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Elastic Load Balancers (ELB)</a:t>
            </a:r>
          </a:p>
        </p:txBody>
      </p:sp>
      <p:sp>
        <p:nvSpPr>
          <p:cNvPr id="3" name="Content Placeholder 2"/>
          <p:cNvSpPr>
            <a:spLocks noGrp="1"/>
          </p:cNvSpPr>
          <p:nvPr>
            <p:ph idx="1"/>
          </p:nvPr>
        </p:nvSpPr>
        <p:spPr>
          <a:xfrm>
            <a:off x="457200" y="2438400"/>
            <a:ext cx="8229600" cy="4142705"/>
          </a:xfrm>
        </p:spPr>
        <p:txBody>
          <a:bodyPr>
            <a:normAutofit/>
          </a:bodyPr>
          <a:lstStyle/>
          <a:p>
            <a:pPr algn="l">
              <a:buFont typeface="Arial" panose="020B0604020202020204" pitchFamily="34" charset="0"/>
              <a:buChar char="•"/>
            </a:pPr>
            <a:r>
              <a:rPr lang="en-US" b="1" i="0" dirty="0">
                <a:solidFill>
                  <a:srgbClr val="374151"/>
                </a:solidFill>
                <a:effectLst/>
                <a:latin typeface="Söhne"/>
              </a:rPr>
              <a:t>Security</a:t>
            </a:r>
            <a:r>
              <a:rPr lang="en-US" b="0" i="0" dirty="0">
                <a:solidFill>
                  <a:srgbClr val="374151"/>
                </a:solidFill>
                <a:effectLst/>
                <a:latin typeface="Söhne"/>
              </a:rPr>
              <a:t>: ELBs support SSL/TLS termination, allowing you to offload SSL/TLS decryption at the load balancer, enhancing security and reducing the computational load on your instances.</a:t>
            </a:r>
          </a:p>
          <a:p>
            <a:pPr algn="l">
              <a:buFont typeface="Arial" panose="020B0604020202020204" pitchFamily="34" charset="0"/>
              <a:buChar char="•"/>
            </a:pPr>
            <a:r>
              <a:rPr lang="en-US" b="1" i="0" dirty="0">
                <a:solidFill>
                  <a:srgbClr val="374151"/>
                </a:solidFill>
                <a:effectLst/>
                <a:latin typeface="Söhne"/>
              </a:rPr>
              <a:t>Connection Draining</a:t>
            </a:r>
            <a:r>
              <a:rPr lang="en-US" b="0" i="0" dirty="0">
                <a:solidFill>
                  <a:srgbClr val="374151"/>
                </a:solidFill>
                <a:effectLst/>
                <a:latin typeface="Söhne"/>
              </a:rPr>
              <a:t>: ELBs support connection draining, which ensures that in-flight requests are completed before instances are terminated or taken out of service.</a:t>
            </a:r>
          </a:p>
        </p:txBody>
      </p:sp>
    </p:spTree>
    <p:extLst>
      <p:ext uri="{BB962C8B-B14F-4D97-AF65-F5344CB8AC3E}">
        <p14:creationId xmlns:p14="http://schemas.microsoft.com/office/powerpoint/2010/main" val="297671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Elastic Load Balancers (ELB)</a:t>
            </a:r>
          </a:p>
        </p:txBody>
      </p:sp>
      <p:sp>
        <p:nvSpPr>
          <p:cNvPr id="3" name="Content Placeholder 2"/>
          <p:cNvSpPr>
            <a:spLocks noGrp="1"/>
          </p:cNvSpPr>
          <p:nvPr>
            <p:ph idx="1"/>
          </p:nvPr>
        </p:nvSpPr>
        <p:spPr>
          <a:xfrm>
            <a:off x="457200" y="2438400"/>
            <a:ext cx="8229600" cy="4142705"/>
          </a:xfrm>
        </p:spPr>
        <p:txBody>
          <a:bodyPr>
            <a:normAutofit fontScale="92500" lnSpcReduction="10000"/>
          </a:bodyPr>
          <a:lstStyle/>
          <a:p>
            <a:pPr algn="l">
              <a:buFont typeface="Arial" panose="020B0604020202020204" pitchFamily="34" charset="0"/>
              <a:buChar char="•"/>
            </a:pPr>
            <a:r>
              <a:rPr lang="en-US" b="1" i="0" dirty="0">
                <a:solidFill>
                  <a:srgbClr val="374151"/>
                </a:solidFill>
                <a:effectLst/>
                <a:latin typeface="Söhne"/>
              </a:rPr>
              <a:t>Monitoring and Logging</a:t>
            </a:r>
            <a:r>
              <a:rPr lang="en-US" b="0" i="0" dirty="0">
                <a:solidFill>
                  <a:srgbClr val="374151"/>
                </a:solidFill>
                <a:effectLst/>
                <a:latin typeface="Söhne"/>
              </a:rPr>
              <a:t>: ELBs integrate with AWS CloudWatch, allowing you to monitor performance metrics and configure alarms. You can also enable access logs to capture details of each request.</a:t>
            </a:r>
          </a:p>
          <a:p>
            <a:pPr algn="l">
              <a:buFont typeface="Arial" panose="020B0604020202020204" pitchFamily="34" charset="0"/>
              <a:buChar char="•"/>
            </a:pPr>
            <a:r>
              <a:rPr lang="en-US" b="1" i="0" dirty="0">
                <a:solidFill>
                  <a:srgbClr val="374151"/>
                </a:solidFill>
                <a:effectLst/>
                <a:latin typeface="Söhne"/>
              </a:rPr>
              <a:t>Cross-Zone Load Balancing</a:t>
            </a:r>
            <a:r>
              <a:rPr lang="en-US" b="0" i="0" dirty="0">
                <a:solidFill>
                  <a:srgbClr val="374151"/>
                </a:solidFill>
                <a:effectLst/>
                <a:latin typeface="Söhne"/>
              </a:rPr>
              <a:t>: ELBs can distribute traffic evenly across Availability Zones (AZs) to ensure high availability and fault tolerance.</a:t>
            </a:r>
          </a:p>
          <a:p>
            <a:pPr algn="l">
              <a:buFont typeface="Arial" panose="020B0604020202020204" pitchFamily="34" charset="0"/>
              <a:buChar char="•"/>
            </a:pPr>
            <a:r>
              <a:rPr lang="en-US" b="1" i="0" dirty="0">
                <a:effectLst/>
                <a:latin typeface="Söhne"/>
              </a:rPr>
              <a:t>Integration with Other AWS Services</a:t>
            </a:r>
            <a:r>
              <a:rPr lang="en-US" b="0" i="0" dirty="0">
                <a:solidFill>
                  <a:srgbClr val="374151"/>
                </a:solidFill>
                <a:effectLst/>
                <a:latin typeface="Söhne"/>
              </a:rPr>
              <a:t>: ELBs can be integrated with other AWS services, such as AWS Certificate Manager, to manage SSL/TLS certificates, and AWS WAF for web application firewall protection.</a:t>
            </a:r>
          </a:p>
        </p:txBody>
      </p:sp>
    </p:spTree>
    <p:extLst>
      <p:ext uri="{BB962C8B-B14F-4D97-AF65-F5344CB8AC3E}">
        <p14:creationId xmlns:p14="http://schemas.microsoft.com/office/powerpoint/2010/main" val="237734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Elastic Load Balancers (ELB)</a:t>
            </a:r>
          </a:p>
        </p:txBody>
      </p:sp>
      <p:sp>
        <p:nvSpPr>
          <p:cNvPr id="3" name="Content Placeholder 2"/>
          <p:cNvSpPr>
            <a:spLocks noGrp="1"/>
          </p:cNvSpPr>
          <p:nvPr>
            <p:ph idx="1"/>
          </p:nvPr>
        </p:nvSpPr>
        <p:spPr>
          <a:xfrm>
            <a:off x="457200" y="2438401"/>
            <a:ext cx="8229600" cy="2743200"/>
          </a:xfrm>
        </p:spPr>
        <p:txBody>
          <a:bodyPr>
            <a:normAutofit/>
          </a:bodyPr>
          <a:lstStyle/>
          <a:p>
            <a:pPr algn="l">
              <a:buFont typeface="Arial" panose="020B0604020202020204" pitchFamily="34" charset="0"/>
              <a:buChar char="•"/>
            </a:pPr>
            <a:r>
              <a:rPr lang="en-US" b="0" i="0" dirty="0">
                <a:solidFill>
                  <a:srgbClr val="374151"/>
                </a:solidFill>
                <a:effectLst/>
                <a:latin typeface="Söhne"/>
              </a:rPr>
              <a:t>Elastic Load Balancers play a crucial role in ensuring the availability, scalability, and reliability of applications hosted in AWS environments, making them an essential component of modern cloud architectures.</a:t>
            </a:r>
          </a:p>
        </p:txBody>
      </p:sp>
    </p:spTree>
    <p:extLst>
      <p:ext uri="{BB962C8B-B14F-4D97-AF65-F5344CB8AC3E}">
        <p14:creationId xmlns:p14="http://schemas.microsoft.com/office/powerpoint/2010/main" val="2405603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246</TotalTime>
  <Words>669</Words>
  <Application>Microsoft Office PowerPoint</Application>
  <PresentationFormat>On-screen Show (4:3)</PresentationFormat>
  <Paragraphs>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Constantia</vt:lpstr>
      <vt:lpstr>Söhne</vt:lpstr>
      <vt:lpstr>Wingdings 2</vt:lpstr>
      <vt:lpstr>Flow</vt:lpstr>
      <vt:lpstr>TNGS Learning Solutions AWS Solutions Architect Online Course   Elastic Load Balancers (ELB)</vt:lpstr>
      <vt:lpstr>Elastic Load Balancers (ELB)</vt:lpstr>
      <vt:lpstr>Application Load Balancer (ALB)</vt:lpstr>
      <vt:lpstr>Network Load Balancer (NLB)</vt:lpstr>
      <vt:lpstr>Classic Load Balancer (CLB)</vt:lpstr>
      <vt:lpstr>Elastic Load Balancers (ELB)</vt:lpstr>
      <vt:lpstr>Elastic Load Balancers (ELB)</vt:lpstr>
      <vt:lpstr>Elastic Load Balancers (ELB)</vt:lpstr>
      <vt:lpstr>Elastic Load Balancers (ELB)</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27</cp:revision>
  <dcterms:created xsi:type="dcterms:W3CDTF">2020-04-04T02:27:26Z</dcterms:created>
  <dcterms:modified xsi:type="dcterms:W3CDTF">2023-09-15T03:14:43Z</dcterms:modified>
</cp:coreProperties>
</file>