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AM" id="{C9BC674F-11A4-432F-B7DB-DF2D637AB4D4}">
          <p14:sldIdLst>
            <p14:sldId id="256"/>
            <p14:sldId id="260"/>
            <p14:sldId id="261"/>
            <p14:sldId id="262"/>
            <p14:sldId id="263"/>
            <p14:sldId id="264"/>
            <p14:sldId id="265"/>
            <p14:sldId id="266"/>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C104024-21A3-4359-A89B-CEDB2AC7546A}" type="datetimeFigureOut">
              <a:rPr lang="en-US" smtClean="0"/>
              <a:t>9/14/2023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104024-21A3-4359-A89B-CEDB2AC7546A}"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C104024-21A3-4359-A89B-CEDB2AC7546A}"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04024-21A3-4359-A89B-CEDB2AC7546A}" type="datetimeFigureOut">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3ED2FC-2799-4952-B476-D56CEDFF127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C104024-21A3-4359-A89B-CEDB2AC7546A}" type="datetimeFigureOut">
              <a:rPr lang="en-US" smtClean="0"/>
              <a:t>9/14/2023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3ED2FC-2799-4952-B476-D56CEDFF127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4" name="Picture 3" descr="A logo with a black background&#10;&#10;Description automatically generated">
            <a:extLst>
              <a:ext uri="{FF2B5EF4-FFF2-40B4-BE49-F238E27FC236}">
                <a16:creationId xmlns:a16="http://schemas.microsoft.com/office/drawing/2014/main" id="{619F1C69-DBF8-9F45-1137-A49BE2F0F0A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6114"/>
            <a:ext cx="1143000" cy="69067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7851648" cy="5715000"/>
          </a:xfrm>
        </p:spPr>
        <p:txBody>
          <a:bodyPr>
            <a:norm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 </a:t>
            </a:r>
            <a:br>
              <a:rPr lang="en-US" sz="5400" dirty="0">
                <a:solidFill>
                  <a:srgbClr val="FFC000"/>
                </a:solidFill>
              </a:rPr>
            </a:br>
            <a:r>
              <a:rPr lang="en-US" sz="3200" dirty="0"/>
              <a:t> </a:t>
            </a:r>
            <a:r>
              <a:rPr lang="en-US" sz="6000" dirty="0"/>
              <a:t>Relational Database Service (RDS)</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Relational Database Service (RDS)</a:t>
            </a:r>
          </a:p>
        </p:txBody>
      </p:sp>
      <p:sp>
        <p:nvSpPr>
          <p:cNvPr id="3" name="Content Placeholder 2"/>
          <p:cNvSpPr>
            <a:spLocks noGrp="1"/>
          </p:cNvSpPr>
          <p:nvPr>
            <p:ph idx="1"/>
          </p:nvPr>
        </p:nvSpPr>
        <p:spPr>
          <a:xfrm>
            <a:off x="457200" y="2438400"/>
            <a:ext cx="8229600" cy="4142705"/>
          </a:xfrm>
        </p:spPr>
        <p:txBody>
          <a:bodyPr>
            <a:normAutofit/>
          </a:bodyPr>
          <a:lstStyle/>
          <a:p>
            <a:pPr algn="l"/>
            <a:r>
              <a:rPr lang="en-US" b="0" i="0" dirty="0">
                <a:solidFill>
                  <a:srgbClr val="374151"/>
                </a:solidFill>
                <a:effectLst/>
                <a:latin typeface="Söhne"/>
              </a:rPr>
              <a:t>Amazon Relational Database Service (RDS) is a managed database service provided by Amazon Web Services (AWS) that makes it easier to set up, operate, and scale relational databases in the cloud. </a:t>
            </a:r>
          </a:p>
          <a:p>
            <a:pPr algn="l"/>
            <a:r>
              <a:rPr lang="en-US" b="0" i="0" dirty="0">
                <a:solidFill>
                  <a:srgbClr val="374151"/>
                </a:solidFill>
                <a:effectLst/>
                <a:latin typeface="Söhne"/>
              </a:rPr>
              <a:t>RDS supports various database engines, including MySQL, PostgreSQL, Oracle, Microsoft SQL Server, and Amazon Aurora (which is a MySQL and PostgreSQL-compatible database built for the cloud).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Relational Database Service (RDS)</a:t>
            </a:r>
          </a:p>
        </p:txBody>
      </p:sp>
      <p:sp>
        <p:nvSpPr>
          <p:cNvPr id="3" name="Content Placeholder 2"/>
          <p:cNvSpPr>
            <a:spLocks noGrp="1"/>
          </p:cNvSpPr>
          <p:nvPr>
            <p:ph idx="1"/>
          </p:nvPr>
        </p:nvSpPr>
        <p:spPr>
          <a:xfrm>
            <a:off x="457200" y="2209800"/>
            <a:ext cx="8229600" cy="4371305"/>
          </a:xfrm>
        </p:spPr>
        <p:txBody>
          <a:bodyPr>
            <a:normAutofit/>
          </a:bodyPr>
          <a:lstStyle/>
          <a:p>
            <a:r>
              <a:rPr lang="en-US" b="1" i="0" dirty="0">
                <a:solidFill>
                  <a:srgbClr val="374151"/>
                </a:solidFill>
                <a:effectLst/>
                <a:latin typeface="Söhne"/>
              </a:rPr>
              <a:t>Managed Service</a:t>
            </a:r>
            <a:r>
              <a:rPr lang="en-US" b="0" i="0" dirty="0">
                <a:solidFill>
                  <a:srgbClr val="374151"/>
                </a:solidFill>
                <a:effectLst/>
                <a:latin typeface="Söhne"/>
              </a:rPr>
              <a:t>: With RDS, AWS takes care of the undifferentiated heavy lifting involved in database management tasks, such as hardware provisioning, database setup, patching, backup, recovery, and automatic software updates. This allows you to focus on your applications and data.</a:t>
            </a:r>
          </a:p>
          <a:p>
            <a:r>
              <a:rPr lang="en-US" b="1" i="0" dirty="0">
                <a:solidFill>
                  <a:srgbClr val="374151"/>
                </a:solidFill>
                <a:effectLst/>
                <a:latin typeface="Söhne"/>
              </a:rPr>
              <a:t>Database Engine Compatibility</a:t>
            </a:r>
            <a:r>
              <a:rPr lang="en-US" b="0" i="0" dirty="0">
                <a:solidFill>
                  <a:srgbClr val="374151"/>
                </a:solidFill>
                <a:effectLst/>
                <a:latin typeface="Söhne"/>
              </a:rPr>
              <a:t>: RDS supports multiple popular relational database engines, providing a choice of engines to suit your application's requirements.</a:t>
            </a:r>
          </a:p>
        </p:txBody>
      </p:sp>
    </p:spTree>
    <p:extLst>
      <p:ext uri="{BB962C8B-B14F-4D97-AF65-F5344CB8AC3E}">
        <p14:creationId xmlns:p14="http://schemas.microsoft.com/office/powerpoint/2010/main" val="489531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Relational Database Service (RDS)</a:t>
            </a:r>
          </a:p>
        </p:txBody>
      </p:sp>
      <p:sp>
        <p:nvSpPr>
          <p:cNvPr id="3" name="Content Placeholder 2"/>
          <p:cNvSpPr>
            <a:spLocks noGrp="1"/>
          </p:cNvSpPr>
          <p:nvPr>
            <p:ph idx="1"/>
          </p:nvPr>
        </p:nvSpPr>
        <p:spPr>
          <a:xfrm>
            <a:off x="457200" y="2209800"/>
            <a:ext cx="8229600" cy="4371305"/>
          </a:xfrm>
        </p:spPr>
        <p:txBody>
          <a:bodyPr>
            <a:normAutofit/>
          </a:bodyPr>
          <a:lstStyle/>
          <a:p>
            <a:r>
              <a:rPr lang="en-US" b="1" i="0" dirty="0">
                <a:solidFill>
                  <a:srgbClr val="374151"/>
                </a:solidFill>
                <a:effectLst/>
                <a:latin typeface="Söhne"/>
              </a:rPr>
              <a:t>Scalability</a:t>
            </a:r>
            <a:r>
              <a:rPr lang="en-US" b="0" i="0" dirty="0">
                <a:solidFill>
                  <a:srgbClr val="374151"/>
                </a:solidFill>
                <a:effectLst/>
                <a:latin typeface="Söhne"/>
              </a:rPr>
              <a:t>: RDS makes it easy to scale your database resources up or down as your application's needs change. You can easily change the instance type, storage capacity, and even perform read scaling with Read Replicas.</a:t>
            </a:r>
          </a:p>
          <a:p>
            <a:r>
              <a:rPr lang="en-US" b="1" i="0" dirty="0">
                <a:solidFill>
                  <a:srgbClr val="374151"/>
                </a:solidFill>
                <a:effectLst/>
                <a:latin typeface="Söhne"/>
              </a:rPr>
              <a:t>High Availability</a:t>
            </a:r>
            <a:r>
              <a:rPr lang="en-US" b="0" i="0" dirty="0">
                <a:solidFill>
                  <a:srgbClr val="374151"/>
                </a:solidFill>
                <a:effectLst/>
                <a:latin typeface="Söhne"/>
              </a:rPr>
              <a:t>: RDS provides options for high availability, including Multi-AZ deployments. In a Multi-AZ deployment, RDS maintains a synchronous standby replica in a different Availability Zone (AZ) to provide failover support in case of hardware failure or maintenance.</a:t>
            </a:r>
          </a:p>
        </p:txBody>
      </p:sp>
    </p:spTree>
    <p:extLst>
      <p:ext uri="{BB962C8B-B14F-4D97-AF65-F5344CB8AC3E}">
        <p14:creationId xmlns:p14="http://schemas.microsoft.com/office/powerpoint/2010/main" val="4035937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Relational Database Service (RDS)</a:t>
            </a:r>
          </a:p>
        </p:txBody>
      </p:sp>
      <p:sp>
        <p:nvSpPr>
          <p:cNvPr id="3" name="Content Placeholder 2"/>
          <p:cNvSpPr>
            <a:spLocks noGrp="1"/>
          </p:cNvSpPr>
          <p:nvPr>
            <p:ph idx="1"/>
          </p:nvPr>
        </p:nvSpPr>
        <p:spPr>
          <a:xfrm>
            <a:off x="457200" y="2209800"/>
            <a:ext cx="8229600" cy="4371305"/>
          </a:xfrm>
        </p:spPr>
        <p:txBody>
          <a:bodyPr>
            <a:normAutofit/>
          </a:bodyPr>
          <a:lstStyle/>
          <a:p>
            <a:r>
              <a:rPr lang="en-US" b="1" i="0" dirty="0">
                <a:solidFill>
                  <a:srgbClr val="374151"/>
                </a:solidFill>
                <a:effectLst/>
                <a:latin typeface="Söhne"/>
              </a:rPr>
              <a:t>Automated Backups</a:t>
            </a:r>
            <a:r>
              <a:rPr lang="en-US" b="0" i="0" dirty="0">
                <a:solidFill>
                  <a:srgbClr val="374151"/>
                </a:solidFill>
                <a:effectLst/>
                <a:latin typeface="Söhne"/>
              </a:rPr>
              <a:t>: RDS automatically takes daily backups of your database, and you can configure retention periods. Additionally, you can create manual backups and snapshots for point-in-time recovery.</a:t>
            </a:r>
          </a:p>
          <a:p>
            <a:r>
              <a:rPr lang="en-US" b="1" i="0" dirty="0">
                <a:solidFill>
                  <a:srgbClr val="374151"/>
                </a:solidFill>
                <a:effectLst/>
                <a:latin typeface="Söhne"/>
              </a:rPr>
              <a:t>Security</a:t>
            </a:r>
            <a:r>
              <a:rPr lang="en-US" b="0" i="0" dirty="0">
                <a:solidFill>
                  <a:srgbClr val="374151"/>
                </a:solidFill>
                <a:effectLst/>
                <a:latin typeface="Söhne"/>
              </a:rPr>
              <a:t>: RDS offers security features like network isolation (VPC support), encryption at rest and in transit (SSL/TLS), database parameter group controls, and integration with AWS Identity and Access Management (IAM) for access control.</a:t>
            </a:r>
          </a:p>
        </p:txBody>
      </p:sp>
    </p:spTree>
    <p:extLst>
      <p:ext uri="{BB962C8B-B14F-4D97-AF65-F5344CB8AC3E}">
        <p14:creationId xmlns:p14="http://schemas.microsoft.com/office/powerpoint/2010/main" val="4291300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Relational Database Service (RDS)</a:t>
            </a:r>
          </a:p>
        </p:txBody>
      </p:sp>
      <p:sp>
        <p:nvSpPr>
          <p:cNvPr id="3" name="Content Placeholder 2"/>
          <p:cNvSpPr>
            <a:spLocks noGrp="1"/>
          </p:cNvSpPr>
          <p:nvPr>
            <p:ph idx="1"/>
          </p:nvPr>
        </p:nvSpPr>
        <p:spPr>
          <a:xfrm>
            <a:off x="457200" y="2209800"/>
            <a:ext cx="8229600" cy="4371305"/>
          </a:xfrm>
        </p:spPr>
        <p:txBody>
          <a:bodyPr>
            <a:normAutofit/>
          </a:bodyPr>
          <a:lstStyle/>
          <a:p>
            <a:r>
              <a:rPr lang="en-US" b="1" i="0" dirty="0">
                <a:solidFill>
                  <a:srgbClr val="374151"/>
                </a:solidFill>
                <a:effectLst/>
                <a:latin typeface="Söhne"/>
              </a:rPr>
              <a:t>Monitoring and Metrics</a:t>
            </a:r>
            <a:r>
              <a:rPr lang="en-US" b="0" i="0" dirty="0">
                <a:solidFill>
                  <a:srgbClr val="374151"/>
                </a:solidFill>
                <a:effectLst/>
                <a:latin typeface="Söhne"/>
              </a:rPr>
              <a:t>: You can monitor your RDS instances using Amazon CloudWatch and set up alarms for specific performance metrics. Enhanced Monitoring provides additional insight into database performance.</a:t>
            </a:r>
          </a:p>
          <a:p>
            <a:r>
              <a:rPr lang="en-US" b="1" i="0" dirty="0">
                <a:solidFill>
                  <a:srgbClr val="374151"/>
                </a:solidFill>
                <a:effectLst/>
                <a:latin typeface="Söhne"/>
              </a:rPr>
              <a:t>Scaling Read Operations</a:t>
            </a:r>
            <a:r>
              <a:rPr lang="en-US" b="0" i="0" dirty="0">
                <a:solidFill>
                  <a:srgbClr val="374151"/>
                </a:solidFill>
                <a:effectLst/>
                <a:latin typeface="Söhne"/>
              </a:rPr>
              <a:t>: RDS allows you to create Read Replicas, which are copies of your database that can handle read-heavy workloads, offloading traffic from the primary instance and improving read performance.</a:t>
            </a:r>
          </a:p>
        </p:txBody>
      </p:sp>
    </p:spTree>
    <p:extLst>
      <p:ext uri="{BB962C8B-B14F-4D97-AF65-F5344CB8AC3E}">
        <p14:creationId xmlns:p14="http://schemas.microsoft.com/office/powerpoint/2010/main" val="3902876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Relational Database Service (RDS)</a:t>
            </a:r>
          </a:p>
        </p:txBody>
      </p:sp>
      <p:sp>
        <p:nvSpPr>
          <p:cNvPr id="3" name="Content Placeholder 2"/>
          <p:cNvSpPr>
            <a:spLocks noGrp="1"/>
          </p:cNvSpPr>
          <p:nvPr>
            <p:ph idx="1"/>
          </p:nvPr>
        </p:nvSpPr>
        <p:spPr>
          <a:xfrm>
            <a:off x="457200" y="2209800"/>
            <a:ext cx="8229600" cy="4371305"/>
          </a:xfrm>
        </p:spPr>
        <p:txBody>
          <a:bodyPr>
            <a:normAutofit/>
          </a:bodyPr>
          <a:lstStyle/>
          <a:p>
            <a:pPr algn="l">
              <a:buFont typeface="+mj-lt"/>
              <a:buAutoNum type="arabicPeriod"/>
            </a:pPr>
            <a:r>
              <a:rPr lang="en-US" b="1" i="0" dirty="0">
                <a:solidFill>
                  <a:srgbClr val="374151"/>
                </a:solidFill>
                <a:effectLst/>
                <a:latin typeface="Söhne"/>
              </a:rPr>
              <a:t>Database Engine Customization</a:t>
            </a:r>
            <a:r>
              <a:rPr lang="en-US" b="0" i="0" dirty="0">
                <a:solidFill>
                  <a:srgbClr val="374151"/>
                </a:solidFill>
                <a:effectLst/>
                <a:latin typeface="Söhne"/>
              </a:rPr>
              <a:t>: While RDS abstracts much of the database management, you can still customize certain aspects of the database engine, such as parameter groups and option groups, to configure settings to meet your application's needs.</a:t>
            </a:r>
          </a:p>
          <a:p>
            <a:pPr algn="l">
              <a:buFont typeface="+mj-lt"/>
              <a:buAutoNum type="arabicPeriod"/>
            </a:pPr>
            <a:r>
              <a:rPr lang="en-US" b="1" i="0" dirty="0">
                <a:solidFill>
                  <a:srgbClr val="374151"/>
                </a:solidFill>
                <a:effectLst/>
                <a:latin typeface="Söhne"/>
              </a:rPr>
              <a:t>Database Migration</a:t>
            </a:r>
            <a:r>
              <a:rPr lang="en-US" b="0" i="0" dirty="0">
                <a:solidFill>
                  <a:srgbClr val="374151"/>
                </a:solidFill>
                <a:effectLst/>
                <a:latin typeface="Söhne"/>
              </a:rPr>
              <a:t>: RDS supports database migration, allowing you to migrate existing on-premises or cloud-based databases to RDS with minimal downtime.</a:t>
            </a:r>
          </a:p>
        </p:txBody>
      </p:sp>
    </p:spTree>
    <p:extLst>
      <p:ext uri="{BB962C8B-B14F-4D97-AF65-F5344CB8AC3E}">
        <p14:creationId xmlns:p14="http://schemas.microsoft.com/office/powerpoint/2010/main" val="3872343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Relational Database Service (RDS)</a:t>
            </a:r>
          </a:p>
        </p:txBody>
      </p:sp>
      <p:sp>
        <p:nvSpPr>
          <p:cNvPr id="3" name="Content Placeholder 2"/>
          <p:cNvSpPr>
            <a:spLocks noGrp="1"/>
          </p:cNvSpPr>
          <p:nvPr>
            <p:ph idx="1"/>
          </p:nvPr>
        </p:nvSpPr>
        <p:spPr>
          <a:xfrm>
            <a:off x="457200" y="2209800"/>
            <a:ext cx="8229600" cy="4371305"/>
          </a:xfrm>
        </p:spPr>
        <p:txBody>
          <a:bodyPr>
            <a:normAutofit fontScale="92500"/>
          </a:bodyPr>
          <a:lstStyle/>
          <a:p>
            <a:pPr algn="l">
              <a:buFont typeface="+mj-lt"/>
              <a:buAutoNum type="arabicPeriod"/>
            </a:pPr>
            <a:r>
              <a:rPr lang="en-US" b="1" i="0" dirty="0">
                <a:solidFill>
                  <a:srgbClr val="374151"/>
                </a:solidFill>
                <a:effectLst/>
                <a:latin typeface="Söhne"/>
              </a:rPr>
              <a:t>Global Databases</a:t>
            </a:r>
            <a:r>
              <a:rPr lang="en-US" b="0" i="0" dirty="0">
                <a:solidFill>
                  <a:srgbClr val="374151"/>
                </a:solidFill>
                <a:effectLst/>
                <a:latin typeface="Söhne"/>
              </a:rPr>
              <a:t>: For global applications, RDS Global Databases allow you to replicate data across multiple AWS regions for disaster recovery and low-latency read access.</a:t>
            </a:r>
          </a:p>
          <a:p>
            <a:pPr algn="l">
              <a:buFont typeface="+mj-lt"/>
              <a:buAutoNum type="arabicPeriod"/>
            </a:pPr>
            <a:r>
              <a:rPr lang="en-US" b="1" i="0" dirty="0">
                <a:solidFill>
                  <a:srgbClr val="374151"/>
                </a:solidFill>
                <a:effectLst/>
                <a:latin typeface="Söhne"/>
              </a:rPr>
              <a:t>Database Engine Versions</a:t>
            </a:r>
            <a:r>
              <a:rPr lang="en-US" b="0" i="0" dirty="0">
                <a:solidFill>
                  <a:srgbClr val="374151"/>
                </a:solidFill>
                <a:effectLst/>
                <a:latin typeface="Söhne"/>
              </a:rPr>
              <a:t>: RDS supports multiple versions of each database engine, allowing you to choose a version that suits your application's compatibility requirements.</a:t>
            </a:r>
          </a:p>
          <a:p>
            <a:pPr algn="l">
              <a:buFont typeface="+mj-lt"/>
              <a:buAutoNum type="arabicPeriod"/>
            </a:pPr>
            <a:r>
              <a:rPr lang="en-US" b="1" i="0" dirty="0">
                <a:effectLst/>
                <a:latin typeface="Söhne"/>
              </a:rPr>
              <a:t>Database Engine Features</a:t>
            </a:r>
            <a:r>
              <a:rPr lang="en-US" b="0" i="0" dirty="0">
                <a:solidFill>
                  <a:srgbClr val="374151"/>
                </a:solidFill>
                <a:effectLst/>
                <a:latin typeface="Söhne"/>
              </a:rPr>
              <a:t>: Each database engine in RDS provides specific features and capabilities, such as support for stored procedures, triggers, and extensions, depending on the chosen engine.</a:t>
            </a:r>
          </a:p>
        </p:txBody>
      </p:sp>
    </p:spTree>
    <p:extLst>
      <p:ext uri="{BB962C8B-B14F-4D97-AF65-F5344CB8AC3E}">
        <p14:creationId xmlns:p14="http://schemas.microsoft.com/office/powerpoint/2010/main" val="1793681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Relational Database Service (RDS)</a:t>
            </a:r>
          </a:p>
        </p:txBody>
      </p:sp>
      <p:sp>
        <p:nvSpPr>
          <p:cNvPr id="3" name="Content Placeholder 2"/>
          <p:cNvSpPr>
            <a:spLocks noGrp="1"/>
          </p:cNvSpPr>
          <p:nvPr>
            <p:ph idx="1"/>
          </p:nvPr>
        </p:nvSpPr>
        <p:spPr>
          <a:xfrm>
            <a:off x="457200" y="2209800"/>
            <a:ext cx="8229600" cy="4371305"/>
          </a:xfrm>
        </p:spPr>
        <p:txBody>
          <a:bodyPr>
            <a:normAutofit/>
          </a:bodyPr>
          <a:lstStyle/>
          <a:p>
            <a:pPr algn="l">
              <a:buFont typeface="+mj-lt"/>
              <a:buAutoNum type="arabicPeriod"/>
            </a:pPr>
            <a:r>
              <a:rPr lang="en-US" b="0" i="0" dirty="0">
                <a:solidFill>
                  <a:srgbClr val="374151"/>
                </a:solidFill>
                <a:effectLst/>
                <a:latin typeface="Söhne"/>
              </a:rPr>
              <a:t>Amazon RDS is a powerful service that simplifies the management of relational databases in AWS, making it an excellent choice for organizations looking to offload database administration tasks and focus on building and running their applications. </a:t>
            </a:r>
          </a:p>
          <a:p>
            <a:pPr algn="l">
              <a:buFont typeface="+mj-lt"/>
              <a:buAutoNum type="arabicPeriod"/>
            </a:pPr>
            <a:r>
              <a:rPr lang="en-US" b="0" i="0" dirty="0">
                <a:solidFill>
                  <a:srgbClr val="374151"/>
                </a:solidFill>
                <a:effectLst/>
                <a:latin typeface="Söhne"/>
              </a:rPr>
              <a:t>It's suitable for a wide range of use cases, from small applications to large, mission-critical databases.</a:t>
            </a:r>
          </a:p>
        </p:txBody>
      </p:sp>
    </p:spTree>
    <p:extLst>
      <p:ext uri="{BB962C8B-B14F-4D97-AF65-F5344CB8AC3E}">
        <p14:creationId xmlns:p14="http://schemas.microsoft.com/office/powerpoint/2010/main" val="2021133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249</TotalTime>
  <Words>643</Words>
  <Application>Microsoft Office PowerPoint</Application>
  <PresentationFormat>On-screen Show (4:3)</PresentationFormat>
  <Paragraphs>26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Constantia</vt:lpstr>
      <vt:lpstr>Söhne</vt:lpstr>
      <vt:lpstr>Wingdings 2</vt:lpstr>
      <vt:lpstr>Flow</vt:lpstr>
      <vt:lpstr>TNGS Learning Solutions AWS Solutions Architect Online Course   Relational Database Service (RDS)</vt:lpstr>
      <vt:lpstr>Relational Database Service (RDS)</vt:lpstr>
      <vt:lpstr>Relational Database Service (RDS)</vt:lpstr>
      <vt:lpstr>Relational Database Service (RDS)</vt:lpstr>
      <vt:lpstr>Relational Database Service (RDS)</vt:lpstr>
      <vt:lpstr>Relational Database Service (RDS)</vt:lpstr>
      <vt:lpstr>Relational Database Service (RDS)</vt:lpstr>
      <vt:lpstr>Relational Database Service (RDS)</vt:lpstr>
      <vt:lpstr>Relational Database Service (RDS)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5-Creating A KeyPair</dc:title>
  <dc:creator>godwill</dc:creator>
  <cp:lastModifiedBy>Godwill Ngwanah</cp:lastModifiedBy>
  <cp:revision>28</cp:revision>
  <dcterms:created xsi:type="dcterms:W3CDTF">2020-04-04T02:27:26Z</dcterms:created>
  <dcterms:modified xsi:type="dcterms:W3CDTF">2023-09-15T03:18:12Z</dcterms:modified>
</cp:coreProperties>
</file>