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
  </p:notesMasterIdLst>
  <p:sldIdLst>
    <p:sldId id="256" r:id="rId2"/>
    <p:sldId id="259" r:id="rId3"/>
    <p:sldId id="263" r:id="rId4"/>
    <p:sldId id="261" r:id="rId5"/>
    <p:sldId id="262" r:id="rId6"/>
    <p:sldId id="264" r:id="rId7"/>
    <p:sldId id="265" r:id="rId8"/>
    <p:sldId id="266" r:id="rId9"/>
    <p:sldId id="271" r:id="rId10"/>
    <p:sldId id="272" r:id="rId11"/>
    <p:sldId id="273" r:id="rId12"/>
    <p:sldId id="276" r:id="rId13"/>
    <p:sldId id="277" r:id="rId14"/>
    <p:sldId id="28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35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FC5E1F-D482-47F1-8EF1-8D2A4BECC6A9}" type="datetimeFigureOut">
              <a:rPr lang="en-US" smtClean="0"/>
              <a:pPr/>
              <a:t>9/12/2023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02F786-13BC-4617-A62A-71B730A26E2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02F786-13BC-4617-A62A-71B730A26E2B}"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65209A39-6C6C-41E2-9F21-AD18AC686941}" type="datetimeFigureOut">
              <a:rPr lang="en-US" smtClean="0"/>
              <a:pPr/>
              <a:t>9/12/2023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81B94B2-0EEB-4B87-A9A7-6D88CAA475A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209A39-6C6C-41E2-9F21-AD18AC686941}"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209A39-6C6C-41E2-9F21-AD18AC686941}"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209A39-6C6C-41E2-9F21-AD18AC686941}"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5209A39-6C6C-41E2-9F21-AD18AC686941}"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5209A39-6C6C-41E2-9F21-AD18AC686941}" type="datetimeFigureOut">
              <a:rPr lang="en-US" smtClean="0"/>
              <a:pPr/>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5209A39-6C6C-41E2-9F21-AD18AC686941}" type="datetimeFigureOut">
              <a:rPr lang="en-US" smtClean="0"/>
              <a:pPr/>
              <a:t>9/12/2023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65209A39-6C6C-41E2-9F21-AD18AC686941}" type="datetimeFigureOut">
              <a:rPr lang="en-US" smtClean="0"/>
              <a:pPr/>
              <a:t>9/12/2023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209A39-6C6C-41E2-9F21-AD18AC686941}" type="datetimeFigureOut">
              <a:rPr lang="en-US" smtClean="0"/>
              <a:pPr/>
              <a:t>9/12/2023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5209A39-6C6C-41E2-9F21-AD18AC686941}" type="datetimeFigureOut">
              <a:rPr lang="en-US" smtClean="0"/>
              <a:pPr/>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5209A39-6C6C-41E2-9F21-AD18AC686941}" type="datetimeFigureOut">
              <a:rPr lang="en-US" smtClean="0"/>
              <a:pPr/>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81B94B2-0EEB-4B87-A9A7-6D88CAA475A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5209A39-6C6C-41E2-9F21-AD18AC686941}" type="datetimeFigureOut">
              <a:rPr lang="en-US" smtClean="0"/>
              <a:pPr/>
              <a:t>9/12/2023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81B94B2-0EEB-4B87-A9A7-6D88CAA475A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
        <p:nvSpPr>
          <p:cNvPr id="14" name="Rectangle 13">
            <a:extLst>
              <a:ext uri="{FF2B5EF4-FFF2-40B4-BE49-F238E27FC236}">
                <a16:creationId xmlns:a16="http://schemas.microsoft.com/office/drawing/2014/main" id="{F9EA08DE-7A7F-4F60-3605-EC7339554100}"/>
              </a:ext>
            </a:extLst>
          </p:cNvPr>
          <p:cNvSpPr/>
          <p:nvPr userDrawn="1"/>
        </p:nvSpPr>
        <p:spPr>
          <a:xfrm>
            <a:off x="-43946" y="-47863"/>
            <a:ext cx="1186946" cy="638176"/>
          </a:xfrm>
          <a:prstGeom prst="rect">
            <a:avLst/>
          </a:prstGeom>
          <a:blipFill dpi="0" rotWithShape="1">
            <a:blip r:embed="rId13">
              <a:alphaModFix/>
            </a:blip>
            <a:srcRect/>
            <a:stretch>
              <a:fillRect l="3572" t="7143" r="3572" b="7143"/>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90600"/>
            <a:ext cx="8062912" cy="2590800"/>
          </a:xfrm>
        </p:spPr>
        <p:txBody>
          <a:bodyPr>
            <a:noAutofit/>
          </a:bodyPr>
          <a:lstStyle/>
          <a:p>
            <a:pPr algn="ctr"/>
            <a:r>
              <a:rPr lang="en-US" sz="5400" dirty="0">
                <a:solidFill>
                  <a:srgbClr val="FFC000"/>
                </a:solidFill>
              </a:rPr>
              <a:t>TNGS Learning Solutions</a:t>
            </a:r>
            <a:br>
              <a:rPr lang="en-US" sz="5400" dirty="0">
                <a:solidFill>
                  <a:srgbClr val="FFC000"/>
                </a:solidFill>
              </a:rPr>
            </a:br>
            <a:r>
              <a:rPr lang="en-US" sz="5400" dirty="0">
                <a:solidFill>
                  <a:srgbClr val="FFC000"/>
                </a:solidFill>
              </a:rPr>
              <a:t>AWS Solutions Architect Online Course</a:t>
            </a:r>
            <a:endParaRPr lang="en-US" sz="5400" dirty="0"/>
          </a:p>
        </p:txBody>
      </p:sp>
      <p:sp>
        <p:nvSpPr>
          <p:cNvPr id="5" name="Title 1">
            <a:extLst>
              <a:ext uri="{FF2B5EF4-FFF2-40B4-BE49-F238E27FC236}">
                <a16:creationId xmlns:a16="http://schemas.microsoft.com/office/drawing/2014/main" id="{63BFAD59-FC31-E08F-D04E-B4E70BFC1A0F}"/>
              </a:ext>
            </a:extLst>
          </p:cNvPr>
          <p:cNvSpPr txBox="1">
            <a:spLocks/>
          </p:cNvSpPr>
          <p:nvPr/>
        </p:nvSpPr>
        <p:spPr>
          <a:xfrm>
            <a:off x="397276" y="3657600"/>
            <a:ext cx="8062912" cy="19812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ctr"/>
            <a:r>
              <a:rPr lang="en-US" sz="7200" dirty="0">
                <a:solidFill>
                  <a:schemeClr val="accent3"/>
                </a:solidFill>
              </a:rPr>
              <a:t>Cloud Computing Models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3600" b="1" dirty="0"/>
              <a:t>Common references of Hybrid Cloud </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Data Processing and Analytics:</a:t>
            </a:r>
            <a:r>
              <a:rPr lang="en-US" b="0" i="0" dirty="0">
                <a:solidFill>
                  <a:srgbClr val="374151"/>
                </a:solidFill>
                <a:effectLst/>
                <a:latin typeface="Söhne"/>
              </a:rPr>
              <a:t> Organizations leverage public cloud resources for data processing and analytics, taking advantage of the public cloud's scalability and specialized services.</a:t>
            </a:r>
          </a:p>
        </p:txBody>
      </p:sp>
    </p:spTree>
    <p:extLst>
      <p:ext uri="{BB962C8B-B14F-4D97-AF65-F5344CB8AC3E}">
        <p14:creationId xmlns:p14="http://schemas.microsoft.com/office/powerpoint/2010/main" val="183260369"/>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3600" b="1" dirty="0"/>
              <a:t>Common references of Hybrid Cloud </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Legacy Application Integration:</a:t>
            </a:r>
            <a:r>
              <a:rPr lang="en-US" b="0" i="0" dirty="0">
                <a:solidFill>
                  <a:srgbClr val="374151"/>
                </a:solidFill>
                <a:effectLst/>
                <a:latin typeface="Söhne"/>
              </a:rPr>
              <a:t> Hybrid clouds facilitate the integration of legacy applications hosted on-premises with modern cloud-based services.</a:t>
            </a:r>
          </a:p>
        </p:txBody>
      </p:sp>
    </p:spTree>
    <p:extLst>
      <p:ext uri="{BB962C8B-B14F-4D97-AF65-F5344CB8AC3E}">
        <p14:creationId xmlns:p14="http://schemas.microsoft.com/office/powerpoint/2010/main" val="3461002734"/>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3600" b="1" dirty="0"/>
              <a:t>Common references of Hybrid Cloud </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Compliance and Security:</a:t>
            </a:r>
            <a:r>
              <a:rPr lang="en-US" b="0" i="0" dirty="0">
                <a:solidFill>
                  <a:srgbClr val="374151"/>
                </a:solidFill>
                <a:effectLst/>
                <a:latin typeface="Söhne"/>
              </a:rPr>
              <a:t> Sensitive data can be kept within the private cloud to meet regulatory compliance requirements, while less sensitive applications utilize public cloud resources.</a:t>
            </a:r>
          </a:p>
        </p:txBody>
      </p:sp>
    </p:spTree>
    <p:extLst>
      <p:ext uri="{BB962C8B-B14F-4D97-AF65-F5344CB8AC3E}">
        <p14:creationId xmlns:p14="http://schemas.microsoft.com/office/powerpoint/2010/main" val="3524360018"/>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3600" b="1" dirty="0"/>
              <a:t>Common references of Hybrid Cloud </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Geographic Redundancy:</a:t>
            </a:r>
            <a:r>
              <a:rPr lang="en-US" b="0" i="0" dirty="0">
                <a:solidFill>
                  <a:srgbClr val="374151"/>
                </a:solidFill>
                <a:effectLst/>
                <a:latin typeface="Söhne"/>
              </a:rPr>
              <a:t> Hybrid cloud deployments allow organizations to maintain redundant data and application instances in multiple geographic regions, enhancing availability and disaster recovery capabilities.</a:t>
            </a:r>
          </a:p>
        </p:txBody>
      </p:sp>
    </p:spTree>
    <p:extLst>
      <p:ext uri="{BB962C8B-B14F-4D97-AF65-F5344CB8AC3E}">
        <p14:creationId xmlns:p14="http://schemas.microsoft.com/office/powerpoint/2010/main" val="161246509"/>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Conclusion</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2438400"/>
            <a:ext cx="8382000" cy="4114800"/>
          </a:xfrm>
          <a:prstGeom prst="rect">
            <a:avLst/>
          </a:prstGeom>
        </p:spPr>
        <p:txBody>
          <a:bodyPr vert="horz">
            <a:normAutofit lnSpcReduction="1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0" i="0" dirty="0">
                <a:solidFill>
                  <a:srgbClr val="374151"/>
                </a:solidFill>
                <a:effectLst/>
                <a:latin typeface="Söhne"/>
              </a:rPr>
              <a:t>Implementing a hybrid cloud requires a well-defined strategy and the appropriate tools and technologies for managing and orchestrating workloads across the two environments. </a:t>
            </a:r>
          </a:p>
          <a:p>
            <a:r>
              <a:rPr lang="en-US" b="0" i="0" dirty="0">
                <a:solidFill>
                  <a:srgbClr val="374151"/>
                </a:solidFill>
                <a:effectLst/>
                <a:latin typeface="Söhne"/>
              </a:rPr>
              <a:t>Hybrid cloud solutions often involve hybrid cloud management platforms and tools to simplify resource provisioning, workload migration, and governance across the hybrid infrastructure. Major cloud providers, such as Amazon Web Services (AWS), Microsoft Azure, and Google Cloud Platform (GCP), offer services and tools designed to support hybrid cloud deployments.</a:t>
            </a:r>
          </a:p>
        </p:txBody>
      </p:sp>
    </p:spTree>
    <p:extLst>
      <p:ext uri="{BB962C8B-B14F-4D97-AF65-F5344CB8AC3E}">
        <p14:creationId xmlns:p14="http://schemas.microsoft.com/office/powerpoint/2010/main" val="2214593955"/>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rmAutofit fontScale="90000"/>
          </a:bodyPr>
          <a:lstStyle/>
          <a:p>
            <a:pPr algn="ctr"/>
            <a:r>
              <a:rPr lang="en-US" b="1" dirty="0"/>
              <a:t>Cloud Computing Models</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2362200"/>
            <a:ext cx="8382000" cy="4114800"/>
          </a:xfrm>
          <a:prstGeom prst="rect">
            <a:avLst/>
          </a:prstGeom>
        </p:spPr>
        <p:txBody>
          <a:bodyPr vert="horz">
            <a:normAutofit lnSpcReduction="1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0" i="0" dirty="0">
                <a:solidFill>
                  <a:srgbClr val="374151"/>
                </a:solidFill>
                <a:effectLst/>
                <a:latin typeface="Söhne"/>
              </a:rPr>
              <a:t>Cloud computing models refer to the various service and deployment models that define how cloud computing resources are delivered, managed, and accessed. These models are fundamental in understanding the different approaches to using cloud technology and the roles of both cloud providers and users. </a:t>
            </a:r>
          </a:p>
          <a:p>
            <a:r>
              <a:rPr lang="en-US" b="0" i="0" dirty="0">
                <a:solidFill>
                  <a:srgbClr val="374151"/>
                </a:solidFill>
                <a:effectLst/>
                <a:latin typeface="Söhne"/>
              </a:rPr>
              <a:t>The two primary dimensions of cloud computing models are:</a:t>
            </a:r>
          </a:p>
          <a:p>
            <a:pPr lvl="1"/>
            <a:r>
              <a:rPr lang="en-US" b="1" dirty="0">
                <a:solidFill>
                  <a:srgbClr val="374151"/>
                </a:solidFill>
                <a:latin typeface="Söhne"/>
              </a:rPr>
              <a:t>Service Models</a:t>
            </a:r>
          </a:p>
          <a:p>
            <a:pPr lvl="1"/>
            <a:r>
              <a:rPr lang="en-US" b="1" i="0" dirty="0">
                <a:solidFill>
                  <a:srgbClr val="374151"/>
                </a:solidFill>
                <a:effectLst/>
                <a:latin typeface="Söhne"/>
              </a:rPr>
              <a:t>Deployment Models</a:t>
            </a:r>
          </a:p>
        </p:txBody>
      </p:sp>
    </p:spTree>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rmAutofit fontScale="90000"/>
          </a:bodyPr>
          <a:lstStyle/>
          <a:p>
            <a:pPr algn="ctr"/>
            <a:r>
              <a:rPr lang="en-US" b="1" dirty="0"/>
              <a:t>Cloud Computing Models</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048001"/>
            <a:ext cx="8686800" cy="3429000"/>
          </a:xfrm>
          <a:prstGeom prst="rect">
            <a:avLst/>
          </a:prstGeom>
        </p:spPr>
        <p:txBody>
          <a:bodyPr vert="horz">
            <a:normAutofit fontScale="92500" lnSpcReduction="1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solidFill>
                  <a:srgbClr val="374151"/>
                </a:solidFill>
                <a:effectLst/>
                <a:latin typeface="Söhne"/>
              </a:rPr>
              <a:t>Hybrid Cloud </a:t>
            </a:r>
            <a:r>
              <a:rPr lang="en-US" b="0" i="0" dirty="0">
                <a:solidFill>
                  <a:srgbClr val="374151"/>
                </a:solidFill>
                <a:effectLst/>
                <a:latin typeface="Söhne"/>
              </a:rPr>
              <a:t>is a cloud computing deployment model that combines elements of both public and Hybrid Clouds, allowing data and applications to be shared between them. In a hybrid cloud environment, organizations maintain some of their computing resources on-premises in a Hybrid Cloud, while also leveraging public cloud services provided by third-party cloud providers. </a:t>
            </a:r>
          </a:p>
          <a:p>
            <a:pPr marL="0" indent="0">
              <a:buNone/>
            </a:pPr>
            <a:r>
              <a:rPr lang="en-US" b="0" i="0" dirty="0">
                <a:solidFill>
                  <a:srgbClr val="374151"/>
                </a:solidFill>
                <a:effectLst/>
                <a:latin typeface="Söhne"/>
              </a:rPr>
              <a:t>The goal of a hybrid cloud is to provide greater flexibility, scalability, and cost-efficiency by allowing workloads to move seamlessly between the private and public cloud components as needed. </a:t>
            </a:r>
          </a:p>
        </p:txBody>
      </p:sp>
      <p:sp>
        <p:nvSpPr>
          <p:cNvPr id="3" name="Title 1">
            <a:extLst>
              <a:ext uri="{FF2B5EF4-FFF2-40B4-BE49-F238E27FC236}">
                <a16:creationId xmlns:a16="http://schemas.microsoft.com/office/drawing/2014/main" id="{0988ECEE-1C41-E1FA-7784-511730A9D655}"/>
              </a:ext>
            </a:extLst>
          </p:cNvPr>
          <p:cNvSpPr txBox="1">
            <a:spLocks/>
          </p:cNvSpPr>
          <p:nvPr/>
        </p:nvSpPr>
        <p:spPr>
          <a:xfrm>
            <a:off x="338091" y="2057400"/>
            <a:ext cx="2667000" cy="609600"/>
          </a:xfrm>
          <a:prstGeom prst="rect">
            <a:avLst/>
          </a:prstGeom>
        </p:spPr>
        <p:txBody>
          <a:bodyPr vert="horz" lIns="0" rIns="0" bIns="0" anchor="b">
            <a:normAutofit fontScale="750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3200" b="1" dirty="0">
                <a:solidFill>
                  <a:srgbClr val="FFC000"/>
                </a:solidFill>
              </a:rPr>
              <a:t>Deployment Models</a:t>
            </a:r>
          </a:p>
        </p:txBody>
      </p:sp>
    </p:spTree>
    <p:extLst>
      <p:ext uri="{BB962C8B-B14F-4D97-AF65-F5344CB8AC3E}">
        <p14:creationId xmlns:p14="http://schemas.microsoft.com/office/powerpoint/2010/main" val="4183135149"/>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Hybrid Cloud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Integration:</a:t>
            </a:r>
            <a:r>
              <a:rPr lang="en-US" b="0" i="0" dirty="0">
                <a:solidFill>
                  <a:srgbClr val="374151"/>
                </a:solidFill>
                <a:effectLst/>
                <a:latin typeface="Söhne"/>
              </a:rPr>
              <a:t> Hybrid clouds enable seamless integration between on-premises infrastructure and public cloud services, allowing data and applications to work together efficiently.</a:t>
            </a:r>
          </a:p>
        </p:txBody>
      </p:sp>
    </p:spTree>
    <p:extLst>
      <p:ext uri="{BB962C8B-B14F-4D97-AF65-F5344CB8AC3E}">
        <p14:creationId xmlns:p14="http://schemas.microsoft.com/office/powerpoint/2010/main" val="376512443"/>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Hybrid Cloud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Data Portability:</a:t>
            </a:r>
            <a:r>
              <a:rPr lang="en-US" b="0" i="0" dirty="0">
                <a:solidFill>
                  <a:srgbClr val="374151"/>
                </a:solidFill>
                <a:effectLst/>
                <a:latin typeface="Söhne"/>
              </a:rPr>
              <a:t> Data and applications can move between the private and public cloud components as requirements change, enabling organizations to balance performance, cost, and compliance considerations.</a:t>
            </a:r>
          </a:p>
        </p:txBody>
      </p:sp>
    </p:spTree>
    <p:extLst>
      <p:ext uri="{BB962C8B-B14F-4D97-AF65-F5344CB8AC3E}">
        <p14:creationId xmlns:p14="http://schemas.microsoft.com/office/powerpoint/2010/main" val="1584177373"/>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Hybrid Cloud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Scalability:</a:t>
            </a:r>
            <a:r>
              <a:rPr lang="en-US" b="0" i="0" dirty="0">
                <a:solidFill>
                  <a:srgbClr val="374151"/>
                </a:solidFill>
                <a:effectLst/>
                <a:latin typeface="Söhne"/>
              </a:rPr>
              <a:t> Organizations can take advantage of the scalability and resources of the public cloud while maintaining control over sensitive or critical workloads in the private cloud.</a:t>
            </a:r>
          </a:p>
        </p:txBody>
      </p:sp>
    </p:spTree>
    <p:extLst>
      <p:ext uri="{BB962C8B-B14F-4D97-AF65-F5344CB8AC3E}">
        <p14:creationId xmlns:p14="http://schemas.microsoft.com/office/powerpoint/2010/main" val="3494202900"/>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Hybrid Cloud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Resource Optimization:</a:t>
            </a:r>
            <a:r>
              <a:rPr lang="en-US" b="0" i="0" dirty="0">
                <a:solidFill>
                  <a:srgbClr val="374151"/>
                </a:solidFill>
                <a:effectLst/>
                <a:latin typeface="Söhne"/>
              </a:rPr>
              <a:t> Hybrid clouds allow organizations to optimize resource utilization by running workloads where they are most cost-effective or suitable, such as using public cloud resources for burst workloads.</a:t>
            </a:r>
          </a:p>
        </p:txBody>
      </p:sp>
    </p:spTree>
    <p:extLst>
      <p:ext uri="{BB962C8B-B14F-4D97-AF65-F5344CB8AC3E}">
        <p14:creationId xmlns:p14="http://schemas.microsoft.com/office/powerpoint/2010/main" val="2785419012"/>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Hybrid Cloud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Security and Compliance:</a:t>
            </a:r>
            <a:r>
              <a:rPr lang="en-US" b="0" i="0" dirty="0">
                <a:solidFill>
                  <a:srgbClr val="374151"/>
                </a:solidFill>
                <a:effectLst/>
                <a:latin typeface="Söhne"/>
              </a:rPr>
              <a:t> Sensitive data and workloads can be kept within the private cloud to meet regulatory requirements and security standards, while non-sensitive workloads can run in the public cloud.</a:t>
            </a:r>
          </a:p>
        </p:txBody>
      </p:sp>
    </p:spTree>
    <p:extLst>
      <p:ext uri="{BB962C8B-B14F-4D97-AF65-F5344CB8AC3E}">
        <p14:creationId xmlns:p14="http://schemas.microsoft.com/office/powerpoint/2010/main" val="2847498911"/>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3600" b="1" dirty="0"/>
              <a:t>Common references of Hybrid Cloud </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Data Backup and Disaster Recovery:</a:t>
            </a:r>
            <a:r>
              <a:rPr lang="en-US" b="0" i="0" dirty="0">
                <a:solidFill>
                  <a:srgbClr val="374151"/>
                </a:solidFill>
                <a:effectLst/>
                <a:latin typeface="Söhne"/>
              </a:rPr>
              <a:t> Organizations use the public cloud for backup and disaster recovery solutions, ensuring data resilience while keeping critical applications in a private cloud.</a:t>
            </a:r>
          </a:p>
        </p:txBody>
      </p:sp>
    </p:spTree>
    <p:extLst>
      <p:ext uri="{BB962C8B-B14F-4D97-AF65-F5344CB8AC3E}">
        <p14:creationId xmlns:p14="http://schemas.microsoft.com/office/powerpoint/2010/main" val="4074572966"/>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12580</TotalTime>
  <Words>572</Words>
  <Application>Microsoft Office PowerPoint</Application>
  <PresentationFormat>On-screen Show (4:3)</PresentationFormat>
  <Paragraphs>35</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Constantia</vt:lpstr>
      <vt:lpstr>Söhne</vt:lpstr>
      <vt:lpstr>Wingdings 2</vt:lpstr>
      <vt:lpstr>Flow</vt:lpstr>
      <vt:lpstr>TNGS Learning Solutions AWS Solutions Architect Online Course</vt:lpstr>
      <vt:lpstr>Cloud Computing Models</vt:lpstr>
      <vt:lpstr>Cloud Computing Models</vt:lpstr>
      <vt:lpstr>Hybrid Cloud </vt:lpstr>
      <vt:lpstr>Hybrid Cloud </vt:lpstr>
      <vt:lpstr>Hybrid Cloud </vt:lpstr>
      <vt:lpstr>Hybrid Cloud </vt:lpstr>
      <vt:lpstr>Hybrid Cloud </vt:lpstr>
      <vt:lpstr>Common references of Hybrid Cloud </vt:lpstr>
      <vt:lpstr>Common references of Hybrid Cloud </vt:lpstr>
      <vt:lpstr>Common references of Hybrid Cloud </vt:lpstr>
      <vt:lpstr>Common references of Hybrid Cloud </vt:lpstr>
      <vt:lpstr>Common references of Hybrid Cloud </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CLOUD COMPUTING</dc:title>
  <dc:creator>godwill</dc:creator>
  <cp:lastModifiedBy>Godwill Ngwanah</cp:lastModifiedBy>
  <cp:revision>72</cp:revision>
  <dcterms:created xsi:type="dcterms:W3CDTF">2020-04-03T21:09:47Z</dcterms:created>
  <dcterms:modified xsi:type="dcterms:W3CDTF">2023-09-12T17:50:45Z</dcterms:modified>
</cp:coreProperties>
</file>