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9" r:id="rId3"/>
    <p:sldId id="263"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62912" cy="2590800"/>
          </a:xfrm>
        </p:spPr>
        <p:txBody>
          <a:bodyPr>
            <a:no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a:t>
            </a:r>
            <a:endParaRPr lang="en-US" sz="5400" dirty="0"/>
          </a:p>
        </p:txBody>
      </p:sp>
      <p:sp>
        <p:nvSpPr>
          <p:cNvPr id="5" name="Title 1">
            <a:extLst>
              <a:ext uri="{FF2B5EF4-FFF2-40B4-BE49-F238E27FC236}">
                <a16:creationId xmlns:a16="http://schemas.microsoft.com/office/drawing/2014/main" id="{63BFAD59-FC31-E08F-D04E-B4E70BFC1A0F}"/>
              </a:ext>
            </a:extLst>
          </p:cNvPr>
          <p:cNvSpPr txBox="1">
            <a:spLocks/>
          </p:cNvSpPr>
          <p:nvPr/>
        </p:nvSpPr>
        <p:spPr>
          <a:xfrm>
            <a:off x="397276" y="3657600"/>
            <a:ext cx="8062912" cy="1981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7200" dirty="0">
                <a:solidFill>
                  <a:schemeClr val="accent3"/>
                </a:solidFill>
              </a:rPr>
              <a:t>Cloud Computing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Infrastructure as a Service (IaaS)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Security and Compliance:</a:t>
            </a:r>
            <a:r>
              <a:rPr lang="en-US" b="0" i="0" dirty="0">
                <a:solidFill>
                  <a:srgbClr val="374151"/>
                </a:solidFill>
                <a:effectLst/>
                <a:latin typeface="Söhne"/>
              </a:rPr>
              <a:t> IaaS providers offer security features like encryption, identity and access management (IAM), and compliance certifications to help protect data and meet regulatory requirements.</a:t>
            </a:r>
          </a:p>
        </p:txBody>
      </p:sp>
    </p:spTree>
    <p:extLst>
      <p:ext uri="{BB962C8B-B14F-4D97-AF65-F5344CB8AC3E}">
        <p14:creationId xmlns:p14="http://schemas.microsoft.com/office/powerpoint/2010/main" val="2579710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Infrastructure as a Service (IaaS)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High Availability and Redundancy:</a:t>
            </a:r>
            <a:r>
              <a:rPr lang="en-US" b="0" i="0" dirty="0">
                <a:solidFill>
                  <a:srgbClr val="374151"/>
                </a:solidFill>
                <a:effectLst/>
                <a:latin typeface="Söhne"/>
              </a:rPr>
              <a:t> IaaS platforms provide options for creating highly available and redundant architectures, ensuring system uptime and minimizing disruptions.</a:t>
            </a:r>
          </a:p>
        </p:txBody>
      </p:sp>
    </p:spTree>
    <p:extLst>
      <p:ext uri="{BB962C8B-B14F-4D97-AF65-F5344CB8AC3E}">
        <p14:creationId xmlns:p14="http://schemas.microsoft.com/office/powerpoint/2010/main" val="300727705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Virtual Machines (VMs):</a:t>
            </a:r>
            <a:r>
              <a:rPr lang="en-US" b="0" i="0" dirty="0">
                <a:solidFill>
                  <a:srgbClr val="374151"/>
                </a:solidFill>
                <a:effectLst/>
                <a:latin typeface="Söhne"/>
              </a:rPr>
              <a:t> These are virtualized instances of computing resources that include CPU, memory, storage, and an operating system. Users can run applications and workloads on VMs without the need for physical servers.</a:t>
            </a:r>
          </a:p>
        </p:txBody>
      </p:sp>
    </p:spTree>
    <p:extLst>
      <p:ext uri="{BB962C8B-B14F-4D97-AF65-F5344CB8AC3E}">
        <p14:creationId xmlns:p14="http://schemas.microsoft.com/office/powerpoint/2010/main" val="5800419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Storage:</a:t>
            </a:r>
            <a:r>
              <a:rPr lang="en-US" b="0" i="0" dirty="0">
                <a:solidFill>
                  <a:srgbClr val="374151"/>
                </a:solidFill>
                <a:effectLst/>
                <a:latin typeface="Söhne"/>
              </a:rPr>
              <a:t> IaaS platforms offer scalable and flexible storage options, including block storage, object storage, and file storage. Users can store data, files, and backups in the cloud.</a:t>
            </a:r>
          </a:p>
        </p:txBody>
      </p:sp>
    </p:spTree>
    <p:extLst>
      <p:ext uri="{BB962C8B-B14F-4D97-AF65-F5344CB8AC3E}">
        <p14:creationId xmlns:p14="http://schemas.microsoft.com/office/powerpoint/2010/main" val="4074572966"/>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Networking:</a:t>
            </a:r>
            <a:r>
              <a:rPr lang="en-US" b="0" i="0" dirty="0">
                <a:solidFill>
                  <a:srgbClr val="374151"/>
                </a:solidFill>
                <a:effectLst/>
                <a:latin typeface="Söhne"/>
              </a:rPr>
              <a:t> IaaS provides network-related services such as virtual networks, subnets, IP addressing, routing, and load balancing to manage the network infrastructure.</a:t>
            </a:r>
          </a:p>
        </p:txBody>
      </p:sp>
    </p:spTree>
    <p:extLst>
      <p:ext uri="{BB962C8B-B14F-4D97-AF65-F5344CB8AC3E}">
        <p14:creationId xmlns:p14="http://schemas.microsoft.com/office/powerpoint/2010/main" val="18326036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Data Centers:</a:t>
            </a:r>
            <a:r>
              <a:rPr lang="en-US" b="0" i="0" dirty="0">
                <a:solidFill>
                  <a:srgbClr val="374151"/>
                </a:solidFill>
                <a:effectLst/>
                <a:latin typeface="Söhne"/>
              </a:rPr>
              <a:t> IaaS providers operate data centers with a vast array of physical hardware, which they manage and maintain. Users leverage these resources virtually.</a:t>
            </a:r>
          </a:p>
        </p:txBody>
      </p:sp>
    </p:spTree>
    <p:extLst>
      <p:ext uri="{BB962C8B-B14F-4D97-AF65-F5344CB8AC3E}">
        <p14:creationId xmlns:p14="http://schemas.microsoft.com/office/powerpoint/2010/main" val="3461002734"/>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Web Hosting:</a:t>
            </a:r>
            <a:r>
              <a:rPr lang="en-US" b="0" i="0" dirty="0">
                <a:solidFill>
                  <a:srgbClr val="374151"/>
                </a:solidFill>
                <a:effectLst/>
                <a:latin typeface="Söhne"/>
              </a:rPr>
              <a:t> IaaS is commonly used for hosting websites and web applications, as users can deploy virtualized resources to run their online services.</a:t>
            </a:r>
          </a:p>
        </p:txBody>
      </p:sp>
    </p:spTree>
    <p:extLst>
      <p:ext uri="{BB962C8B-B14F-4D97-AF65-F5344CB8AC3E}">
        <p14:creationId xmlns:p14="http://schemas.microsoft.com/office/powerpoint/2010/main" val="126060979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Development and Testing:</a:t>
            </a:r>
            <a:r>
              <a:rPr lang="en-US" b="0" i="0" dirty="0">
                <a:solidFill>
                  <a:srgbClr val="374151"/>
                </a:solidFill>
                <a:effectLst/>
                <a:latin typeface="Söhne"/>
              </a:rPr>
              <a:t> Development teams use IaaS to create development and testing environments, reducing the need for on-premises hardware.</a:t>
            </a:r>
          </a:p>
        </p:txBody>
      </p:sp>
    </p:spTree>
    <p:extLst>
      <p:ext uri="{BB962C8B-B14F-4D97-AF65-F5344CB8AC3E}">
        <p14:creationId xmlns:p14="http://schemas.microsoft.com/office/powerpoint/2010/main" val="173799405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Data Storage:</a:t>
            </a:r>
            <a:r>
              <a:rPr lang="en-US" b="0" i="0" dirty="0">
                <a:solidFill>
                  <a:srgbClr val="374151"/>
                </a:solidFill>
                <a:effectLst/>
                <a:latin typeface="Söhne"/>
              </a:rPr>
              <a:t> IaaS is suitable for storing large volumes of data, backups, and archives in a scalable manner.</a:t>
            </a:r>
          </a:p>
        </p:txBody>
      </p:sp>
    </p:spTree>
    <p:extLst>
      <p:ext uri="{BB962C8B-B14F-4D97-AF65-F5344CB8AC3E}">
        <p14:creationId xmlns:p14="http://schemas.microsoft.com/office/powerpoint/2010/main" val="352436001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Disaster Recovery:</a:t>
            </a:r>
            <a:r>
              <a:rPr lang="en-US" b="0" i="0" dirty="0">
                <a:solidFill>
                  <a:srgbClr val="374151"/>
                </a:solidFill>
                <a:effectLst/>
                <a:latin typeface="Söhne"/>
              </a:rPr>
              <a:t> Organizations use IaaS for disaster recovery solutions by replicating on-premises infrastructure in the cloud to ensure business continuity in emergencies.</a:t>
            </a:r>
          </a:p>
        </p:txBody>
      </p:sp>
    </p:spTree>
    <p:extLst>
      <p:ext uri="{BB962C8B-B14F-4D97-AF65-F5344CB8AC3E}">
        <p14:creationId xmlns:p14="http://schemas.microsoft.com/office/powerpoint/2010/main" val="16124650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514600"/>
            <a:ext cx="8382000" cy="4114799"/>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Cloud computing models refer to the various service and deployment models that define how cloud computing resources are delivered, managed, and accessed. These models are fundamental in understanding the different approaches to using cloud technology and the roles of both cloud providers and users. </a:t>
            </a:r>
          </a:p>
          <a:p>
            <a:r>
              <a:rPr lang="en-US" b="0" i="0" dirty="0">
                <a:solidFill>
                  <a:srgbClr val="374151"/>
                </a:solidFill>
                <a:effectLst/>
                <a:latin typeface="Söhne"/>
              </a:rPr>
              <a:t>The two primary dimensions of cloud computing models are:</a:t>
            </a:r>
          </a:p>
          <a:p>
            <a:pPr lvl="1"/>
            <a:r>
              <a:rPr lang="en-US" b="1" dirty="0">
                <a:solidFill>
                  <a:srgbClr val="374151"/>
                </a:solidFill>
                <a:latin typeface="Söhne"/>
              </a:rPr>
              <a:t>Service Models</a:t>
            </a:r>
          </a:p>
          <a:p>
            <a:pPr lvl="1"/>
            <a:r>
              <a:rPr lang="en-US" b="1" i="0" dirty="0">
                <a:solidFill>
                  <a:srgbClr val="374151"/>
                </a:solidFill>
                <a:effectLst/>
                <a:latin typeface="Söhne"/>
              </a:rPr>
              <a:t>Deployment Models</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Big Data and Analytics:</a:t>
            </a:r>
            <a:r>
              <a:rPr lang="en-US" b="0" i="0" dirty="0">
                <a:solidFill>
                  <a:srgbClr val="374151"/>
                </a:solidFill>
                <a:effectLst/>
                <a:latin typeface="Söhne"/>
              </a:rPr>
              <a:t> IaaS provides the computational power and storage capacity needed to process and analyze large datasets for data analytics and machine learning.</a:t>
            </a:r>
          </a:p>
        </p:txBody>
      </p:sp>
    </p:spTree>
    <p:extLst>
      <p:ext uri="{BB962C8B-B14F-4D97-AF65-F5344CB8AC3E}">
        <p14:creationId xmlns:p14="http://schemas.microsoft.com/office/powerpoint/2010/main" val="41460431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IaaS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Hybrid Cloud:</a:t>
            </a:r>
            <a:r>
              <a:rPr lang="en-US" b="0" i="0" dirty="0">
                <a:solidFill>
                  <a:srgbClr val="374151"/>
                </a:solidFill>
                <a:effectLst/>
                <a:latin typeface="Söhne"/>
              </a:rPr>
              <a:t> Enterprises often adopt a hybrid cloud model, combining on-premises infrastructure with IaaS resources to achieve greater flexibility and scalability.</a:t>
            </a:r>
          </a:p>
        </p:txBody>
      </p:sp>
    </p:spTree>
    <p:extLst>
      <p:ext uri="{BB962C8B-B14F-4D97-AF65-F5344CB8AC3E}">
        <p14:creationId xmlns:p14="http://schemas.microsoft.com/office/powerpoint/2010/main" val="1148193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Conclusion</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0" i="0" dirty="0">
                <a:solidFill>
                  <a:srgbClr val="374151"/>
                </a:solidFill>
                <a:effectLst/>
                <a:latin typeface="Söhne"/>
              </a:rPr>
              <a:t>Popular IaaS providers include Amazon Web Services (AWS), Microsoft Azure, Google Cloud Platform (GCP), IBM Cloud, and others. Users can choose the provider that best fits their specific needs, budget, and geographic requirements for deploying cloud infrastructure.</a:t>
            </a:r>
          </a:p>
        </p:txBody>
      </p:sp>
    </p:spTree>
    <p:extLst>
      <p:ext uri="{BB962C8B-B14F-4D97-AF65-F5344CB8AC3E}">
        <p14:creationId xmlns:p14="http://schemas.microsoft.com/office/powerpoint/2010/main" val="2214593955"/>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solidFill>
                  <a:srgbClr val="374151"/>
                </a:solidFill>
                <a:effectLst/>
                <a:latin typeface="Söhne"/>
              </a:rPr>
              <a:t>Infrastructure as a Service (IaaS) </a:t>
            </a:r>
            <a:r>
              <a:rPr lang="en-US" b="0" i="0" dirty="0">
                <a:solidFill>
                  <a:srgbClr val="374151"/>
                </a:solidFill>
                <a:effectLst/>
                <a:latin typeface="Söhne"/>
              </a:rPr>
              <a:t>is a fundamental cloud computing service model that provides virtualized computing resources over the internet. IaaS delivers the foundational IT infrastructure components required to build and manage applications, services, and other computing resources without the need to own or manage physical hardware. </a:t>
            </a:r>
          </a:p>
        </p:txBody>
      </p:sp>
      <p:sp>
        <p:nvSpPr>
          <p:cNvPr id="3" name="Title 1">
            <a:extLst>
              <a:ext uri="{FF2B5EF4-FFF2-40B4-BE49-F238E27FC236}">
                <a16:creationId xmlns:a16="http://schemas.microsoft.com/office/drawing/2014/main" id="{46D30C1B-88A3-4B9F-B5EA-21D91A23D8B7}"/>
              </a:ext>
            </a:extLst>
          </p:cNvPr>
          <p:cNvSpPr txBox="1">
            <a:spLocks/>
          </p:cNvSpPr>
          <p:nvPr/>
        </p:nvSpPr>
        <p:spPr>
          <a:xfrm>
            <a:off x="338091" y="2057400"/>
            <a:ext cx="2667000" cy="60960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3200" b="1" dirty="0">
                <a:solidFill>
                  <a:srgbClr val="FFC000"/>
                </a:solidFill>
              </a:rPr>
              <a:t>Service Models</a:t>
            </a:r>
          </a:p>
        </p:txBody>
      </p:sp>
    </p:spTree>
    <p:extLst>
      <p:ext uri="{BB962C8B-B14F-4D97-AF65-F5344CB8AC3E}">
        <p14:creationId xmlns:p14="http://schemas.microsoft.com/office/powerpoint/2010/main" val="418313514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Infrastructure as a Service (IaaS)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On-Demand Resources</a:t>
            </a:r>
            <a:r>
              <a:rPr lang="en-US" b="0" i="0" dirty="0">
                <a:solidFill>
                  <a:srgbClr val="374151"/>
                </a:solidFill>
                <a:effectLst/>
                <a:latin typeface="Söhne"/>
              </a:rPr>
              <a:t>: IaaS offers scalable computing resources on a pay-as-you-go basis. Users can provision and de-provision virtualized resources like virtual machines (VMs), storage, and networking as needed, making it highly flexible.</a:t>
            </a:r>
          </a:p>
        </p:txBody>
      </p:sp>
    </p:spTree>
    <p:extLst>
      <p:ext uri="{BB962C8B-B14F-4D97-AF65-F5344CB8AC3E}">
        <p14:creationId xmlns:p14="http://schemas.microsoft.com/office/powerpoint/2010/main" val="37651244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Infrastructure as a Service (IaaS)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Virtualization</a:t>
            </a:r>
            <a:r>
              <a:rPr lang="en-US" b="0" i="0" dirty="0">
                <a:solidFill>
                  <a:srgbClr val="374151"/>
                </a:solidFill>
                <a:effectLst/>
                <a:latin typeface="Söhne"/>
              </a:rPr>
              <a:t>: IaaS relies heavily on virtualization technology. It abstracts physical hardware and creates virtual instances that can be managed through a web interface or API. Users can select CPU, memory, storage, and other resources based on their requirements.</a:t>
            </a:r>
          </a:p>
        </p:txBody>
      </p:sp>
    </p:spTree>
    <p:extLst>
      <p:ext uri="{BB962C8B-B14F-4D97-AF65-F5344CB8AC3E}">
        <p14:creationId xmlns:p14="http://schemas.microsoft.com/office/powerpoint/2010/main" val="1584177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Infrastructure as a Service (IaaS)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Self-Service:</a:t>
            </a:r>
            <a:r>
              <a:rPr lang="en-US" b="0" i="0" dirty="0">
                <a:solidFill>
                  <a:srgbClr val="374151"/>
                </a:solidFill>
                <a:effectLst/>
                <a:latin typeface="Söhne"/>
              </a:rPr>
              <a:t> IaaS users typically have self-service access to a web-based console or API (Application Programming Interface) that allows them to create, manage, and configure virtualized resources. This self-service approach reduces the need for direct involvement from IT administrators.</a:t>
            </a:r>
          </a:p>
        </p:txBody>
      </p:sp>
    </p:spTree>
    <p:extLst>
      <p:ext uri="{BB962C8B-B14F-4D97-AF65-F5344CB8AC3E}">
        <p14:creationId xmlns:p14="http://schemas.microsoft.com/office/powerpoint/2010/main" val="349420290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Infrastructure as a Service (IaaS)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Scalability:</a:t>
            </a:r>
            <a:r>
              <a:rPr lang="en-US" b="0" i="0" dirty="0">
                <a:solidFill>
                  <a:srgbClr val="374151"/>
                </a:solidFill>
                <a:effectLst/>
                <a:latin typeface="Söhne"/>
              </a:rPr>
              <a:t> IaaS platforms offer elasticity, enabling users to scale resources up or down to meet changing demand. This scalability is essential for accommodating fluctuations in workloads efficiently.</a:t>
            </a:r>
          </a:p>
        </p:txBody>
      </p:sp>
    </p:spTree>
    <p:extLst>
      <p:ext uri="{BB962C8B-B14F-4D97-AF65-F5344CB8AC3E}">
        <p14:creationId xmlns:p14="http://schemas.microsoft.com/office/powerpoint/2010/main" val="2785419012"/>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Infrastructure as a Service (IaaS)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Resource Monitoring and Management:</a:t>
            </a:r>
            <a:r>
              <a:rPr lang="en-US" b="0" i="0" dirty="0">
                <a:solidFill>
                  <a:srgbClr val="374151"/>
                </a:solidFill>
                <a:effectLst/>
                <a:latin typeface="Söhne"/>
              </a:rPr>
              <a:t> IaaS providers often include tools for monitoring resource utilization, setting up automated scaling policies, and optimizing resource allocation for cost-efficiency.</a:t>
            </a:r>
          </a:p>
        </p:txBody>
      </p:sp>
    </p:spTree>
    <p:extLst>
      <p:ext uri="{BB962C8B-B14F-4D97-AF65-F5344CB8AC3E}">
        <p14:creationId xmlns:p14="http://schemas.microsoft.com/office/powerpoint/2010/main" val="284749891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Infrastructure as a Service (IaaS)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Network Connectivity:</a:t>
            </a:r>
            <a:r>
              <a:rPr lang="en-US" b="0" i="0" dirty="0">
                <a:solidFill>
                  <a:srgbClr val="374151"/>
                </a:solidFill>
                <a:effectLst/>
                <a:latin typeface="Söhne"/>
              </a:rPr>
              <a:t> IaaS services include networking features such as load balancing, firewalls, and virtual private networks (VPNs) to facilitate secure and efficient data transfer.</a:t>
            </a:r>
          </a:p>
        </p:txBody>
      </p:sp>
    </p:spTree>
    <p:extLst>
      <p:ext uri="{BB962C8B-B14F-4D97-AF65-F5344CB8AC3E}">
        <p14:creationId xmlns:p14="http://schemas.microsoft.com/office/powerpoint/2010/main" val="3589239747"/>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11751</TotalTime>
  <Words>827</Words>
  <Application>Microsoft Office PowerPoint</Application>
  <PresentationFormat>On-screen Show (4:3)</PresentationFormat>
  <Paragraphs>49</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Constantia</vt:lpstr>
      <vt:lpstr>Söhne</vt:lpstr>
      <vt:lpstr>Wingdings 2</vt:lpstr>
      <vt:lpstr>Flow</vt:lpstr>
      <vt:lpstr>TNGS Learning Solutions AWS Solutions Architect Online Course</vt:lpstr>
      <vt:lpstr>Cloud Computing Models</vt:lpstr>
      <vt:lpstr>Cloud Computing Models</vt:lpstr>
      <vt:lpstr>Infrastructure as a Service (IaaS) </vt:lpstr>
      <vt:lpstr>Infrastructure as a Service (IaaS) </vt:lpstr>
      <vt:lpstr>Infrastructure as a Service (IaaS) </vt:lpstr>
      <vt:lpstr>Infrastructure as a Service (IaaS) </vt:lpstr>
      <vt:lpstr>Infrastructure as a Service (IaaS) </vt:lpstr>
      <vt:lpstr>Infrastructure as a Service (IaaS) </vt:lpstr>
      <vt:lpstr>Infrastructure as a Service (IaaS) </vt:lpstr>
      <vt:lpstr>Infrastructure as a Service (IaaS) </vt:lpstr>
      <vt:lpstr>Common references of IaaS</vt:lpstr>
      <vt:lpstr>Common references of IaaS</vt:lpstr>
      <vt:lpstr>Common references of IaaS</vt:lpstr>
      <vt:lpstr>Common references of IaaS</vt:lpstr>
      <vt:lpstr>Common use-cases of IaaS</vt:lpstr>
      <vt:lpstr>Common use-cases of IaaS</vt:lpstr>
      <vt:lpstr>Common use-cases of IaaS</vt:lpstr>
      <vt:lpstr>Common use-cases of IaaS</vt:lpstr>
      <vt:lpstr>Common use-cases of IaaS</vt:lpstr>
      <vt:lpstr>Common use-cases of IaaS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62</cp:revision>
  <dcterms:created xsi:type="dcterms:W3CDTF">2020-04-03T21:09:47Z</dcterms:created>
  <dcterms:modified xsi:type="dcterms:W3CDTF">2023-09-12T04:18:01Z</dcterms:modified>
</cp:coreProperties>
</file>