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59" r:id="rId3"/>
    <p:sldId id="263" r:id="rId4"/>
    <p:sldId id="261" r:id="rId5"/>
    <p:sldId id="262" r:id="rId6"/>
    <p:sldId id="264" r:id="rId7"/>
    <p:sldId id="265" r:id="rId8"/>
    <p:sldId id="266" r:id="rId9"/>
    <p:sldId id="281" r:id="rId10"/>
    <p:sldId id="282" r:id="rId11"/>
    <p:sldId id="283" r:id="rId12"/>
    <p:sldId id="271" r:id="rId13"/>
    <p:sldId id="272" r:id="rId14"/>
    <p:sldId id="273" r:id="rId15"/>
    <p:sldId id="276" r:id="rId16"/>
    <p:sldId id="277" r:id="rId17"/>
    <p:sldId id="284"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3657600"/>
            <a:ext cx="8062912" cy="1981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Cloud Computing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Multi-Cloud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Improved Redundancy and High Availability:</a:t>
            </a:r>
            <a:r>
              <a:rPr lang="en-US" b="0" i="0" dirty="0">
                <a:solidFill>
                  <a:srgbClr val="374151"/>
                </a:solidFill>
                <a:effectLst/>
                <a:latin typeface="Söhne"/>
              </a:rPr>
              <a:t> Deploying workloads across multiple cloud providers can enhance redundancy and high availability, ensuring business continuity even if one provider experiences downtime.</a:t>
            </a:r>
          </a:p>
        </p:txBody>
      </p:sp>
    </p:spTree>
    <p:extLst>
      <p:ext uri="{BB962C8B-B14F-4D97-AF65-F5344CB8AC3E}">
        <p14:creationId xmlns:p14="http://schemas.microsoft.com/office/powerpoint/2010/main" val="3347572075"/>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Multi-Cloud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Best-of-Breed Services:</a:t>
            </a:r>
            <a:r>
              <a:rPr lang="en-US" b="0" i="0" dirty="0">
                <a:solidFill>
                  <a:srgbClr val="374151"/>
                </a:solidFill>
                <a:effectLst/>
                <a:latin typeface="Söhne"/>
              </a:rPr>
              <a:t> Organizations can access and leverage the unique strengths and services offered by different cloud providers to enhance their applications and infrastructure.</a:t>
            </a:r>
          </a:p>
        </p:txBody>
      </p:sp>
    </p:spTree>
    <p:extLst>
      <p:ext uri="{BB962C8B-B14F-4D97-AF65-F5344CB8AC3E}">
        <p14:creationId xmlns:p14="http://schemas.microsoft.com/office/powerpoint/2010/main" val="3888104266"/>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Multi-Cloud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Business Continuity and Disaster Recovery:</a:t>
            </a:r>
            <a:r>
              <a:rPr lang="en-US" b="0" i="0" dirty="0">
                <a:solidFill>
                  <a:srgbClr val="374151"/>
                </a:solidFill>
                <a:effectLst/>
                <a:latin typeface="Söhne"/>
              </a:rPr>
              <a:t> Multi-cloud enables organizations to replicate data and applications across multiple cloud providers to ensure data resilience and business continuity in case of failures or disasters.</a:t>
            </a:r>
          </a:p>
        </p:txBody>
      </p:sp>
    </p:spTree>
    <p:extLst>
      <p:ext uri="{BB962C8B-B14F-4D97-AF65-F5344CB8AC3E}">
        <p14:creationId xmlns:p14="http://schemas.microsoft.com/office/powerpoint/2010/main" val="4074572966"/>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Multi-Cloud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Geographic Diversity:</a:t>
            </a:r>
            <a:r>
              <a:rPr lang="en-US" b="0" i="0" dirty="0">
                <a:solidFill>
                  <a:srgbClr val="374151"/>
                </a:solidFill>
                <a:effectLst/>
                <a:latin typeface="Söhne"/>
              </a:rPr>
              <a:t> Organizations may use multi-cloud to host resources in various geographic regions to comply with data residency and sovereignty requirements or to reduce latency for global users.</a:t>
            </a:r>
          </a:p>
        </p:txBody>
      </p:sp>
    </p:spTree>
    <p:extLst>
      <p:ext uri="{BB962C8B-B14F-4D97-AF65-F5344CB8AC3E}">
        <p14:creationId xmlns:p14="http://schemas.microsoft.com/office/powerpoint/2010/main" val="18326036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Multi-Cloud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Optimizing Costs:</a:t>
            </a:r>
            <a:r>
              <a:rPr lang="en-US" b="0" i="0" dirty="0">
                <a:solidFill>
                  <a:srgbClr val="374151"/>
                </a:solidFill>
                <a:effectLst/>
                <a:latin typeface="Söhne"/>
              </a:rPr>
              <a:t> Organizations can choose cost-effective cloud providers for specific workloads or regions to optimize cloud spending and reduce overall costs.</a:t>
            </a:r>
          </a:p>
        </p:txBody>
      </p:sp>
    </p:spTree>
    <p:extLst>
      <p:ext uri="{BB962C8B-B14F-4D97-AF65-F5344CB8AC3E}">
        <p14:creationId xmlns:p14="http://schemas.microsoft.com/office/powerpoint/2010/main" val="3461002734"/>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Multi-Cloud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Enhanced Security:</a:t>
            </a:r>
            <a:r>
              <a:rPr lang="en-US" b="0" i="0" dirty="0">
                <a:solidFill>
                  <a:srgbClr val="374151"/>
                </a:solidFill>
                <a:effectLst/>
                <a:latin typeface="Söhne"/>
              </a:rPr>
              <a:t> Multi-cloud allows organizations to implement a defense-in-depth security strategy, spreading security controls and measures across different providers.</a:t>
            </a:r>
          </a:p>
        </p:txBody>
      </p:sp>
    </p:spTree>
    <p:extLst>
      <p:ext uri="{BB962C8B-B14F-4D97-AF65-F5344CB8AC3E}">
        <p14:creationId xmlns:p14="http://schemas.microsoft.com/office/powerpoint/2010/main" val="352436001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Multi-Cloud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Compliance Requirements:</a:t>
            </a:r>
            <a:r>
              <a:rPr lang="en-US" b="0" i="0" dirty="0">
                <a:solidFill>
                  <a:srgbClr val="374151"/>
                </a:solidFill>
                <a:effectLst/>
                <a:latin typeface="Söhne"/>
              </a:rPr>
              <a:t> Organizations with strict regulatory or compliance requirements can select cloud providers that specialize in compliance or offer specific certifications.</a:t>
            </a:r>
          </a:p>
        </p:txBody>
      </p:sp>
    </p:spTree>
    <p:extLst>
      <p:ext uri="{BB962C8B-B14F-4D97-AF65-F5344CB8AC3E}">
        <p14:creationId xmlns:p14="http://schemas.microsoft.com/office/powerpoint/2010/main" val="16124650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3600" b="1" dirty="0"/>
              <a:t>Common references of Multi-Cloud </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Avoiding Vendor Lock-In:</a:t>
            </a:r>
            <a:r>
              <a:rPr lang="en-US" b="0" i="0" dirty="0">
                <a:solidFill>
                  <a:srgbClr val="374151"/>
                </a:solidFill>
                <a:effectLst/>
                <a:latin typeface="Söhne"/>
              </a:rPr>
              <a:t> Multi-cloud strategies provide an exit strategy and reduce dependency on a single cloud provider, mitigating the risks associated with vendor lock-in.</a:t>
            </a:r>
          </a:p>
        </p:txBody>
      </p:sp>
    </p:spTree>
    <p:extLst>
      <p:ext uri="{BB962C8B-B14F-4D97-AF65-F5344CB8AC3E}">
        <p14:creationId xmlns:p14="http://schemas.microsoft.com/office/powerpoint/2010/main" val="531812705"/>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Conclusion</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2438400"/>
            <a:ext cx="8382000" cy="4114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Implementing a multi-cloud strategy requires careful planning, governance, and the use of cloud management and orchestration tools to manage workloads, data, security policies, and cost optimization effectively. While multi-cloud offers numerous benefits, it also introduces challenges related to complexity, interoperability, and management, which organizations must address to fully realize its advantages.</a:t>
            </a:r>
          </a:p>
        </p:txBody>
      </p:sp>
    </p:spTree>
    <p:extLst>
      <p:ext uri="{BB962C8B-B14F-4D97-AF65-F5344CB8AC3E}">
        <p14:creationId xmlns:p14="http://schemas.microsoft.com/office/powerpoint/2010/main" val="2214593955"/>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362200"/>
            <a:ext cx="8382000" cy="41148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Cloud computing models refer to the various service and deployment models that define how cloud computing resources are delivered, managed, and accessed. These models are fundamental in understanding the different approaches to using cloud technology and the roles of both cloud providers and users. </a:t>
            </a:r>
          </a:p>
          <a:p>
            <a:r>
              <a:rPr lang="en-US" b="0" i="0" dirty="0">
                <a:solidFill>
                  <a:srgbClr val="374151"/>
                </a:solidFill>
                <a:effectLst/>
                <a:latin typeface="Söhne"/>
              </a:rPr>
              <a:t>The two primary dimensions of cloud computing models are:</a:t>
            </a:r>
          </a:p>
          <a:p>
            <a:pPr lvl="1"/>
            <a:r>
              <a:rPr lang="en-US" b="1" dirty="0">
                <a:solidFill>
                  <a:srgbClr val="374151"/>
                </a:solidFill>
                <a:latin typeface="Söhne"/>
              </a:rPr>
              <a:t>Service Models</a:t>
            </a:r>
          </a:p>
          <a:p>
            <a:pPr lvl="1"/>
            <a:r>
              <a:rPr lang="en-US" b="1" i="0" dirty="0">
                <a:solidFill>
                  <a:srgbClr val="374151"/>
                </a:solidFill>
                <a:effectLst/>
                <a:latin typeface="Söhne"/>
              </a:rPr>
              <a:t>Deployment Models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048001"/>
            <a:ext cx="8686800" cy="342900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solidFill>
                  <a:srgbClr val="374151"/>
                </a:solidFill>
                <a:effectLst/>
                <a:latin typeface="Söhne"/>
              </a:rPr>
              <a:t>Multi-Cloud</a:t>
            </a:r>
            <a:r>
              <a:rPr lang="en-US" b="0" i="0" dirty="0">
                <a:solidFill>
                  <a:srgbClr val="374151"/>
                </a:solidFill>
                <a:effectLst/>
                <a:latin typeface="Söhne"/>
              </a:rPr>
              <a:t> is a cloud computing strategy and deployment model in which an organization uses services from multiple cloud providers to meet its IT and business needs. In a multi-cloud environment, an organization leverages the services and resources of two or more cloud providers, often simultaneously, to achieve specific goals or address different aspects of its operations. The primary goal of multi-cloud is to avoid vendor lock-in, increase flexibility, and optimize cloud services based on performance, cost, and functionality. Here are key characteristics and attributes of multi-cloud:</a:t>
            </a:r>
          </a:p>
        </p:txBody>
      </p:sp>
      <p:sp>
        <p:nvSpPr>
          <p:cNvPr id="3" name="Title 1">
            <a:extLst>
              <a:ext uri="{FF2B5EF4-FFF2-40B4-BE49-F238E27FC236}">
                <a16:creationId xmlns:a16="http://schemas.microsoft.com/office/drawing/2014/main" id="{0988ECEE-1C41-E1FA-7784-511730A9D655}"/>
              </a:ext>
            </a:extLst>
          </p:cNvPr>
          <p:cNvSpPr txBox="1">
            <a:spLocks/>
          </p:cNvSpPr>
          <p:nvPr/>
        </p:nvSpPr>
        <p:spPr>
          <a:xfrm>
            <a:off x="338091" y="2057400"/>
            <a:ext cx="2667000" cy="609600"/>
          </a:xfrm>
          <a:prstGeom prst="rect">
            <a:avLst/>
          </a:prstGeom>
        </p:spPr>
        <p:txBody>
          <a:bodyPr vert="horz" lIns="0" rIns="0" bIns="0" anchor="b">
            <a:normAutofit fontScale="7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3200" b="1" dirty="0">
                <a:solidFill>
                  <a:srgbClr val="FFC000"/>
                </a:solidFill>
              </a:rPr>
              <a:t>Deployment Models</a:t>
            </a:r>
          </a:p>
        </p:txBody>
      </p:sp>
    </p:spTree>
    <p:extLst>
      <p:ext uri="{BB962C8B-B14F-4D97-AF65-F5344CB8AC3E}">
        <p14:creationId xmlns:p14="http://schemas.microsoft.com/office/powerpoint/2010/main" val="418313514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Multi-Cloud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Use of Multiple Cloud Providers:</a:t>
            </a:r>
            <a:r>
              <a:rPr lang="en-US" b="0" i="0" dirty="0">
                <a:solidFill>
                  <a:srgbClr val="374151"/>
                </a:solidFill>
                <a:effectLst/>
                <a:latin typeface="Söhne"/>
              </a:rPr>
              <a:t> In a multi-cloud strategy, organizations intentionally select and use cloud services from different cloud providers, such as Amazon Web Services (AWS), Microsoft Azure, Google Cloud Platform (GCP), IBM Cloud, and others.</a:t>
            </a:r>
          </a:p>
        </p:txBody>
      </p:sp>
    </p:spTree>
    <p:extLst>
      <p:ext uri="{BB962C8B-B14F-4D97-AF65-F5344CB8AC3E}">
        <p14:creationId xmlns:p14="http://schemas.microsoft.com/office/powerpoint/2010/main" val="37651244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Multi-Cloud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Diverse Workloads:</a:t>
            </a:r>
            <a:r>
              <a:rPr lang="en-US" b="0" i="0" dirty="0">
                <a:solidFill>
                  <a:srgbClr val="374151"/>
                </a:solidFill>
                <a:effectLst/>
                <a:latin typeface="Söhne"/>
              </a:rPr>
              <a:t> Different workloads, applications, and services may be hosted on different cloud platforms within a multi-cloud environment based on their specific requirements.</a:t>
            </a:r>
          </a:p>
        </p:txBody>
      </p:sp>
    </p:spTree>
    <p:extLst>
      <p:ext uri="{BB962C8B-B14F-4D97-AF65-F5344CB8AC3E}">
        <p14:creationId xmlns:p14="http://schemas.microsoft.com/office/powerpoint/2010/main" val="1584177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Multi-Cloud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Reduced Vendor Lock-In:</a:t>
            </a:r>
            <a:r>
              <a:rPr lang="en-US" b="0" i="0" dirty="0">
                <a:solidFill>
                  <a:srgbClr val="374151"/>
                </a:solidFill>
                <a:effectLst/>
                <a:latin typeface="Söhne"/>
              </a:rPr>
              <a:t> By avoiding reliance on a single cloud provider, organizations reduce the risk of vendor lock-in, where they become overly dependent on one provider's services, APIs, and pricing structures.</a:t>
            </a:r>
          </a:p>
        </p:txBody>
      </p:sp>
    </p:spTree>
    <p:extLst>
      <p:ext uri="{BB962C8B-B14F-4D97-AF65-F5344CB8AC3E}">
        <p14:creationId xmlns:p14="http://schemas.microsoft.com/office/powerpoint/2010/main" val="349420290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Multi-Cloud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Flexibility and Choice:</a:t>
            </a:r>
            <a:r>
              <a:rPr lang="en-US" b="0" i="0" dirty="0">
                <a:solidFill>
                  <a:srgbClr val="374151"/>
                </a:solidFill>
                <a:effectLst/>
                <a:latin typeface="Söhne"/>
              </a:rPr>
              <a:t> Multi-cloud provides organizations with the flexibility to choose the most suitable cloud services for various use cases, considering factors such as performance, cost, geographic presence, and compliance.</a:t>
            </a:r>
          </a:p>
        </p:txBody>
      </p:sp>
    </p:spTree>
    <p:extLst>
      <p:ext uri="{BB962C8B-B14F-4D97-AF65-F5344CB8AC3E}">
        <p14:creationId xmlns:p14="http://schemas.microsoft.com/office/powerpoint/2010/main" val="2785419012"/>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Multi-Cloud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Risk Mitigation:</a:t>
            </a:r>
            <a:r>
              <a:rPr lang="en-US" b="0" i="0" dirty="0">
                <a:solidFill>
                  <a:srgbClr val="374151"/>
                </a:solidFill>
                <a:effectLst/>
                <a:latin typeface="Söhne"/>
              </a:rPr>
              <a:t> In the event of a service outage, pricing changes, or security concerns with one cloud provider, organizations can seamlessly shift workloads to other providers to mitigate risks.</a:t>
            </a:r>
          </a:p>
        </p:txBody>
      </p:sp>
    </p:spTree>
    <p:extLst>
      <p:ext uri="{BB962C8B-B14F-4D97-AF65-F5344CB8AC3E}">
        <p14:creationId xmlns:p14="http://schemas.microsoft.com/office/powerpoint/2010/main" val="284749891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Multi-Cloud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Optimized Cost Management:</a:t>
            </a:r>
            <a:r>
              <a:rPr lang="en-US" b="0" i="0" dirty="0">
                <a:solidFill>
                  <a:srgbClr val="374151"/>
                </a:solidFill>
                <a:effectLst/>
                <a:latin typeface="Söhne"/>
              </a:rPr>
              <a:t> Multi-cloud strategies allow organizations to optimize cloud spending by selecting the most cost-effective provider for each workload or by taking advantage of pricing variations among providers.</a:t>
            </a:r>
          </a:p>
        </p:txBody>
      </p:sp>
    </p:spTree>
    <p:extLst>
      <p:ext uri="{BB962C8B-B14F-4D97-AF65-F5344CB8AC3E}">
        <p14:creationId xmlns:p14="http://schemas.microsoft.com/office/powerpoint/2010/main" val="381657110"/>
      </p:ext>
    </p:extLst>
  </p:cSld>
  <p:clrMapOvr>
    <a:masterClrMapping/>
  </p:clrMapOvr>
  <mc:AlternateContent xmlns:mc="http://schemas.openxmlformats.org/markup-compatibility/2006">
    <mc:Choice xmlns:p14="http://schemas.microsoft.com/office/powerpoint/2010/main" Requires="p14">
      <p:transition spd="slow" p14:dur="2000" advTm="13725"/>
    </mc:Choice>
    <mc:Fallback>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12614</TotalTime>
  <Words>697</Words>
  <Application>Microsoft Office PowerPoint</Application>
  <PresentationFormat>On-screen Show (4:3)</PresentationFormat>
  <Paragraphs>41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Constantia</vt:lpstr>
      <vt:lpstr>Söhne</vt:lpstr>
      <vt:lpstr>Wingdings 2</vt:lpstr>
      <vt:lpstr>Flow</vt:lpstr>
      <vt:lpstr>TNGS Learning Solutions AWS Solutions Architect Online Course</vt:lpstr>
      <vt:lpstr>Cloud Computing Models</vt:lpstr>
      <vt:lpstr>Cloud Computing Models</vt:lpstr>
      <vt:lpstr>Multi-Cloud </vt:lpstr>
      <vt:lpstr>Multi-Cloud </vt:lpstr>
      <vt:lpstr>Multi-Cloud </vt:lpstr>
      <vt:lpstr>Multi-Cloud </vt:lpstr>
      <vt:lpstr>Multi-Cloud </vt:lpstr>
      <vt:lpstr>Multi-Cloud </vt:lpstr>
      <vt:lpstr>Multi-Cloud </vt:lpstr>
      <vt:lpstr>Multi-Cloud </vt:lpstr>
      <vt:lpstr>Common references of Multi-Cloud </vt:lpstr>
      <vt:lpstr>Common references of Multi-Cloud </vt:lpstr>
      <vt:lpstr>Common references of Multi-Cloud </vt:lpstr>
      <vt:lpstr>Common references of Multi-Cloud </vt:lpstr>
      <vt:lpstr>Common references of Multi-Cloud </vt:lpstr>
      <vt:lpstr>Common references of Multi-Cloud </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73</cp:revision>
  <dcterms:created xsi:type="dcterms:W3CDTF">2020-04-03T21:09:47Z</dcterms:created>
  <dcterms:modified xsi:type="dcterms:W3CDTF">2023-09-12T18:24:26Z</dcterms:modified>
</cp:coreProperties>
</file>