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9" r:id="rId3"/>
    <p:sldId id="263" r:id="rId4"/>
    <p:sldId id="261" r:id="rId5"/>
    <p:sldId id="262" r:id="rId6"/>
    <p:sldId id="264" r:id="rId7"/>
    <p:sldId id="265" r:id="rId8"/>
    <p:sldId id="266" r:id="rId9"/>
    <p:sldId id="267" r:id="rId10"/>
    <p:sldId id="270" r:id="rId11"/>
    <p:sldId id="271" r:id="rId12"/>
    <p:sldId id="272" r:id="rId13"/>
    <p:sldId id="273" r:id="rId14"/>
    <p:sldId id="276" r:id="rId15"/>
    <p:sldId id="277" r:id="rId16"/>
    <p:sldId id="278"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Costs:</a:t>
            </a:r>
            <a:r>
              <a:rPr lang="en-US" b="0" i="0" dirty="0">
                <a:solidFill>
                  <a:srgbClr val="374151"/>
                </a:solidFill>
                <a:effectLst/>
                <a:latin typeface="Söhne"/>
              </a:rPr>
              <a:t> While private clouds offer control and security benefits, they typically require a higher initial investment compared to public clouds. However, they can be more cost-effective for specific use cases or over the long term.</a:t>
            </a:r>
          </a:p>
        </p:txBody>
      </p:sp>
    </p:spTree>
    <p:extLst>
      <p:ext uri="{BB962C8B-B14F-4D97-AF65-F5344CB8AC3E}">
        <p14:creationId xmlns:p14="http://schemas.microsoft.com/office/powerpoint/2010/main" val="5800419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Sensitive Data Handling:</a:t>
            </a:r>
            <a:r>
              <a:rPr lang="en-US" b="0" i="0" dirty="0">
                <a:solidFill>
                  <a:srgbClr val="374151"/>
                </a:solidFill>
                <a:effectLst/>
                <a:latin typeface="Söhne"/>
              </a:rPr>
              <a:t> Organizations in industries with strict data privacy and regulatory requirements, such as healthcare and finance, often choose private clouds to maintain control over sensitive data.</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Mission-Critical Applications:</a:t>
            </a:r>
            <a:r>
              <a:rPr lang="en-US" b="0" i="0" dirty="0">
                <a:solidFill>
                  <a:srgbClr val="374151"/>
                </a:solidFill>
                <a:effectLst/>
                <a:latin typeface="Söhne"/>
              </a:rPr>
              <a:t> Private clouds are well-suited for running mission-critical applications where consistent performance and uptime are essential.</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Customized Environments:</a:t>
            </a:r>
            <a:r>
              <a:rPr lang="en-US" b="0" i="0" dirty="0">
                <a:solidFill>
                  <a:srgbClr val="374151"/>
                </a:solidFill>
                <a:effectLst/>
                <a:latin typeface="Söhne"/>
              </a:rPr>
              <a:t> Companies with specific IT requirements or legacy systems may opt for private clouds to replicate their existing infrastructure in a cloud-based environment.</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Research and Development:</a:t>
            </a:r>
            <a:r>
              <a:rPr lang="en-US" b="0" i="0" dirty="0">
                <a:solidFill>
                  <a:srgbClr val="374151"/>
                </a:solidFill>
                <a:effectLst/>
                <a:latin typeface="Söhne"/>
              </a:rPr>
              <a:t> Private clouds are used by research institutions and companies for secure and isolated development and testing environments.</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Government and Defense:</a:t>
            </a:r>
            <a:r>
              <a:rPr lang="en-US" b="0" i="0" dirty="0">
                <a:solidFill>
                  <a:srgbClr val="374151"/>
                </a:solidFill>
                <a:effectLst/>
                <a:latin typeface="Söhne"/>
              </a:rPr>
              <a:t> Government agencies and defense organizations may opt for private clouds to ensure security and control over classified and sensitive information.</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Private 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Legacy Systems Integration:</a:t>
            </a:r>
            <a:r>
              <a:rPr lang="en-US" b="0" i="0" dirty="0">
                <a:solidFill>
                  <a:srgbClr val="374151"/>
                </a:solidFill>
                <a:effectLst/>
                <a:latin typeface="Söhne"/>
              </a:rPr>
              <a:t> Organizations can integrate and modernize legacy applications within a private cloud while maintaining control and compliance.</a:t>
            </a:r>
          </a:p>
        </p:txBody>
      </p:sp>
    </p:spTree>
    <p:extLst>
      <p:ext uri="{BB962C8B-B14F-4D97-AF65-F5344CB8AC3E}">
        <p14:creationId xmlns:p14="http://schemas.microsoft.com/office/powerpoint/2010/main" val="41460431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2438400"/>
            <a:ext cx="8382000" cy="2923032"/>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Private clouds can be deployed in several ways:</a:t>
            </a:r>
          </a:p>
          <a:p>
            <a:pPr lvl="1"/>
            <a:r>
              <a:rPr lang="en-US" b="0" i="0" dirty="0">
                <a:solidFill>
                  <a:srgbClr val="374151"/>
                </a:solidFill>
                <a:effectLst/>
                <a:latin typeface="Söhne"/>
              </a:rPr>
              <a:t>On-premises using an organization's own infrastructure</a:t>
            </a:r>
          </a:p>
          <a:p>
            <a:pPr lvl="1"/>
            <a:r>
              <a:rPr lang="en-US" dirty="0">
                <a:solidFill>
                  <a:srgbClr val="374151"/>
                </a:solidFill>
                <a:latin typeface="Söhne"/>
              </a:rPr>
              <a:t>H</a:t>
            </a:r>
            <a:r>
              <a:rPr lang="en-US" b="0" i="0" dirty="0">
                <a:solidFill>
                  <a:srgbClr val="374151"/>
                </a:solidFill>
                <a:effectLst/>
                <a:latin typeface="Söhne"/>
              </a:rPr>
              <a:t>osted by a third-party provider in a dedicated data center (hosted private cloud).</a:t>
            </a:r>
          </a:p>
          <a:p>
            <a:pPr lvl="1"/>
            <a:r>
              <a:rPr lang="en-US" b="0" i="0" dirty="0">
                <a:solidFill>
                  <a:srgbClr val="374151"/>
                </a:solidFill>
                <a:effectLst/>
                <a:latin typeface="Söhne"/>
              </a:rPr>
              <a:t>Through a hybrid cloud model that combines elements of both private and public clouds. </a:t>
            </a:r>
          </a:p>
          <a:p>
            <a:pPr marL="393192" lvl="1" indent="0">
              <a:buNone/>
            </a:pPr>
            <a:r>
              <a:rPr lang="en-US" b="0" i="0" dirty="0">
                <a:solidFill>
                  <a:srgbClr val="374151"/>
                </a:solidFill>
                <a:effectLst/>
                <a:latin typeface="Söhne"/>
              </a:rPr>
              <a:t>The choice of deployment depends on an organization's specific requirements and resources.</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3622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048001"/>
            <a:ext cx="8686800" cy="3429000"/>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0" i="0" dirty="0">
                <a:solidFill>
                  <a:srgbClr val="374151"/>
                </a:solidFill>
                <a:effectLst/>
                <a:latin typeface="Söhne"/>
              </a:rPr>
              <a:t>A </a:t>
            </a:r>
            <a:r>
              <a:rPr lang="en-US" b="1" i="0" dirty="0">
                <a:solidFill>
                  <a:srgbClr val="374151"/>
                </a:solidFill>
                <a:effectLst/>
                <a:latin typeface="Söhne"/>
              </a:rPr>
              <a:t>Private Cloud </a:t>
            </a:r>
            <a:r>
              <a:rPr lang="en-US" b="0" i="0" dirty="0">
                <a:solidFill>
                  <a:srgbClr val="374151"/>
                </a:solidFill>
                <a:effectLst/>
                <a:latin typeface="Söhne"/>
              </a:rPr>
              <a:t>is a cloud computing deployment model that involves creating a dedicated cloud infrastructure for a single organization, either on-premises or hosted by a third-party provider. In a private cloud, the computing resources, networking, and storage are isolated and used exclusively by that organization. </a:t>
            </a:r>
          </a:p>
          <a:p>
            <a:pPr marL="0" indent="0">
              <a:buNone/>
            </a:pPr>
            <a:r>
              <a:rPr lang="en-US" b="0" i="0" dirty="0">
                <a:solidFill>
                  <a:srgbClr val="374151"/>
                </a:solidFill>
                <a:effectLst/>
                <a:latin typeface="Söhne"/>
              </a:rPr>
              <a:t>This model provides greater control, security, and customization compared to public clouds and is often chosen by organizations with specific compliance, security, or performance requirements.</a:t>
            </a:r>
          </a:p>
        </p:txBody>
      </p:sp>
      <p:sp>
        <p:nvSpPr>
          <p:cNvPr id="3" name="Title 1">
            <a:extLst>
              <a:ext uri="{FF2B5EF4-FFF2-40B4-BE49-F238E27FC236}">
                <a16:creationId xmlns:a16="http://schemas.microsoft.com/office/drawing/2014/main" id="{0988ECEE-1C41-E1FA-7784-511730A9D655}"/>
              </a:ext>
            </a:extLst>
          </p:cNvPr>
          <p:cNvSpPr txBox="1">
            <a:spLocks/>
          </p:cNvSpPr>
          <p:nvPr/>
        </p:nvSpPr>
        <p:spPr>
          <a:xfrm>
            <a:off x="338091" y="2057400"/>
            <a:ext cx="2667000" cy="609600"/>
          </a:xfrm>
          <a:prstGeom prst="rect">
            <a:avLst/>
          </a:prstGeom>
        </p:spPr>
        <p:txBody>
          <a:bodyPr vert="horz" lIns="0" rIns="0" bIns="0" anchor="b">
            <a:normAutofit fontScale="7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Deployment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Dedicated Infrastructure:</a:t>
            </a:r>
            <a:r>
              <a:rPr lang="en-US" b="0" i="0" dirty="0">
                <a:solidFill>
                  <a:srgbClr val="374151"/>
                </a:solidFill>
                <a:effectLst/>
                <a:latin typeface="Söhne"/>
              </a:rPr>
              <a:t> Private clouds are built on dedicated hardware and infrastructure, ensuring that all resources are exclusively used by the organization that owns or manages the private cloud.</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Isolation:</a:t>
            </a:r>
            <a:r>
              <a:rPr lang="en-US" b="0" i="0" dirty="0">
                <a:solidFill>
                  <a:srgbClr val="374151"/>
                </a:solidFill>
                <a:effectLst/>
                <a:latin typeface="Söhne"/>
              </a:rPr>
              <a:t> Private clouds offer complete isolation of resources, data, and configurations, providing enhanced security and privacy. This isolation reduces the risk of unauthorized access.</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Control:</a:t>
            </a:r>
            <a:r>
              <a:rPr lang="en-US" b="0" i="0" dirty="0">
                <a:solidFill>
                  <a:srgbClr val="374151"/>
                </a:solidFill>
                <a:effectLst/>
                <a:latin typeface="Söhne"/>
              </a:rPr>
              <a:t> Organizations have full control over the private cloud environment, allowing them to customize infrastructure, network configurations, and security policies according to their specific needs.</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Customization:</a:t>
            </a:r>
            <a:r>
              <a:rPr lang="en-US" b="0" i="0" dirty="0">
                <a:solidFill>
                  <a:srgbClr val="374151"/>
                </a:solidFill>
                <a:effectLst/>
                <a:latin typeface="Söhne"/>
              </a:rPr>
              <a:t> Private clouds can be tailored to meet unique requirements, including performance, compliance, and application dependencies. This flexibility is particularly valuable for industries with strict regulatory demands.</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Security:</a:t>
            </a:r>
            <a:r>
              <a:rPr lang="en-US" b="0" i="0" dirty="0">
                <a:solidFill>
                  <a:srgbClr val="374151"/>
                </a:solidFill>
                <a:effectLst/>
                <a:latin typeface="Söhne"/>
              </a:rPr>
              <a:t> Private clouds enable organizations to implement their security measures, including firewalls, encryption, access controls, and monitoring, to protect sensitive data and applications.</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Private 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Predictable Performance:</a:t>
            </a:r>
            <a:r>
              <a:rPr lang="en-US" b="0" i="0" dirty="0">
                <a:solidFill>
                  <a:srgbClr val="374151"/>
                </a:solidFill>
                <a:effectLst/>
                <a:latin typeface="Söhne"/>
              </a:rPr>
              <a:t> Organizations can ensure consistent and predictable performance because they have sole access to the resources and can allocate them based on their application demands.</a:t>
            </a:r>
          </a:p>
        </p:txBody>
      </p:sp>
    </p:spTree>
    <p:extLst>
      <p:ext uri="{BB962C8B-B14F-4D97-AF65-F5344CB8AC3E}">
        <p14:creationId xmlns:p14="http://schemas.microsoft.com/office/powerpoint/2010/main" val="358923974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12574</TotalTime>
  <Words>635</Words>
  <Application>Microsoft Office PowerPoint</Application>
  <PresentationFormat>On-screen Show (4:3)</PresentationFormat>
  <Paragraphs>44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Private Cloud </vt:lpstr>
      <vt:lpstr>Private Cloud </vt:lpstr>
      <vt:lpstr>Private Cloud </vt:lpstr>
      <vt:lpstr>Private Cloud </vt:lpstr>
      <vt:lpstr>Private Cloud </vt:lpstr>
      <vt:lpstr>Private Cloud </vt:lpstr>
      <vt:lpstr>Private Cloud </vt:lpstr>
      <vt:lpstr>Common references of Private Cloud </vt:lpstr>
      <vt:lpstr>Common references of Private Cloud </vt:lpstr>
      <vt:lpstr>Common references of Private Cloud </vt:lpstr>
      <vt:lpstr>Common references of Private Cloud </vt:lpstr>
      <vt:lpstr>Common references of Private Cloud </vt:lpstr>
      <vt:lpstr>Common references of Private Cloud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71</cp:revision>
  <dcterms:created xsi:type="dcterms:W3CDTF">2020-04-03T21:09:47Z</dcterms:created>
  <dcterms:modified xsi:type="dcterms:W3CDTF">2023-09-12T17:44:27Z</dcterms:modified>
</cp:coreProperties>
</file>