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66"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35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C104024-21A3-4359-A89B-CEDB2AC7546A}" type="datetimeFigureOut">
              <a:rPr lang="en-US" smtClean="0"/>
              <a:t>9/18/2023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C104024-21A3-4359-A89B-CEDB2AC7546A}"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C104024-21A3-4359-A89B-CEDB2AC7546A}" type="datetimeFigureOut">
              <a:rPr lang="en-US" smtClean="0"/>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C104024-21A3-4359-A89B-CEDB2AC7546A}" type="datetimeFigureOut">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04024-21A3-4359-A89B-CEDB2AC7546A}" type="datetimeFigureOut">
              <a:rPr lang="en-US" smtClean="0"/>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104024-21A3-4359-A89B-CEDB2AC7546A}"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A3ED2FC-2799-4952-B476-D56CEDFF127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C104024-21A3-4359-A89B-CEDB2AC7546A}" type="datetimeFigureOut">
              <a:rPr lang="en-US" smtClean="0"/>
              <a:t>9/18/2023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A3ED2FC-2799-4952-B476-D56CEDFF127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4" name="Picture 3" descr="A logo with a black background&#10;&#10;Description automatically generated">
            <a:extLst>
              <a:ext uri="{FF2B5EF4-FFF2-40B4-BE49-F238E27FC236}">
                <a16:creationId xmlns:a16="http://schemas.microsoft.com/office/drawing/2014/main" id="{619F1C69-DBF8-9F45-1137-A49BE2F0F0A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6114"/>
            <a:ext cx="1143000" cy="69067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0"/>
            <a:ext cx="7851648" cy="5715000"/>
          </a:xfrm>
        </p:spPr>
        <p:txBody>
          <a:bodyPr>
            <a:normAutofit/>
          </a:bodyPr>
          <a:lstStyle/>
          <a:p>
            <a:pPr algn="ctr"/>
            <a:r>
              <a:rPr lang="en-US" sz="5400" dirty="0">
                <a:solidFill>
                  <a:srgbClr val="FFC000"/>
                </a:solidFill>
              </a:rPr>
              <a:t>TNGS Learning Solutions</a:t>
            </a:r>
            <a:br>
              <a:rPr lang="en-US" sz="5400" dirty="0">
                <a:solidFill>
                  <a:srgbClr val="FFC000"/>
                </a:solidFill>
              </a:rPr>
            </a:br>
            <a:r>
              <a:rPr lang="en-US" sz="5400" dirty="0">
                <a:solidFill>
                  <a:srgbClr val="FFC000"/>
                </a:solidFill>
              </a:rPr>
              <a:t>AWS Solutions Architect Online Course </a:t>
            </a:r>
            <a:br>
              <a:rPr lang="en-US" sz="5400" dirty="0">
                <a:solidFill>
                  <a:srgbClr val="FFC000"/>
                </a:solidFill>
              </a:rPr>
            </a:br>
            <a:r>
              <a:rPr lang="en-US" sz="5400" dirty="0"/>
              <a:t>Content Delivery Network (CDN)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Content Delivery Network (CDN)</a:t>
            </a:r>
          </a:p>
        </p:txBody>
      </p:sp>
      <p:sp>
        <p:nvSpPr>
          <p:cNvPr id="3" name="Content Placeholder 2"/>
          <p:cNvSpPr>
            <a:spLocks noGrp="1"/>
          </p:cNvSpPr>
          <p:nvPr>
            <p:ph idx="1"/>
          </p:nvPr>
        </p:nvSpPr>
        <p:spPr>
          <a:xfrm>
            <a:off x="489011" y="2304288"/>
            <a:ext cx="8229600" cy="4267200"/>
          </a:xfrm>
        </p:spPr>
        <p:txBody>
          <a:bodyPr>
            <a:normAutofit/>
          </a:bodyPr>
          <a:lstStyle/>
          <a:p>
            <a:r>
              <a:rPr lang="en-US" b="0" i="0" dirty="0">
                <a:solidFill>
                  <a:srgbClr val="374151"/>
                </a:solidFill>
                <a:effectLst/>
                <a:latin typeface="Söhne"/>
              </a:rPr>
              <a:t>Some well-known CDN providers include Amazon CloudFront, Akamai, Cloudflare, Fastly, and Microsoft Azure CDN. CDN services are a critical component of modern web and application delivery, helping organizations deliver fast, reliable, and secure digital experiences to users around the world.</a:t>
            </a:r>
          </a:p>
        </p:txBody>
      </p:sp>
    </p:spTree>
    <p:extLst>
      <p:ext uri="{BB962C8B-B14F-4D97-AF65-F5344CB8AC3E}">
        <p14:creationId xmlns:p14="http://schemas.microsoft.com/office/powerpoint/2010/main" val="248720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Content Delivery Network (CDN)</a:t>
            </a:r>
          </a:p>
        </p:txBody>
      </p:sp>
      <p:sp>
        <p:nvSpPr>
          <p:cNvPr id="3" name="Content Placeholder 2"/>
          <p:cNvSpPr>
            <a:spLocks noGrp="1"/>
          </p:cNvSpPr>
          <p:nvPr>
            <p:ph idx="1"/>
          </p:nvPr>
        </p:nvSpPr>
        <p:spPr>
          <a:xfrm>
            <a:off x="457200" y="1828800"/>
            <a:ext cx="8229600" cy="5029200"/>
          </a:xfrm>
        </p:spPr>
        <p:txBody>
          <a:bodyPr>
            <a:normAutofit/>
          </a:bodyPr>
          <a:lstStyle/>
          <a:p>
            <a:r>
              <a:rPr lang="en-US" b="0" i="0" dirty="0">
                <a:solidFill>
                  <a:srgbClr val="374151"/>
                </a:solidFill>
                <a:effectLst/>
                <a:latin typeface="Söhne"/>
              </a:rPr>
              <a:t>A Content Delivery Network (CDN) is a distributed network of servers strategically positioned across the globe to deliver web content and other digital assets (such as images, videos, stylesheets, JavaScript files, and more) to users in a faster, more reliable, and efficient manner. </a:t>
            </a:r>
          </a:p>
          <a:p>
            <a:r>
              <a:rPr lang="en-US" b="0" i="0" dirty="0">
                <a:solidFill>
                  <a:srgbClr val="374151"/>
                </a:solidFill>
                <a:effectLst/>
                <a:latin typeface="Söhne"/>
              </a:rPr>
              <a:t>CDNs work by caching and delivering content from the server that is geographically closest to the user, reducing latency and improving overall website performance.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Content Delivery Network (CDN)</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Content Distribution</a:t>
            </a:r>
            <a:r>
              <a:rPr lang="en-US" b="0" i="0" dirty="0">
                <a:solidFill>
                  <a:srgbClr val="374151"/>
                </a:solidFill>
                <a:effectLst/>
                <a:latin typeface="Söhne"/>
              </a:rPr>
              <a:t>: CDNs distribute content to multiple edge servers or </a:t>
            </a:r>
            <a:r>
              <a:rPr lang="en-US" b="0" i="0" dirty="0" err="1">
                <a:solidFill>
                  <a:srgbClr val="374151"/>
                </a:solidFill>
                <a:effectLst/>
                <a:latin typeface="Söhne"/>
              </a:rPr>
              <a:t>PoPs</a:t>
            </a:r>
            <a:r>
              <a:rPr lang="en-US" b="0" i="0" dirty="0">
                <a:solidFill>
                  <a:srgbClr val="374151"/>
                </a:solidFill>
                <a:effectLst/>
                <a:latin typeface="Söhne"/>
              </a:rPr>
              <a:t> (Points of Presence) located in different geographic regions. This reduces the physical distance between users and content, resulting in faster content delivery.</a:t>
            </a:r>
          </a:p>
          <a:p>
            <a:r>
              <a:rPr lang="en-US" b="1" i="0" dirty="0">
                <a:solidFill>
                  <a:srgbClr val="374151"/>
                </a:solidFill>
                <a:effectLst/>
                <a:latin typeface="Söhne"/>
              </a:rPr>
              <a:t>Load Balancing</a:t>
            </a:r>
            <a:r>
              <a:rPr lang="en-US" b="0" i="0" dirty="0">
                <a:solidFill>
                  <a:srgbClr val="374151"/>
                </a:solidFill>
                <a:effectLst/>
                <a:latin typeface="Söhne"/>
              </a:rPr>
              <a:t>: CDNs use load balancing algorithms to evenly distribute traffic among edge servers. This ensures that no single server is overloaded, improving website responsiveness and availability.</a:t>
            </a:r>
          </a:p>
        </p:txBody>
      </p:sp>
    </p:spTree>
    <p:extLst>
      <p:ext uri="{BB962C8B-B14F-4D97-AF65-F5344CB8AC3E}">
        <p14:creationId xmlns:p14="http://schemas.microsoft.com/office/powerpoint/2010/main" val="364252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Content Delivery Network (CDN)</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Reduced Latency</a:t>
            </a:r>
            <a:r>
              <a:rPr lang="en-US" b="0" i="0" dirty="0">
                <a:solidFill>
                  <a:srgbClr val="374151"/>
                </a:solidFill>
                <a:effectLst/>
                <a:latin typeface="Söhne"/>
              </a:rPr>
              <a:t>: By serving content from nearby edge servers, CDNs significantly reduce the round-trip time (latency) between a user's device and the server, leading to faster content loading and improved user experience.</a:t>
            </a:r>
          </a:p>
          <a:p>
            <a:r>
              <a:rPr lang="en-US" b="1" i="0" dirty="0">
                <a:solidFill>
                  <a:srgbClr val="374151"/>
                </a:solidFill>
                <a:effectLst/>
                <a:latin typeface="Söhne"/>
              </a:rPr>
              <a:t>Improved Website Performance</a:t>
            </a:r>
            <a:r>
              <a:rPr lang="en-US" b="0" i="0" dirty="0">
                <a:solidFill>
                  <a:srgbClr val="374151"/>
                </a:solidFill>
                <a:effectLst/>
                <a:latin typeface="Söhne"/>
              </a:rPr>
              <a:t>: CDNs help improve the performance of websites and web applications by delivering content more efficiently. Faster page load times can lead to higher user engagement and better search engine rankings.</a:t>
            </a:r>
          </a:p>
        </p:txBody>
      </p:sp>
    </p:spTree>
    <p:extLst>
      <p:ext uri="{BB962C8B-B14F-4D97-AF65-F5344CB8AC3E}">
        <p14:creationId xmlns:p14="http://schemas.microsoft.com/office/powerpoint/2010/main" val="2857986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Content Delivery Network (CDN)</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Scalability</a:t>
            </a:r>
            <a:r>
              <a:rPr lang="en-US" b="0" i="0" dirty="0">
                <a:solidFill>
                  <a:srgbClr val="374151"/>
                </a:solidFill>
                <a:effectLst/>
                <a:latin typeface="Söhne"/>
              </a:rPr>
              <a:t>: CDNs can easily scale to accommodate traffic spikes and increased demand. They provide a buffer against sudden surges in web traffic, such as during flash sales, product launches, or viral events.</a:t>
            </a:r>
          </a:p>
          <a:p>
            <a:r>
              <a:rPr lang="en-US" b="1" i="0" dirty="0">
                <a:solidFill>
                  <a:srgbClr val="374151"/>
                </a:solidFill>
                <a:effectLst/>
                <a:latin typeface="Söhne"/>
              </a:rPr>
              <a:t>High Availability</a:t>
            </a:r>
            <a:r>
              <a:rPr lang="en-US" b="0" i="0" dirty="0">
                <a:solidFill>
                  <a:srgbClr val="374151"/>
                </a:solidFill>
                <a:effectLst/>
                <a:latin typeface="Söhne"/>
              </a:rPr>
              <a:t>: CDNs enhance the availability of content by providing redundancy across multiple edge servers. If one server becomes unavailable, requests are automatically redirected to another server, ensuring uninterrupted content delivery.</a:t>
            </a:r>
          </a:p>
        </p:txBody>
      </p:sp>
    </p:spTree>
    <p:extLst>
      <p:ext uri="{BB962C8B-B14F-4D97-AF65-F5344CB8AC3E}">
        <p14:creationId xmlns:p14="http://schemas.microsoft.com/office/powerpoint/2010/main" val="1430808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Content Delivery Network (CDN)</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Distributed Security</a:t>
            </a:r>
            <a:r>
              <a:rPr lang="en-US" b="0" i="0" dirty="0">
                <a:solidFill>
                  <a:srgbClr val="374151"/>
                </a:solidFill>
                <a:effectLst/>
                <a:latin typeface="Söhne"/>
              </a:rPr>
              <a:t>: CDNs often provide security features like DDoS (Distributed Denial of Service) protection, WAF (Web Application Firewall) capabilities, and SSL/TLS termination. They can help mitigate security threats and protect web applications from attacks.</a:t>
            </a:r>
          </a:p>
          <a:p>
            <a:pPr algn="l">
              <a:buFont typeface="+mj-lt"/>
              <a:buAutoNum type="arabicPeriod"/>
            </a:pPr>
            <a:r>
              <a:rPr lang="en-US" b="1" i="0" dirty="0">
                <a:solidFill>
                  <a:srgbClr val="374151"/>
                </a:solidFill>
                <a:effectLst/>
                <a:latin typeface="Söhne"/>
              </a:rPr>
              <a:t>Caching</a:t>
            </a:r>
            <a:r>
              <a:rPr lang="en-US" b="0" i="0" dirty="0">
                <a:solidFill>
                  <a:srgbClr val="374151"/>
                </a:solidFill>
                <a:effectLst/>
                <a:latin typeface="Söhne"/>
              </a:rPr>
              <a:t>: CDNs cache frequently accessed content at edge locations. Cached content can be static (e.g., images) or dynamically generated (e.g., HTML pages with personalized content). This reduces the load on origin servers and improves response times.</a:t>
            </a:r>
          </a:p>
        </p:txBody>
      </p:sp>
    </p:spTree>
    <p:extLst>
      <p:ext uri="{BB962C8B-B14F-4D97-AF65-F5344CB8AC3E}">
        <p14:creationId xmlns:p14="http://schemas.microsoft.com/office/powerpoint/2010/main" val="4013589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Content Delivery Network (CDN)</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Global Reach</a:t>
            </a:r>
            <a:r>
              <a:rPr lang="en-US" b="0" i="0" dirty="0">
                <a:solidFill>
                  <a:srgbClr val="374151"/>
                </a:solidFill>
                <a:effectLst/>
                <a:latin typeface="Söhne"/>
              </a:rPr>
              <a:t>: CDNs have a global network of edge locations, allowing businesses to serve content to a global audience with low latency. This is crucial for international expansion and reaching users in different regions.</a:t>
            </a:r>
          </a:p>
          <a:p>
            <a:r>
              <a:rPr lang="en-US" b="1" i="0" dirty="0">
                <a:solidFill>
                  <a:srgbClr val="374151"/>
                </a:solidFill>
                <a:effectLst/>
                <a:latin typeface="Söhne"/>
              </a:rPr>
              <a:t>Content Optimization</a:t>
            </a:r>
            <a:r>
              <a:rPr lang="en-US" b="0" i="0" dirty="0">
                <a:solidFill>
                  <a:srgbClr val="374151"/>
                </a:solidFill>
                <a:effectLst/>
                <a:latin typeface="Söhne"/>
              </a:rPr>
              <a:t>: Some CDNs offer content optimization features, such as image compression and minification of scripts and stylesheets, which reduce bandwidth usage and improve page load times.</a:t>
            </a:r>
          </a:p>
        </p:txBody>
      </p:sp>
    </p:spTree>
    <p:extLst>
      <p:ext uri="{BB962C8B-B14F-4D97-AF65-F5344CB8AC3E}">
        <p14:creationId xmlns:p14="http://schemas.microsoft.com/office/powerpoint/2010/main" val="83385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Content Delivery Network (CDN)</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solidFill>
                  <a:srgbClr val="374151"/>
                </a:solidFill>
                <a:effectLst/>
                <a:latin typeface="Söhne"/>
              </a:rPr>
              <a:t>Analytics and Monitoring</a:t>
            </a:r>
            <a:r>
              <a:rPr lang="en-US" b="0" i="0" dirty="0">
                <a:solidFill>
                  <a:srgbClr val="374151"/>
                </a:solidFill>
                <a:effectLst/>
                <a:latin typeface="Söhne"/>
              </a:rPr>
              <a:t>: CDNs often provide analytics and monitoring tools that allow website operators to track traffic, performance, and usage patterns. These insights can help optimize content delivery strategies.</a:t>
            </a:r>
          </a:p>
          <a:p>
            <a:r>
              <a:rPr lang="en-US" b="1" i="0" dirty="0">
                <a:solidFill>
                  <a:srgbClr val="374151"/>
                </a:solidFill>
                <a:effectLst/>
                <a:latin typeface="Söhne"/>
              </a:rPr>
              <a:t>Streaming Media</a:t>
            </a:r>
            <a:r>
              <a:rPr lang="en-US" b="0" i="0" dirty="0">
                <a:solidFill>
                  <a:srgbClr val="374151"/>
                </a:solidFill>
                <a:effectLst/>
                <a:latin typeface="Söhne"/>
              </a:rPr>
              <a:t>: CDNs support the efficient delivery of streaming media content, such as videos and live broadcasts. This is crucial for media companies and streaming platforms.</a:t>
            </a:r>
          </a:p>
        </p:txBody>
      </p:sp>
    </p:spTree>
    <p:extLst>
      <p:ext uri="{BB962C8B-B14F-4D97-AF65-F5344CB8AC3E}">
        <p14:creationId xmlns:p14="http://schemas.microsoft.com/office/powerpoint/2010/main" val="1226799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353" y="838200"/>
            <a:ext cx="8229600" cy="475488"/>
          </a:xfrm>
        </p:spPr>
        <p:txBody>
          <a:bodyPr>
            <a:noAutofit/>
          </a:bodyPr>
          <a:lstStyle/>
          <a:p>
            <a:pPr algn="ctr"/>
            <a:r>
              <a:rPr lang="en-US" sz="3200" b="1" dirty="0"/>
              <a:t>Content Delivery Network (CDN)</a:t>
            </a:r>
          </a:p>
        </p:txBody>
      </p:sp>
      <p:sp>
        <p:nvSpPr>
          <p:cNvPr id="3" name="Content Placeholder 2"/>
          <p:cNvSpPr>
            <a:spLocks noGrp="1"/>
          </p:cNvSpPr>
          <p:nvPr>
            <p:ph idx="1"/>
          </p:nvPr>
        </p:nvSpPr>
        <p:spPr>
          <a:xfrm>
            <a:off x="457200" y="1828800"/>
            <a:ext cx="8229600" cy="5029200"/>
          </a:xfrm>
        </p:spPr>
        <p:txBody>
          <a:bodyPr>
            <a:normAutofit/>
          </a:bodyPr>
          <a:lstStyle/>
          <a:p>
            <a:r>
              <a:rPr lang="en-US" b="1" i="0" dirty="0">
                <a:effectLst/>
                <a:latin typeface="Söhne"/>
              </a:rPr>
              <a:t>Cost Savings</a:t>
            </a:r>
            <a:r>
              <a:rPr lang="en-US" b="0" i="0" dirty="0">
                <a:solidFill>
                  <a:srgbClr val="374151"/>
                </a:solidFill>
                <a:effectLst/>
                <a:latin typeface="Söhne"/>
              </a:rPr>
              <a:t>: CDNs can help reduce the bandwidth and infrastructure costs associated with serving large volumes of content. By offloading traffic to edge servers, businesses can optimize their network costs.</a:t>
            </a:r>
          </a:p>
        </p:txBody>
      </p:sp>
    </p:spTree>
    <p:extLst>
      <p:ext uri="{BB962C8B-B14F-4D97-AF65-F5344CB8AC3E}">
        <p14:creationId xmlns:p14="http://schemas.microsoft.com/office/powerpoint/2010/main" val="1205451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326</TotalTime>
  <Words>678</Words>
  <Application>Microsoft Office PowerPoint</Application>
  <PresentationFormat>On-screen Show (4:3)</PresentationFormat>
  <Paragraphs>26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Constantia</vt:lpstr>
      <vt:lpstr>Söhne</vt:lpstr>
      <vt:lpstr>Wingdings 2</vt:lpstr>
      <vt:lpstr>Flow</vt:lpstr>
      <vt:lpstr>TNGS Learning Solutions AWS Solutions Architect Online Course  Content Delivery Network (CDN)</vt:lpstr>
      <vt:lpstr>Content Delivery Network (CDN)</vt:lpstr>
      <vt:lpstr>Content Delivery Network (CDN)</vt:lpstr>
      <vt:lpstr>Content Delivery Network (CDN)</vt:lpstr>
      <vt:lpstr>Content Delivery Network (CDN)</vt:lpstr>
      <vt:lpstr>Content Delivery Network (CDN)</vt:lpstr>
      <vt:lpstr>Content Delivery Network (CDN)</vt:lpstr>
      <vt:lpstr>Content Delivery Network (CDN)</vt:lpstr>
      <vt:lpstr>Content Delivery Network (CDN)</vt:lpstr>
      <vt:lpstr>Content Delivery Network (CDN)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5-Creating A KeyPair</dc:title>
  <dc:creator>godwill</dc:creator>
  <cp:lastModifiedBy>Godwill Ngwanah</cp:lastModifiedBy>
  <cp:revision>39</cp:revision>
  <dcterms:created xsi:type="dcterms:W3CDTF">2020-04-04T02:27:26Z</dcterms:created>
  <dcterms:modified xsi:type="dcterms:W3CDTF">2023-09-18T23:08:22Z</dcterms:modified>
</cp:coreProperties>
</file>