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0ECCF5-78EB-4B7C-B2FF-5473FCBA2D94}">
          <p14:sldIdLst>
            <p14:sldId id="256"/>
            <p14:sldId id="260"/>
            <p14:sldId id="261"/>
            <p14:sldId id="262"/>
            <p14:sldId id="263"/>
            <p14:sldId id="264"/>
            <p14:sldId id="265"/>
            <p14:sldId id="266"/>
            <p14:sldId id="267"/>
            <p14:sldId id="268"/>
          </p14:sldIdLst>
        </p14:section>
        <p14:section name="Route53 Routing Policies" id="{51527E68-4931-401B-A02A-FFCB522F08BA}">
          <p14:sldIdLst>
            <p14:sldId id="269"/>
            <p14:sldId id="270"/>
            <p14:sldId id="271"/>
            <p14:sldId id="272"/>
            <p14:sldId id="273"/>
            <p14:sldId id="27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35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C104024-21A3-4359-A89B-CEDB2AC7546A}" type="datetimeFigureOut">
              <a:rPr lang="en-US" smtClean="0"/>
              <a:t>9/18/2023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A3ED2FC-2799-4952-B476-D56CEDFF127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C104024-21A3-4359-A89B-CEDB2AC7546A}"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C104024-21A3-4359-A89B-CEDB2AC7546A}"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C104024-21A3-4359-A89B-CEDB2AC7546A}" type="datetimeFigureOut">
              <a:rPr lang="en-US" smtClean="0"/>
              <a:t>9/18/2023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C104024-21A3-4359-A89B-CEDB2AC7546A}" type="datetimeFigureOut">
              <a:rPr lang="en-US" smtClean="0"/>
              <a:t>9/18/2023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04024-21A3-4359-A89B-CEDB2AC7546A}" type="datetimeFigureOut">
              <a:rPr lang="en-US" smtClean="0"/>
              <a:t>9/18/2023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C104024-21A3-4359-A89B-CEDB2AC7546A}"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C104024-21A3-4359-A89B-CEDB2AC7546A}"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A3ED2FC-2799-4952-B476-D56CEDFF127C}"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C104024-21A3-4359-A89B-CEDB2AC7546A}" type="datetimeFigureOut">
              <a:rPr lang="en-US" smtClean="0"/>
              <a:t>9/18/2023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A3ED2FC-2799-4952-B476-D56CEDFF127C}"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4" name="Picture 3" descr="A logo with a black background&#10;&#10;Description automatically generated">
            <a:extLst>
              <a:ext uri="{FF2B5EF4-FFF2-40B4-BE49-F238E27FC236}">
                <a16:creationId xmlns:a16="http://schemas.microsoft.com/office/drawing/2014/main" id="{619F1C69-DBF8-9F45-1137-A49BE2F0F0A8}"/>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16114"/>
            <a:ext cx="1143000" cy="690671"/>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exampl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8852"/>
            <a:ext cx="7851648" cy="5715000"/>
          </a:xfrm>
        </p:spPr>
        <p:txBody>
          <a:bodyPr>
            <a:normAutofit/>
          </a:bodyPr>
          <a:lstStyle/>
          <a:p>
            <a:pPr algn="ctr"/>
            <a:r>
              <a:rPr lang="en-US" sz="5400" dirty="0">
                <a:solidFill>
                  <a:srgbClr val="FFC000"/>
                </a:solidFill>
              </a:rPr>
              <a:t>TNGS Learning Solutions</a:t>
            </a:r>
            <a:br>
              <a:rPr lang="en-US" sz="5400" dirty="0">
                <a:solidFill>
                  <a:srgbClr val="FFC000"/>
                </a:solidFill>
              </a:rPr>
            </a:br>
            <a:r>
              <a:rPr lang="en-US" sz="5400" dirty="0">
                <a:solidFill>
                  <a:srgbClr val="FFC000"/>
                </a:solidFill>
              </a:rPr>
              <a:t>AWS Solutions Architect Online Course </a:t>
            </a:r>
            <a:br>
              <a:rPr lang="en-US" sz="5400" dirty="0">
                <a:solidFill>
                  <a:srgbClr val="FFC000"/>
                </a:solidFill>
              </a:rPr>
            </a:br>
            <a:r>
              <a:rPr lang="en-US" sz="5400" dirty="0"/>
              <a:t>Route53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Route53</a:t>
            </a:r>
          </a:p>
        </p:txBody>
      </p:sp>
      <p:sp>
        <p:nvSpPr>
          <p:cNvPr id="3" name="Content Placeholder 2"/>
          <p:cNvSpPr>
            <a:spLocks noGrp="1"/>
          </p:cNvSpPr>
          <p:nvPr>
            <p:ph idx="1"/>
          </p:nvPr>
        </p:nvSpPr>
        <p:spPr>
          <a:xfrm>
            <a:off x="457200" y="1828800"/>
            <a:ext cx="8229600" cy="5029200"/>
          </a:xfrm>
        </p:spPr>
        <p:txBody>
          <a:bodyPr>
            <a:normAutofit/>
          </a:bodyPr>
          <a:lstStyle/>
          <a:p>
            <a:pPr algn="l">
              <a:buFont typeface="+mj-lt"/>
              <a:buAutoNum type="arabicPeriod"/>
            </a:pPr>
            <a:r>
              <a:rPr lang="en-US" b="0" i="0" dirty="0">
                <a:solidFill>
                  <a:srgbClr val="374151"/>
                </a:solidFill>
                <a:effectLst/>
                <a:latin typeface="Söhne"/>
              </a:rPr>
              <a:t>Amazon Route 53 is a fundamental service for managing DNS and routing traffic to your AWS resources. </a:t>
            </a:r>
          </a:p>
          <a:p>
            <a:pPr algn="l">
              <a:buFont typeface="+mj-lt"/>
              <a:buAutoNum type="arabicPeriod"/>
            </a:pPr>
            <a:r>
              <a:rPr lang="en-US" b="0" i="0" dirty="0">
                <a:solidFill>
                  <a:srgbClr val="374151"/>
                </a:solidFill>
                <a:effectLst/>
                <a:latin typeface="Söhne"/>
              </a:rPr>
              <a:t>It is suitable for hosting websites, applications, and services on AWS and provides the scalability, availability, and control needed to manage your domain names and traffic efficiently.</a:t>
            </a:r>
          </a:p>
        </p:txBody>
      </p:sp>
    </p:spTree>
    <p:extLst>
      <p:ext uri="{BB962C8B-B14F-4D97-AF65-F5344CB8AC3E}">
        <p14:creationId xmlns:p14="http://schemas.microsoft.com/office/powerpoint/2010/main" val="2678133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Route53 Routing Policies</a:t>
            </a:r>
          </a:p>
        </p:txBody>
      </p:sp>
      <p:sp>
        <p:nvSpPr>
          <p:cNvPr id="3" name="Content Placeholder 2"/>
          <p:cNvSpPr>
            <a:spLocks noGrp="1"/>
          </p:cNvSpPr>
          <p:nvPr>
            <p:ph idx="1"/>
          </p:nvPr>
        </p:nvSpPr>
        <p:spPr>
          <a:xfrm>
            <a:off x="457200" y="1828800"/>
            <a:ext cx="8229600" cy="5029200"/>
          </a:xfrm>
        </p:spPr>
        <p:txBody>
          <a:bodyPr>
            <a:normAutofit lnSpcReduction="10000"/>
          </a:bodyPr>
          <a:lstStyle/>
          <a:p>
            <a:r>
              <a:rPr lang="en-US" b="1" i="0" dirty="0">
                <a:solidFill>
                  <a:srgbClr val="374151"/>
                </a:solidFill>
                <a:effectLst/>
                <a:latin typeface="Söhne"/>
              </a:rPr>
              <a:t>Simple Routing Policy</a:t>
            </a:r>
            <a:r>
              <a:rPr lang="en-US" b="0" i="0" dirty="0">
                <a:solidFill>
                  <a:srgbClr val="374151"/>
                </a:solidFill>
                <a:effectLst/>
                <a:latin typeface="Söhne"/>
              </a:rPr>
              <a:t>:</a:t>
            </a:r>
          </a:p>
          <a:p>
            <a:pPr marL="800100" lvl="1" indent="-342900"/>
            <a:r>
              <a:rPr lang="en-US" b="1" i="0" dirty="0">
                <a:solidFill>
                  <a:srgbClr val="374151"/>
                </a:solidFill>
                <a:effectLst/>
                <a:latin typeface="Söhne"/>
              </a:rPr>
              <a:t>Use Case</a:t>
            </a:r>
            <a:r>
              <a:rPr lang="en-US" b="0" i="0" dirty="0">
                <a:solidFill>
                  <a:srgbClr val="374151"/>
                </a:solidFill>
                <a:effectLst/>
                <a:latin typeface="Söhne"/>
              </a:rPr>
              <a:t>: Ideal for a single resource or when you want to route all traffic to a single endpoint.</a:t>
            </a:r>
          </a:p>
          <a:p>
            <a:pPr marL="800100" lvl="1" indent="-342900"/>
            <a:r>
              <a:rPr lang="en-US" b="1" i="0" dirty="0">
                <a:solidFill>
                  <a:srgbClr val="374151"/>
                </a:solidFill>
                <a:effectLst/>
                <a:latin typeface="Söhne"/>
              </a:rPr>
              <a:t>Behavior</a:t>
            </a:r>
            <a:r>
              <a:rPr lang="en-US" b="0" i="0" dirty="0">
                <a:solidFill>
                  <a:srgbClr val="374151"/>
                </a:solidFill>
                <a:effectLst/>
                <a:latin typeface="Söhne"/>
              </a:rPr>
              <a:t>: All traffic is routed to a single resource, such as an IP address, domain name, or AWS resource (e.g., an S3 bucket or Elastic Load Balancer).</a:t>
            </a:r>
          </a:p>
          <a:p>
            <a:r>
              <a:rPr lang="en-US" b="1" i="0" dirty="0">
                <a:solidFill>
                  <a:srgbClr val="374151"/>
                </a:solidFill>
                <a:effectLst/>
                <a:latin typeface="Söhne"/>
              </a:rPr>
              <a:t>Weighted Routing Policy</a:t>
            </a:r>
            <a:r>
              <a:rPr lang="en-US" b="0" i="0" dirty="0">
                <a:solidFill>
                  <a:srgbClr val="374151"/>
                </a:solidFill>
                <a:effectLst/>
                <a:latin typeface="Söhne"/>
              </a:rPr>
              <a:t>:</a:t>
            </a:r>
          </a:p>
          <a:p>
            <a:pPr marL="800100" lvl="1" indent="-342900"/>
            <a:r>
              <a:rPr lang="en-US" b="1" i="0" dirty="0">
                <a:solidFill>
                  <a:srgbClr val="374151"/>
                </a:solidFill>
                <a:effectLst/>
                <a:latin typeface="Söhne"/>
              </a:rPr>
              <a:t>Use Case</a:t>
            </a:r>
            <a:r>
              <a:rPr lang="en-US" b="0" i="0" dirty="0">
                <a:solidFill>
                  <a:srgbClr val="374151"/>
                </a:solidFill>
                <a:effectLst/>
                <a:latin typeface="Söhne"/>
              </a:rPr>
              <a:t>: Useful for traffic splitting and A/B testing. Allows you to distribute traffic among multiple resources in proportions you specify.</a:t>
            </a:r>
          </a:p>
          <a:p>
            <a:pPr marL="800100" lvl="1" indent="-342900"/>
            <a:r>
              <a:rPr lang="en-US" b="1" i="0" dirty="0">
                <a:solidFill>
                  <a:srgbClr val="374151"/>
                </a:solidFill>
                <a:effectLst/>
                <a:latin typeface="Söhne"/>
              </a:rPr>
              <a:t>Behavior</a:t>
            </a:r>
            <a:r>
              <a:rPr lang="en-US" b="0" i="0" dirty="0">
                <a:solidFill>
                  <a:srgbClr val="374151"/>
                </a:solidFill>
                <a:effectLst/>
                <a:latin typeface="Söhne"/>
              </a:rPr>
              <a:t>: You assign a weight (a relative value) to each resource record set, and Route 53 routes traffic based on the assigned weights.</a:t>
            </a:r>
          </a:p>
        </p:txBody>
      </p:sp>
    </p:spTree>
    <p:extLst>
      <p:ext uri="{BB962C8B-B14F-4D97-AF65-F5344CB8AC3E}">
        <p14:creationId xmlns:p14="http://schemas.microsoft.com/office/powerpoint/2010/main" val="813187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Route53 Routing Policies</a:t>
            </a:r>
          </a:p>
        </p:txBody>
      </p:sp>
      <p:sp>
        <p:nvSpPr>
          <p:cNvPr id="3" name="Content Placeholder 2"/>
          <p:cNvSpPr>
            <a:spLocks noGrp="1"/>
          </p:cNvSpPr>
          <p:nvPr>
            <p:ph idx="1"/>
          </p:nvPr>
        </p:nvSpPr>
        <p:spPr>
          <a:xfrm>
            <a:off x="457200" y="1828800"/>
            <a:ext cx="8229600" cy="5029200"/>
          </a:xfrm>
        </p:spPr>
        <p:txBody>
          <a:bodyPr>
            <a:normAutofit fontScale="92500" lnSpcReduction="10000"/>
          </a:bodyPr>
          <a:lstStyle/>
          <a:p>
            <a:r>
              <a:rPr lang="en-US" b="1" i="0" dirty="0">
                <a:solidFill>
                  <a:srgbClr val="374151"/>
                </a:solidFill>
                <a:effectLst/>
                <a:latin typeface="Söhne"/>
              </a:rPr>
              <a:t>Latency-Based Routing Policy</a:t>
            </a:r>
            <a:r>
              <a:rPr lang="en-US" b="0" i="0" dirty="0">
                <a:solidFill>
                  <a:srgbClr val="374151"/>
                </a:solidFill>
                <a:effectLst/>
                <a:latin typeface="Söhne"/>
              </a:rPr>
              <a:t>:</a:t>
            </a:r>
          </a:p>
          <a:p>
            <a:pPr marL="800100" lvl="1" indent="-342900"/>
            <a:r>
              <a:rPr lang="en-US" b="1" i="0" dirty="0">
                <a:solidFill>
                  <a:srgbClr val="374151"/>
                </a:solidFill>
                <a:effectLst/>
                <a:latin typeface="Söhne"/>
              </a:rPr>
              <a:t>Use Case</a:t>
            </a:r>
            <a:r>
              <a:rPr lang="en-US" b="0" i="0" dirty="0">
                <a:solidFill>
                  <a:srgbClr val="374151"/>
                </a:solidFill>
                <a:effectLst/>
                <a:latin typeface="Söhne"/>
              </a:rPr>
              <a:t>: Ideal for applications hosted in multiple AWS regions or data centers. It directs traffic to the region with the lowest latency for the user.</a:t>
            </a:r>
          </a:p>
          <a:p>
            <a:pPr marL="800100" lvl="1" indent="-342900"/>
            <a:r>
              <a:rPr lang="en-US" b="1" i="0" dirty="0">
                <a:solidFill>
                  <a:srgbClr val="374151"/>
                </a:solidFill>
                <a:effectLst/>
                <a:latin typeface="Söhne"/>
              </a:rPr>
              <a:t>Behavior</a:t>
            </a:r>
            <a:r>
              <a:rPr lang="en-US" b="0" i="0" dirty="0">
                <a:solidFill>
                  <a:srgbClr val="374151"/>
                </a:solidFill>
                <a:effectLst/>
                <a:latin typeface="Söhne"/>
              </a:rPr>
              <a:t>: Route 53 uses latency data to determine which region responds fastest to a DNS query and routes traffic to that region.</a:t>
            </a:r>
          </a:p>
          <a:p>
            <a:r>
              <a:rPr lang="en-US" b="1" i="0" dirty="0">
                <a:solidFill>
                  <a:srgbClr val="374151"/>
                </a:solidFill>
                <a:effectLst/>
                <a:latin typeface="Söhne"/>
              </a:rPr>
              <a:t>Failover Routing Policy</a:t>
            </a:r>
            <a:r>
              <a:rPr lang="en-US" b="0" i="0" dirty="0">
                <a:solidFill>
                  <a:srgbClr val="374151"/>
                </a:solidFill>
                <a:effectLst/>
                <a:latin typeface="Söhne"/>
              </a:rPr>
              <a:t>:</a:t>
            </a:r>
          </a:p>
          <a:p>
            <a:pPr marL="800100" lvl="1" indent="-342900"/>
            <a:r>
              <a:rPr lang="en-US" b="1" i="0" dirty="0">
                <a:solidFill>
                  <a:srgbClr val="374151"/>
                </a:solidFill>
                <a:effectLst/>
                <a:latin typeface="Söhne"/>
              </a:rPr>
              <a:t>Use Case</a:t>
            </a:r>
            <a:r>
              <a:rPr lang="en-US" b="0" i="0" dirty="0">
                <a:solidFill>
                  <a:srgbClr val="374151"/>
                </a:solidFill>
                <a:effectLst/>
                <a:latin typeface="Söhne"/>
              </a:rPr>
              <a:t>: Used for setting up active/passive failover configurations. Routes traffic to a standby resource in the event of a failure.</a:t>
            </a:r>
          </a:p>
          <a:p>
            <a:pPr marL="800100" lvl="1" indent="-342900"/>
            <a:r>
              <a:rPr lang="en-US" b="1" i="0" dirty="0">
                <a:solidFill>
                  <a:srgbClr val="374151"/>
                </a:solidFill>
                <a:effectLst/>
                <a:latin typeface="Söhne"/>
              </a:rPr>
              <a:t>Behavior</a:t>
            </a:r>
            <a:r>
              <a:rPr lang="en-US" b="0" i="0" dirty="0">
                <a:solidFill>
                  <a:srgbClr val="374151"/>
                </a:solidFill>
                <a:effectLst/>
                <a:latin typeface="Söhne"/>
              </a:rPr>
              <a:t>: You define a primary resource and a secondary (backup) resource. Route 53 automatically routes traffic to the secondary resource when it detects a health issue with the primary resource.</a:t>
            </a:r>
          </a:p>
        </p:txBody>
      </p:sp>
    </p:spTree>
    <p:extLst>
      <p:ext uri="{BB962C8B-B14F-4D97-AF65-F5344CB8AC3E}">
        <p14:creationId xmlns:p14="http://schemas.microsoft.com/office/powerpoint/2010/main" val="4156918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Route53 Routing Policies</a:t>
            </a:r>
          </a:p>
        </p:txBody>
      </p:sp>
      <p:sp>
        <p:nvSpPr>
          <p:cNvPr id="3" name="Content Placeholder 2"/>
          <p:cNvSpPr>
            <a:spLocks noGrp="1"/>
          </p:cNvSpPr>
          <p:nvPr>
            <p:ph idx="1"/>
          </p:nvPr>
        </p:nvSpPr>
        <p:spPr>
          <a:xfrm>
            <a:off x="457200" y="1828800"/>
            <a:ext cx="8229600" cy="5029200"/>
          </a:xfrm>
        </p:spPr>
        <p:txBody>
          <a:bodyPr>
            <a:normAutofit fontScale="92500" lnSpcReduction="10000"/>
          </a:bodyPr>
          <a:lstStyle/>
          <a:p>
            <a:r>
              <a:rPr lang="en-US" b="1" i="0" dirty="0">
                <a:solidFill>
                  <a:srgbClr val="374151"/>
                </a:solidFill>
                <a:effectLst/>
                <a:latin typeface="Söhne"/>
              </a:rPr>
              <a:t>Geolocation Routing Policy</a:t>
            </a:r>
            <a:r>
              <a:rPr lang="en-US" b="0" i="0" dirty="0">
                <a:solidFill>
                  <a:srgbClr val="374151"/>
                </a:solidFill>
                <a:effectLst/>
                <a:latin typeface="Söhne"/>
              </a:rPr>
              <a:t>:</a:t>
            </a:r>
          </a:p>
          <a:p>
            <a:pPr marL="800100" lvl="1" indent="-342900"/>
            <a:r>
              <a:rPr lang="en-US" b="1" i="0" dirty="0">
                <a:solidFill>
                  <a:srgbClr val="374151"/>
                </a:solidFill>
                <a:effectLst/>
                <a:latin typeface="Söhne"/>
              </a:rPr>
              <a:t>Use Case</a:t>
            </a:r>
            <a:r>
              <a:rPr lang="en-US" b="0" i="0" dirty="0">
                <a:solidFill>
                  <a:srgbClr val="374151"/>
                </a:solidFill>
                <a:effectLst/>
                <a:latin typeface="Söhne"/>
              </a:rPr>
              <a:t>: Suitable for serving content tailored to specific geographic regions or countries.</a:t>
            </a:r>
          </a:p>
          <a:p>
            <a:pPr marL="800100" lvl="1" indent="-342900"/>
            <a:r>
              <a:rPr lang="en-US" b="1" i="0" dirty="0">
                <a:solidFill>
                  <a:srgbClr val="374151"/>
                </a:solidFill>
                <a:effectLst/>
                <a:latin typeface="Söhne"/>
              </a:rPr>
              <a:t>Behavior</a:t>
            </a:r>
            <a:r>
              <a:rPr lang="en-US" b="0" i="0" dirty="0">
                <a:solidFill>
                  <a:srgbClr val="374151"/>
                </a:solidFill>
                <a:effectLst/>
                <a:latin typeface="Söhne"/>
              </a:rPr>
              <a:t>: You can create resource record sets for different geographic regions or countries and specify which resources should be used for each location based on the end user's location.</a:t>
            </a:r>
          </a:p>
          <a:p>
            <a:r>
              <a:rPr lang="en-US" b="1" i="0" dirty="0" err="1">
                <a:solidFill>
                  <a:srgbClr val="374151"/>
                </a:solidFill>
                <a:effectLst/>
                <a:latin typeface="Söhne"/>
              </a:rPr>
              <a:t>Geoproximity</a:t>
            </a:r>
            <a:r>
              <a:rPr lang="en-US" b="1" i="0" dirty="0">
                <a:solidFill>
                  <a:srgbClr val="374151"/>
                </a:solidFill>
                <a:effectLst/>
                <a:latin typeface="Söhne"/>
              </a:rPr>
              <a:t> Routing Policy</a:t>
            </a:r>
            <a:r>
              <a:rPr lang="en-US" b="0" i="0" dirty="0">
                <a:solidFill>
                  <a:srgbClr val="374151"/>
                </a:solidFill>
                <a:effectLst/>
                <a:latin typeface="Söhne"/>
              </a:rPr>
              <a:t>:</a:t>
            </a:r>
          </a:p>
          <a:p>
            <a:pPr marL="800100" lvl="1" indent="-342900"/>
            <a:r>
              <a:rPr lang="en-US" b="1" i="0" dirty="0">
                <a:solidFill>
                  <a:srgbClr val="374151"/>
                </a:solidFill>
                <a:effectLst/>
                <a:latin typeface="Söhne"/>
              </a:rPr>
              <a:t>Use Case</a:t>
            </a:r>
            <a:r>
              <a:rPr lang="en-US" b="0" i="0" dirty="0">
                <a:solidFill>
                  <a:srgbClr val="374151"/>
                </a:solidFill>
                <a:effectLst/>
                <a:latin typeface="Söhne"/>
              </a:rPr>
              <a:t>: Ideal for applications that need to route traffic based on the geographic location of the end user and the proximity of AWS resources.</a:t>
            </a:r>
          </a:p>
          <a:p>
            <a:pPr marL="800100" lvl="1" indent="-342900"/>
            <a:r>
              <a:rPr lang="en-US" b="1" i="0" dirty="0">
                <a:solidFill>
                  <a:srgbClr val="374151"/>
                </a:solidFill>
                <a:effectLst/>
                <a:latin typeface="Söhne"/>
              </a:rPr>
              <a:t>Behavior</a:t>
            </a:r>
            <a:r>
              <a:rPr lang="en-US" b="0" i="0" dirty="0">
                <a:solidFill>
                  <a:srgbClr val="374151"/>
                </a:solidFill>
                <a:effectLst/>
                <a:latin typeface="Söhne"/>
              </a:rPr>
              <a:t>: Route 53 routes traffic to the nearest AWS resource based on the geographic location of the end user and the AWS resources' defined regions.</a:t>
            </a:r>
          </a:p>
        </p:txBody>
      </p:sp>
    </p:spTree>
    <p:extLst>
      <p:ext uri="{BB962C8B-B14F-4D97-AF65-F5344CB8AC3E}">
        <p14:creationId xmlns:p14="http://schemas.microsoft.com/office/powerpoint/2010/main" val="1902555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Route53 Routing Policies</a:t>
            </a:r>
          </a:p>
        </p:txBody>
      </p:sp>
      <p:sp>
        <p:nvSpPr>
          <p:cNvPr id="3" name="Content Placeholder 2"/>
          <p:cNvSpPr>
            <a:spLocks noGrp="1"/>
          </p:cNvSpPr>
          <p:nvPr>
            <p:ph idx="1"/>
          </p:nvPr>
        </p:nvSpPr>
        <p:spPr>
          <a:xfrm>
            <a:off x="457200" y="1828800"/>
            <a:ext cx="8229600" cy="5029200"/>
          </a:xfrm>
        </p:spPr>
        <p:txBody>
          <a:bodyPr>
            <a:normAutofit/>
          </a:bodyPr>
          <a:lstStyle/>
          <a:p>
            <a:r>
              <a:rPr lang="en-US" b="1" i="0" dirty="0" err="1">
                <a:solidFill>
                  <a:srgbClr val="374151"/>
                </a:solidFill>
                <a:effectLst/>
                <a:latin typeface="Söhne"/>
              </a:rPr>
              <a:t>Multivalue</a:t>
            </a:r>
            <a:r>
              <a:rPr lang="en-US" b="1" i="0" dirty="0">
                <a:solidFill>
                  <a:srgbClr val="374151"/>
                </a:solidFill>
                <a:effectLst/>
                <a:latin typeface="Söhne"/>
              </a:rPr>
              <a:t> Answer Routing Policy</a:t>
            </a:r>
            <a:r>
              <a:rPr lang="en-US" b="0" i="0" dirty="0">
                <a:solidFill>
                  <a:srgbClr val="374151"/>
                </a:solidFill>
                <a:effectLst/>
                <a:latin typeface="Söhne"/>
              </a:rPr>
              <a:t>:</a:t>
            </a:r>
          </a:p>
          <a:p>
            <a:pPr marL="800100" lvl="1" indent="-342900"/>
            <a:r>
              <a:rPr lang="en-US" b="1" i="0" dirty="0">
                <a:solidFill>
                  <a:srgbClr val="374151"/>
                </a:solidFill>
                <a:effectLst/>
                <a:latin typeface="Söhne"/>
              </a:rPr>
              <a:t>Use Case</a:t>
            </a:r>
            <a:r>
              <a:rPr lang="en-US" b="0" i="0" dirty="0">
                <a:solidFill>
                  <a:srgbClr val="374151"/>
                </a:solidFill>
                <a:effectLst/>
                <a:latin typeface="Söhne"/>
              </a:rPr>
              <a:t>: Used for distributing traffic across multiple healthy resources without prioritization or weighting.</a:t>
            </a:r>
          </a:p>
          <a:p>
            <a:pPr marL="800100" lvl="1" indent="-342900"/>
            <a:r>
              <a:rPr lang="en-US" b="1" i="0" dirty="0">
                <a:solidFill>
                  <a:srgbClr val="374151"/>
                </a:solidFill>
                <a:effectLst/>
                <a:latin typeface="Söhne"/>
              </a:rPr>
              <a:t>Behavior</a:t>
            </a:r>
            <a:r>
              <a:rPr lang="en-US" b="0" i="0" dirty="0">
                <a:solidFill>
                  <a:srgbClr val="374151"/>
                </a:solidFill>
                <a:effectLst/>
                <a:latin typeface="Söhne"/>
              </a:rPr>
              <a:t>: It returns multiple values (IP addresses) in response to DNS queries, and Route 53 chooses the response randomly.</a:t>
            </a:r>
          </a:p>
          <a:p>
            <a:r>
              <a:rPr lang="en-US" b="1" i="0" dirty="0">
                <a:solidFill>
                  <a:srgbClr val="374151"/>
                </a:solidFill>
                <a:effectLst/>
                <a:latin typeface="Söhne"/>
              </a:rPr>
              <a:t>Weighted Alias Routing Policy (Alias Records Only)</a:t>
            </a:r>
            <a:r>
              <a:rPr lang="en-US" b="0" i="0" dirty="0">
                <a:solidFill>
                  <a:srgbClr val="374151"/>
                </a:solidFill>
                <a:effectLst/>
                <a:latin typeface="Söhne"/>
              </a:rPr>
              <a:t>:</a:t>
            </a:r>
          </a:p>
          <a:p>
            <a:pPr marL="800100" lvl="1" indent="-342900"/>
            <a:r>
              <a:rPr lang="en-US" b="1" i="0" dirty="0">
                <a:solidFill>
                  <a:srgbClr val="374151"/>
                </a:solidFill>
                <a:effectLst/>
                <a:latin typeface="Söhne"/>
              </a:rPr>
              <a:t>Use Case</a:t>
            </a:r>
            <a:r>
              <a:rPr lang="en-US" b="0" i="0" dirty="0">
                <a:solidFill>
                  <a:srgbClr val="374151"/>
                </a:solidFill>
                <a:effectLst/>
                <a:latin typeface="Söhne"/>
              </a:rPr>
              <a:t>: Similar to Weighted Routing, but for alias records that point to AWS resources.</a:t>
            </a:r>
          </a:p>
          <a:p>
            <a:pPr marL="800100" lvl="1" indent="-342900"/>
            <a:r>
              <a:rPr lang="en-US" b="1" i="0" dirty="0">
                <a:solidFill>
                  <a:srgbClr val="374151"/>
                </a:solidFill>
                <a:effectLst/>
                <a:latin typeface="Söhne"/>
              </a:rPr>
              <a:t>Behavior</a:t>
            </a:r>
            <a:r>
              <a:rPr lang="en-US" b="0" i="0" dirty="0">
                <a:solidFill>
                  <a:srgbClr val="374151"/>
                </a:solidFill>
                <a:effectLst/>
                <a:latin typeface="Söhne"/>
              </a:rPr>
              <a:t>: Assigns weights to alias records pointing to AWS resources like Elastic Load Balancers or CloudFront distributions.</a:t>
            </a:r>
          </a:p>
        </p:txBody>
      </p:sp>
    </p:spTree>
    <p:extLst>
      <p:ext uri="{BB962C8B-B14F-4D97-AF65-F5344CB8AC3E}">
        <p14:creationId xmlns:p14="http://schemas.microsoft.com/office/powerpoint/2010/main" val="922529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Route53 Routing Policies</a:t>
            </a:r>
          </a:p>
        </p:txBody>
      </p:sp>
      <p:sp>
        <p:nvSpPr>
          <p:cNvPr id="3" name="Content Placeholder 2"/>
          <p:cNvSpPr>
            <a:spLocks noGrp="1"/>
          </p:cNvSpPr>
          <p:nvPr>
            <p:ph idx="1"/>
          </p:nvPr>
        </p:nvSpPr>
        <p:spPr>
          <a:xfrm>
            <a:off x="457200" y="1828800"/>
            <a:ext cx="8229600" cy="5029200"/>
          </a:xfrm>
        </p:spPr>
        <p:txBody>
          <a:bodyPr>
            <a:normAutofit/>
          </a:bodyPr>
          <a:lstStyle/>
          <a:p>
            <a:pPr algn="l"/>
            <a:r>
              <a:rPr lang="en-US" b="1" i="0" dirty="0">
                <a:solidFill>
                  <a:srgbClr val="374151"/>
                </a:solidFill>
                <a:effectLst/>
                <a:latin typeface="Söhne"/>
              </a:rPr>
              <a:t>Latency-Based Alias Routing Policy (Alias Records Only)</a:t>
            </a:r>
            <a:r>
              <a:rPr lang="en-US" b="0" i="0" dirty="0">
                <a:solidFill>
                  <a:srgbClr val="374151"/>
                </a:solidFill>
                <a:effectLst/>
                <a:latin typeface="Söhne"/>
              </a:rPr>
              <a:t>:</a:t>
            </a:r>
          </a:p>
          <a:p>
            <a:pPr lvl="1">
              <a:buFont typeface="Arial" panose="020B0604020202020204" pitchFamily="34" charset="0"/>
              <a:buChar char="•"/>
            </a:pPr>
            <a:r>
              <a:rPr lang="en-US" b="1" i="0" dirty="0">
                <a:solidFill>
                  <a:srgbClr val="374151"/>
                </a:solidFill>
                <a:effectLst/>
                <a:latin typeface="Söhne"/>
              </a:rPr>
              <a:t>Use Case</a:t>
            </a:r>
            <a:r>
              <a:rPr lang="en-US" b="0" i="0" dirty="0">
                <a:solidFill>
                  <a:srgbClr val="374151"/>
                </a:solidFill>
                <a:effectLst/>
                <a:latin typeface="Söhne"/>
              </a:rPr>
              <a:t>: Similar to Latency-Based Routing, but for alias records pointing to AWS resources.</a:t>
            </a:r>
          </a:p>
          <a:p>
            <a:pPr lvl="1">
              <a:buFont typeface="Arial" panose="020B0604020202020204" pitchFamily="34" charset="0"/>
              <a:buChar char="•"/>
            </a:pPr>
            <a:r>
              <a:rPr lang="en-US" b="1" i="0" dirty="0">
                <a:solidFill>
                  <a:srgbClr val="374151"/>
                </a:solidFill>
                <a:effectLst/>
                <a:latin typeface="Söhne"/>
              </a:rPr>
              <a:t>Behavior</a:t>
            </a:r>
            <a:r>
              <a:rPr lang="en-US" b="0" i="0" dirty="0">
                <a:solidFill>
                  <a:srgbClr val="374151"/>
                </a:solidFill>
                <a:effectLst/>
                <a:latin typeface="Söhne"/>
              </a:rPr>
              <a:t>: Routes traffic to the AWS resource with the lowest latency based on end user location.</a:t>
            </a:r>
          </a:p>
        </p:txBody>
      </p:sp>
    </p:spTree>
    <p:extLst>
      <p:ext uri="{BB962C8B-B14F-4D97-AF65-F5344CB8AC3E}">
        <p14:creationId xmlns:p14="http://schemas.microsoft.com/office/powerpoint/2010/main" val="1158021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Route53 Routing Policies</a:t>
            </a:r>
          </a:p>
        </p:txBody>
      </p:sp>
      <p:sp>
        <p:nvSpPr>
          <p:cNvPr id="3" name="Content Placeholder 2"/>
          <p:cNvSpPr>
            <a:spLocks noGrp="1"/>
          </p:cNvSpPr>
          <p:nvPr>
            <p:ph idx="1"/>
          </p:nvPr>
        </p:nvSpPr>
        <p:spPr>
          <a:xfrm>
            <a:off x="457200" y="1828800"/>
            <a:ext cx="8229600" cy="5029200"/>
          </a:xfrm>
        </p:spPr>
        <p:txBody>
          <a:bodyPr>
            <a:normAutofit/>
          </a:bodyPr>
          <a:lstStyle/>
          <a:p>
            <a:pPr algn="l"/>
            <a:r>
              <a:rPr lang="en-US" b="0" i="0" dirty="0">
                <a:solidFill>
                  <a:srgbClr val="374151"/>
                </a:solidFill>
                <a:effectLst/>
                <a:latin typeface="Söhne"/>
              </a:rPr>
              <a:t>When creating resource record sets in your Route 53 hosted zone, you can select the appropriate routing policy based on your application's requirements. </a:t>
            </a:r>
          </a:p>
          <a:p>
            <a:pPr algn="l"/>
            <a:r>
              <a:rPr lang="en-US" b="0" i="0" dirty="0">
                <a:solidFill>
                  <a:srgbClr val="374151"/>
                </a:solidFill>
                <a:effectLst/>
                <a:latin typeface="Söhne"/>
              </a:rPr>
              <a:t>Additionally, you can configure health checks for your resources to enable Route 53 to route traffic away from unhealthy resources, ensuring high availability and reliability.</a:t>
            </a:r>
          </a:p>
        </p:txBody>
      </p:sp>
    </p:spTree>
    <p:extLst>
      <p:ext uri="{BB962C8B-B14F-4D97-AF65-F5344CB8AC3E}">
        <p14:creationId xmlns:p14="http://schemas.microsoft.com/office/powerpoint/2010/main" val="1997676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Route53</a:t>
            </a:r>
          </a:p>
        </p:txBody>
      </p:sp>
      <p:sp>
        <p:nvSpPr>
          <p:cNvPr id="3" name="Content Placeholder 2"/>
          <p:cNvSpPr>
            <a:spLocks noGrp="1"/>
          </p:cNvSpPr>
          <p:nvPr>
            <p:ph idx="1"/>
          </p:nvPr>
        </p:nvSpPr>
        <p:spPr>
          <a:xfrm>
            <a:off x="457200" y="1828800"/>
            <a:ext cx="8229600" cy="5029200"/>
          </a:xfrm>
        </p:spPr>
        <p:txBody>
          <a:bodyPr>
            <a:normAutofit/>
          </a:bodyPr>
          <a:lstStyle/>
          <a:p>
            <a:r>
              <a:rPr lang="en-US" b="0" i="0" dirty="0">
                <a:solidFill>
                  <a:srgbClr val="374151"/>
                </a:solidFill>
                <a:effectLst/>
                <a:latin typeface="Söhne"/>
              </a:rPr>
              <a:t>Amazon Route 53 is a scalable and highly available Domain Name System (DNS) web service provided by Amazon Web Services (AWS). </a:t>
            </a:r>
          </a:p>
          <a:p>
            <a:r>
              <a:rPr lang="en-US" b="0" i="0" dirty="0">
                <a:solidFill>
                  <a:srgbClr val="374151"/>
                </a:solidFill>
                <a:effectLst/>
                <a:latin typeface="Söhne"/>
              </a:rPr>
              <a:t>It allows you to register and manage domain names (such as example.com) and route incoming web traffic to various AWS resources, including Amazon S3 buckets, Amazon EC2 instances, Elastic Load Balancers, and more.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Route53</a:t>
            </a:r>
          </a:p>
        </p:txBody>
      </p:sp>
      <p:sp>
        <p:nvSpPr>
          <p:cNvPr id="3" name="Content Placeholder 2"/>
          <p:cNvSpPr>
            <a:spLocks noGrp="1"/>
          </p:cNvSpPr>
          <p:nvPr>
            <p:ph idx="1"/>
          </p:nvPr>
        </p:nvSpPr>
        <p:spPr>
          <a:xfrm>
            <a:off x="457200" y="1828800"/>
            <a:ext cx="8229600" cy="5029200"/>
          </a:xfrm>
        </p:spPr>
        <p:txBody>
          <a:bodyPr>
            <a:normAutofit/>
          </a:bodyPr>
          <a:lstStyle/>
          <a:p>
            <a:r>
              <a:rPr lang="en-US" b="1" i="0" dirty="0">
                <a:solidFill>
                  <a:srgbClr val="374151"/>
                </a:solidFill>
                <a:effectLst/>
                <a:latin typeface="Söhne"/>
              </a:rPr>
              <a:t>Domain Registration</a:t>
            </a:r>
            <a:r>
              <a:rPr lang="en-US" b="0" i="0" dirty="0">
                <a:solidFill>
                  <a:srgbClr val="374151"/>
                </a:solidFill>
                <a:effectLst/>
                <a:latin typeface="Söhne"/>
              </a:rPr>
              <a:t>: Route 53 allows you to register and manage domain names. You can either purchase new domains directly through Route 53 or transfer existing domains to the service.</a:t>
            </a:r>
          </a:p>
          <a:p>
            <a:r>
              <a:rPr lang="en-US" b="1" i="0" dirty="0">
                <a:solidFill>
                  <a:srgbClr val="374151"/>
                </a:solidFill>
                <a:effectLst/>
                <a:latin typeface="Söhne"/>
              </a:rPr>
              <a:t>DNS Service</a:t>
            </a:r>
            <a:r>
              <a:rPr lang="en-US" b="0" i="0" dirty="0">
                <a:solidFill>
                  <a:srgbClr val="374151"/>
                </a:solidFill>
                <a:effectLst/>
                <a:latin typeface="Söhne"/>
              </a:rPr>
              <a:t>: Route 53 serves as a global and highly reliable DNS service. It translates human-friendly domain names (e.g., </a:t>
            </a:r>
            <a:r>
              <a:rPr lang="en-US" b="0" i="0" u="sng" dirty="0">
                <a:solidFill>
                  <a:srgbClr val="374151"/>
                </a:solidFill>
                <a:effectLst/>
                <a:latin typeface="Söhne"/>
                <a:hlinkClick r:id="rId2"/>
              </a:rPr>
              <a:t>www.example.com</a:t>
            </a:r>
            <a:r>
              <a:rPr lang="en-US" b="0" i="0" dirty="0">
                <a:solidFill>
                  <a:srgbClr val="374151"/>
                </a:solidFill>
                <a:effectLst/>
                <a:latin typeface="Söhne"/>
              </a:rPr>
              <a:t>) into IP addresses that computers use to locate resources on the internet.</a:t>
            </a:r>
          </a:p>
        </p:txBody>
      </p:sp>
    </p:spTree>
    <p:extLst>
      <p:ext uri="{BB962C8B-B14F-4D97-AF65-F5344CB8AC3E}">
        <p14:creationId xmlns:p14="http://schemas.microsoft.com/office/powerpoint/2010/main" val="2231375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Route53</a:t>
            </a:r>
          </a:p>
        </p:txBody>
      </p:sp>
      <p:sp>
        <p:nvSpPr>
          <p:cNvPr id="3" name="Content Placeholder 2"/>
          <p:cNvSpPr>
            <a:spLocks noGrp="1"/>
          </p:cNvSpPr>
          <p:nvPr>
            <p:ph idx="1"/>
          </p:nvPr>
        </p:nvSpPr>
        <p:spPr>
          <a:xfrm>
            <a:off x="457200" y="1828800"/>
            <a:ext cx="8229600" cy="5029200"/>
          </a:xfrm>
        </p:spPr>
        <p:txBody>
          <a:bodyPr>
            <a:normAutofit/>
          </a:bodyPr>
          <a:lstStyle/>
          <a:p>
            <a:r>
              <a:rPr lang="en-US" b="1" i="0" dirty="0">
                <a:solidFill>
                  <a:srgbClr val="374151"/>
                </a:solidFill>
                <a:effectLst/>
                <a:latin typeface="Söhne"/>
              </a:rPr>
              <a:t>High Availability</a:t>
            </a:r>
            <a:r>
              <a:rPr lang="en-US" b="0" i="0" dirty="0">
                <a:solidFill>
                  <a:srgbClr val="374151"/>
                </a:solidFill>
                <a:effectLst/>
                <a:latin typeface="Söhne"/>
              </a:rPr>
              <a:t>: Route 53 is designed for high availability and low-latency DNS resolution. It has a global network of DNS servers located in multiple geographic regions, which enhances the resilience and performance of your DNS queries.</a:t>
            </a:r>
          </a:p>
          <a:p>
            <a:r>
              <a:rPr lang="en-US" b="1" i="0" dirty="0">
                <a:solidFill>
                  <a:srgbClr val="374151"/>
                </a:solidFill>
                <a:effectLst/>
                <a:latin typeface="Söhne"/>
              </a:rPr>
              <a:t>Health Checks</a:t>
            </a:r>
            <a:r>
              <a:rPr lang="en-US" b="0" i="0" dirty="0">
                <a:solidFill>
                  <a:srgbClr val="374151"/>
                </a:solidFill>
                <a:effectLst/>
                <a:latin typeface="Söhne"/>
              </a:rPr>
              <a:t>: Route 53 provides health checks for your resources. You can configure health checks to monitor the availability and performance of your web applications and automatically fail over to healthy resources if an issue is detected.</a:t>
            </a:r>
          </a:p>
        </p:txBody>
      </p:sp>
    </p:spTree>
    <p:extLst>
      <p:ext uri="{BB962C8B-B14F-4D97-AF65-F5344CB8AC3E}">
        <p14:creationId xmlns:p14="http://schemas.microsoft.com/office/powerpoint/2010/main" val="1065219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Route53</a:t>
            </a:r>
          </a:p>
        </p:txBody>
      </p:sp>
      <p:sp>
        <p:nvSpPr>
          <p:cNvPr id="3" name="Content Placeholder 2"/>
          <p:cNvSpPr>
            <a:spLocks noGrp="1"/>
          </p:cNvSpPr>
          <p:nvPr>
            <p:ph idx="1"/>
          </p:nvPr>
        </p:nvSpPr>
        <p:spPr>
          <a:xfrm>
            <a:off x="457200" y="1828800"/>
            <a:ext cx="8229600" cy="5029200"/>
          </a:xfrm>
        </p:spPr>
        <p:txBody>
          <a:bodyPr>
            <a:normAutofit/>
          </a:bodyPr>
          <a:lstStyle/>
          <a:p>
            <a:r>
              <a:rPr lang="en-US" b="1" i="0" dirty="0">
                <a:solidFill>
                  <a:srgbClr val="374151"/>
                </a:solidFill>
                <a:effectLst/>
                <a:latin typeface="Söhne"/>
              </a:rPr>
              <a:t>Traffic Routing</a:t>
            </a:r>
            <a:r>
              <a:rPr lang="en-US" b="0" i="0" dirty="0">
                <a:solidFill>
                  <a:srgbClr val="374151"/>
                </a:solidFill>
                <a:effectLst/>
                <a:latin typeface="Söhne"/>
              </a:rPr>
              <a:t>: Route 53 supports various routing policies that enable you to direct incoming web traffic to different AWS resources based on rules you define. These policies include simple routing, weighted routing, latency-based routing, geolocation routing, and more.</a:t>
            </a:r>
          </a:p>
          <a:p>
            <a:r>
              <a:rPr lang="en-US" b="1" i="0" dirty="0">
                <a:solidFill>
                  <a:srgbClr val="374151"/>
                </a:solidFill>
                <a:effectLst/>
                <a:latin typeface="Söhne"/>
              </a:rPr>
              <a:t>Alias Records</a:t>
            </a:r>
            <a:r>
              <a:rPr lang="en-US" b="0" i="0" dirty="0">
                <a:solidFill>
                  <a:srgbClr val="374151"/>
                </a:solidFill>
                <a:effectLst/>
                <a:latin typeface="Söhne"/>
              </a:rPr>
              <a:t>: Alias records allow you to map your domain or subdomain to AWS resources (such as an S3 bucket or an Elastic Load Balancer) without exposing the underlying IP addresses. This provides flexibility and simplifies resource management.</a:t>
            </a:r>
          </a:p>
        </p:txBody>
      </p:sp>
    </p:spTree>
    <p:extLst>
      <p:ext uri="{BB962C8B-B14F-4D97-AF65-F5344CB8AC3E}">
        <p14:creationId xmlns:p14="http://schemas.microsoft.com/office/powerpoint/2010/main" val="3463759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Route53</a:t>
            </a:r>
          </a:p>
        </p:txBody>
      </p:sp>
      <p:sp>
        <p:nvSpPr>
          <p:cNvPr id="3" name="Content Placeholder 2"/>
          <p:cNvSpPr>
            <a:spLocks noGrp="1"/>
          </p:cNvSpPr>
          <p:nvPr>
            <p:ph idx="1"/>
          </p:nvPr>
        </p:nvSpPr>
        <p:spPr>
          <a:xfrm>
            <a:off x="457200" y="1828800"/>
            <a:ext cx="8229600" cy="5029200"/>
          </a:xfrm>
        </p:spPr>
        <p:txBody>
          <a:bodyPr>
            <a:normAutofit/>
          </a:bodyPr>
          <a:lstStyle/>
          <a:p>
            <a:r>
              <a:rPr lang="en-US" b="1" i="0" dirty="0">
                <a:solidFill>
                  <a:srgbClr val="374151"/>
                </a:solidFill>
                <a:effectLst/>
                <a:latin typeface="Söhne"/>
              </a:rPr>
              <a:t>Domain Name System Security Extensions (DNSSEC)</a:t>
            </a:r>
            <a:r>
              <a:rPr lang="en-US" b="0" i="0" dirty="0">
                <a:solidFill>
                  <a:srgbClr val="374151"/>
                </a:solidFill>
                <a:effectLst/>
                <a:latin typeface="Söhne"/>
              </a:rPr>
              <a:t>: Route 53 supports DNSSEC, a security extension that adds an additional layer of protection to DNS data, helping prevent DNS spoofing and other malicious activities.</a:t>
            </a:r>
          </a:p>
          <a:p>
            <a:r>
              <a:rPr lang="en-US" b="1" i="0" dirty="0">
                <a:solidFill>
                  <a:srgbClr val="374151"/>
                </a:solidFill>
                <a:effectLst/>
                <a:latin typeface="Söhne"/>
              </a:rPr>
              <a:t>Integration with AWS Services</a:t>
            </a:r>
            <a:r>
              <a:rPr lang="en-US" b="0" i="0" dirty="0">
                <a:solidFill>
                  <a:srgbClr val="374151"/>
                </a:solidFill>
                <a:effectLst/>
                <a:latin typeface="Söhne"/>
              </a:rPr>
              <a:t>: Route 53 seamlessly integrates with other AWS services, making it easy to route traffic to resources like Amazon S3, EC2, CloudFront, Elastic Beanstalk, and more. It can also be used with AWS Global Accelerator for improved performance and fault tolerance.</a:t>
            </a:r>
          </a:p>
        </p:txBody>
      </p:sp>
    </p:spTree>
    <p:extLst>
      <p:ext uri="{BB962C8B-B14F-4D97-AF65-F5344CB8AC3E}">
        <p14:creationId xmlns:p14="http://schemas.microsoft.com/office/powerpoint/2010/main" val="3988801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Route53</a:t>
            </a:r>
          </a:p>
        </p:txBody>
      </p:sp>
      <p:sp>
        <p:nvSpPr>
          <p:cNvPr id="3" name="Content Placeholder 2"/>
          <p:cNvSpPr>
            <a:spLocks noGrp="1"/>
          </p:cNvSpPr>
          <p:nvPr>
            <p:ph idx="1"/>
          </p:nvPr>
        </p:nvSpPr>
        <p:spPr>
          <a:xfrm>
            <a:off x="457200" y="1828800"/>
            <a:ext cx="8229600" cy="5029200"/>
          </a:xfrm>
        </p:spPr>
        <p:txBody>
          <a:bodyPr>
            <a:normAutofit/>
          </a:bodyPr>
          <a:lstStyle/>
          <a:p>
            <a:r>
              <a:rPr lang="en-US" b="1" i="0" dirty="0">
                <a:solidFill>
                  <a:srgbClr val="374151"/>
                </a:solidFill>
                <a:effectLst/>
                <a:latin typeface="Söhne"/>
              </a:rPr>
              <a:t>Advanced Traffic Flow Control</a:t>
            </a:r>
            <a:r>
              <a:rPr lang="en-US" b="0" i="0" dirty="0">
                <a:solidFill>
                  <a:srgbClr val="374151"/>
                </a:solidFill>
                <a:effectLst/>
                <a:latin typeface="Söhne"/>
              </a:rPr>
              <a:t>: Route 53 Traffic Flow allows you to create advanced routing policies that adapt to changes in your resources' health and traffic conditions. It provides a visual editor for creating complex traffic routing configurations.</a:t>
            </a:r>
          </a:p>
          <a:p>
            <a:r>
              <a:rPr lang="en-US" b="1" i="0" dirty="0">
                <a:solidFill>
                  <a:srgbClr val="374151"/>
                </a:solidFill>
                <a:effectLst/>
                <a:latin typeface="Söhne"/>
              </a:rPr>
              <a:t>Private DNS</a:t>
            </a:r>
            <a:r>
              <a:rPr lang="en-US" b="0" i="0" dirty="0">
                <a:solidFill>
                  <a:srgbClr val="374151"/>
                </a:solidFill>
                <a:effectLst/>
                <a:latin typeface="Söhne"/>
              </a:rPr>
              <a:t>: Route 53 supports private DNS for Amazon VPCs (Virtual Private Cloud). You can create private hosted zones for your VPCs, enabling internal DNS resolution within your VPCs.</a:t>
            </a:r>
          </a:p>
        </p:txBody>
      </p:sp>
    </p:spTree>
    <p:extLst>
      <p:ext uri="{BB962C8B-B14F-4D97-AF65-F5344CB8AC3E}">
        <p14:creationId xmlns:p14="http://schemas.microsoft.com/office/powerpoint/2010/main" val="3833481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Route53</a:t>
            </a:r>
          </a:p>
        </p:txBody>
      </p:sp>
      <p:sp>
        <p:nvSpPr>
          <p:cNvPr id="3" name="Content Placeholder 2"/>
          <p:cNvSpPr>
            <a:spLocks noGrp="1"/>
          </p:cNvSpPr>
          <p:nvPr>
            <p:ph idx="1"/>
          </p:nvPr>
        </p:nvSpPr>
        <p:spPr>
          <a:xfrm>
            <a:off x="457200" y="1828800"/>
            <a:ext cx="8229600" cy="5029200"/>
          </a:xfrm>
        </p:spPr>
        <p:txBody>
          <a:bodyPr>
            <a:normAutofit/>
          </a:bodyPr>
          <a:lstStyle/>
          <a:p>
            <a:r>
              <a:rPr lang="en-US" b="1" i="0" dirty="0">
                <a:solidFill>
                  <a:srgbClr val="374151"/>
                </a:solidFill>
                <a:effectLst/>
                <a:latin typeface="Söhne"/>
              </a:rPr>
              <a:t>Traffic Flow Visualizations</a:t>
            </a:r>
            <a:r>
              <a:rPr lang="en-US" b="0" i="0" dirty="0">
                <a:solidFill>
                  <a:srgbClr val="374151"/>
                </a:solidFill>
                <a:effectLst/>
                <a:latin typeface="Söhne"/>
              </a:rPr>
              <a:t>: Route 53 provides visualizations and traffic flow analysis, helping you understand how DNS routing policies are affecting your applications and resources.</a:t>
            </a:r>
          </a:p>
          <a:p>
            <a:r>
              <a:rPr lang="en-US" b="1" i="0" dirty="0">
                <a:solidFill>
                  <a:srgbClr val="374151"/>
                </a:solidFill>
                <a:effectLst/>
                <a:latin typeface="Söhne"/>
              </a:rPr>
              <a:t>Logging and Monitoring</a:t>
            </a:r>
            <a:r>
              <a:rPr lang="en-US" b="0" i="0" dirty="0">
                <a:solidFill>
                  <a:srgbClr val="374151"/>
                </a:solidFill>
                <a:effectLst/>
                <a:latin typeface="Söhne"/>
              </a:rPr>
              <a:t>: You can enable DNS query logging to capture information about DNS queries made against your domains. Route 53 also integrates with AWS CloudWatch for monitoring and alerting.</a:t>
            </a:r>
          </a:p>
        </p:txBody>
      </p:sp>
    </p:spTree>
    <p:extLst>
      <p:ext uri="{BB962C8B-B14F-4D97-AF65-F5344CB8AC3E}">
        <p14:creationId xmlns:p14="http://schemas.microsoft.com/office/powerpoint/2010/main" val="705415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Route53</a:t>
            </a:r>
          </a:p>
        </p:txBody>
      </p:sp>
      <p:sp>
        <p:nvSpPr>
          <p:cNvPr id="3" name="Content Placeholder 2"/>
          <p:cNvSpPr>
            <a:spLocks noGrp="1"/>
          </p:cNvSpPr>
          <p:nvPr>
            <p:ph idx="1"/>
          </p:nvPr>
        </p:nvSpPr>
        <p:spPr>
          <a:xfrm>
            <a:off x="457200" y="1828800"/>
            <a:ext cx="8229600" cy="5029200"/>
          </a:xfrm>
        </p:spPr>
        <p:txBody>
          <a:bodyPr>
            <a:normAutofit/>
          </a:bodyPr>
          <a:lstStyle/>
          <a:p>
            <a:r>
              <a:rPr lang="en-US" b="1" i="0" dirty="0">
                <a:effectLst/>
                <a:latin typeface="Söhne"/>
              </a:rPr>
              <a:t>Traffic Management and Load Balancing</a:t>
            </a:r>
            <a:r>
              <a:rPr lang="en-US" b="0" i="0" dirty="0">
                <a:solidFill>
                  <a:srgbClr val="374151"/>
                </a:solidFill>
                <a:effectLst/>
                <a:latin typeface="Söhne"/>
              </a:rPr>
              <a:t>: Route 53 offers traffic management capabilities, such as routing traffic based on geographic location and health status, and load balancing traffic across multiple resources.</a:t>
            </a:r>
          </a:p>
        </p:txBody>
      </p:sp>
    </p:spTree>
    <p:extLst>
      <p:ext uri="{BB962C8B-B14F-4D97-AF65-F5344CB8AC3E}">
        <p14:creationId xmlns:p14="http://schemas.microsoft.com/office/powerpoint/2010/main" val="26744595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375</TotalTime>
  <Words>1193</Words>
  <Application>Microsoft Office PowerPoint</Application>
  <PresentationFormat>On-screen Show (4:3)</PresentationFormat>
  <Paragraphs>62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Constantia</vt:lpstr>
      <vt:lpstr>Söhne</vt:lpstr>
      <vt:lpstr>Wingdings 2</vt:lpstr>
      <vt:lpstr>Flow</vt:lpstr>
      <vt:lpstr>TNGS Learning Solutions AWS Solutions Architect Online Course  Route53</vt:lpstr>
      <vt:lpstr>Route53</vt:lpstr>
      <vt:lpstr>Route53</vt:lpstr>
      <vt:lpstr>Route53</vt:lpstr>
      <vt:lpstr>Route53</vt:lpstr>
      <vt:lpstr>Route53</vt:lpstr>
      <vt:lpstr>Route53</vt:lpstr>
      <vt:lpstr>Route53</vt:lpstr>
      <vt:lpstr>Route53</vt:lpstr>
      <vt:lpstr>Route53</vt:lpstr>
      <vt:lpstr>Route53 Routing Policies</vt:lpstr>
      <vt:lpstr>Route53 Routing Policies</vt:lpstr>
      <vt:lpstr>Route53 Routing Policies</vt:lpstr>
      <vt:lpstr>Route53 Routing Policies</vt:lpstr>
      <vt:lpstr>Route53 Routing Policies</vt:lpstr>
      <vt:lpstr>Route53 Routing Policies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5-Creating A KeyPair</dc:title>
  <dc:creator>godwill</dc:creator>
  <cp:lastModifiedBy>Godwill Ngwanah</cp:lastModifiedBy>
  <cp:revision>48</cp:revision>
  <dcterms:created xsi:type="dcterms:W3CDTF">2020-04-04T02:27:26Z</dcterms:created>
  <dcterms:modified xsi:type="dcterms:W3CDTF">2023-09-18T23:59:23Z</dcterms:modified>
</cp:coreProperties>
</file>