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0ECCF5-78EB-4B7C-B2FF-5473FCBA2D94}">
          <p14:sldIdLst>
            <p14:sldId id="256"/>
          </p14:sldIdLst>
        </p14:section>
        <p14:section name="AWS Lambda" id="{EAA1008C-749F-4BD6-8477-3FAEDB2162EB}">
          <p14:sldIdLst>
            <p14:sldId id="260"/>
            <p14:sldId id="261"/>
            <p14:sldId id="262"/>
            <p14:sldId id="263"/>
            <p14:sldId id="264"/>
            <p14:sldId id="265"/>
            <p14:sldId id="266"/>
            <p14:sldId id="267"/>
            <p14:sldId id="268"/>
          </p14:sldIdLst>
        </p14:section>
        <p14:section name="AWS Simple Queue Service" id="{4BF6693D-7B69-4B54-A81A-760E940367BB}">
          <p14:sldIdLst>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9/27/2023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9/27/2023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8852"/>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5400" dirty="0"/>
              <a:t>AWS Lambda and AWS Simple Queue Service (SQS)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Lambda</a:t>
            </a:r>
          </a:p>
        </p:txBody>
      </p:sp>
      <p:sp>
        <p:nvSpPr>
          <p:cNvPr id="3" name="Content Placeholder 2"/>
          <p:cNvSpPr>
            <a:spLocks noGrp="1"/>
          </p:cNvSpPr>
          <p:nvPr>
            <p:ph idx="1"/>
          </p:nvPr>
        </p:nvSpPr>
        <p:spPr>
          <a:xfrm>
            <a:off x="457200" y="1828800"/>
            <a:ext cx="8229600" cy="5029200"/>
          </a:xfrm>
        </p:spPr>
        <p:txBody>
          <a:bodyPr>
            <a:normAutofit/>
          </a:bodyPr>
          <a:lstStyle/>
          <a:p>
            <a:r>
              <a:rPr lang="en-US" b="0" i="0" dirty="0">
                <a:solidFill>
                  <a:srgbClr val="374151"/>
                </a:solidFill>
                <a:effectLst/>
                <a:latin typeface="Söhne"/>
              </a:rPr>
              <a:t>Lambda is widely used for a variety of use cases, including data processing, real-time file processing, web application backends, microservices, chatbots, and more. </a:t>
            </a:r>
          </a:p>
          <a:p>
            <a:r>
              <a:rPr lang="en-US" b="0" i="0" dirty="0">
                <a:solidFill>
                  <a:srgbClr val="374151"/>
                </a:solidFill>
                <a:effectLst/>
                <a:latin typeface="Söhne"/>
              </a:rPr>
              <a:t>Its serverless architecture simplifies development, reduces operational overhead, and provides cost-effective scalability.</a:t>
            </a:r>
          </a:p>
        </p:txBody>
      </p:sp>
    </p:spTree>
    <p:extLst>
      <p:ext uri="{BB962C8B-B14F-4D97-AF65-F5344CB8AC3E}">
        <p14:creationId xmlns:p14="http://schemas.microsoft.com/office/powerpoint/2010/main" val="346203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Simple Queue Service</a:t>
            </a:r>
          </a:p>
        </p:txBody>
      </p:sp>
      <p:sp>
        <p:nvSpPr>
          <p:cNvPr id="3" name="Content Placeholder 2"/>
          <p:cNvSpPr>
            <a:spLocks noGrp="1"/>
          </p:cNvSpPr>
          <p:nvPr>
            <p:ph idx="1"/>
          </p:nvPr>
        </p:nvSpPr>
        <p:spPr>
          <a:xfrm>
            <a:off x="457200" y="1828800"/>
            <a:ext cx="8229600" cy="5029200"/>
          </a:xfrm>
        </p:spPr>
        <p:txBody>
          <a:bodyPr>
            <a:normAutofit/>
          </a:bodyPr>
          <a:lstStyle/>
          <a:p>
            <a:r>
              <a:rPr lang="en-US" b="0" i="0" dirty="0">
                <a:solidFill>
                  <a:srgbClr val="374151"/>
                </a:solidFill>
                <a:effectLst/>
                <a:latin typeface="Söhne"/>
              </a:rPr>
              <a:t>Amazon Simple Queue Service (SQS) is a fully managed message queuing service provided by Amazon Web Services (AWS). </a:t>
            </a:r>
          </a:p>
          <a:p>
            <a:r>
              <a:rPr lang="en-US" b="0" i="0" dirty="0">
                <a:solidFill>
                  <a:srgbClr val="374151"/>
                </a:solidFill>
                <a:effectLst/>
                <a:latin typeface="Söhne"/>
              </a:rPr>
              <a:t>SQS enables decoupling of the components of a cloud application, allowing them to communicate asynchronously. </a:t>
            </a:r>
          </a:p>
          <a:p>
            <a:r>
              <a:rPr lang="en-US" b="0" i="0" dirty="0">
                <a:solidFill>
                  <a:srgbClr val="374151"/>
                </a:solidFill>
                <a:effectLst/>
                <a:latin typeface="Söhne"/>
              </a:rPr>
              <a:t>It provides a reliable and scalable way to exchange messages between different parts of a distributed system without requiring components to be directly connected or aware of each other.</a:t>
            </a:r>
          </a:p>
        </p:txBody>
      </p:sp>
    </p:spTree>
    <p:extLst>
      <p:ext uri="{BB962C8B-B14F-4D97-AF65-F5344CB8AC3E}">
        <p14:creationId xmlns:p14="http://schemas.microsoft.com/office/powerpoint/2010/main" val="805435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Simple Queue Service</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Messaging Decoupling</a:t>
            </a:r>
            <a:r>
              <a:rPr lang="en-US" b="0" i="0" dirty="0">
                <a:solidFill>
                  <a:srgbClr val="374151"/>
                </a:solidFill>
                <a:effectLst/>
                <a:latin typeface="Söhne"/>
              </a:rPr>
              <a:t>: SQS decouples the components of a system by allowing them to communicate via messages. This enables better scalability, flexibility, and fault isolation.</a:t>
            </a:r>
          </a:p>
          <a:p>
            <a:r>
              <a:rPr lang="en-US" b="1" i="0" dirty="0">
                <a:solidFill>
                  <a:srgbClr val="374151"/>
                </a:solidFill>
                <a:effectLst/>
                <a:latin typeface="Söhne"/>
              </a:rPr>
              <a:t>Fully Managed Service</a:t>
            </a:r>
            <a:r>
              <a:rPr lang="en-US" b="0" i="0" dirty="0">
                <a:solidFill>
                  <a:srgbClr val="374151"/>
                </a:solidFill>
                <a:effectLst/>
                <a:latin typeface="Söhne"/>
              </a:rPr>
              <a:t>: SQS is a fully managed service, meaning AWS handles the operational aspects, such as hardware provisioning, patching, and infrastructure maintenance. This allows developers to focus on building applications rather than managing messaging infrastructure.</a:t>
            </a:r>
          </a:p>
        </p:txBody>
      </p:sp>
    </p:spTree>
    <p:extLst>
      <p:ext uri="{BB962C8B-B14F-4D97-AF65-F5344CB8AC3E}">
        <p14:creationId xmlns:p14="http://schemas.microsoft.com/office/powerpoint/2010/main" val="156946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Simple Queue Service</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Reliable Message Delivery</a:t>
            </a:r>
            <a:r>
              <a:rPr lang="en-US" b="0" i="0" dirty="0">
                <a:solidFill>
                  <a:srgbClr val="374151"/>
                </a:solidFill>
                <a:effectLst/>
                <a:latin typeface="Söhne"/>
              </a:rPr>
              <a:t>: SQS provides reliable message delivery with multiple copies of each message stored across multiple servers and data centers. This ensures that messages are not lost, even if a server or data center fails.</a:t>
            </a:r>
          </a:p>
          <a:p>
            <a:r>
              <a:rPr lang="en-US" b="1" i="0" dirty="0">
                <a:solidFill>
                  <a:srgbClr val="374151"/>
                </a:solidFill>
                <a:effectLst/>
                <a:latin typeface="Söhne"/>
              </a:rPr>
              <a:t>At-Least-Once Delivery</a:t>
            </a:r>
            <a:r>
              <a:rPr lang="en-US" b="0" i="0" dirty="0">
                <a:solidFill>
                  <a:srgbClr val="374151"/>
                </a:solidFill>
                <a:effectLst/>
                <a:latin typeface="Söhne"/>
              </a:rPr>
              <a:t>: SQS provides at-least-once delivery of messages. This means that a message might be delivered more than once, but it won't be lost.</a:t>
            </a:r>
          </a:p>
        </p:txBody>
      </p:sp>
    </p:spTree>
    <p:extLst>
      <p:ext uri="{BB962C8B-B14F-4D97-AF65-F5344CB8AC3E}">
        <p14:creationId xmlns:p14="http://schemas.microsoft.com/office/powerpoint/2010/main" val="2936570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Simple Queue Service</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Simple API</a:t>
            </a:r>
            <a:r>
              <a:rPr lang="en-US" b="0" i="0" dirty="0">
                <a:solidFill>
                  <a:srgbClr val="374151"/>
                </a:solidFill>
                <a:effectLst/>
                <a:latin typeface="Söhne"/>
              </a:rPr>
              <a:t>: SQS offers a simple API for sending and receiving messages. It supports both standard queues, which provide best-effort ordering, and FIFO (First-In-First-Out) queues, which guarantee order and exactly-once processing.</a:t>
            </a:r>
          </a:p>
          <a:p>
            <a:r>
              <a:rPr lang="en-US" b="1" i="0" dirty="0">
                <a:solidFill>
                  <a:srgbClr val="374151"/>
                </a:solidFill>
                <a:effectLst/>
                <a:latin typeface="Söhne"/>
              </a:rPr>
              <a:t>Scalability</a:t>
            </a:r>
            <a:r>
              <a:rPr lang="en-US" b="0" i="0" dirty="0">
                <a:solidFill>
                  <a:srgbClr val="374151"/>
                </a:solidFill>
                <a:effectLst/>
                <a:latin typeface="Söhne"/>
              </a:rPr>
              <a:t>: SQS is designed to scale horizontally to handle a large number of messages and can automatically scale to accommodate varying workloads.</a:t>
            </a:r>
          </a:p>
        </p:txBody>
      </p:sp>
    </p:spTree>
    <p:extLst>
      <p:ext uri="{BB962C8B-B14F-4D97-AF65-F5344CB8AC3E}">
        <p14:creationId xmlns:p14="http://schemas.microsoft.com/office/powerpoint/2010/main" val="218016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Simple Queue Service</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Message Visibility Timeout</a:t>
            </a:r>
            <a:r>
              <a:rPr lang="en-US" b="0" i="0" dirty="0">
                <a:solidFill>
                  <a:srgbClr val="374151"/>
                </a:solidFill>
                <a:effectLst/>
                <a:latin typeface="Söhne"/>
              </a:rPr>
              <a:t>: When a consumer receives a message from the queue, SQS makes the message invisible to other consumers for a specified period (visibility timeout). This helps prevent multiple consumers from processing the same message simultaneously.</a:t>
            </a:r>
          </a:p>
          <a:p>
            <a:r>
              <a:rPr lang="en-US" b="1" i="0" dirty="0">
                <a:solidFill>
                  <a:srgbClr val="374151"/>
                </a:solidFill>
                <a:effectLst/>
                <a:latin typeface="Söhne"/>
              </a:rPr>
              <a:t>Delay Queues</a:t>
            </a:r>
            <a:r>
              <a:rPr lang="en-US" b="0" i="0" dirty="0">
                <a:solidFill>
                  <a:srgbClr val="374151"/>
                </a:solidFill>
                <a:effectLst/>
                <a:latin typeface="Söhne"/>
              </a:rPr>
              <a:t>: SQS supports delay queues, allowing you to delay the delivery of messages for a specified period. This is useful for scenarios where messages should not be processed immediately.</a:t>
            </a:r>
          </a:p>
        </p:txBody>
      </p:sp>
    </p:spTree>
    <p:extLst>
      <p:ext uri="{BB962C8B-B14F-4D97-AF65-F5344CB8AC3E}">
        <p14:creationId xmlns:p14="http://schemas.microsoft.com/office/powerpoint/2010/main" val="310241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Simple Queue Service</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Dead Letter Queues (DLQ)</a:t>
            </a:r>
            <a:r>
              <a:rPr lang="en-US" b="0" i="0" dirty="0">
                <a:solidFill>
                  <a:srgbClr val="374151"/>
                </a:solidFill>
                <a:effectLst/>
                <a:latin typeface="Söhne"/>
              </a:rPr>
              <a:t>: SQS supports dead letter queues, which are used to capture and store messages that cannot be processed successfully. This helps in identifying and addressing issues with message processing.</a:t>
            </a:r>
          </a:p>
          <a:p>
            <a:r>
              <a:rPr lang="en-US" b="1" i="0" dirty="0">
                <a:solidFill>
                  <a:srgbClr val="374151"/>
                </a:solidFill>
                <a:effectLst/>
                <a:latin typeface="Söhne"/>
              </a:rPr>
              <a:t>Access Control and Security</a:t>
            </a:r>
            <a:r>
              <a:rPr lang="en-US" b="0" i="0" dirty="0">
                <a:solidFill>
                  <a:srgbClr val="374151"/>
                </a:solidFill>
                <a:effectLst/>
                <a:latin typeface="Söhne"/>
              </a:rPr>
              <a:t>: SQS integrates with AWS Identity and Access Management (IAM), allowing you to control access to queues. It also provides encryption options for data in transit (HTTPS) and at rest (SSE).</a:t>
            </a:r>
          </a:p>
        </p:txBody>
      </p:sp>
    </p:spTree>
    <p:extLst>
      <p:ext uri="{BB962C8B-B14F-4D97-AF65-F5344CB8AC3E}">
        <p14:creationId xmlns:p14="http://schemas.microsoft.com/office/powerpoint/2010/main" val="3341558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Simple Queue Service</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Message Attributes</a:t>
            </a:r>
            <a:r>
              <a:rPr lang="en-US" b="0" i="0" dirty="0">
                <a:solidFill>
                  <a:srgbClr val="374151"/>
                </a:solidFill>
                <a:effectLst/>
                <a:latin typeface="Söhne"/>
              </a:rPr>
              <a:t>: SQS allows you to attach metadata to messages in the form of message attributes. These attributes can be used for additional information or routing decisions.</a:t>
            </a:r>
          </a:p>
          <a:p>
            <a:r>
              <a:rPr lang="en-US" b="1" i="0" dirty="0">
                <a:solidFill>
                  <a:srgbClr val="374151"/>
                </a:solidFill>
                <a:effectLst/>
                <a:latin typeface="Söhne"/>
              </a:rPr>
              <a:t>Long Polling</a:t>
            </a:r>
            <a:r>
              <a:rPr lang="en-US" b="0" i="0" dirty="0">
                <a:solidFill>
                  <a:srgbClr val="374151"/>
                </a:solidFill>
                <a:effectLst/>
                <a:latin typeface="Söhne"/>
              </a:rPr>
              <a:t>: SQS supports long polling, which reduces the number of empty responses returned when there are no messages available in the queue, thus minimizing costs and improving efficiency.</a:t>
            </a:r>
          </a:p>
        </p:txBody>
      </p:sp>
    </p:spTree>
    <p:extLst>
      <p:ext uri="{BB962C8B-B14F-4D97-AF65-F5344CB8AC3E}">
        <p14:creationId xmlns:p14="http://schemas.microsoft.com/office/powerpoint/2010/main" val="679385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Simple Queue Service</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effectLst/>
                <a:latin typeface="Söhne"/>
              </a:rPr>
              <a:t>CloudWatch Metrics and Monitoring</a:t>
            </a:r>
            <a:r>
              <a:rPr lang="en-US" b="0" i="0" dirty="0">
                <a:solidFill>
                  <a:srgbClr val="374151"/>
                </a:solidFill>
                <a:effectLst/>
                <a:latin typeface="Söhne"/>
              </a:rPr>
              <a:t>: SQS integrates with Amazon CloudWatch, allowing you to monitor various metrics related to your queues, such as the number of messages sent, received, and deleted.</a:t>
            </a:r>
          </a:p>
        </p:txBody>
      </p:sp>
    </p:spTree>
    <p:extLst>
      <p:ext uri="{BB962C8B-B14F-4D97-AF65-F5344CB8AC3E}">
        <p14:creationId xmlns:p14="http://schemas.microsoft.com/office/powerpoint/2010/main" val="161247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Simple Queue Service</a:t>
            </a:r>
          </a:p>
        </p:txBody>
      </p:sp>
      <p:sp>
        <p:nvSpPr>
          <p:cNvPr id="3" name="Content Placeholder 2"/>
          <p:cNvSpPr>
            <a:spLocks noGrp="1"/>
          </p:cNvSpPr>
          <p:nvPr>
            <p:ph idx="1"/>
          </p:nvPr>
        </p:nvSpPr>
        <p:spPr>
          <a:xfrm>
            <a:off x="457200" y="1828800"/>
            <a:ext cx="8229600" cy="5029200"/>
          </a:xfrm>
        </p:spPr>
        <p:txBody>
          <a:bodyPr>
            <a:normAutofit/>
          </a:bodyPr>
          <a:lstStyle/>
          <a:p>
            <a:r>
              <a:rPr lang="en-US" b="0" i="0" dirty="0">
                <a:solidFill>
                  <a:srgbClr val="374151"/>
                </a:solidFill>
                <a:effectLst/>
                <a:latin typeface="Söhne"/>
              </a:rPr>
              <a:t>Amazon SQS is commonly used in various scenarios, including distributed systems, microservices architectures, event-driven applications, and workflow systems. </a:t>
            </a:r>
          </a:p>
          <a:p>
            <a:r>
              <a:rPr lang="en-US" b="0" i="0" dirty="0">
                <a:solidFill>
                  <a:srgbClr val="374151"/>
                </a:solidFill>
                <a:effectLst/>
                <a:latin typeface="Söhne"/>
              </a:rPr>
              <a:t>It provides a reliable and scalable messaging infrastructure, enabling seamless communication between different components of a cloud application.</a:t>
            </a:r>
          </a:p>
        </p:txBody>
      </p:sp>
    </p:spTree>
    <p:extLst>
      <p:ext uri="{BB962C8B-B14F-4D97-AF65-F5344CB8AC3E}">
        <p14:creationId xmlns:p14="http://schemas.microsoft.com/office/powerpoint/2010/main" val="70365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Lambda</a:t>
            </a:r>
          </a:p>
        </p:txBody>
      </p:sp>
      <p:sp>
        <p:nvSpPr>
          <p:cNvPr id="3" name="Content Placeholder 2"/>
          <p:cNvSpPr>
            <a:spLocks noGrp="1"/>
          </p:cNvSpPr>
          <p:nvPr>
            <p:ph idx="1"/>
          </p:nvPr>
        </p:nvSpPr>
        <p:spPr>
          <a:xfrm>
            <a:off x="457200" y="1828800"/>
            <a:ext cx="8229600" cy="5029200"/>
          </a:xfrm>
        </p:spPr>
        <p:txBody>
          <a:bodyPr>
            <a:normAutofit/>
          </a:bodyPr>
          <a:lstStyle/>
          <a:p>
            <a:r>
              <a:rPr lang="en-US" b="0" i="0" dirty="0">
                <a:solidFill>
                  <a:srgbClr val="374151"/>
                </a:solidFill>
                <a:effectLst/>
                <a:latin typeface="Söhne"/>
              </a:rPr>
              <a:t>Amazon Web Services (AWS) Lambda is a serverless computing service that lets you run code without provisioning or managing servers. </a:t>
            </a:r>
          </a:p>
          <a:p>
            <a:r>
              <a:rPr lang="en-US" b="0" i="0" dirty="0">
                <a:solidFill>
                  <a:srgbClr val="374151"/>
                </a:solidFill>
                <a:effectLst/>
                <a:latin typeface="Söhne"/>
              </a:rPr>
              <a:t>It enables you to execute code in response to various events, such as changes to data in an Amazon S3 bucket, updates to a DynamoDB table, or HTTP requests via Amazon API Gateway. </a:t>
            </a:r>
          </a:p>
          <a:p>
            <a:r>
              <a:rPr lang="en-US" b="0" i="0" dirty="0">
                <a:solidFill>
                  <a:srgbClr val="374151"/>
                </a:solidFill>
                <a:effectLst/>
                <a:latin typeface="Söhne"/>
              </a:rPr>
              <a:t>Lambda automatically scales and manages the compute resources needed to run your code, allowing you to focus on building applications without the need to worry about infrastructure.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Lambda</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Event-Driven Execution</a:t>
            </a:r>
            <a:r>
              <a:rPr lang="en-US" b="0" i="0" dirty="0">
                <a:solidFill>
                  <a:srgbClr val="374151"/>
                </a:solidFill>
                <a:effectLst/>
                <a:latin typeface="Söhne"/>
              </a:rPr>
              <a:t>: Lambda is designed for event-driven computing. Your code can be triggered by events such as changes in data, HTTP requests, or custom events generated by other AWS services.</a:t>
            </a:r>
          </a:p>
          <a:p>
            <a:r>
              <a:rPr lang="en-US" b="1" i="0" dirty="0">
                <a:solidFill>
                  <a:srgbClr val="374151"/>
                </a:solidFill>
                <a:effectLst/>
                <a:latin typeface="Söhne"/>
              </a:rPr>
              <a:t>Supported Runtimes</a:t>
            </a:r>
            <a:r>
              <a:rPr lang="en-US" b="0" i="0" dirty="0">
                <a:solidFill>
                  <a:srgbClr val="374151"/>
                </a:solidFill>
                <a:effectLst/>
                <a:latin typeface="Söhne"/>
              </a:rPr>
              <a:t>: Lambda supports multiple programming languages, including Node.js, Python, Ruby, Java, Go, .NET Core, and custom runtimes through the use of custom execution environments.</a:t>
            </a:r>
          </a:p>
        </p:txBody>
      </p:sp>
    </p:spTree>
    <p:extLst>
      <p:ext uri="{BB962C8B-B14F-4D97-AF65-F5344CB8AC3E}">
        <p14:creationId xmlns:p14="http://schemas.microsoft.com/office/powerpoint/2010/main" val="399132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Lambda</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Stateless and Stateless Containers</a:t>
            </a:r>
            <a:r>
              <a:rPr lang="en-US" b="0" i="0" dirty="0">
                <a:solidFill>
                  <a:srgbClr val="374151"/>
                </a:solidFill>
                <a:effectLst/>
                <a:latin typeface="Söhne"/>
              </a:rPr>
              <a:t>: Lambda functions are stateless, meaning each function execution is independent and doesn't retain state between invocations. However, you can use other AWS services like Amazon S3 or DynamoDB to store and retrieve persistent data.</a:t>
            </a:r>
          </a:p>
          <a:p>
            <a:r>
              <a:rPr lang="en-US" b="1" i="0" dirty="0">
                <a:solidFill>
                  <a:srgbClr val="374151"/>
                </a:solidFill>
                <a:effectLst/>
                <a:latin typeface="Söhne"/>
              </a:rPr>
              <a:t>Automatic Scaling</a:t>
            </a:r>
            <a:r>
              <a:rPr lang="en-US" b="0" i="0" dirty="0">
                <a:solidFill>
                  <a:srgbClr val="374151"/>
                </a:solidFill>
                <a:effectLst/>
                <a:latin typeface="Söhne"/>
              </a:rPr>
              <a:t>: AWS Lambda automatically scales your applications by running code in response to each trigger. It scales from a few requests per day to thousands of requests per second.</a:t>
            </a:r>
          </a:p>
        </p:txBody>
      </p:sp>
    </p:spTree>
    <p:extLst>
      <p:ext uri="{BB962C8B-B14F-4D97-AF65-F5344CB8AC3E}">
        <p14:creationId xmlns:p14="http://schemas.microsoft.com/office/powerpoint/2010/main" val="302174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Lambda</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Resource Management</a:t>
            </a:r>
            <a:r>
              <a:rPr lang="en-US" b="0" i="0" dirty="0">
                <a:solidFill>
                  <a:srgbClr val="374151"/>
                </a:solidFill>
                <a:effectLst/>
                <a:latin typeface="Söhne"/>
              </a:rPr>
              <a:t>: Lambda manages the compute fleet for you, including server and operating system maintenance, capacity provisioning, and automatic scaling.</a:t>
            </a:r>
          </a:p>
          <a:p>
            <a:r>
              <a:rPr lang="en-US" b="1" i="0" dirty="0">
                <a:solidFill>
                  <a:srgbClr val="374151"/>
                </a:solidFill>
                <a:effectLst/>
                <a:latin typeface="Söhne"/>
              </a:rPr>
              <a:t>No Server Management</a:t>
            </a:r>
            <a:r>
              <a:rPr lang="en-US" b="0" i="0" dirty="0">
                <a:solidFill>
                  <a:srgbClr val="374151"/>
                </a:solidFill>
                <a:effectLst/>
                <a:latin typeface="Söhne"/>
              </a:rPr>
              <a:t>: With Lambda, you don't need to worry about server provisioning, patching, or monitoring. AWS takes care of the infrastructure, allowing you to focus on writing code.</a:t>
            </a:r>
          </a:p>
        </p:txBody>
      </p:sp>
    </p:spTree>
    <p:extLst>
      <p:ext uri="{BB962C8B-B14F-4D97-AF65-F5344CB8AC3E}">
        <p14:creationId xmlns:p14="http://schemas.microsoft.com/office/powerpoint/2010/main" val="180408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Lambda</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Pay-Per-Use Pricing Model</a:t>
            </a:r>
            <a:r>
              <a:rPr lang="en-US" b="0" i="0" dirty="0">
                <a:solidFill>
                  <a:srgbClr val="374151"/>
                </a:solidFill>
                <a:effectLst/>
                <a:latin typeface="Söhne"/>
              </a:rPr>
              <a:t>: You pay only for the compute time that you consume. There is no charge when your code is not running.</a:t>
            </a:r>
          </a:p>
          <a:p>
            <a:r>
              <a:rPr lang="en-US" b="1" i="0" dirty="0">
                <a:solidFill>
                  <a:srgbClr val="374151"/>
                </a:solidFill>
                <a:effectLst/>
                <a:latin typeface="Söhne"/>
              </a:rPr>
              <a:t>Integrated with AWS Services</a:t>
            </a:r>
            <a:r>
              <a:rPr lang="en-US" b="0" i="0" dirty="0">
                <a:solidFill>
                  <a:srgbClr val="374151"/>
                </a:solidFill>
                <a:effectLst/>
                <a:latin typeface="Söhne"/>
              </a:rPr>
              <a:t>: Lambda integrates seamlessly with other AWS services, allowing you to build serverless applications that leverage services like S3, DynamoDB, API Gateway, SNS, SQS, and more.</a:t>
            </a:r>
          </a:p>
        </p:txBody>
      </p:sp>
    </p:spTree>
    <p:extLst>
      <p:ext uri="{BB962C8B-B14F-4D97-AF65-F5344CB8AC3E}">
        <p14:creationId xmlns:p14="http://schemas.microsoft.com/office/powerpoint/2010/main" val="328459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Lambda</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Custom Execution Environments (Lambda Layers)</a:t>
            </a:r>
            <a:r>
              <a:rPr lang="en-US" b="0" i="0" dirty="0">
                <a:solidFill>
                  <a:srgbClr val="374151"/>
                </a:solidFill>
                <a:effectLst/>
                <a:latin typeface="Söhne"/>
              </a:rPr>
              <a:t>: You can create custom runtime environments using Lambda Layers, which allow you to package and reuse libraries, custom runtimes, and other function dependencies.</a:t>
            </a:r>
          </a:p>
          <a:p>
            <a:r>
              <a:rPr lang="en-US" b="1" i="0" dirty="0">
                <a:solidFill>
                  <a:srgbClr val="374151"/>
                </a:solidFill>
                <a:effectLst/>
                <a:latin typeface="Söhne"/>
              </a:rPr>
              <a:t>Versioning and Aliases</a:t>
            </a:r>
            <a:r>
              <a:rPr lang="en-US" b="0" i="0" dirty="0">
                <a:solidFill>
                  <a:srgbClr val="374151"/>
                </a:solidFill>
                <a:effectLst/>
                <a:latin typeface="Söhne"/>
              </a:rPr>
              <a:t>: Lambda supports versioning and aliases, enabling you to deploy multiple versions of your functions and direct traffic to specific versions or aliases.</a:t>
            </a:r>
          </a:p>
        </p:txBody>
      </p:sp>
    </p:spTree>
    <p:extLst>
      <p:ext uri="{BB962C8B-B14F-4D97-AF65-F5344CB8AC3E}">
        <p14:creationId xmlns:p14="http://schemas.microsoft.com/office/powerpoint/2010/main" val="42581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Lambda</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Monitoring and Logging</a:t>
            </a:r>
            <a:r>
              <a:rPr lang="en-US" b="0" i="0" dirty="0">
                <a:solidFill>
                  <a:srgbClr val="374151"/>
                </a:solidFill>
                <a:effectLst/>
                <a:latin typeface="Söhne"/>
              </a:rPr>
              <a:t>: AWS CloudWatch provides monitoring and logging capabilities for Lambda functions. You can log function output, monitor execution duration, and set up alerts.</a:t>
            </a:r>
          </a:p>
          <a:p>
            <a:r>
              <a:rPr lang="en-US" b="1" i="0" dirty="0">
                <a:solidFill>
                  <a:srgbClr val="374151"/>
                </a:solidFill>
                <a:effectLst/>
                <a:latin typeface="Söhne"/>
              </a:rPr>
              <a:t>Security and IAM Integration</a:t>
            </a:r>
            <a:r>
              <a:rPr lang="en-US" b="0" i="0" dirty="0">
                <a:solidFill>
                  <a:srgbClr val="374151"/>
                </a:solidFill>
                <a:effectLst/>
                <a:latin typeface="Söhne"/>
              </a:rPr>
              <a:t>: Lambda functions can be associated with IAM roles, providing fine-grained access control to other AWS services. Functions can also be configured to run inside a VPC for enhanced network security.</a:t>
            </a:r>
          </a:p>
        </p:txBody>
      </p:sp>
    </p:spTree>
    <p:extLst>
      <p:ext uri="{BB962C8B-B14F-4D97-AF65-F5344CB8AC3E}">
        <p14:creationId xmlns:p14="http://schemas.microsoft.com/office/powerpoint/2010/main" val="298577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AWS Lambda</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Environment Variables</a:t>
            </a:r>
            <a:r>
              <a:rPr lang="en-US" b="0" i="0" dirty="0">
                <a:solidFill>
                  <a:srgbClr val="374151"/>
                </a:solidFill>
                <a:effectLst/>
                <a:latin typeface="Söhne"/>
              </a:rPr>
              <a:t>: Lambda supports the use of environment variables, allowing you to configure and parameterize your functions without modifying code.</a:t>
            </a:r>
          </a:p>
          <a:p>
            <a:r>
              <a:rPr lang="en-US" b="1" i="0" dirty="0" err="1">
                <a:solidFill>
                  <a:srgbClr val="374151"/>
                </a:solidFill>
                <a:effectLst/>
                <a:latin typeface="Söhne"/>
              </a:rPr>
              <a:t>Lambda@Edge</a:t>
            </a:r>
            <a:r>
              <a:rPr lang="en-US" b="0" i="0" dirty="0">
                <a:solidFill>
                  <a:srgbClr val="374151"/>
                </a:solidFill>
                <a:effectLst/>
                <a:latin typeface="Söhne"/>
              </a:rPr>
              <a:t>: </a:t>
            </a:r>
            <a:r>
              <a:rPr lang="en-US" b="0" i="0" dirty="0" err="1">
                <a:solidFill>
                  <a:srgbClr val="374151"/>
                </a:solidFill>
                <a:effectLst/>
                <a:latin typeface="Söhne"/>
              </a:rPr>
              <a:t>Lambda@Edge</a:t>
            </a:r>
            <a:r>
              <a:rPr lang="en-US" b="0" i="0" dirty="0">
                <a:solidFill>
                  <a:srgbClr val="374151"/>
                </a:solidFill>
                <a:effectLst/>
                <a:latin typeface="Söhne"/>
              </a:rPr>
              <a:t> allows you to run Lambda functions in response to CloudFront events, enabling you to execute code globally, closer to end-users.</a:t>
            </a:r>
          </a:p>
        </p:txBody>
      </p:sp>
    </p:spTree>
    <p:extLst>
      <p:ext uri="{BB962C8B-B14F-4D97-AF65-F5344CB8AC3E}">
        <p14:creationId xmlns:p14="http://schemas.microsoft.com/office/powerpoint/2010/main" val="254399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402</TotalTime>
  <Words>1231</Words>
  <Application>Microsoft Office PowerPoint</Application>
  <PresentationFormat>On-screen Show (4:3)</PresentationFormat>
  <Paragraphs>56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Constantia</vt:lpstr>
      <vt:lpstr>Söhne</vt:lpstr>
      <vt:lpstr>Wingdings 2</vt:lpstr>
      <vt:lpstr>Flow</vt:lpstr>
      <vt:lpstr>TNGS Learning Solutions AWS Solutions Architect Online Course  AWS Lambda and AWS Simple Queue Service (SQS)</vt:lpstr>
      <vt:lpstr>AWS Lambda</vt:lpstr>
      <vt:lpstr>AWS Lambda</vt:lpstr>
      <vt:lpstr>AWS Lambda</vt:lpstr>
      <vt:lpstr>AWS Lambda</vt:lpstr>
      <vt:lpstr>AWS Lambda</vt:lpstr>
      <vt:lpstr>AWS Lambda</vt:lpstr>
      <vt:lpstr>AWS Lambda</vt:lpstr>
      <vt:lpstr>AWS Lambda</vt:lpstr>
      <vt:lpstr>AWS Lambda</vt:lpstr>
      <vt:lpstr>AWS Simple Queue Service</vt:lpstr>
      <vt:lpstr>AWS Simple Queue Service</vt:lpstr>
      <vt:lpstr>AWS Simple Queue Service</vt:lpstr>
      <vt:lpstr>AWS Simple Queue Service</vt:lpstr>
      <vt:lpstr>AWS Simple Queue Service</vt:lpstr>
      <vt:lpstr>AWS Simple Queue Service</vt:lpstr>
      <vt:lpstr>AWS Simple Queue Service</vt:lpstr>
      <vt:lpstr>AWS Simple Queue Service</vt:lpstr>
      <vt:lpstr>AWS Simple Queue Service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49</cp:revision>
  <dcterms:created xsi:type="dcterms:W3CDTF">2020-04-04T02:27:26Z</dcterms:created>
  <dcterms:modified xsi:type="dcterms:W3CDTF">2023-09-27T16:19:11Z</dcterms:modified>
</cp:coreProperties>
</file>