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56" r:id="rId2"/>
    <p:sldId id="259" r:id="rId3"/>
    <p:sldId id="284" r:id="rId4"/>
    <p:sldId id="285" r:id="rId5"/>
    <p:sldId id="286" r:id="rId6"/>
    <p:sldId id="287" r:id="rId7"/>
    <p:sldId id="288" r:id="rId8"/>
    <p:sldId id="289" r:id="rId9"/>
    <p:sldId id="290" r:id="rId10"/>
    <p:sldId id="28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C5E1F-D482-47F1-8EF1-8D2A4BECC6A9}" type="datetimeFigureOut">
              <a:rPr lang="en-US" smtClean="0"/>
              <a:pPr/>
              <a:t>9/12/2023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02F786-13BC-4617-A62A-71B730A26E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2F786-13BC-4617-A62A-71B730A26E2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5209A39-6C6C-41E2-9F21-AD18AC686941}" type="datetimeFigureOut">
              <a:rPr lang="en-US" smtClean="0"/>
              <a:pPr/>
              <a:t>9/12/2023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5209A39-6C6C-41E2-9F21-AD18AC686941}" type="datetimeFigureOut">
              <a:rPr lang="en-US" smtClean="0"/>
              <a:pPr/>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5209A39-6C6C-41E2-9F21-AD18AC686941}" type="datetimeFigureOut">
              <a:rPr lang="en-US" smtClean="0"/>
              <a:pPr/>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09A39-6C6C-41E2-9F21-AD18AC686941}" type="datetimeFigureOut">
              <a:rPr lang="en-US" smtClean="0"/>
              <a:pPr/>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5209A39-6C6C-41E2-9F21-AD18AC68694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81B94B2-0EEB-4B87-A9A7-6D88CAA475A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209A39-6C6C-41E2-9F21-AD18AC686941}" type="datetimeFigureOut">
              <a:rPr lang="en-US" smtClean="0"/>
              <a:pPr/>
              <a:t>9/12/2023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1B94B2-0EEB-4B87-A9A7-6D88CAA475A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Rectangle 13">
            <a:extLst>
              <a:ext uri="{FF2B5EF4-FFF2-40B4-BE49-F238E27FC236}">
                <a16:creationId xmlns:a16="http://schemas.microsoft.com/office/drawing/2014/main" id="{F9EA08DE-7A7F-4F60-3605-EC7339554100}"/>
              </a:ext>
            </a:extLst>
          </p:cNvPr>
          <p:cNvSpPr/>
          <p:nvPr userDrawn="1"/>
        </p:nvSpPr>
        <p:spPr>
          <a:xfrm>
            <a:off x="-43946" y="-47863"/>
            <a:ext cx="1186946" cy="638176"/>
          </a:xfrm>
          <a:prstGeom prst="rect">
            <a:avLst/>
          </a:prstGeom>
          <a:blipFill dpi="0" rotWithShape="1">
            <a:blip r:embed="rId13">
              <a:alphaModFix/>
            </a:blip>
            <a:srcRect/>
            <a:stretch>
              <a:fillRect l="3572" t="7143" r="3572" b="7143"/>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43000"/>
            <a:ext cx="8062912" cy="4365625"/>
          </a:xfrm>
        </p:spPr>
        <p:txBody>
          <a:bodyPr>
            <a:noAutofit/>
          </a:bodyPr>
          <a:lstStyle/>
          <a:p>
            <a:pPr algn="ctr"/>
            <a:r>
              <a:rPr lang="en-US" sz="6000" dirty="0">
                <a:solidFill>
                  <a:srgbClr val="FFC000"/>
                </a:solidFill>
              </a:rPr>
              <a:t>TNGS Learning Solutions</a:t>
            </a:r>
            <a:br>
              <a:rPr lang="en-US" sz="6000" dirty="0">
                <a:solidFill>
                  <a:srgbClr val="FFC000"/>
                </a:solidFill>
              </a:rPr>
            </a:br>
            <a:r>
              <a:rPr lang="en-US" sz="6000" dirty="0">
                <a:solidFill>
                  <a:srgbClr val="FFC000"/>
                </a:solidFill>
              </a:rPr>
              <a:t>AWS Solutions Architect Online Course </a:t>
            </a:r>
            <a:r>
              <a:rPr lang="en-US" sz="4800" dirty="0"/>
              <a:t>Understanding the 6 Pillars of Well Architected Framework</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gn="ctr">
              <a:lnSpc>
                <a:spcPct val="150000"/>
              </a:lnSpc>
            </a:pPr>
            <a:r>
              <a:rPr lang="en-US" sz="3200" b="1" dirty="0"/>
              <a:t>Conclusion</a:t>
            </a:r>
          </a:p>
        </p:txBody>
      </p:sp>
      <p:sp>
        <p:nvSpPr>
          <p:cNvPr id="3" name="Content Placeholder 2"/>
          <p:cNvSpPr>
            <a:spLocks noGrp="1"/>
          </p:cNvSpPr>
          <p:nvPr>
            <p:ph idx="1"/>
          </p:nvPr>
        </p:nvSpPr>
        <p:spPr>
          <a:xfrm>
            <a:off x="431307" y="2971800"/>
            <a:ext cx="8534400" cy="2103120"/>
          </a:xfrm>
        </p:spPr>
        <p:txBody>
          <a:bodyPr>
            <a:normAutofit/>
          </a:bodyPr>
          <a:lstStyle/>
          <a:p>
            <a:pPr marL="0" indent="0" algn="l">
              <a:buNone/>
            </a:pPr>
            <a:r>
              <a:rPr lang="en-US" b="0" i="0" dirty="0">
                <a:solidFill>
                  <a:srgbClr val="374151"/>
                </a:solidFill>
                <a:effectLst/>
                <a:latin typeface="Söhne"/>
              </a:rPr>
              <a:t>Regularly reviewing and optimizing AWS workload architectures ensures that they continue to meet business goals and adhere to best practices over time.</a:t>
            </a:r>
          </a:p>
        </p:txBody>
      </p:sp>
    </p:spTree>
    <p:extLst>
      <p:ext uri="{BB962C8B-B14F-4D97-AF65-F5344CB8AC3E}">
        <p14:creationId xmlns:p14="http://schemas.microsoft.com/office/powerpoint/2010/main" val="3024161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25" y="990600"/>
            <a:ext cx="8229600" cy="704088"/>
          </a:xfrm>
        </p:spPr>
        <p:txBody>
          <a:bodyPr>
            <a:noAutofit/>
          </a:bodyPr>
          <a:lstStyle/>
          <a:p>
            <a:r>
              <a:rPr lang="en-US" sz="4000" b="1" dirty="0"/>
              <a:t>Pillars of Well Architected Framework</a:t>
            </a:r>
            <a:endParaRPr lang="en-US" sz="3600" b="1" dirty="0"/>
          </a:p>
        </p:txBody>
      </p:sp>
      <p:sp>
        <p:nvSpPr>
          <p:cNvPr id="3" name="Content Placeholder 2"/>
          <p:cNvSpPr>
            <a:spLocks noGrp="1"/>
          </p:cNvSpPr>
          <p:nvPr>
            <p:ph idx="1"/>
          </p:nvPr>
        </p:nvSpPr>
        <p:spPr>
          <a:xfrm>
            <a:off x="381000" y="2438400"/>
            <a:ext cx="8382000" cy="3810000"/>
          </a:xfrm>
        </p:spPr>
        <p:txBody>
          <a:bodyPr>
            <a:normAutofit/>
          </a:bodyPr>
          <a:lstStyle/>
          <a:p>
            <a:pPr marL="0" indent="0">
              <a:buNone/>
            </a:pPr>
            <a:r>
              <a:rPr lang="en-US" b="0" i="0" dirty="0">
                <a:solidFill>
                  <a:srgbClr val="374151"/>
                </a:solidFill>
                <a:effectLst/>
                <a:latin typeface="Söhne"/>
              </a:rPr>
              <a:t>The </a:t>
            </a:r>
            <a:r>
              <a:rPr lang="en-US" b="1" i="0" dirty="0">
                <a:solidFill>
                  <a:srgbClr val="374151"/>
                </a:solidFill>
                <a:effectLst/>
                <a:latin typeface="Söhne"/>
              </a:rPr>
              <a:t>AWS Well-Architected Framework </a:t>
            </a:r>
            <a:r>
              <a:rPr lang="en-US" b="0" i="0" dirty="0">
                <a:solidFill>
                  <a:srgbClr val="374151"/>
                </a:solidFill>
                <a:effectLst/>
                <a:latin typeface="Söhne"/>
              </a:rPr>
              <a:t>is a set of best practices and guidelines for designing and building reliable, secure, efficient, and cost-effective applications and workloads on Amazon Web Services (AWS). </a:t>
            </a:r>
          </a:p>
          <a:p>
            <a:pPr marL="0" indent="0">
              <a:buNone/>
            </a:pPr>
            <a:r>
              <a:rPr lang="en-US" b="0" i="0" dirty="0">
                <a:solidFill>
                  <a:srgbClr val="374151"/>
                </a:solidFill>
                <a:effectLst/>
                <a:latin typeface="Söhne"/>
              </a:rPr>
              <a:t>It consists of six pillars, each addressing a specific aspect of cloud architecture. These pillars help organizations assess their cloud solutions and make informed decisions to improve their architectures.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124200"/>
            <a:ext cx="6477000" cy="609600"/>
          </a:xfrm>
        </p:spPr>
        <p:txBody>
          <a:bodyPr>
            <a:normAutofit lnSpcReduction="10000"/>
          </a:bodyPr>
          <a:lstStyle/>
          <a:p>
            <a:pPr marL="0" indent="0">
              <a:buNone/>
            </a:pPr>
            <a:r>
              <a:rPr lang="en-US" sz="3600" b="0" i="0" dirty="0">
                <a:solidFill>
                  <a:srgbClr val="374151"/>
                </a:solidFill>
                <a:effectLst/>
                <a:latin typeface="Söhne"/>
              </a:rPr>
              <a:t>Here's an overview of each pillar:</a:t>
            </a:r>
            <a:endParaRPr lang="en-US" sz="3600" dirty="0"/>
          </a:p>
        </p:txBody>
      </p:sp>
    </p:spTree>
    <p:extLst>
      <p:ext uri="{BB962C8B-B14F-4D97-AF65-F5344CB8AC3E}">
        <p14:creationId xmlns:p14="http://schemas.microsoft.com/office/powerpoint/2010/main" val="3609954516"/>
      </p:ext>
    </p:extLst>
  </p:cSld>
  <p:clrMapOvr>
    <a:masterClrMapping/>
  </p:clrMapOvr>
  <mc:AlternateContent xmlns:mc="http://schemas.openxmlformats.org/markup-compatibility/2006">
    <mc:Choice xmlns:p14="http://schemas.microsoft.com/office/powerpoint/2010/main" Requires="p14">
      <p:transition spd="slow" p14:dur="2000" advTm="13725"/>
    </mc:Choice>
    <mc:Fallback>
      <p:transition spd="slow" advTm="1372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25" y="990600"/>
            <a:ext cx="8229600" cy="704088"/>
          </a:xfrm>
        </p:spPr>
        <p:txBody>
          <a:bodyPr>
            <a:noAutofit/>
          </a:bodyPr>
          <a:lstStyle/>
          <a:p>
            <a:pPr algn="ctr"/>
            <a:r>
              <a:rPr lang="en-US" sz="4000" b="1" dirty="0"/>
              <a:t>Operational Excellence</a:t>
            </a:r>
            <a:endParaRPr lang="en-US" sz="3600" b="1" dirty="0"/>
          </a:p>
        </p:txBody>
      </p:sp>
      <p:sp>
        <p:nvSpPr>
          <p:cNvPr id="3" name="Content Placeholder 2"/>
          <p:cNvSpPr>
            <a:spLocks noGrp="1"/>
          </p:cNvSpPr>
          <p:nvPr>
            <p:ph idx="1"/>
          </p:nvPr>
        </p:nvSpPr>
        <p:spPr>
          <a:xfrm>
            <a:off x="382479" y="2286000"/>
            <a:ext cx="8382000" cy="4267200"/>
          </a:xfrm>
        </p:spPr>
        <p:txBody>
          <a:bodyPr>
            <a:normAutofit lnSpcReduction="10000"/>
          </a:bodyPr>
          <a:lstStyle/>
          <a:p>
            <a:pPr marL="0" indent="0" algn="l">
              <a:buNone/>
            </a:pPr>
            <a:r>
              <a:rPr lang="en-US" b="1" i="0" dirty="0">
                <a:solidFill>
                  <a:srgbClr val="374151"/>
                </a:solidFill>
                <a:effectLst/>
                <a:latin typeface="Söhne"/>
              </a:rPr>
              <a:t>Operational Excellence </a:t>
            </a:r>
            <a:r>
              <a:rPr lang="en-US" b="0" i="0" dirty="0">
                <a:solidFill>
                  <a:srgbClr val="374151"/>
                </a:solidFill>
                <a:effectLst/>
                <a:latin typeface="Söhne"/>
              </a:rPr>
              <a:t>focuses on the ability to run and monitor systems to deliver business value and continually improve supporting processes and procedures.</a:t>
            </a:r>
          </a:p>
          <a:p>
            <a:pPr marL="0" indent="0" algn="l">
              <a:buNone/>
            </a:pPr>
            <a:endParaRPr lang="en-US" b="0" i="0" dirty="0">
              <a:solidFill>
                <a:srgbClr val="374151"/>
              </a:solidFill>
              <a:effectLst/>
              <a:latin typeface="Söhne"/>
            </a:endParaRPr>
          </a:p>
          <a:p>
            <a:pPr marL="0" indent="0">
              <a:buNone/>
            </a:pPr>
            <a:r>
              <a:rPr lang="en-US" b="1" i="0" dirty="0">
                <a:solidFill>
                  <a:srgbClr val="374151"/>
                </a:solidFill>
                <a:effectLst/>
                <a:latin typeface="Söhne"/>
              </a:rPr>
              <a:t>Key Principles: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Make informed decisions: </a:t>
            </a:r>
            <a:r>
              <a:rPr lang="en-US" b="0" i="0" dirty="0">
                <a:solidFill>
                  <a:srgbClr val="374151"/>
                </a:solidFill>
                <a:effectLst/>
                <a:latin typeface="Söhne"/>
              </a:rPr>
              <a:t>Use data-driven approaches to understand system behavior, detect anomalies, and optimize resource usage.</a:t>
            </a:r>
          </a:p>
          <a:p>
            <a:pPr marL="742950" lvl="1" indent="-285750" algn="l">
              <a:buFont typeface="Arial" panose="020B0604020202020204" pitchFamily="34" charset="0"/>
              <a:buChar char="•"/>
            </a:pPr>
            <a:r>
              <a:rPr lang="en-US" b="1" i="0" dirty="0">
                <a:solidFill>
                  <a:srgbClr val="374151"/>
                </a:solidFill>
                <a:effectLst/>
                <a:latin typeface="Söhne"/>
              </a:rPr>
              <a:t>Learn from operational failures: </a:t>
            </a:r>
            <a:r>
              <a:rPr lang="en-US" b="0" i="0" dirty="0">
                <a:solidFill>
                  <a:srgbClr val="374151"/>
                </a:solidFill>
                <a:effectLst/>
                <a:latin typeface="Söhne"/>
              </a:rPr>
              <a:t>Implement post-incident reviews and analysis to identify root causes and prevent similar issues in the future.</a:t>
            </a:r>
          </a:p>
        </p:txBody>
      </p:sp>
    </p:spTree>
    <p:extLst>
      <p:ext uri="{BB962C8B-B14F-4D97-AF65-F5344CB8AC3E}">
        <p14:creationId xmlns:p14="http://schemas.microsoft.com/office/powerpoint/2010/main" val="3570319346"/>
      </p:ext>
    </p:extLst>
  </p:cSld>
  <p:clrMapOvr>
    <a:masterClrMapping/>
  </p:clrMapOvr>
  <mc:AlternateContent xmlns:mc="http://schemas.openxmlformats.org/markup-compatibility/2006">
    <mc:Choice xmlns:p14="http://schemas.microsoft.com/office/powerpoint/2010/main" Requires="p14">
      <p:transition spd="slow" p14:dur="2000" advTm="13725"/>
    </mc:Choice>
    <mc:Fallback>
      <p:transition spd="slow" advTm="137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25" y="990600"/>
            <a:ext cx="8229600" cy="704088"/>
          </a:xfrm>
        </p:spPr>
        <p:txBody>
          <a:bodyPr>
            <a:noAutofit/>
          </a:bodyPr>
          <a:lstStyle/>
          <a:p>
            <a:pPr algn="ctr"/>
            <a:r>
              <a:rPr lang="en-US" sz="4000" b="1" dirty="0"/>
              <a:t>Security</a:t>
            </a:r>
            <a:endParaRPr lang="en-US" sz="3600" b="1" dirty="0"/>
          </a:p>
        </p:txBody>
      </p:sp>
      <p:sp>
        <p:nvSpPr>
          <p:cNvPr id="3" name="Content Placeholder 2"/>
          <p:cNvSpPr>
            <a:spLocks noGrp="1"/>
          </p:cNvSpPr>
          <p:nvPr>
            <p:ph idx="1"/>
          </p:nvPr>
        </p:nvSpPr>
        <p:spPr>
          <a:xfrm>
            <a:off x="382479" y="2286000"/>
            <a:ext cx="8382000" cy="4267200"/>
          </a:xfrm>
        </p:spPr>
        <p:txBody>
          <a:bodyPr>
            <a:normAutofit fontScale="92500" lnSpcReduction="20000"/>
          </a:bodyPr>
          <a:lstStyle/>
          <a:p>
            <a:pPr marL="0" indent="0" algn="l">
              <a:buNone/>
            </a:pPr>
            <a:r>
              <a:rPr lang="en-US" b="1" i="0" dirty="0">
                <a:solidFill>
                  <a:srgbClr val="374151"/>
                </a:solidFill>
                <a:effectLst/>
                <a:latin typeface="Söhne"/>
              </a:rPr>
              <a:t>Security</a:t>
            </a:r>
            <a:r>
              <a:rPr lang="en-US" b="0" i="0" dirty="0">
                <a:solidFill>
                  <a:srgbClr val="374151"/>
                </a:solidFill>
                <a:effectLst/>
                <a:latin typeface="Söhne"/>
              </a:rPr>
              <a:t> encompasses the protection of data, systems, and assets while maintaining operational integrity. It involves managing risk through the implementation of security controls and practices.</a:t>
            </a:r>
          </a:p>
          <a:p>
            <a:pPr marL="0" indent="0" algn="l">
              <a:buNone/>
            </a:pPr>
            <a:endParaRPr lang="en-US" sz="2800" b="0" i="0" baseline="-25000" dirty="0">
              <a:solidFill>
                <a:srgbClr val="374151"/>
              </a:solidFill>
              <a:effectLst/>
              <a:latin typeface="Söhne"/>
            </a:endParaRPr>
          </a:p>
          <a:p>
            <a:pPr marL="0" indent="0">
              <a:buNone/>
            </a:pPr>
            <a:r>
              <a:rPr lang="en-US" b="1" i="0" dirty="0">
                <a:solidFill>
                  <a:srgbClr val="374151"/>
                </a:solidFill>
                <a:effectLst/>
                <a:latin typeface="Söhne"/>
              </a:rPr>
              <a:t>Key Principles: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Enable traceability: </a:t>
            </a:r>
            <a:r>
              <a:rPr lang="en-US" b="0" i="0" dirty="0">
                <a:solidFill>
                  <a:srgbClr val="374151"/>
                </a:solidFill>
                <a:effectLst/>
                <a:latin typeface="Söhne"/>
              </a:rPr>
              <a:t>Monitor, audit, and analyze actions and changes in your environment to detect and respond to security incidents.</a:t>
            </a:r>
          </a:p>
          <a:p>
            <a:pPr marL="742950" lvl="1" indent="-285750" algn="l">
              <a:buFont typeface="Arial" panose="020B0604020202020204" pitchFamily="34" charset="0"/>
              <a:buChar char="•"/>
            </a:pPr>
            <a:r>
              <a:rPr lang="en-US" b="1" i="0" dirty="0">
                <a:solidFill>
                  <a:srgbClr val="374151"/>
                </a:solidFill>
                <a:effectLst/>
                <a:latin typeface="Söhne"/>
              </a:rPr>
              <a:t>Apply security at all layers: </a:t>
            </a:r>
            <a:r>
              <a:rPr lang="en-US" b="0" i="0" dirty="0">
                <a:solidFill>
                  <a:srgbClr val="374151"/>
                </a:solidFill>
                <a:effectLst/>
                <a:latin typeface="Söhne"/>
              </a:rPr>
              <a:t>Implement security measures at multiple layers of the architecture, including network, compute, and application.</a:t>
            </a:r>
          </a:p>
          <a:p>
            <a:pPr marL="742950" lvl="1" indent="-285750" algn="l">
              <a:buFont typeface="Arial" panose="020B0604020202020204" pitchFamily="34" charset="0"/>
              <a:buChar char="•"/>
            </a:pPr>
            <a:r>
              <a:rPr lang="en-US" b="1" i="0" dirty="0">
                <a:solidFill>
                  <a:srgbClr val="374151"/>
                </a:solidFill>
                <a:effectLst/>
                <a:latin typeface="Söhne"/>
              </a:rPr>
              <a:t>Automate security best practices: </a:t>
            </a:r>
            <a:r>
              <a:rPr lang="en-US" b="0" i="0" dirty="0">
                <a:solidFill>
                  <a:srgbClr val="374151"/>
                </a:solidFill>
                <a:effectLst/>
                <a:latin typeface="Söhne"/>
              </a:rPr>
              <a:t>Leverage automation to enforce security policies, scan for vulnerabilities, and respond to threats.</a:t>
            </a:r>
          </a:p>
        </p:txBody>
      </p:sp>
    </p:spTree>
    <p:extLst>
      <p:ext uri="{BB962C8B-B14F-4D97-AF65-F5344CB8AC3E}">
        <p14:creationId xmlns:p14="http://schemas.microsoft.com/office/powerpoint/2010/main" val="111814059"/>
      </p:ext>
    </p:extLst>
  </p:cSld>
  <p:clrMapOvr>
    <a:masterClrMapping/>
  </p:clrMapOvr>
  <mc:AlternateContent xmlns:mc="http://schemas.openxmlformats.org/markup-compatibility/2006">
    <mc:Choice xmlns:p14="http://schemas.microsoft.com/office/powerpoint/2010/main" Requires="p14">
      <p:transition spd="slow" p14:dur="2000" advTm="13725"/>
    </mc:Choice>
    <mc:Fallback>
      <p:transition spd="slow" advTm="1372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25" y="990600"/>
            <a:ext cx="8229600" cy="704088"/>
          </a:xfrm>
        </p:spPr>
        <p:txBody>
          <a:bodyPr>
            <a:noAutofit/>
          </a:bodyPr>
          <a:lstStyle/>
          <a:p>
            <a:pPr algn="ctr"/>
            <a:r>
              <a:rPr lang="en-US" sz="4000" b="1" dirty="0"/>
              <a:t>Reliability</a:t>
            </a:r>
            <a:endParaRPr lang="en-US" sz="3600" b="1" dirty="0"/>
          </a:p>
        </p:txBody>
      </p:sp>
      <p:sp>
        <p:nvSpPr>
          <p:cNvPr id="3" name="Content Placeholder 2"/>
          <p:cNvSpPr>
            <a:spLocks noGrp="1"/>
          </p:cNvSpPr>
          <p:nvPr>
            <p:ph idx="1"/>
          </p:nvPr>
        </p:nvSpPr>
        <p:spPr>
          <a:xfrm>
            <a:off x="382479" y="2286000"/>
            <a:ext cx="8382000" cy="4267200"/>
          </a:xfrm>
        </p:spPr>
        <p:txBody>
          <a:bodyPr>
            <a:normAutofit/>
          </a:bodyPr>
          <a:lstStyle/>
          <a:p>
            <a:pPr marL="0" indent="0" algn="l">
              <a:buNone/>
            </a:pPr>
            <a:r>
              <a:rPr lang="en-US" b="1" i="0" dirty="0">
                <a:solidFill>
                  <a:srgbClr val="374151"/>
                </a:solidFill>
                <a:effectLst/>
                <a:latin typeface="Söhne"/>
              </a:rPr>
              <a:t>Reliability</a:t>
            </a:r>
            <a:r>
              <a:rPr lang="en-US" b="0" i="0" dirty="0">
                <a:solidFill>
                  <a:srgbClr val="374151"/>
                </a:solidFill>
                <a:effectLst/>
                <a:latin typeface="Söhne"/>
              </a:rPr>
              <a:t> refers to the ability of a system to recover from failures and to continue functioning as expected. It aims to minimize downtime and disruption to customers.</a:t>
            </a:r>
          </a:p>
          <a:p>
            <a:pPr marL="0" indent="0" algn="l">
              <a:buNone/>
            </a:pPr>
            <a:endParaRPr lang="en-US" b="0" i="0" dirty="0">
              <a:solidFill>
                <a:srgbClr val="374151"/>
              </a:solidFill>
              <a:effectLst/>
              <a:latin typeface="Söhne"/>
            </a:endParaRPr>
          </a:p>
          <a:p>
            <a:pPr marL="0" indent="0">
              <a:buNone/>
            </a:pPr>
            <a:r>
              <a:rPr lang="en-US" b="1" i="0" dirty="0">
                <a:solidFill>
                  <a:srgbClr val="374151"/>
                </a:solidFill>
                <a:effectLst/>
                <a:latin typeface="Söhne"/>
              </a:rPr>
              <a:t>Key Principles: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Test recovery procedures: </a:t>
            </a:r>
            <a:r>
              <a:rPr lang="en-US" b="0" i="0" dirty="0">
                <a:solidFill>
                  <a:srgbClr val="374151"/>
                </a:solidFill>
                <a:effectLst/>
                <a:latin typeface="Söhne"/>
              </a:rPr>
              <a:t>Simulate failures and perform regular testing of backup and recovery processes.</a:t>
            </a:r>
          </a:p>
          <a:p>
            <a:pPr marL="742950" lvl="1" indent="-285750" algn="l">
              <a:buFont typeface="Arial" panose="020B0604020202020204" pitchFamily="34" charset="0"/>
              <a:buChar char="•"/>
            </a:pPr>
            <a:r>
              <a:rPr lang="en-US" b="1" i="0" dirty="0">
                <a:solidFill>
                  <a:srgbClr val="374151"/>
                </a:solidFill>
                <a:effectLst/>
                <a:latin typeface="Söhne"/>
              </a:rPr>
              <a:t>Automatically recover from failure: </a:t>
            </a:r>
            <a:r>
              <a:rPr lang="en-US" b="0" i="0" dirty="0">
                <a:solidFill>
                  <a:srgbClr val="374151"/>
                </a:solidFill>
                <a:effectLst/>
                <a:latin typeface="Söhne"/>
              </a:rPr>
              <a:t>Use automation and self-healing mechanisms to detect and recover from failures without manual intervention.</a:t>
            </a:r>
          </a:p>
        </p:txBody>
      </p:sp>
    </p:spTree>
    <p:extLst>
      <p:ext uri="{BB962C8B-B14F-4D97-AF65-F5344CB8AC3E}">
        <p14:creationId xmlns:p14="http://schemas.microsoft.com/office/powerpoint/2010/main" val="3167951223"/>
      </p:ext>
    </p:extLst>
  </p:cSld>
  <p:clrMapOvr>
    <a:masterClrMapping/>
  </p:clrMapOvr>
  <mc:AlternateContent xmlns:mc="http://schemas.openxmlformats.org/markup-compatibility/2006">
    <mc:Choice xmlns:p14="http://schemas.microsoft.com/office/powerpoint/2010/main" Requires="p14">
      <p:transition spd="slow" p14:dur="2000" advTm="13725"/>
    </mc:Choice>
    <mc:Fallback>
      <p:transition spd="slow" advTm="1372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25" y="990600"/>
            <a:ext cx="8229600" cy="704088"/>
          </a:xfrm>
        </p:spPr>
        <p:txBody>
          <a:bodyPr>
            <a:noAutofit/>
          </a:bodyPr>
          <a:lstStyle/>
          <a:p>
            <a:pPr algn="ctr"/>
            <a:r>
              <a:rPr lang="en-US" sz="4000" b="1" dirty="0"/>
              <a:t>Performance Efficiency</a:t>
            </a:r>
            <a:endParaRPr lang="en-US" sz="3600" b="1" dirty="0"/>
          </a:p>
        </p:txBody>
      </p:sp>
      <p:sp>
        <p:nvSpPr>
          <p:cNvPr id="3" name="Content Placeholder 2"/>
          <p:cNvSpPr>
            <a:spLocks noGrp="1"/>
          </p:cNvSpPr>
          <p:nvPr>
            <p:ph idx="1"/>
          </p:nvPr>
        </p:nvSpPr>
        <p:spPr>
          <a:xfrm>
            <a:off x="382479" y="2286000"/>
            <a:ext cx="8382000" cy="4267200"/>
          </a:xfrm>
        </p:spPr>
        <p:txBody>
          <a:bodyPr>
            <a:normAutofit fontScale="92500" lnSpcReduction="10000"/>
          </a:bodyPr>
          <a:lstStyle/>
          <a:p>
            <a:pPr marL="0" indent="0" algn="l">
              <a:buNone/>
            </a:pPr>
            <a:r>
              <a:rPr lang="en-US" b="1" i="0" dirty="0">
                <a:solidFill>
                  <a:srgbClr val="374151"/>
                </a:solidFill>
                <a:effectLst/>
                <a:latin typeface="Söhne"/>
              </a:rPr>
              <a:t>Performance Efficiency </a:t>
            </a:r>
            <a:r>
              <a:rPr lang="en-US" b="0" i="0" dirty="0">
                <a:solidFill>
                  <a:srgbClr val="374151"/>
                </a:solidFill>
                <a:effectLst/>
                <a:latin typeface="Söhne"/>
              </a:rPr>
              <a:t>focuses on using resources efficiently to ensure optimal application performance and cost management.</a:t>
            </a:r>
          </a:p>
          <a:p>
            <a:pPr marL="0" indent="0" algn="l">
              <a:buNone/>
            </a:pPr>
            <a:endParaRPr lang="en-US" b="0" i="0" dirty="0">
              <a:solidFill>
                <a:srgbClr val="374151"/>
              </a:solidFill>
              <a:effectLst/>
              <a:latin typeface="Söhne"/>
            </a:endParaRPr>
          </a:p>
          <a:p>
            <a:pPr marL="0" indent="0">
              <a:buNone/>
            </a:pPr>
            <a:r>
              <a:rPr lang="en-US" b="1" i="0" dirty="0">
                <a:solidFill>
                  <a:srgbClr val="374151"/>
                </a:solidFill>
                <a:effectLst/>
                <a:latin typeface="Söhne"/>
              </a:rPr>
              <a:t>Key Principles: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Experiment and iterate: </a:t>
            </a:r>
            <a:r>
              <a:rPr lang="en-US" b="0" i="0" dirty="0">
                <a:solidFill>
                  <a:srgbClr val="374151"/>
                </a:solidFill>
                <a:effectLst/>
                <a:latin typeface="Söhne"/>
              </a:rPr>
              <a:t>Continuously optimize workloads by monitoring performance, analyzing data, and making iterative improvements.</a:t>
            </a:r>
          </a:p>
          <a:p>
            <a:pPr marL="742950" lvl="1" indent="-285750" algn="l">
              <a:buFont typeface="Arial" panose="020B0604020202020204" pitchFamily="34" charset="0"/>
              <a:buChar char="•"/>
            </a:pPr>
            <a:r>
              <a:rPr lang="en-US" b="1" i="0" dirty="0">
                <a:solidFill>
                  <a:srgbClr val="374151"/>
                </a:solidFill>
                <a:effectLst/>
                <a:latin typeface="Söhne"/>
              </a:rPr>
              <a:t>Considerations for selecting the right resource types: </a:t>
            </a:r>
            <a:r>
              <a:rPr lang="en-US" b="0" i="0" dirty="0">
                <a:solidFill>
                  <a:srgbClr val="374151"/>
                </a:solidFill>
                <a:effectLst/>
                <a:latin typeface="Söhne"/>
              </a:rPr>
              <a:t>Choose appropriate instance types, storage options, and databases based on workload requirements.</a:t>
            </a:r>
          </a:p>
          <a:p>
            <a:pPr marL="742950" lvl="1" indent="-285750" algn="l">
              <a:buFont typeface="Arial" panose="020B0604020202020204" pitchFamily="34" charset="0"/>
              <a:buChar char="•"/>
            </a:pPr>
            <a:r>
              <a:rPr lang="en-US" b="1" i="0" dirty="0">
                <a:solidFill>
                  <a:srgbClr val="374151"/>
                </a:solidFill>
                <a:effectLst/>
                <a:latin typeface="Söhne"/>
              </a:rPr>
              <a:t>Monitor resources: Set </a:t>
            </a:r>
            <a:r>
              <a:rPr lang="en-US" b="0" i="0" dirty="0">
                <a:solidFill>
                  <a:srgbClr val="374151"/>
                </a:solidFill>
                <a:effectLst/>
                <a:latin typeface="Söhne"/>
              </a:rPr>
              <a:t>up monitoring and alerting to track resource utilization and make informed scaling decisions.</a:t>
            </a:r>
          </a:p>
        </p:txBody>
      </p:sp>
    </p:spTree>
    <p:extLst>
      <p:ext uri="{BB962C8B-B14F-4D97-AF65-F5344CB8AC3E}">
        <p14:creationId xmlns:p14="http://schemas.microsoft.com/office/powerpoint/2010/main" val="3043649700"/>
      </p:ext>
    </p:extLst>
  </p:cSld>
  <p:clrMapOvr>
    <a:masterClrMapping/>
  </p:clrMapOvr>
  <mc:AlternateContent xmlns:mc="http://schemas.openxmlformats.org/markup-compatibility/2006">
    <mc:Choice xmlns:p14="http://schemas.microsoft.com/office/powerpoint/2010/main" Requires="p14">
      <p:transition spd="slow" p14:dur="2000" advTm="13725"/>
    </mc:Choice>
    <mc:Fallback>
      <p:transition spd="slow" advTm="1372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25" y="990600"/>
            <a:ext cx="8229600" cy="704088"/>
          </a:xfrm>
        </p:spPr>
        <p:txBody>
          <a:bodyPr>
            <a:noAutofit/>
          </a:bodyPr>
          <a:lstStyle/>
          <a:p>
            <a:pPr algn="ctr"/>
            <a:r>
              <a:rPr lang="en-US" sz="4000" b="1" dirty="0"/>
              <a:t>Cost Optimization</a:t>
            </a:r>
          </a:p>
        </p:txBody>
      </p:sp>
      <p:sp>
        <p:nvSpPr>
          <p:cNvPr id="3" name="Content Placeholder 2"/>
          <p:cNvSpPr>
            <a:spLocks noGrp="1"/>
          </p:cNvSpPr>
          <p:nvPr>
            <p:ph idx="1"/>
          </p:nvPr>
        </p:nvSpPr>
        <p:spPr>
          <a:xfrm>
            <a:off x="382479" y="2286000"/>
            <a:ext cx="8382000" cy="4267200"/>
          </a:xfrm>
        </p:spPr>
        <p:txBody>
          <a:bodyPr>
            <a:normAutofit fontScale="92500"/>
          </a:bodyPr>
          <a:lstStyle/>
          <a:p>
            <a:pPr marL="0" indent="0" algn="l">
              <a:buNone/>
            </a:pPr>
            <a:r>
              <a:rPr lang="en-US" b="1" i="0" dirty="0">
                <a:solidFill>
                  <a:srgbClr val="374151"/>
                </a:solidFill>
                <a:effectLst/>
                <a:latin typeface="Söhne"/>
              </a:rPr>
              <a:t>Cost Optimization </a:t>
            </a:r>
            <a:r>
              <a:rPr lang="en-US" b="0" i="0" dirty="0">
                <a:solidFill>
                  <a:srgbClr val="374151"/>
                </a:solidFill>
                <a:effectLst/>
                <a:latin typeface="Söhne"/>
              </a:rPr>
              <a:t>aims to avoid unnecessary costs and optimize spending on cloud resources while delivering business value.</a:t>
            </a:r>
          </a:p>
          <a:p>
            <a:pPr marL="0" indent="0" algn="l">
              <a:buNone/>
            </a:pPr>
            <a:endParaRPr lang="en-US" b="0" i="0" dirty="0">
              <a:solidFill>
                <a:srgbClr val="374151"/>
              </a:solidFill>
              <a:effectLst/>
              <a:latin typeface="Söhne"/>
            </a:endParaRPr>
          </a:p>
          <a:p>
            <a:pPr marL="0" indent="0" algn="l">
              <a:buNone/>
            </a:pPr>
            <a:r>
              <a:rPr lang="en-US" b="1" i="0" dirty="0">
                <a:solidFill>
                  <a:srgbClr val="374151"/>
                </a:solidFill>
                <a:effectLst/>
                <a:latin typeface="Söhne"/>
              </a:rPr>
              <a:t>Key Principles: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Adopt a consumption model: </a:t>
            </a:r>
            <a:r>
              <a:rPr lang="en-US" b="0" i="0" dirty="0">
                <a:solidFill>
                  <a:srgbClr val="374151"/>
                </a:solidFill>
                <a:effectLst/>
                <a:latin typeface="Söhne"/>
              </a:rPr>
              <a:t>Pay for only the resources you use, and take advantage of cost-effective pricing models, such as reserved instances and spot instances.</a:t>
            </a:r>
          </a:p>
          <a:p>
            <a:pPr marL="742950" lvl="1" indent="-285750" algn="l">
              <a:buFont typeface="Arial" panose="020B0604020202020204" pitchFamily="34" charset="0"/>
              <a:buChar char="•"/>
            </a:pPr>
            <a:r>
              <a:rPr lang="en-US" b="1" i="0" dirty="0">
                <a:solidFill>
                  <a:srgbClr val="374151"/>
                </a:solidFill>
                <a:effectLst/>
                <a:latin typeface="Söhne"/>
              </a:rPr>
              <a:t>Measure overall efficiency: </a:t>
            </a:r>
            <a:r>
              <a:rPr lang="en-US" b="0" i="0" dirty="0">
                <a:solidFill>
                  <a:srgbClr val="374151"/>
                </a:solidFill>
                <a:effectLst/>
                <a:latin typeface="Söhne"/>
              </a:rPr>
              <a:t>Monitor and analyze resource utilization, optimize underutilized resources, and eliminate waste.</a:t>
            </a:r>
          </a:p>
          <a:p>
            <a:pPr marL="742950" lvl="1" indent="-285750" algn="l">
              <a:buFont typeface="Arial" panose="020B0604020202020204" pitchFamily="34" charset="0"/>
              <a:buChar char="•"/>
            </a:pPr>
            <a:r>
              <a:rPr lang="en-US" b="1" i="0" dirty="0">
                <a:solidFill>
                  <a:srgbClr val="374151"/>
                </a:solidFill>
                <a:effectLst/>
                <a:latin typeface="Söhne"/>
              </a:rPr>
              <a:t>Stop spending money on data center operations: </a:t>
            </a:r>
            <a:r>
              <a:rPr lang="en-US" b="0" i="0" dirty="0">
                <a:solidFill>
                  <a:srgbClr val="374151"/>
                </a:solidFill>
                <a:effectLst/>
                <a:latin typeface="Söhne"/>
              </a:rPr>
              <a:t>Migrate to the cloud to eliminate on-premises infrastructure costs.</a:t>
            </a:r>
          </a:p>
        </p:txBody>
      </p:sp>
    </p:spTree>
    <p:extLst>
      <p:ext uri="{BB962C8B-B14F-4D97-AF65-F5344CB8AC3E}">
        <p14:creationId xmlns:p14="http://schemas.microsoft.com/office/powerpoint/2010/main" val="1605594290"/>
      </p:ext>
    </p:extLst>
  </p:cSld>
  <p:clrMapOvr>
    <a:masterClrMapping/>
  </p:clrMapOvr>
  <mc:AlternateContent xmlns:mc="http://schemas.openxmlformats.org/markup-compatibility/2006">
    <mc:Choice xmlns:p14="http://schemas.microsoft.com/office/powerpoint/2010/main" Requires="p14">
      <p:transition spd="slow" p14:dur="2000" advTm="13725"/>
    </mc:Choice>
    <mc:Fallback>
      <p:transition spd="slow" advTm="1372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25" y="990600"/>
            <a:ext cx="8229600" cy="704088"/>
          </a:xfrm>
        </p:spPr>
        <p:txBody>
          <a:bodyPr>
            <a:noAutofit/>
          </a:bodyPr>
          <a:lstStyle/>
          <a:p>
            <a:pPr algn="ctr"/>
            <a:r>
              <a:rPr lang="en-US" sz="4000" b="1" dirty="0"/>
              <a:t>Sustainability</a:t>
            </a:r>
          </a:p>
        </p:txBody>
      </p:sp>
      <p:sp>
        <p:nvSpPr>
          <p:cNvPr id="3" name="Content Placeholder 2"/>
          <p:cNvSpPr>
            <a:spLocks noGrp="1"/>
          </p:cNvSpPr>
          <p:nvPr>
            <p:ph idx="1"/>
          </p:nvPr>
        </p:nvSpPr>
        <p:spPr>
          <a:xfrm>
            <a:off x="382479" y="2286000"/>
            <a:ext cx="8382000" cy="4267200"/>
          </a:xfrm>
        </p:spPr>
        <p:txBody>
          <a:bodyPr>
            <a:normAutofit fontScale="92500" lnSpcReduction="20000"/>
          </a:bodyPr>
          <a:lstStyle/>
          <a:p>
            <a:pPr algn="l"/>
            <a:r>
              <a:rPr lang="en-US" b="0" i="0" dirty="0">
                <a:solidFill>
                  <a:srgbClr val="333333"/>
                </a:solidFill>
                <a:effectLst/>
                <a:latin typeface="AmazonEmber"/>
              </a:rPr>
              <a:t>The discipline of </a:t>
            </a:r>
            <a:r>
              <a:rPr lang="en-US" b="1" i="0" dirty="0">
                <a:solidFill>
                  <a:srgbClr val="333333"/>
                </a:solidFill>
                <a:effectLst/>
                <a:latin typeface="AmazonEmber"/>
              </a:rPr>
              <a:t>sustainability</a:t>
            </a:r>
            <a:r>
              <a:rPr lang="en-US" b="0" i="0" dirty="0">
                <a:solidFill>
                  <a:srgbClr val="333333"/>
                </a:solidFill>
                <a:effectLst/>
                <a:latin typeface="AmazonEmber"/>
              </a:rPr>
              <a:t> addresses the long-term environmental, economic, and societal impact of your business activities. </a:t>
            </a:r>
          </a:p>
          <a:p>
            <a:pPr algn="l"/>
            <a:endParaRPr lang="en-US" dirty="0">
              <a:solidFill>
                <a:srgbClr val="333333"/>
              </a:solidFill>
              <a:latin typeface="AmazonEmber"/>
            </a:endParaRPr>
          </a:p>
          <a:p>
            <a:pPr marL="0" indent="0">
              <a:buNone/>
            </a:pPr>
            <a:r>
              <a:rPr lang="en-US" b="1" i="0" dirty="0">
                <a:solidFill>
                  <a:srgbClr val="374151"/>
                </a:solidFill>
                <a:effectLst/>
                <a:latin typeface="Söhne"/>
              </a:rPr>
              <a:t>Key Principles:</a:t>
            </a:r>
          </a:p>
          <a:p>
            <a:pPr lvl="1"/>
            <a:r>
              <a:rPr lang="en-US" b="0" i="0" dirty="0">
                <a:solidFill>
                  <a:srgbClr val="333333"/>
                </a:solidFill>
                <a:effectLst/>
                <a:latin typeface="AmazonEmber"/>
              </a:rPr>
              <a:t>User behavior patterns can help you identify improvements to meet sustainability goals. For example, scale infrastructure down when not needed, position resources to limit the network required for users to consume them and remove unused assets.</a:t>
            </a:r>
          </a:p>
          <a:p>
            <a:pPr lvl="1"/>
            <a:r>
              <a:rPr lang="en-US" b="0" i="0" dirty="0">
                <a:solidFill>
                  <a:srgbClr val="333333"/>
                </a:solidFill>
                <a:effectLst/>
                <a:latin typeface="AmazonEmber"/>
              </a:rPr>
              <a:t>Implement software and architecture patterns to perform load smoothing and maintain consistent high utilization of deployed resources. Understand the performance of your workload components and optimize the components that consume the most resources.</a:t>
            </a:r>
          </a:p>
          <a:p>
            <a:pPr marL="0" indent="0">
              <a:buNone/>
            </a:pPr>
            <a:endParaRPr lang="en-US" b="0" i="0" dirty="0">
              <a:solidFill>
                <a:srgbClr val="374151"/>
              </a:solidFill>
              <a:effectLst/>
              <a:latin typeface="Söhne"/>
            </a:endParaRPr>
          </a:p>
          <a:p>
            <a:pPr lvl="1"/>
            <a:endParaRPr lang="en-US" b="0" i="0" dirty="0">
              <a:solidFill>
                <a:srgbClr val="374151"/>
              </a:solidFill>
              <a:effectLst/>
              <a:latin typeface="Söhne"/>
            </a:endParaRPr>
          </a:p>
        </p:txBody>
      </p:sp>
    </p:spTree>
    <p:extLst>
      <p:ext uri="{BB962C8B-B14F-4D97-AF65-F5344CB8AC3E}">
        <p14:creationId xmlns:p14="http://schemas.microsoft.com/office/powerpoint/2010/main" val="4195558377"/>
      </p:ext>
    </p:extLst>
  </p:cSld>
  <p:clrMapOvr>
    <a:masterClrMapping/>
  </p:clrMapOvr>
  <mc:AlternateContent xmlns:mc="http://schemas.openxmlformats.org/markup-compatibility/2006">
    <mc:Choice xmlns:p14="http://schemas.microsoft.com/office/powerpoint/2010/main" Requires="p14">
      <p:transition spd="slow" p14:dur="2000" advTm="13725"/>
    </mc:Choice>
    <mc:Fallback>
      <p:transition spd="slow" advTm="13725"/>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11109</TotalTime>
  <Words>627</Words>
  <Application>Microsoft Office PowerPoint</Application>
  <PresentationFormat>On-screen Show (4:3)</PresentationFormat>
  <Paragraphs>47</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AmazonEmber</vt:lpstr>
      <vt:lpstr>Arial</vt:lpstr>
      <vt:lpstr>Calibri</vt:lpstr>
      <vt:lpstr>Constantia</vt:lpstr>
      <vt:lpstr>Söhne</vt:lpstr>
      <vt:lpstr>Wingdings 2</vt:lpstr>
      <vt:lpstr>Flow</vt:lpstr>
      <vt:lpstr>TNGS Learning Solutions AWS Solutions Architect Online Course Understanding the 6 Pillars of Well Architected Framework</vt:lpstr>
      <vt:lpstr>Pillars of Well Architected Framework</vt:lpstr>
      <vt:lpstr>PowerPoint Presentation</vt:lpstr>
      <vt:lpstr>Operational Excellence</vt:lpstr>
      <vt:lpstr>Security</vt:lpstr>
      <vt:lpstr>Reliability</vt:lpstr>
      <vt:lpstr>Performance Efficiency</vt:lpstr>
      <vt:lpstr>Cost Optimization</vt:lpstr>
      <vt:lpstr>Sustainability</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godwill</dc:creator>
  <cp:lastModifiedBy>Godwill Ngwanah</cp:lastModifiedBy>
  <cp:revision>59</cp:revision>
  <dcterms:created xsi:type="dcterms:W3CDTF">2020-04-03T21:09:47Z</dcterms:created>
  <dcterms:modified xsi:type="dcterms:W3CDTF">2023-09-13T04:20:05Z</dcterms:modified>
</cp:coreProperties>
</file>