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256" r:id="rId3"/>
    <p:sldId id="260" r:id="rId4"/>
    <p:sldId id="267" r:id="rId5"/>
    <p:sldId id="268" r:id="rId6"/>
    <p:sldId id="269" r:id="rId7"/>
    <p:sldId id="261" r:id="rId8"/>
    <p:sldId id="270" r:id="rId9"/>
    <p:sldId id="271" r:id="rId10"/>
    <p:sldId id="272" r:id="rId11"/>
    <p:sldId id="273" r:id="rId12"/>
    <p:sldId id="264"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00CD1-1069-498C-ABC9-89BBA60B1D41}" type="datetimeFigureOut">
              <a:rPr lang="en-US" smtClean="0"/>
              <a:t>9/13/2023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F2C4E-4A23-45E1-97E9-8A7FC415DBB2}" type="slidenum">
              <a:rPr lang="en-US" smtClean="0"/>
              <a:t>‹#›</a:t>
            </a:fld>
            <a:endParaRPr lang="en-US"/>
          </a:p>
        </p:txBody>
      </p:sp>
    </p:spTree>
    <p:extLst>
      <p:ext uri="{BB962C8B-B14F-4D97-AF65-F5344CB8AC3E}">
        <p14:creationId xmlns:p14="http://schemas.microsoft.com/office/powerpoint/2010/main" val="172653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F2C4E-4A23-45E1-97E9-8A7FC415DBB2}" type="slidenum">
              <a:rPr lang="en-US" smtClean="0"/>
              <a:t>1</a:t>
            </a:fld>
            <a:endParaRPr lang="en-US"/>
          </a:p>
        </p:txBody>
      </p:sp>
    </p:spTree>
    <p:extLst>
      <p:ext uri="{BB962C8B-B14F-4D97-AF65-F5344CB8AC3E}">
        <p14:creationId xmlns:p14="http://schemas.microsoft.com/office/powerpoint/2010/main" val="314118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27CFB8F-DFCD-4008-9245-A892E2BE0164}" type="datetimeFigureOut">
              <a:rPr lang="en-US" smtClean="0"/>
              <a:pPr/>
              <a:t>9/13/2023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5ACCAE-4B07-4A1F-93AB-2836E4381D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7CFB8F-DFCD-4008-9245-A892E2BE016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7CFB8F-DFCD-4008-9245-A892E2BE016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5714-5A53-ABBE-63F9-DD230B6E98D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CBF819-519E-1955-EF44-8A787B319BC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AB8E4-647B-BB36-5B4B-59BF156F7545}"/>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5" name="Footer Placeholder 4">
            <a:extLst>
              <a:ext uri="{FF2B5EF4-FFF2-40B4-BE49-F238E27FC236}">
                <a16:creationId xmlns:a16="http://schemas.microsoft.com/office/drawing/2014/main" id="{C45F5239-3ABD-2E8C-4B88-CE1D4A650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5ADD3-FE25-B6EE-46DC-9319CBEF121F}"/>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378581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6DFD-6041-CF0A-1752-15D9D1CDA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2C6C1-5F45-D702-2809-A3B18E6B9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4A65B-E55F-0EE4-0D22-2B84C915C88F}"/>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5" name="Footer Placeholder 4">
            <a:extLst>
              <a:ext uri="{FF2B5EF4-FFF2-40B4-BE49-F238E27FC236}">
                <a16:creationId xmlns:a16="http://schemas.microsoft.com/office/drawing/2014/main" id="{444321B6-8608-51BC-1758-8F792271F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C98E5-718E-648F-8E42-B1FE22D63AF8}"/>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2627091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9C67-3905-E434-64FD-BE062B073A3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4D124D-C2E7-8452-789A-7F2BF1C29D69}"/>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72451-74DE-EB8E-C28E-8A4D79DD8042}"/>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5" name="Footer Placeholder 4">
            <a:extLst>
              <a:ext uri="{FF2B5EF4-FFF2-40B4-BE49-F238E27FC236}">
                <a16:creationId xmlns:a16="http://schemas.microsoft.com/office/drawing/2014/main" id="{2C446741-BA8B-70E6-A719-CE968892C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81EA9-80A4-DADB-38B5-A494B5B78B67}"/>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30439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5492-BDAD-0748-2B53-82377D8E4A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675CB-6333-C402-C9EF-6DFDEB58356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FEBCB-23A3-FE4C-2EC2-09AA7BCD299B}"/>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62BECE-31A2-54DB-BB35-B66B59D871E9}"/>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6" name="Footer Placeholder 5">
            <a:extLst>
              <a:ext uri="{FF2B5EF4-FFF2-40B4-BE49-F238E27FC236}">
                <a16:creationId xmlns:a16="http://schemas.microsoft.com/office/drawing/2014/main" id="{59CD4D69-79D4-5262-4EA5-2FC0107E8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8B850-B051-BA58-BA26-3B418802A631}"/>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87767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48F-74E0-9E9E-064D-D5CF7AC83581}"/>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9B4C37-E91D-5DED-78D7-D42E47253F0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8E99A-F9EC-C307-FFDD-F86D020A311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23254-3FD4-A4EB-84A0-9CD213C6F65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2C4A7-6F72-4247-0999-AE6BB1157EB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65DCF-0532-9545-EEF6-6F6833D4369A}"/>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8" name="Footer Placeholder 7">
            <a:extLst>
              <a:ext uri="{FF2B5EF4-FFF2-40B4-BE49-F238E27FC236}">
                <a16:creationId xmlns:a16="http://schemas.microsoft.com/office/drawing/2014/main" id="{C1F69072-0165-D2A8-9859-3A74A1845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5B6A44-87CC-07A0-5891-597C0B90958D}"/>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3806621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E81A-ED6F-D081-1989-D410F821C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1550FE-6173-34BB-470D-FC992D429D32}"/>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4" name="Footer Placeholder 3">
            <a:extLst>
              <a:ext uri="{FF2B5EF4-FFF2-40B4-BE49-F238E27FC236}">
                <a16:creationId xmlns:a16="http://schemas.microsoft.com/office/drawing/2014/main" id="{8B040A6B-1BE2-2DB4-434C-7D8DCF04B4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1F6D8B-EF0B-9388-B10A-ECD67E4292B0}"/>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641049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6688-BA49-4FB6-E692-3BF16838898C}"/>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3" name="Footer Placeholder 2">
            <a:extLst>
              <a:ext uri="{FF2B5EF4-FFF2-40B4-BE49-F238E27FC236}">
                <a16:creationId xmlns:a16="http://schemas.microsoft.com/office/drawing/2014/main" id="{E5542F4C-40A9-D666-301A-740BE3ECB3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78E58B-F166-EC10-1A3E-B4BBF6FD403B}"/>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2692272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9045-491C-C5D1-6EC7-9ADE2D5E00C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DCBB31-6500-E452-7166-28F3BD653EA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60F0C7-1A14-2432-9637-D35FA7FAFD7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641DB-B611-7DE0-48AE-83E08CBE148C}"/>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6" name="Footer Placeholder 5">
            <a:extLst>
              <a:ext uri="{FF2B5EF4-FFF2-40B4-BE49-F238E27FC236}">
                <a16:creationId xmlns:a16="http://schemas.microsoft.com/office/drawing/2014/main" id="{7D406D68-5E16-4881-A8BB-989943CE4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5810D-55C6-2725-1B19-A703C1744146}"/>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191270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7CFB8F-DFCD-4008-9245-A892E2BE016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51AC-598C-396C-69A0-F269EF6BBC8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5AC3B-0693-DABD-09E6-C0229A966FD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C5B012-0DAA-5795-C2EA-AA9FD20A7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229D5-E47F-477C-BF25-DF5C7D623F55}"/>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6" name="Footer Placeholder 5">
            <a:extLst>
              <a:ext uri="{FF2B5EF4-FFF2-40B4-BE49-F238E27FC236}">
                <a16:creationId xmlns:a16="http://schemas.microsoft.com/office/drawing/2014/main" id="{9FB429FA-63FA-DB1E-2180-6F49DB201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15227-204E-49DD-648E-CF28BA34DF2A}"/>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1331600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5AFA-659A-56AE-EFF5-2F6933554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8EF0-F7CE-A84B-0368-4B53852FDC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7F3F8-6C40-02E2-D386-28E744635F22}"/>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5" name="Footer Placeholder 4">
            <a:extLst>
              <a:ext uri="{FF2B5EF4-FFF2-40B4-BE49-F238E27FC236}">
                <a16:creationId xmlns:a16="http://schemas.microsoft.com/office/drawing/2014/main" id="{D2437013-E72D-A938-4602-E819334BD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ECCDC-E0C0-B68C-073E-44A14FE56E3F}"/>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1627747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FEDF9-4320-89DD-8858-F37EE8EB9D1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699CC-6E24-4D82-95B5-6967428DB3C3}"/>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91B96-F757-B535-3F22-9A0B06BB992F}"/>
              </a:ext>
            </a:extLst>
          </p:cNvPr>
          <p:cNvSpPr>
            <a:spLocks noGrp="1"/>
          </p:cNvSpPr>
          <p:nvPr>
            <p:ph type="dt" sz="half" idx="10"/>
          </p:nvPr>
        </p:nvSpPr>
        <p:spPr/>
        <p:txBody>
          <a:bodyPr/>
          <a:lstStyle/>
          <a:p>
            <a:fld id="{93F04747-9D3D-4EA0-8244-D2D8CA467872}" type="datetimeFigureOut">
              <a:rPr lang="en-US" smtClean="0"/>
              <a:t>9/13/2023</a:t>
            </a:fld>
            <a:endParaRPr lang="en-US"/>
          </a:p>
        </p:txBody>
      </p:sp>
      <p:sp>
        <p:nvSpPr>
          <p:cNvPr id="5" name="Footer Placeholder 4">
            <a:extLst>
              <a:ext uri="{FF2B5EF4-FFF2-40B4-BE49-F238E27FC236}">
                <a16:creationId xmlns:a16="http://schemas.microsoft.com/office/drawing/2014/main" id="{663FDC27-255E-4702-16AB-ED77674EA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6C21B-947A-696A-D3CF-CBC063653186}"/>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395936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27CFB8F-DFCD-4008-9245-A892E2BE016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ACCAE-4B07-4A1F-93AB-2836E4381D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7CFB8F-DFCD-4008-9245-A892E2BE016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7CFB8F-DFCD-4008-9245-A892E2BE0164}" type="datetimeFigureOut">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27CFB8F-DFCD-4008-9245-A892E2BE0164}" type="datetimeFigureOut">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CFB8F-DFCD-4008-9245-A892E2BE0164}" type="datetimeFigureOut">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7CFB8F-DFCD-4008-9245-A892E2BE016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27CFB8F-DFCD-4008-9245-A892E2BE016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5ACCAE-4B07-4A1F-93AB-2836E4381D4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7CFB8F-DFCD-4008-9245-A892E2BE0164}" type="datetimeFigureOut">
              <a:rPr lang="en-US" smtClean="0"/>
              <a:pPr/>
              <a:t>9/13/2023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5ACCAE-4B07-4A1F-93AB-2836E4381D44}" type="slidenum">
              <a:rPr lang="en-US" smtClean="0"/>
              <a:pPr/>
              <a:t>‹#›</a:t>
            </a:fld>
            <a:endParaRPr lang="en-US"/>
          </a:p>
        </p:txBody>
      </p:sp>
      <p:pic>
        <p:nvPicPr>
          <p:cNvPr id="11" name="Picture 10" descr="A logo with a black background&#10;&#10;Description automatically generated">
            <a:extLst>
              <a:ext uri="{FF2B5EF4-FFF2-40B4-BE49-F238E27FC236}">
                <a16:creationId xmlns:a16="http://schemas.microsoft.com/office/drawing/2014/main" id="{413834F8-7A02-3A42-11D7-51FDB95480D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 y="0"/>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B59B5-D7D5-FC6A-6AE1-2EBDE140B27B}"/>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C1AE3-8FBA-9FD3-29BD-C434D2CDC0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0B069-C6E5-586B-366D-EF3DE67B7E9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04747-9D3D-4EA0-8244-D2D8CA467872}" type="datetimeFigureOut">
              <a:rPr lang="en-US" smtClean="0"/>
              <a:t>9/13/2023</a:t>
            </a:fld>
            <a:endParaRPr lang="en-US"/>
          </a:p>
        </p:txBody>
      </p:sp>
      <p:sp>
        <p:nvSpPr>
          <p:cNvPr id="5" name="Footer Placeholder 4">
            <a:extLst>
              <a:ext uri="{FF2B5EF4-FFF2-40B4-BE49-F238E27FC236}">
                <a16:creationId xmlns:a16="http://schemas.microsoft.com/office/drawing/2014/main" id="{0F048217-C63B-5F5C-6587-23112AEA0A7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FEDBFB-10DB-69E0-CBB0-E27543099A1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EF390-5DBC-4D90-8A6D-99F4A1ED8938}" type="slidenum">
              <a:rPr lang="en-US" smtClean="0"/>
              <a:t>‹#›</a:t>
            </a:fld>
            <a:endParaRPr lang="en-US"/>
          </a:p>
        </p:txBody>
      </p:sp>
    </p:spTree>
    <p:extLst>
      <p:ext uri="{BB962C8B-B14F-4D97-AF65-F5344CB8AC3E}">
        <p14:creationId xmlns:p14="http://schemas.microsoft.com/office/powerpoint/2010/main" val="3900431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7851648" cy="4800600"/>
          </a:xfrm>
        </p:spPr>
        <p:txBody>
          <a:bodyPr>
            <a:noAutofit/>
          </a:bodyPr>
          <a:lstStyle/>
          <a:p>
            <a:pPr algn="ctr"/>
            <a:r>
              <a:rPr lang="en-US" sz="6000" dirty="0">
                <a:solidFill>
                  <a:srgbClr val="FFC000"/>
                </a:solidFill>
              </a:rPr>
              <a:t>TNGS Learning Solutions</a:t>
            </a:r>
            <a:br>
              <a:rPr lang="en-US" sz="6000" dirty="0">
                <a:solidFill>
                  <a:srgbClr val="FFC000"/>
                </a:solidFill>
              </a:rPr>
            </a:br>
            <a:r>
              <a:rPr lang="en-US" sz="6000" dirty="0">
                <a:solidFill>
                  <a:srgbClr val="FFC000"/>
                </a:solidFill>
              </a:rPr>
              <a:t>AWS Solutions Architect Online Course</a:t>
            </a:r>
            <a:br>
              <a:rPr lang="en-US" sz="6600" dirty="0"/>
            </a:br>
            <a:r>
              <a:rPr lang="en-US" sz="5400" dirty="0"/>
              <a:t>INTRODUCTION TO Amazon Web Services</a:t>
            </a:r>
            <a:endParaRPr lang="en-US"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fontScale="90000"/>
          </a:bodyPr>
          <a:lstStyle/>
          <a:p>
            <a:pPr algn="ctr"/>
            <a:r>
              <a:rPr lang="en-US" sz="4000" b="1" dirty="0"/>
              <a:t>Availability Zone</a:t>
            </a:r>
          </a:p>
        </p:txBody>
      </p:sp>
      <p:sp>
        <p:nvSpPr>
          <p:cNvPr id="3" name="Content Placeholder 2"/>
          <p:cNvSpPr>
            <a:spLocks noGrp="1"/>
          </p:cNvSpPr>
          <p:nvPr>
            <p:ph idx="1"/>
          </p:nvPr>
        </p:nvSpPr>
        <p:spPr>
          <a:xfrm>
            <a:off x="457200" y="1676400"/>
            <a:ext cx="8382000" cy="4724400"/>
          </a:xfrm>
        </p:spPr>
        <p:txBody>
          <a:bodyPr>
            <a:normAutofit/>
          </a:bodyPr>
          <a:lstStyle/>
          <a:p>
            <a:pPr marL="0" indent="0">
              <a:buNone/>
            </a:pPr>
            <a:r>
              <a:rPr lang="en-US" b="1" i="0" dirty="0">
                <a:solidFill>
                  <a:srgbClr val="374151"/>
                </a:solidFill>
                <a:effectLst/>
                <a:latin typeface="Söhne"/>
              </a:rPr>
              <a:t>Cross-AZ Traffic:</a:t>
            </a:r>
            <a:endParaRPr lang="en-US" b="0" i="0" dirty="0">
              <a:solidFill>
                <a:srgbClr val="374151"/>
              </a:solidFill>
              <a:effectLst/>
              <a:latin typeface="Söhne"/>
            </a:endParaRPr>
          </a:p>
          <a:p>
            <a:pPr marL="800100" lvl="1" indent="-342900"/>
            <a:r>
              <a:rPr lang="en-US" b="0" i="0" dirty="0">
                <a:solidFill>
                  <a:srgbClr val="374151"/>
                </a:solidFill>
                <a:effectLst/>
                <a:latin typeface="Söhne"/>
              </a:rPr>
              <a:t>AWS allows data traffic to flow freely between Availability Zones within the same region without incurring data transfer fees. This enables the construction of highly available and fault-tolerant architectures.</a:t>
            </a:r>
          </a:p>
          <a:p>
            <a:pPr marL="0" indent="0" algn="l">
              <a:buNone/>
            </a:pPr>
            <a:r>
              <a:rPr lang="en-US" b="1" i="0" dirty="0">
                <a:solidFill>
                  <a:srgbClr val="374151"/>
                </a:solidFill>
                <a:effectLst/>
                <a:latin typeface="Söhne"/>
              </a:rPr>
              <a:t>Use Cases:</a:t>
            </a:r>
            <a:endParaRPr lang="en-US" b="0" i="0" dirty="0">
              <a:solidFill>
                <a:srgbClr val="374151"/>
              </a:solidFill>
              <a:effectLst/>
              <a:latin typeface="Söhne"/>
            </a:endParaRPr>
          </a:p>
          <a:p>
            <a:pPr marL="800100" lvl="1" indent="-342900"/>
            <a:r>
              <a:rPr lang="en-US" b="0" i="0" dirty="0">
                <a:solidFill>
                  <a:srgbClr val="374151"/>
                </a:solidFill>
                <a:effectLst/>
                <a:latin typeface="Söhne"/>
              </a:rPr>
              <a:t>Organizations can leverage Availability Zones to distribute workloads, databases, and storage across multiple zones to improve resilience.</a:t>
            </a:r>
          </a:p>
        </p:txBody>
      </p:sp>
    </p:spTree>
    <p:extLst>
      <p:ext uri="{BB962C8B-B14F-4D97-AF65-F5344CB8AC3E}">
        <p14:creationId xmlns:p14="http://schemas.microsoft.com/office/powerpoint/2010/main" val="157082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Region and Availability Zone Relation</a:t>
            </a:r>
          </a:p>
        </p:txBody>
      </p:sp>
      <p:pic>
        <p:nvPicPr>
          <p:cNvPr id="1027" name="Picture 3"/>
          <p:cNvPicPr>
            <a:picLocks noChangeAspect="1" noChangeArrowheads="1"/>
          </p:cNvPicPr>
          <p:nvPr/>
        </p:nvPicPr>
        <p:blipFill>
          <a:blip r:embed="rId2" cstate="print"/>
          <a:srcRect/>
          <a:stretch>
            <a:fillRect/>
          </a:stretch>
        </p:blipFill>
        <p:spPr bwMode="auto">
          <a:xfrm>
            <a:off x="685800" y="2209800"/>
            <a:ext cx="7467600" cy="4267200"/>
          </a:xfrm>
          <a:prstGeom prst="rect">
            <a:avLst/>
          </a:prstGeom>
          <a:noFill/>
          <a:ln w="9525">
            <a:noFill/>
            <a:miter lim="800000"/>
            <a:headEnd/>
            <a:tailEnd/>
          </a:ln>
        </p:spPr>
      </p:pic>
    </p:spTree>
    <p:extLst>
      <p:ext uri="{BB962C8B-B14F-4D97-AF65-F5344CB8AC3E}">
        <p14:creationId xmlns:p14="http://schemas.microsoft.com/office/powerpoint/2010/main" val="16964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fontScale="90000"/>
          </a:bodyPr>
          <a:lstStyle/>
          <a:p>
            <a:pPr algn="ctr"/>
            <a:r>
              <a:rPr lang="en-US" sz="4000" b="1" dirty="0"/>
              <a:t>Conclusion</a:t>
            </a:r>
          </a:p>
        </p:txBody>
      </p:sp>
      <p:sp>
        <p:nvSpPr>
          <p:cNvPr id="3" name="Content Placeholder 2"/>
          <p:cNvSpPr>
            <a:spLocks noGrp="1"/>
          </p:cNvSpPr>
          <p:nvPr>
            <p:ph idx="1"/>
          </p:nvPr>
        </p:nvSpPr>
        <p:spPr>
          <a:xfrm>
            <a:off x="457200" y="2514600"/>
            <a:ext cx="8382000" cy="3124200"/>
          </a:xfrm>
        </p:spPr>
        <p:txBody>
          <a:bodyPr>
            <a:normAutofit/>
          </a:bodyPr>
          <a:lstStyle/>
          <a:p>
            <a:pPr marL="0" indent="0" algn="l">
              <a:buNone/>
            </a:pPr>
            <a:r>
              <a:rPr lang="en-US" b="0" i="0" dirty="0">
                <a:solidFill>
                  <a:srgbClr val="374151"/>
                </a:solidFill>
                <a:effectLst/>
                <a:latin typeface="Söhne"/>
              </a:rPr>
              <a:t>When architecting applications on AWS, it is highl</a:t>
            </a:r>
            <a:r>
              <a:rPr lang="en-US" dirty="0">
                <a:solidFill>
                  <a:srgbClr val="374151"/>
                </a:solidFill>
                <a:latin typeface="Söhne"/>
              </a:rPr>
              <a:t>y</a:t>
            </a:r>
            <a:r>
              <a:rPr lang="en-US" b="0" i="0" dirty="0">
                <a:solidFill>
                  <a:srgbClr val="374151"/>
                </a:solidFill>
                <a:effectLst/>
                <a:latin typeface="Söhne"/>
              </a:rPr>
              <a:t> recommended to distribute resources across multiple Availability Zones to maximize availability and fault tolerance. This approach will help client achieve high levels of resilience and ensures that their applications remain operational even in the face of unexpected events or failures within a single Availability Zone.</a:t>
            </a:r>
          </a:p>
        </p:txBody>
      </p:sp>
    </p:spTree>
    <p:extLst>
      <p:ext uri="{BB962C8B-B14F-4D97-AF65-F5344CB8AC3E}">
        <p14:creationId xmlns:p14="http://schemas.microsoft.com/office/powerpoint/2010/main" val="11059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pPr algn="ctr"/>
            <a:r>
              <a:rPr lang="en-US" sz="3600" b="1" dirty="0"/>
              <a:t>AWS (Amazon Web Services)</a:t>
            </a:r>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b="1" i="0" dirty="0">
                <a:solidFill>
                  <a:srgbClr val="374151"/>
                </a:solidFill>
                <a:effectLst/>
                <a:latin typeface="Söhne"/>
              </a:rPr>
              <a:t>Amazon Web Services (AWS) </a:t>
            </a:r>
            <a:r>
              <a:rPr lang="en-US" b="0" i="0" dirty="0">
                <a:solidFill>
                  <a:srgbClr val="374151"/>
                </a:solidFill>
                <a:effectLst/>
                <a:latin typeface="Söhne"/>
              </a:rPr>
              <a:t>is a comprehensive and widely-used cloud computing platform offered by Amazon. </a:t>
            </a:r>
          </a:p>
          <a:p>
            <a:r>
              <a:rPr lang="en-US" b="0" i="0" dirty="0">
                <a:solidFill>
                  <a:srgbClr val="374151"/>
                </a:solidFill>
                <a:effectLst/>
                <a:latin typeface="Söhne"/>
              </a:rPr>
              <a:t>It provides a vast array of cloud services, including computing power, storage, databases, machine learning, analytics, security, and more. </a:t>
            </a:r>
          </a:p>
          <a:p>
            <a:r>
              <a:rPr lang="en-US" b="0" i="0" dirty="0">
                <a:solidFill>
                  <a:srgbClr val="374151"/>
                </a:solidFill>
                <a:effectLst/>
                <a:latin typeface="Söhne"/>
              </a:rPr>
              <a:t>AWS allows individuals, businesses, and organizations to access and utilize these services on a pay-as-you-go basis, enabling them to build and scale applications and infrastructure without the need for substantial upfront investment in physical hardware and data centers.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pPr algn="ctr"/>
            <a:r>
              <a:rPr lang="en-US" sz="3600" b="1" dirty="0"/>
              <a:t>AWS (Amazon Web Services)</a:t>
            </a:r>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b="1" i="0" dirty="0">
                <a:solidFill>
                  <a:srgbClr val="374151"/>
                </a:solidFill>
                <a:effectLst/>
                <a:latin typeface="Söhne"/>
              </a:rPr>
              <a:t>Scalability:</a:t>
            </a:r>
            <a:r>
              <a:rPr lang="en-US" b="0" i="0" dirty="0">
                <a:solidFill>
                  <a:srgbClr val="374151"/>
                </a:solidFill>
                <a:effectLst/>
                <a:latin typeface="Söhne"/>
              </a:rPr>
              <a:t> AWS offers the flexibility to scale computing resources up or down based on demand, ensuring that you have the right resources available when you need them.</a:t>
            </a:r>
          </a:p>
          <a:p>
            <a:r>
              <a:rPr lang="en-US" b="1" i="0" dirty="0">
                <a:solidFill>
                  <a:srgbClr val="374151"/>
                </a:solidFill>
                <a:effectLst/>
                <a:latin typeface="Söhne"/>
              </a:rPr>
              <a:t>Global Reach:</a:t>
            </a:r>
            <a:r>
              <a:rPr lang="en-US" b="0" i="0" dirty="0">
                <a:solidFill>
                  <a:srgbClr val="374151"/>
                </a:solidFill>
                <a:effectLst/>
                <a:latin typeface="Söhne"/>
              </a:rPr>
              <a:t> AWS operates data centers in multiple regions and availability zones worldwide, providing low-latency access to services for users and customers around the globe.</a:t>
            </a:r>
          </a:p>
          <a:p>
            <a:r>
              <a:rPr lang="en-US" b="1" i="0" dirty="0">
                <a:solidFill>
                  <a:srgbClr val="374151"/>
                </a:solidFill>
                <a:effectLst/>
                <a:latin typeface="Söhne"/>
              </a:rPr>
              <a:t>Reliability:</a:t>
            </a:r>
            <a:r>
              <a:rPr lang="en-US" b="0" i="0" dirty="0">
                <a:solidFill>
                  <a:srgbClr val="374151"/>
                </a:solidFill>
                <a:effectLst/>
                <a:latin typeface="Söhne"/>
              </a:rPr>
              <a:t> AWS data centers are designed for high availability and redundancy, minimizing the risk of service interruptions and data loss.</a:t>
            </a:r>
          </a:p>
        </p:txBody>
      </p:sp>
    </p:spTree>
    <p:extLst>
      <p:ext uri="{BB962C8B-B14F-4D97-AF65-F5344CB8AC3E}">
        <p14:creationId xmlns:p14="http://schemas.microsoft.com/office/powerpoint/2010/main" val="108511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pPr algn="ctr"/>
            <a:r>
              <a:rPr lang="en-US" sz="3600" b="1" dirty="0"/>
              <a:t>AWS (Amazon Web Services)</a:t>
            </a:r>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b="1" i="0" dirty="0">
                <a:solidFill>
                  <a:srgbClr val="374151"/>
                </a:solidFill>
                <a:effectLst/>
                <a:latin typeface="Söhne"/>
              </a:rPr>
              <a:t>Security:</a:t>
            </a:r>
            <a:r>
              <a:rPr lang="en-US" b="0" i="0" dirty="0">
                <a:solidFill>
                  <a:srgbClr val="374151"/>
                </a:solidFill>
                <a:effectLst/>
                <a:latin typeface="Söhne"/>
              </a:rPr>
              <a:t> AWS implements robust security measures and provides a wide range of tools and services to help users secure their data and applications in the cloud.</a:t>
            </a:r>
          </a:p>
          <a:p>
            <a:r>
              <a:rPr lang="en-US" b="1" i="0" dirty="0">
                <a:solidFill>
                  <a:srgbClr val="374151"/>
                </a:solidFill>
                <a:effectLst/>
                <a:latin typeface="Söhne"/>
              </a:rPr>
              <a:t>Cost-Efficiency:</a:t>
            </a:r>
            <a:r>
              <a:rPr lang="en-US" b="0" i="0" dirty="0">
                <a:solidFill>
                  <a:srgbClr val="374151"/>
                </a:solidFill>
                <a:effectLst/>
                <a:latin typeface="Söhne"/>
              </a:rPr>
              <a:t> With the AWS pay-as-you-go model, users only pay for the resources they use, reducing upfront capital expenses and allowing for cost-effective scaling.</a:t>
            </a:r>
          </a:p>
          <a:p>
            <a:r>
              <a:rPr lang="en-US" b="1" i="0" dirty="0">
                <a:solidFill>
                  <a:srgbClr val="374151"/>
                </a:solidFill>
                <a:effectLst/>
                <a:latin typeface="Söhne"/>
              </a:rPr>
              <a:t>Broad Service Portfolio:</a:t>
            </a:r>
            <a:r>
              <a:rPr lang="en-US" b="0" i="0" dirty="0">
                <a:solidFill>
                  <a:srgbClr val="374151"/>
                </a:solidFill>
                <a:effectLst/>
                <a:latin typeface="Söhne"/>
              </a:rPr>
              <a:t> AWS offers over 200 fully-featured services across various domains, including computing, storage, networking, machine learning, analytics, IoT, and more.</a:t>
            </a:r>
          </a:p>
        </p:txBody>
      </p:sp>
    </p:spTree>
    <p:extLst>
      <p:ext uri="{BB962C8B-B14F-4D97-AF65-F5344CB8AC3E}">
        <p14:creationId xmlns:p14="http://schemas.microsoft.com/office/powerpoint/2010/main" val="217606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pPr algn="ctr"/>
            <a:r>
              <a:rPr lang="en-US" sz="3600" b="1" dirty="0"/>
              <a:t>AWS (Amazon Web Services)</a:t>
            </a:r>
          </a:p>
        </p:txBody>
      </p:sp>
      <p:sp>
        <p:nvSpPr>
          <p:cNvPr id="3" name="Content Placeholder 2"/>
          <p:cNvSpPr>
            <a:spLocks noGrp="1"/>
          </p:cNvSpPr>
          <p:nvPr>
            <p:ph idx="1"/>
          </p:nvPr>
        </p:nvSpPr>
        <p:spPr>
          <a:xfrm>
            <a:off x="457200" y="1828800"/>
            <a:ext cx="8229600" cy="4495800"/>
          </a:xfrm>
        </p:spPr>
        <p:txBody>
          <a:bodyPr>
            <a:normAutofit fontScale="92500"/>
          </a:bodyPr>
          <a:lstStyle/>
          <a:p>
            <a:pPr algn="l">
              <a:buFont typeface="+mj-lt"/>
              <a:buAutoNum type="arabicPeriod"/>
            </a:pPr>
            <a:r>
              <a:rPr lang="en-US" b="1" i="0" dirty="0">
                <a:solidFill>
                  <a:srgbClr val="374151"/>
                </a:solidFill>
                <a:effectLst/>
                <a:latin typeface="Söhne"/>
              </a:rPr>
              <a:t>Developer-Friendly:</a:t>
            </a:r>
            <a:r>
              <a:rPr lang="en-US" b="0" i="0" dirty="0">
                <a:solidFill>
                  <a:srgbClr val="374151"/>
                </a:solidFill>
                <a:effectLst/>
                <a:latin typeface="Söhne"/>
              </a:rPr>
              <a:t> AWS provides developer tools, APIs, and SDKs to streamline application development and deployment processes.</a:t>
            </a:r>
          </a:p>
          <a:p>
            <a:pPr algn="l">
              <a:buFont typeface="+mj-lt"/>
              <a:buAutoNum type="arabicPeriod"/>
            </a:pPr>
            <a:r>
              <a:rPr lang="en-US" b="1" i="0" dirty="0">
                <a:solidFill>
                  <a:srgbClr val="374151"/>
                </a:solidFill>
                <a:effectLst/>
                <a:latin typeface="Söhne"/>
              </a:rPr>
              <a:t>Managed Services:</a:t>
            </a:r>
            <a:r>
              <a:rPr lang="en-US" b="0" i="0" dirty="0">
                <a:solidFill>
                  <a:srgbClr val="374151"/>
                </a:solidFill>
                <a:effectLst/>
                <a:latin typeface="Söhne"/>
              </a:rPr>
              <a:t> AWS offers managed services that handle administrative tasks such as patching, monitoring, and scaling, allowing users to focus on building applications rather than managing infrastructure.</a:t>
            </a:r>
          </a:p>
          <a:p>
            <a:pPr algn="l">
              <a:buFont typeface="+mj-lt"/>
              <a:buAutoNum type="arabicPeriod"/>
            </a:pPr>
            <a:r>
              <a:rPr lang="en-US" b="1" i="0" dirty="0">
                <a:solidFill>
                  <a:srgbClr val="374151"/>
                </a:solidFill>
                <a:effectLst/>
                <a:latin typeface="Söhne"/>
              </a:rPr>
              <a:t>Hybrid and Multi-Cloud Support:</a:t>
            </a:r>
            <a:r>
              <a:rPr lang="en-US" b="0" i="0" dirty="0">
                <a:solidFill>
                  <a:srgbClr val="374151"/>
                </a:solidFill>
                <a:effectLst/>
                <a:latin typeface="Söhne"/>
              </a:rPr>
              <a:t> AWS offers solutions for hybrid and multi-cloud deployments, allowing organizations to integrate their on-premises infrastructure with AWS services or use multiple cloud providers.</a:t>
            </a:r>
          </a:p>
        </p:txBody>
      </p:sp>
    </p:spTree>
    <p:extLst>
      <p:ext uri="{BB962C8B-B14F-4D97-AF65-F5344CB8AC3E}">
        <p14:creationId xmlns:p14="http://schemas.microsoft.com/office/powerpoint/2010/main" val="28671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fontScale="90000"/>
          </a:bodyPr>
          <a:lstStyle/>
          <a:p>
            <a:pPr algn="ctr"/>
            <a:r>
              <a:rPr lang="en-US" sz="4000" b="1" dirty="0"/>
              <a:t>Region and Availability Zone Relation</a:t>
            </a:r>
          </a:p>
        </p:txBody>
      </p:sp>
      <p:sp>
        <p:nvSpPr>
          <p:cNvPr id="3" name="Content Placeholder 2"/>
          <p:cNvSpPr>
            <a:spLocks noGrp="1"/>
          </p:cNvSpPr>
          <p:nvPr>
            <p:ph idx="1"/>
          </p:nvPr>
        </p:nvSpPr>
        <p:spPr>
          <a:xfrm>
            <a:off x="457200" y="2590800"/>
            <a:ext cx="8229600" cy="3733800"/>
          </a:xfrm>
        </p:spPr>
        <p:txBody>
          <a:bodyPr/>
          <a:lstStyle/>
          <a:p>
            <a:r>
              <a:rPr lang="en-US" b="1" i="0" dirty="0">
                <a:solidFill>
                  <a:srgbClr val="374151"/>
                </a:solidFill>
                <a:effectLst/>
                <a:latin typeface="Söhne"/>
              </a:rPr>
              <a:t>Amazon Web Services (AWS) </a:t>
            </a:r>
            <a:r>
              <a:rPr lang="en-US" b="0" i="0" dirty="0">
                <a:solidFill>
                  <a:srgbClr val="374151"/>
                </a:solidFill>
                <a:effectLst/>
                <a:latin typeface="Söhne"/>
              </a:rPr>
              <a:t>divides its global infrastructure into multiple Availability Zones (AZs) as part of its strategy to provide high availability and fault tolerance for cloud services. </a:t>
            </a:r>
          </a:p>
          <a:p>
            <a:r>
              <a:rPr lang="en-US" b="0" i="0" dirty="0">
                <a:solidFill>
                  <a:srgbClr val="374151"/>
                </a:solidFill>
                <a:effectLst/>
                <a:latin typeface="Söhne"/>
              </a:rPr>
              <a:t>Each AWS region consists of multiple Availability Zones, and these zones are essentially isolated data centers or facilities within that region.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fontScale="90000"/>
          </a:bodyPr>
          <a:lstStyle/>
          <a:p>
            <a:pPr algn="ctr"/>
            <a:r>
              <a:rPr lang="en-US" sz="4000" b="1" dirty="0"/>
              <a:t>Availability Zone</a:t>
            </a:r>
          </a:p>
        </p:txBody>
      </p:sp>
      <p:sp>
        <p:nvSpPr>
          <p:cNvPr id="3" name="Content Placeholder 2"/>
          <p:cNvSpPr>
            <a:spLocks noGrp="1"/>
          </p:cNvSpPr>
          <p:nvPr>
            <p:ph idx="1"/>
          </p:nvPr>
        </p:nvSpPr>
        <p:spPr>
          <a:xfrm>
            <a:off x="457200" y="1981200"/>
            <a:ext cx="8229600" cy="4343400"/>
          </a:xfrm>
        </p:spPr>
        <p:txBody>
          <a:bodyPr>
            <a:normAutofit/>
          </a:bodyPr>
          <a:lstStyle/>
          <a:p>
            <a:pPr marL="0" indent="0" algn="l">
              <a:buNone/>
            </a:pPr>
            <a:r>
              <a:rPr lang="en-US" b="1" i="0" dirty="0">
                <a:solidFill>
                  <a:srgbClr val="374151"/>
                </a:solidFill>
                <a:effectLst/>
                <a:latin typeface="Söhne"/>
              </a:rPr>
              <a:t>Purpose of Availability Zones</a:t>
            </a:r>
            <a:endParaRPr lang="en-US" b="0" i="0" dirty="0">
              <a:solidFill>
                <a:srgbClr val="374151"/>
              </a:solidFill>
              <a:effectLst/>
              <a:latin typeface="Söhne"/>
            </a:endParaRPr>
          </a:p>
          <a:p>
            <a:r>
              <a:rPr lang="en-US" b="0" i="0" dirty="0">
                <a:solidFill>
                  <a:srgbClr val="374151"/>
                </a:solidFill>
                <a:effectLst/>
                <a:latin typeface="Söhne"/>
              </a:rPr>
              <a:t>Availability Zones are designed to provide redundancy and resiliency for AWS services and applications. They offer isolation from failures that may affect other zones within the same region.</a:t>
            </a:r>
          </a:p>
          <a:p>
            <a:r>
              <a:rPr lang="en-US" b="0" i="0" dirty="0">
                <a:solidFill>
                  <a:srgbClr val="374151"/>
                </a:solidFill>
                <a:effectLst/>
                <a:latin typeface="Söhne"/>
              </a:rPr>
              <a:t>The primary goal is to ensure that if one Availability Zone experiences an outage due to hardware failure, network issues, or other unforeseen events, the services and applications can continue to operate in other zones without significant disruption.</a:t>
            </a:r>
          </a:p>
        </p:txBody>
      </p:sp>
    </p:spTree>
    <p:extLst>
      <p:ext uri="{BB962C8B-B14F-4D97-AF65-F5344CB8AC3E}">
        <p14:creationId xmlns:p14="http://schemas.microsoft.com/office/powerpoint/2010/main" val="28119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fontScale="90000"/>
          </a:bodyPr>
          <a:lstStyle/>
          <a:p>
            <a:pPr algn="ctr"/>
            <a:r>
              <a:rPr lang="en-US" sz="4000" b="1" dirty="0"/>
              <a:t>Availability Zone</a:t>
            </a:r>
          </a:p>
        </p:txBody>
      </p:sp>
      <p:sp>
        <p:nvSpPr>
          <p:cNvPr id="3" name="Content Placeholder 2"/>
          <p:cNvSpPr>
            <a:spLocks noGrp="1"/>
          </p:cNvSpPr>
          <p:nvPr>
            <p:ph idx="1"/>
          </p:nvPr>
        </p:nvSpPr>
        <p:spPr>
          <a:xfrm>
            <a:off x="457200" y="2362200"/>
            <a:ext cx="8382000" cy="3810000"/>
          </a:xfrm>
        </p:spPr>
        <p:txBody>
          <a:bodyPr>
            <a:normAutofit/>
          </a:bodyPr>
          <a:lstStyle/>
          <a:p>
            <a:pPr marL="0" indent="0" algn="l">
              <a:buNone/>
            </a:pPr>
            <a:r>
              <a:rPr lang="en-US" b="1" i="0" dirty="0">
                <a:solidFill>
                  <a:srgbClr val="374151"/>
                </a:solidFill>
                <a:effectLst/>
                <a:latin typeface="Söhne"/>
              </a:rPr>
              <a:t>Number of Availability Zones:</a:t>
            </a:r>
            <a:endParaRPr lang="en-US" b="0" i="0" dirty="0">
              <a:solidFill>
                <a:srgbClr val="374151"/>
              </a:solidFill>
              <a:effectLst/>
              <a:latin typeface="Söhne"/>
            </a:endParaRPr>
          </a:p>
          <a:p>
            <a:r>
              <a:rPr lang="en-US" b="0" i="0" dirty="0">
                <a:solidFill>
                  <a:srgbClr val="374151"/>
                </a:solidFill>
                <a:effectLst/>
                <a:latin typeface="Söhne"/>
              </a:rPr>
              <a:t>The number of Availability Zones within an AWS region can vary and may increase over time. </a:t>
            </a:r>
          </a:p>
          <a:p>
            <a:r>
              <a:rPr lang="en-US" b="0" i="0" dirty="0">
                <a:solidFill>
                  <a:srgbClr val="374151"/>
                </a:solidFill>
                <a:effectLst/>
                <a:latin typeface="Söhne"/>
              </a:rPr>
              <a:t>There are at least 2 availability zones within </a:t>
            </a:r>
            <a:r>
              <a:rPr lang="en-US" dirty="0">
                <a:solidFill>
                  <a:srgbClr val="374151"/>
                </a:solidFill>
                <a:latin typeface="Söhne"/>
              </a:rPr>
              <a:t>each AWS region</a:t>
            </a:r>
            <a:r>
              <a:rPr lang="en-US" b="0" i="0" dirty="0">
                <a:solidFill>
                  <a:srgbClr val="374151"/>
                </a:solidFill>
                <a:effectLst/>
                <a:latin typeface="Söhne"/>
              </a:rPr>
              <a:t>.</a:t>
            </a:r>
          </a:p>
          <a:p>
            <a:r>
              <a:rPr lang="en-US" b="0" i="0" dirty="0">
                <a:solidFill>
                  <a:srgbClr val="374151"/>
                </a:solidFill>
                <a:effectLst/>
                <a:latin typeface="Söhne"/>
              </a:rPr>
              <a:t>Some regions have three or more Availability Zones, providing even higher levels of redundancy.</a:t>
            </a:r>
          </a:p>
        </p:txBody>
      </p:sp>
    </p:spTree>
    <p:extLst>
      <p:ext uri="{BB962C8B-B14F-4D97-AF65-F5344CB8AC3E}">
        <p14:creationId xmlns:p14="http://schemas.microsoft.com/office/powerpoint/2010/main" val="380266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fontScale="90000"/>
          </a:bodyPr>
          <a:lstStyle/>
          <a:p>
            <a:pPr algn="ctr"/>
            <a:r>
              <a:rPr lang="en-US" sz="4000" b="1" dirty="0"/>
              <a:t>Availability Zone</a:t>
            </a:r>
          </a:p>
        </p:txBody>
      </p:sp>
      <p:sp>
        <p:nvSpPr>
          <p:cNvPr id="3" name="Content Placeholder 2"/>
          <p:cNvSpPr>
            <a:spLocks noGrp="1"/>
          </p:cNvSpPr>
          <p:nvPr>
            <p:ph idx="1"/>
          </p:nvPr>
        </p:nvSpPr>
        <p:spPr>
          <a:xfrm>
            <a:off x="457200" y="2590800"/>
            <a:ext cx="8382000" cy="3810000"/>
          </a:xfrm>
        </p:spPr>
        <p:txBody>
          <a:bodyPr>
            <a:normAutofit/>
          </a:bodyPr>
          <a:lstStyle/>
          <a:p>
            <a:pPr marL="0" indent="0" algn="l">
              <a:buNone/>
            </a:pPr>
            <a:r>
              <a:rPr lang="en-US" b="1" i="0" dirty="0">
                <a:solidFill>
                  <a:srgbClr val="374151"/>
                </a:solidFill>
                <a:effectLst/>
                <a:latin typeface="Söhne"/>
              </a:rPr>
              <a:t>Availability Zone Independence:</a:t>
            </a:r>
            <a:endParaRPr lang="en-US" b="0" i="0" dirty="0">
              <a:solidFill>
                <a:srgbClr val="374151"/>
              </a:solidFill>
              <a:effectLst/>
              <a:latin typeface="Söhne"/>
            </a:endParaRPr>
          </a:p>
          <a:p>
            <a:r>
              <a:rPr lang="en-US" b="0" i="0" dirty="0">
                <a:solidFill>
                  <a:srgbClr val="374151"/>
                </a:solidFill>
                <a:effectLst/>
                <a:latin typeface="Söhne"/>
              </a:rPr>
              <a:t>Availability Zones are physically separated from one another within a region and are built with their own power, cooling, and networking infrastructure.</a:t>
            </a:r>
          </a:p>
          <a:p>
            <a:r>
              <a:rPr lang="en-US" b="0" i="0" dirty="0">
                <a:solidFill>
                  <a:srgbClr val="374151"/>
                </a:solidFill>
                <a:effectLst/>
                <a:latin typeface="Söhne"/>
              </a:rPr>
              <a:t>Failures that affect one Availability Zone are unlikely to impact others, ensuring a high level of fault tolerance.</a:t>
            </a:r>
          </a:p>
        </p:txBody>
      </p:sp>
    </p:spTree>
    <p:extLst>
      <p:ext uri="{BB962C8B-B14F-4D97-AF65-F5344CB8AC3E}">
        <p14:creationId xmlns:p14="http://schemas.microsoft.com/office/powerpoint/2010/main" val="4161882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5570</TotalTime>
  <Words>738</Words>
  <Application>Microsoft Office PowerPoint</Application>
  <PresentationFormat>On-screen Show (4:3)</PresentationFormat>
  <Paragraphs>42</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Constantia</vt:lpstr>
      <vt:lpstr>Söhne</vt:lpstr>
      <vt:lpstr>Wingdings 2</vt:lpstr>
      <vt:lpstr>Flow</vt:lpstr>
      <vt:lpstr>Custom Design</vt:lpstr>
      <vt:lpstr>TNGS Learning Solutions AWS Solutions Architect Online Course INTRODUCTION TO Amazon Web Services</vt:lpstr>
      <vt:lpstr>AWS (Amazon Web Services)</vt:lpstr>
      <vt:lpstr>AWS (Amazon Web Services)</vt:lpstr>
      <vt:lpstr>AWS (Amazon Web Services)</vt:lpstr>
      <vt:lpstr>AWS (Amazon Web Services)</vt:lpstr>
      <vt:lpstr>Region and Availability Zone Relation</vt:lpstr>
      <vt:lpstr>Availability Zone</vt:lpstr>
      <vt:lpstr>Availability Zone</vt:lpstr>
      <vt:lpstr>Availability Zone</vt:lpstr>
      <vt:lpstr>Availability Zone</vt:lpstr>
      <vt:lpstr>Region and Availability Zone Relation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AWS</dc:title>
  <dc:creator>godwill</dc:creator>
  <cp:lastModifiedBy>Godwill Ngwanah</cp:lastModifiedBy>
  <cp:revision>22</cp:revision>
  <dcterms:created xsi:type="dcterms:W3CDTF">2020-04-04T00:57:16Z</dcterms:created>
  <dcterms:modified xsi:type="dcterms:W3CDTF">2023-09-14T03:56:57Z</dcterms:modified>
</cp:coreProperties>
</file>