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BC674F-11A4-432F-B7DB-DF2D637AB4D4}">
          <p14:sldIdLst>
            <p14:sldId id="256"/>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 name="Bootstrapping" id="{36EB3B4B-23A4-4F33-B270-8DBC6074AC9E}">
          <p14:sldIdLst>
            <p14:sldId id="289"/>
            <p14:sldId id="290"/>
            <p14:sldId id="291"/>
            <p14:sldId id="292"/>
            <p14:sldId id="293"/>
            <p14:sldId id="294"/>
            <p14:sldId id="2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ws.amazon.com/ec2/pricing/on-deman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Elastic Compute (EC2) Compute Service Fundamentals</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Instance Types Use Cases</a:t>
            </a:r>
          </a:p>
        </p:txBody>
      </p:sp>
      <p:sp>
        <p:nvSpPr>
          <p:cNvPr id="3" name="Content Placeholder 2"/>
          <p:cNvSpPr>
            <a:spLocks noGrp="1"/>
          </p:cNvSpPr>
          <p:nvPr>
            <p:ph idx="1"/>
          </p:nvPr>
        </p:nvSpPr>
        <p:spPr>
          <a:xfrm>
            <a:off x="483833" y="1752600"/>
            <a:ext cx="8229600" cy="5029200"/>
          </a:xfrm>
        </p:spPr>
        <p:txBody>
          <a:bodyPr>
            <a:normAutofit fontScale="92500" lnSpcReduction="10000"/>
          </a:bodyPr>
          <a:lstStyle/>
          <a:p>
            <a:r>
              <a:rPr lang="en-US" b="0" i="0" dirty="0">
                <a:solidFill>
                  <a:srgbClr val="374151"/>
                </a:solidFill>
                <a:effectLst/>
                <a:latin typeface="Söhne"/>
              </a:rPr>
              <a:t>Different instance types are optimized for specific use cases. For example:</a:t>
            </a:r>
          </a:p>
          <a:p>
            <a:pPr lvl="1"/>
            <a:r>
              <a:rPr lang="en-US" b="0" i="0" dirty="0">
                <a:solidFill>
                  <a:srgbClr val="374151"/>
                </a:solidFill>
                <a:effectLst/>
                <a:latin typeface="Söhne"/>
              </a:rPr>
              <a:t>General Purpose instances are suitable for a wide range of applications, including web servers and small to medium-sized databases.</a:t>
            </a:r>
          </a:p>
          <a:p>
            <a:pPr lvl="1"/>
            <a:r>
              <a:rPr lang="en-US" b="0" i="0" dirty="0">
                <a:solidFill>
                  <a:srgbClr val="374151"/>
                </a:solidFill>
                <a:effectLst/>
                <a:latin typeface="Söhne"/>
              </a:rPr>
              <a:t>Compute Optimized instances are designed for CPU-intensive workloads, like data analysis and scientific computing.</a:t>
            </a:r>
          </a:p>
          <a:p>
            <a:pPr lvl="1"/>
            <a:r>
              <a:rPr lang="en-US" b="0" i="0" dirty="0">
                <a:solidFill>
                  <a:srgbClr val="374151"/>
                </a:solidFill>
                <a:effectLst/>
                <a:latin typeface="Söhne"/>
              </a:rPr>
              <a:t>Memory Optimized instances are tailored for memory-intensive applications, such as in-memory databases and data analytics.</a:t>
            </a:r>
          </a:p>
          <a:p>
            <a:pPr lvl="1"/>
            <a:r>
              <a:rPr lang="en-US" b="0" i="0" dirty="0">
                <a:solidFill>
                  <a:srgbClr val="374151"/>
                </a:solidFill>
                <a:effectLst/>
                <a:latin typeface="Söhne"/>
              </a:rPr>
              <a:t>GPU instances are ideal for tasks like machine learning, deep learning, and rendering that require high-performance graphics processing.</a:t>
            </a:r>
          </a:p>
          <a:p>
            <a:pPr lvl="1"/>
            <a:r>
              <a:rPr lang="en-US" b="0" i="0" dirty="0">
                <a:solidFill>
                  <a:srgbClr val="374151"/>
                </a:solidFill>
                <a:effectLst/>
                <a:latin typeface="Söhne"/>
              </a:rPr>
              <a:t>Storage Optimized instances are optimized for high-capacity, low-latency storage requirements.</a:t>
            </a:r>
          </a:p>
        </p:txBody>
      </p:sp>
    </p:spTree>
    <p:extLst>
      <p:ext uri="{BB962C8B-B14F-4D97-AF65-F5344CB8AC3E}">
        <p14:creationId xmlns:p14="http://schemas.microsoft.com/office/powerpoint/2010/main" val="98646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Instance Types Pricing</a:t>
            </a:r>
          </a:p>
        </p:txBody>
      </p:sp>
      <p:sp>
        <p:nvSpPr>
          <p:cNvPr id="3" name="Content Placeholder 2"/>
          <p:cNvSpPr>
            <a:spLocks noGrp="1"/>
          </p:cNvSpPr>
          <p:nvPr>
            <p:ph idx="1"/>
          </p:nvPr>
        </p:nvSpPr>
        <p:spPr>
          <a:xfrm>
            <a:off x="483833" y="2438400"/>
            <a:ext cx="8229600" cy="3124200"/>
          </a:xfrm>
        </p:spPr>
        <p:txBody>
          <a:bodyPr>
            <a:normAutofit/>
          </a:bodyPr>
          <a:lstStyle/>
          <a:p>
            <a:r>
              <a:rPr lang="en-US" b="0" i="0" dirty="0">
                <a:solidFill>
                  <a:srgbClr val="374151"/>
                </a:solidFill>
                <a:effectLst/>
                <a:latin typeface="Söhne"/>
              </a:rPr>
              <a:t>AWS instance types come with different pricing options, including On-Demand, Reserved Instances (RIs), Spot Instances, and Savings Plans. </a:t>
            </a:r>
          </a:p>
          <a:p>
            <a:r>
              <a:rPr lang="en-US" b="0" i="0" dirty="0">
                <a:solidFill>
                  <a:srgbClr val="374151"/>
                </a:solidFill>
                <a:effectLst/>
                <a:latin typeface="Söhne"/>
              </a:rPr>
              <a:t>Pricing depends on factors like the instance type, region, and payment model.</a:t>
            </a:r>
          </a:p>
          <a:p>
            <a:r>
              <a:rPr lang="en-US" dirty="0">
                <a:solidFill>
                  <a:srgbClr val="374151"/>
                </a:solidFill>
                <a:latin typeface="Söhne"/>
              </a:rPr>
              <a:t>Click on the link below for instance type pricing models</a:t>
            </a:r>
          </a:p>
          <a:p>
            <a:pPr marL="0" indent="0">
              <a:buNone/>
            </a:pPr>
            <a:r>
              <a:rPr lang="en-US" b="0" i="0" dirty="0">
                <a:solidFill>
                  <a:srgbClr val="374151"/>
                </a:solidFill>
                <a:effectLst/>
                <a:latin typeface="Söhne"/>
                <a:hlinkClick r:id="rId2"/>
              </a:rPr>
              <a:t>https://aws.amazon.com/ec2/pricing/on-demand/</a:t>
            </a: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374678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Elastic IP</a:t>
            </a:r>
          </a:p>
        </p:txBody>
      </p:sp>
      <p:sp>
        <p:nvSpPr>
          <p:cNvPr id="3" name="Content Placeholder 2"/>
          <p:cNvSpPr>
            <a:spLocks noGrp="1"/>
          </p:cNvSpPr>
          <p:nvPr>
            <p:ph idx="1"/>
          </p:nvPr>
        </p:nvSpPr>
        <p:spPr>
          <a:xfrm>
            <a:off x="483833" y="2133600"/>
            <a:ext cx="8229600" cy="3886200"/>
          </a:xfrm>
        </p:spPr>
        <p:txBody>
          <a:bodyPr>
            <a:normAutofit/>
          </a:bodyPr>
          <a:lstStyle/>
          <a:p>
            <a:r>
              <a:rPr lang="en-US" b="0" i="0" dirty="0">
                <a:solidFill>
                  <a:srgbClr val="374151"/>
                </a:solidFill>
                <a:effectLst/>
                <a:latin typeface="Söhne"/>
              </a:rPr>
              <a:t>An </a:t>
            </a:r>
            <a:r>
              <a:rPr lang="en-US" b="1" i="0" dirty="0">
                <a:solidFill>
                  <a:srgbClr val="374151"/>
                </a:solidFill>
                <a:effectLst/>
                <a:latin typeface="Söhne"/>
              </a:rPr>
              <a:t>Elastic IP (EIP) </a:t>
            </a:r>
            <a:r>
              <a:rPr lang="en-US" b="0" i="0" dirty="0">
                <a:solidFill>
                  <a:srgbClr val="374151"/>
                </a:solidFill>
                <a:effectLst/>
                <a:latin typeface="Söhne"/>
              </a:rPr>
              <a:t>is a public IPv4 address provided by AWS that can be associated with an Amazon EC2 instance or certain other AWS resources. </a:t>
            </a:r>
          </a:p>
          <a:p>
            <a:r>
              <a:rPr lang="en-US" b="0" i="0" dirty="0">
                <a:solidFill>
                  <a:srgbClr val="374151"/>
                </a:solidFill>
                <a:effectLst/>
                <a:latin typeface="Söhne"/>
              </a:rPr>
              <a:t>EIPs are designed to make it easy to host applications and services that require a consistent public IP address, even when the underlying infrastructure changes. </a:t>
            </a:r>
          </a:p>
          <a:p>
            <a:r>
              <a:rPr lang="en-US" b="0" i="0" dirty="0">
                <a:solidFill>
                  <a:srgbClr val="374151"/>
                </a:solidFill>
                <a:effectLst/>
                <a:latin typeface="Söhne"/>
              </a:rPr>
              <a:t>Elastic IPs are public IPv4 addresses, which means they can be used to communicate over the internet.</a:t>
            </a:r>
          </a:p>
        </p:txBody>
      </p:sp>
    </p:spTree>
    <p:extLst>
      <p:ext uri="{BB962C8B-B14F-4D97-AF65-F5344CB8AC3E}">
        <p14:creationId xmlns:p14="http://schemas.microsoft.com/office/powerpoint/2010/main" val="18876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Dynamic and Static IP Addresses:</a:t>
            </a:r>
          </a:p>
        </p:txBody>
      </p:sp>
      <p:sp>
        <p:nvSpPr>
          <p:cNvPr id="3" name="Content Placeholder 2"/>
          <p:cNvSpPr>
            <a:spLocks noGrp="1"/>
          </p:cNvSpPr>
          <p:nvPr>
            <p:ph idx="1"/>
          </p:nvPr>
        </p:nvSpPr>
        <p:spPr>
          <a:xfrm>
            <a:off x="483833" y="2609088"/>
            <a:ext cx="8229600" cy="2895600"/>
          </a:xfrm>
        </p:spPr>
        <p:txBody>
          <a:bodyPr>
            <a:normAutofit/>
          </a:bodyPr>
          <a:lstStyle/>
          <a:p>
            <a:r>
              <a:rPr lang="en-US" b="0" i="0" dirty="0">
                <a:solidFill>
                  <a:srgbClr val="374151"/>
                </a:solidFill>
                <a:effectLst/>
                <a:latin typeface="Söhne"/>
              </a:rPr>
              <a:t>Unlike standard EC2 instances that receive dynamic public IP addresses that change when the instance is stopped or terminated, EIPs are static. </a:t>
            </a:r>
          </a:p>
          <a:p>
            <a:r>
              <a:rPr lang="en-US" b="0" i="0" dirty="0">
                <a:solidFill>
                  <a:srgbClr val="374151"/>
                </a:solidFill>
                <a:effectLst/>
                <a:latin typeface="Söhne"/>
              </a:rPr>
              <a:t>Once allocated, an EIP remains associated with your AWS account until you release it.</a:t>
            </a:r>
          </a:p>
        </p:txBody>
      </p:sp>
    </p:spTree>
    <p:extLst>
      <p:ext uri="{BB962C8B-B14F-4D97-AF65-F5344CB8AC3E}">
        <p14:creationId xmlns:p14="http://schemas.microsoft.com/office/powerpoint/2010/main" val="79115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Elastic IP Use Cases</a:t>
            </a:r>
          </a:p>
        </p:txBody>
      </p:sp>
      <p:sp>
        <p:nvSpPr>
          <p:cNvPr id="3" name="Content Placeholder 2"/>
          <p:cNvSpPr>
            <a:spLocks noGrp="1"/>
          </p:cNvSpPr>
          <p:nvPr>
            <p:ph idx="1"/>
          </p:nvPr>
        </p:nvSpPr>
        <p:spPr>
          <a:xfrm>
            <a:off x="483833" y="2286000"/>
            <a:ext cx="8229600" cy="4419600"/>
          </a:xfrm>
        </p:spPr>
        <p:txBody>
          <a:bodyPr>
            <a:normAutofit/>
          </a:bodyPr>
          <a:lstStyle/>
          <a:p>
            <a:r>
              <a:rPr lang="en-US" b="0" i="0" dirty="0">
                <a:solidFill>
                  <a:srgbClr val="374151"/>
                </a:solidFill>
                <a:effectLst/>
                <a:latin typeface="Söhne"/>
              </a:rPr>
              <a:t>Elastic IPs are commonly used for scenarios where you need a fixed and publicly routable IP address for your AWS resources, such as:</a:t>
            </a:r>
          </a:p>
          <a:p>
            <a:pPr lvl="1"/>
            <a:r>
              <a:rPr lang="en-US" b="0" i="0" dirty="0">
                <a:solidFill>
                  <a:srgbClr val="374151"/>
                </a:solidFill>
                <a:effectLst/>
                <a:latin typeface="Söhne"/>
              </a:rPr>
              <a:t>Hosting a website or web application with a consistent IP address.</a:t>
            </a:r>
          </a:p>
          <a:p>
            <a:pPr lvl="1"/>
            <a:r>
              <a:rPr lang="en-US" b="0" i="0" dirty="0">
                <a:solidFill>
                  <a:srgbClr val="374151"/>
                </a:solidFill>
                <a:effectLst/>
                <a:latin typeface="Söhne"/>
              </a:rPr>
              <a:t>Running email servers or DNS servers.</a:t>
            </a:r>
          </a:p>
          <a:p>
            <a:pPr lvl="1"/>
            <a:r>
              <a:rPr lang="en-US" b="0" i="0" dirty="0">
                <a:solidFill>
                  <a:srgbClr val="374151"/>
                </a:solidFill>
                <a:effectLst/>
                <a:latin typeface="Söhne"/>
              </a:rPr>
              <a:t>Implementing network appliances like firewalls and load balancers.</a:t>
            </a:r>
          </a:p>
          <a:p>
            <a:pPr lvl="1"/>
            <a:r>
              <a:rPr lang="en-US" b="0" i="0" dirty="0">
                <a:solidFill>
                  <a:srgbClr val="374151"/>
                </a:solidFill>
                <a:effectLst/>
                <a:latin typeface="Söhne"/>
              </a:rPr>
              <a:t>Maintaining IP reputation for outgoing emails or network communication.</a:t>
            </a:r>
          </a:p>
        </p:txBody>
      </p:sp>
    </p:spTree>
    <p:extLst>
      <p:ext uri="{BB962C8B-B14F-4D97-AF65-F5344CB8AC3E}">
        <p14:creationId xmlns:p14="http://schemas.microsoft.com/office/powerpoint/2010/main" val="903440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475488"/>
          </a:xfrm>
        </p:spPr>
        <p:txBody>
          <a:bodyPr>
            <a:noAutofit/>
          </a:bodyPr>
          <a:lstStyle/>
          <a:p>
            <a:pPr algn="ctr"/>
            <a:r>
              <a:rPr lang="en-US" sz="4000" b="1" dirty="0"/>
              <a:t>Elastic IP Billing and Costs</a:t>
            </a:r>
          </a:p>
        </p:txBody>
      </p:sp>
      <p:sp>
        <p:nvSpPr>
          <p:cNvPr id="3" name="Content Placeholder 2"/>
          <p:cNvSpPr>
            <a:spLocks noGrp="1"/>
          </p:cNvSpPr>
          <p:nvPr>
            <p:ph idx="1"/>
          </p:nvPr>
        </p:nvSpPr>
        <p:spPr>
          <a:xfrm>
            <a:off x="457200" y="2667000"/>
            <a:ext cx="8229600" cy="2667000"/>
          </a:xfrm>
        </p:spPr>
        <p:txBody>
          <a:bodyPr>
            <a:normAutofit/>
          </a:bodyPr>
          <a:lstStyle/>
          <a:p>
            <a:r>
              <a:rPr lang="en-US" b="0" i="0" dirty="0">
                <a:solidFill>
                  <a:srgbClr val="374151"/>
                </a:solidFill>
                <a:effectLst/>
                <a:latin typeface="Söhne"/>
              </a:rPr>
              <a:t>AWS charges a small hourly fee for each allocated Elastic IP address that is not associated with a running instance. However, if an EIP is attached to a running instance, there is no additional cost beyond the standard EC2 instance pricing.</a:t>
            </a:r>
          </a:p>
        </p:txBody>
      </p:sp>
    </p:spTree>
    <p:extLst>
      <p:ext uri="{BB962C8B-B14F-4D97-AF65-F5344CB8AC3E}">
        <p14:creationId xmlns:p14="http://schemas.microsoft.com/office/powerpoint/2010/main" val="415553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Security Groups</a:t>
            </a:r>
          </a:p>
        </p:txBody>
      </p:sp>
      <p:sp>
        <p:nvSpPr>
          <p:cNvPr id="3" name="Content Placeholder 2"/>
          <p:cNvSpPr>
            <a:spLocks noGrp="1"/>
          </p:cNvSpPr>
          <p:nvPr>
            <p:ph idx="1"/>
          </p:nvPr>
        </p:nvSpPr>
        <p:spPr>
          <a:xfrm>
            <a:off x="457200" y="2209800"/>
            <a:ext cx="8458200" cy="4419600"/>
          </a:xfrm>
        </p:spPr>
        <p:txBody>
          <a:bodyPr>
            <a:normAutofit/>
          </a:bodyPr>
          <a:lstStyle/>
          <a:p>
            <a:r>
              <a:rPr lang="en-US" b="0" i="0" dirty="0">
                <a:solidFill>
                  <a:srgbClr val="374151"/>
                </a:solidFill>
                <a:effectLst/>
                <a:latin typeface="Söhne"/>
              </a:rPr>
              <a:t>A </a:t>
            </a:r>
            <a:r>
              <a:rPr lang="en-US" b="1" i="0" dirty="0">
                <a:solidFill>
                  <a:srgbClr val="374151"/>
                </a:solidFill>
                <a:effectLst/>
                <a:latin typeface="Söhne"/>
              </a:rPr>
              <a:t>Security Group </a:t>
            </a:r>
            <a:r>
              <a:rPr lang="en-US" b="0" i="0" dirty="0">
                <a:solidFill>
                  <a:srgbClr val="374151"/>
                </a:solidFill>
                <a:effectLst/>
                <a:latin typeface="Söhne"/>
              </a:rPr>
              <a:t>is a fundamental component of the network security model that acts as a virtual firewall for controlling inbound and outbound traffic to AWS resources, primarily Amazon EC2 instances (virtual machines). </a:t>
            </a:r>
          </a:p>
          <a:p>
            <a:r>
              <a:rPr lang="en-US" b="0" i="0" dirty="0">
                <a:solidFill>
                  <a:srgbClr val="374151"/>
                </a:solidFill>
                <a:effectLst/>
                <a:latin typeface="Söhne"/>
              </a:rPr>
              <a:t>Security Groups are used to define rules that specify the allowed traffic sources, destination ports, and protocols for a group of resources. </a:t>
            </a:r>
          </a:p>
          <a:p>
            <a:r>
              <a:rPr lang="en-US" b="0" i="0" dirty="0">
                <a:solidFill>
                  <a:srgbClr val="374151"/>
                </a:solidFill>
                <a:effectLst/>
                <a:latin typeface="Söhne"/>
              </a:rPr>
              <a:t>Each EC2 instance can be associated with one or more Security Groups.</a:t>
            </a:r>
          </a:p>
        </p:txBody>
      </p:sp>
    </p:spTree>
    <p:extLst>
      <p:ext uri="{BB962C8B-B14F-4D97-AF65-F5344CB8AC3E}">
        <p14:creationId xmlns:p14="http://schemas.microsoft.com/office/powerpoint/2010/main" val="1168147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Security Groups</a:t>
            </a:r>
          </a:p>
        </p:txBody>
      </p:sp>
      <p:sp>
        <p:nvSpPr>
          <p:cNvPr id="3" name="Content Placeholder 2"/>
          <p:cNvSpPr>
            <a:spLocks noGrp="1"/>
          </p:cNvSpPr>
          <p:nvPr>
            <p:ph idx="1"/>
          </p:nvPr>
        </p:nvSpPr>
        <p:spPr>
          <a:xfrm>
            <a:off x="457200" y="2209800"/>
            <a:ext cx="8458200" cy="4419600"/>
          </a:xfrm>
        </p:spPr>
        <p:txBody>
          <a:bodyPr>
            <a:normAutofit/>
          </a:bodyPr>
          <a:lstStyle/>
          <a:p>
            <a:pPr algn="l">
              <a:buFont typeface="Arial" panose="020B0604020202020204" pitchFamily="34" charset="0"/>
              <a:buChar char="•"/>
            </a:pPr>
            <a:r>
              <a:rPr lang="en-US" b="0" i="0" dirty="0">
                <a:solidFill>
                  <a:srgbClr val="374151"/>
                </a:solidFill>
                <a:effectLst/>
                <a:latin typeface="Söhne"/>
              </a:rPr>
              <a:t>Security Group rules can be stateful, meaning if you allow inbound traffic from a specific IP address, the corresponding outbound response traffic is automatically allowed. You do not need to create separate outbound rules.</a:t>
            </a:r>
          </a:p>
          <a:p>
            <a:pPr algn="l">
              <a:buFont typeface="Arial" panose="020B0604020202020204" pitchFamily="34" charset="0"/>
              <a:buChar char="•"/>
            </a:pPr>
            <a:r>
              <a:rPr lang="en-US" b="0" i="0" dirty="0">
                <a:solidFill>
                  <a:srgbClr val="374151"/>
                </a:solidFill>
                <a:effectLst/>
                <a:latin typeface="Söhne"/>
              </a:rPr>
              <a:t>Security Groups are stateless for outbound traffic, so you need to define rules for outbound traffic separately if needed.</a:t>
            </a:r>
          </a:p>
        </p:txBody>
      </p:sp>
    </p:spTree>
    <p:extLst>
      <p:ext uri="{BB962C8B-B14F-4D97-AF65-F5344CB8AC3E}">
        <p14:creationId xmlns:p14="http://schemas.microsoft.com/office/powerpoint/2010/main" val="290994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Security Groups</a:t>
            </a:r>
          </a:p>
        </p:txBody>
      </p:sp>
      <p:sp>
        <p:nvSpPr>
          <p:cNvPr id="3" name="Content Placeholder 2"/>
          <p:cNvSpPr>
            <a:spLocks noGrp="1"/>
          </p:cNvSpPr>
          <p:nvPr>
            <p:ph idx="1"/>
          </p:nvPr>
        </p:nvSpPr>
        <p:spPr>
          <a:xfrm>
            <a:off x="457200" y="2133600"/>
            <a:ext cx="8458200" cy="4495800"/>
          </a:xfrm>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When you launch an EC2 instance, it is automatically associated with a default Security Group. </a:t>
            </a:r>
          </a:p>
          <a:p>
            <a:pPr algn="l">
              <a:buFont typeface="Arial" panose="020B0604020202020204" pitchFamily="34" charset="0"/>
              <a:buChar char="•"/>
            </a:pPr>
            <a:r>
              <a:rPr lang="en-US" b="0" i="0" dirty="0">
                <a:solidFill>
                  <a:srgbClr val="374151"/>
                </a:solidFill>
                <a:effectLst/>
                <a:latin typeface="Söhne"/>
              </a:rPr>
              <a:t>By default, all inbound traffic to an instance is denied, and all outbound traffic is allowed. </a:t>
            </a:r>
          </a:p>
          <a:p>
            <a:pPr algn="l">
              <a:buFont typeface="Arial" panose="020B0604020202020204" pitchFamily="34" charset="0"/>
              <a:buChar char="•"/>
            </a:pPr>
            <a:r>
              <a:rPr lang="en-US" b="0" i="0" dirty="0">
                <a:solidFill>
                  <a:srgbClr val="374151"/>
                </a:solidFill>
                <a:effectLst/>
                <a:latin typeface="Söhne"/>
              </a:rPr>
              <a:t>You can modify the default Security Group rules to suit your requirements.</a:t>
            </a:r>
          </a:p>
          <a:p>
            <a:pPr algn="l">
              <a:buFont typeface="Arial" panose="020B0604020202020204" pitchFamily="34" charset="0"/>
              <a:buChar char="•"/>
            </a:pPr>
            <a:r>
              <a:rPr lang="en-US" dirty="0">
                <a:solidFill>
                  <a:srgbClr val="374151"/>
                </a:solidFill>
                <a:latin typeface="Söhne"/>
              </a:rPr>
              <a:t>You can equally create a custom security group for your instance.</a:t>
            </a:r>
          </a:p>
          <a:p>
            <a:pPr algn="l">
              <a:buFont typeface="Arial" panose="020B0604020202020204" pitchFamily="34" charset="0"/>
              <a:buChar char="•"/>
            </a:pPr>
            <a:r>
              <a:rPr lang="en-US" b="0" i="0" dirty="0">
                <a:solidFill>
                  <a:srgbClr val="374151"/>
                </a:solidFill>
                <a:effectLst/>
                <a:latin typeface="Söhne"/>
              </a:rPr>
              <a:t>You can associate one or more security </a:t>
            </a:r>
            <a:r>
              <a:rPr lang="en-US" dirty="0">
                <a:solidFill>
                  <a:srgbClr val="374151"/>
                </a:solidFill>
                <a:latin typeface="Söhne"/>
              </a:rPr>
              <a:t>group to an instance and likely associate same security group to multiple instances</a:t>
            </a:r>
            <a:endParaRPr lang="en-US" b="0" i="0" dirty="0">
              <a:solidFill>
                <a:srgbClr val="374151"/>
              </a:solidFill>
              <a:effectLst/>
              <a:latin typeface="Söhne"/>
            </a:endParaRPr>
          </a:p>
        </p:txBody>
      </p:sp>
    </p:spTree>
    <p:extLst>
      <p:ext uri="{BB962C8B-B14F-4D97-AF65-F5344CB8AC3E}">
        <p14:creationId xmlns:p14="http://schemas.microsoft.com/office/powerpoint/2010/main" val="2598480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Security Groups</a:t>
            </a:r>
          </a:p>
        </p:txBody>
      </p:sp>
      <p:sp>
        <p:nvSpPr>
          <p:cNvPr id="3" name="Content Placeholder 2"/>
          <p:cNvSpPr>
            <a:spLocks noGrp="1"/>
          </p:cNvSpPr>
          <p:nvPr>
            <p:ph idx="1"/>
          </p:nvPr>
        </p:nvSpPr>
        <p:spPr>
          <a:xfrm>
            <a:off x="457200" y="2133600"/>
            <a:ext cx="8458200" cy="4495800"/>
          </a:xfrm>
        </p:spPr>
        <p:txBody>
          <a:bodyPr>
            <a:normAutofit/>
          </a:bodyPr>
          <a:lstStyle/>
          <a:p>
            <a:pPr algn="l">
              <a:buFont typeface="Arial" panose="020B0604020202020204" pitchFamily="34" charset="0"/>
              <a:buChar char="•"/>
            </a:pPr>
            <a:r>
              <a:rPr lang="en-US" b="0" i="0" dirty="0">
                <a:solidFill>
                  <a:srgbClr val="374151"/>
                </a:solidFill>
                <a:effectLst/>
                <a:latin typeface="Söhne"/>
              </a:rPr>
              <a:t>Security Group rules are evaluated based on the principle of "least privilege." If a rule explicitly allows traffic, it is permitted. Otherwise, traffic is denied by default.</a:t>
            </a:r>
          </a:p>
          <a:p>
            <a:pPr algn="l">
              <a:buFont typeface="Arial" panose="020B0604020202020204" pitchFamily="34" charset="0"/>
              <a:buChar char="•"/>
            </a:pPr>
            <a:r>
              <a:rPr lang="en-US" b="0" i="0" dirty="0">
                <a:solidFill>
                  <a:srgbClr val="374151"/>
                </a:solidFill>
                <a:effectLst/>
                <a:latin typeface="Söhne"/>
              </a:rPr>
              <a:t>When multiple Security Groups are associated with an instance, the rules are effectively combined, and the most permissive rule is applied.</a:t>
            </a:r>
          </a:p>
          <a:p>
            <a:pPr algn="l">
              <a:buFont typeface="Arial" panose="020B0604020202020204" pitchFamily="34" charset="0"/>
              <a:buChar char="•"/>
            </a:pPr>
            <a:r>
              <a:rPr lang="en-US" b="0" i="0" dirty="0">
                <a:solidFill>
                  <a:srgbClr val="374151"/>
                </a:solidFill>
                <a:effectLst/>
                <a:latin typeface="Söhne"/>
              </a:rPr>
              <a:t>Security Group rule updates take effect immediately, and changes to rules do not require instance restarts or downtime.</a:t>
            </a:r>
          </a:p>
        </p:txBody>
      </p:sp>
    </p:spTree>
    <p:extLst>
      <p:ext uri="{BB962C8B-B14F-4D97-AF65-F5344CB8AC3E}">
        <p14:creationId xmlns:p14="http://schemas.microsoft.com/office/powerpoint/2010/main" val="288459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4000" b="1" dirty="0" err="1"/>
              <a:t>keyPair</a:t>
            </a:r>
            <a:r>
              <a:rPr lang="en-US" sz="4000" b="1" dirty="0"/>
              <a:t> </a:t>
            </a:r>
          </a:p>
        </p:txBody>
      </p:sp>
      <p:sp>
        <p:nvSpPr>
          <p:cNvPr id="3" name="Content Placeholder 2"/>
          <p:cNvSpPr>
            <a:spLocks noGrp="1"/>
          </p:cNvSpPr>
          <p:nvPr>
            <p:ph idx="1"/>
          </p:nvPr>
        </p:nvSpPr>
        <p:spPr>
          <a:xfrm>
            <a:off x="456460" y="2362200"/>
            <a:ext cx="8229600" cy="2971800"/>
          </a:xfrm>
        </p:spPr>
        <p:txBody>
          <a:bodyPr>
            <a:normAutofit/>
          </a:bodyPr>
          <a:lstStyle/>
          <a:p>
            <a:r>
              <a:rPr lang="en-US" b="0" i="0" dirty="0">
                <a:solidFill>
                  <a:srgbClr val="374151"/>
                </a:solidFill>
                <a:effectLst/>
                <a:latin typeface="Söhne"/>
              </a:rPr>
              <a:t>In AWS, a </a:t>
            </a:r>
            <a:r>
              <a:rPr lang="en-US" b="1" i="0" dirty="0">
                <a:solidFill>
                  <a:srgbClr val="374151"/>
                </a:solidFill>
                <a:effectLst/>
                <a:latin typeface="Söhne"/>
              </a:rPr>
              <a:t>key pair </a:t>
            </a:r>
            <a:r>
              <a:rPr lang="en-US" b="0" i="0" dirty="0">
                <a:solidFill>
                  <a:srgbClr val="374151"/>
                </a:solidFill>
                <a:effectLst/>
                <a:latin typeface="Söhne"/>
              </a:rPr>
              <a:t>refers to a set of cryptographic keys used for securely accessing and managing EC2 instances (virtual machines). </a:t>
            </a:r>
          </a:p>
          <a:p>
            <a:r>
              <a:rPr lang="en-US" b="0" i="0" dirty="0">
                <a:solidFill>
                  <a:srgbClr val="374151"/>
                </a:solidFill>
                <a:effectLst/>
                <a:latin typeface="Söhne"/>
              </a:rPr>
              <a:t>AWS uses key pairs as part of its security model to ensure that only authorized individuals or systems can access and control AWS resources.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Security Groups Use Cases</a:t>
            </a:r>
          </a:p>
        </p:txBody>
      </p:sp>
      <p:sp>
        <p:nvSpPr>
          <p:cNvPr id="3" name="Content Placeholder 2"/>
          <p:cNvSpPr>
            <a:spLocks noGrp="1"/>
          </p:cNvSpPr>
          <p:nvPr>
            <p:ph idx="1"/>
          </p:nvPr>
        </p:nvSpPr>
        <p:spPr>
          <a:xfrm>
            <a:off x="457200" y="2514600"/>
            <a:ext cx="8458200" cy="3886200"/>
          </a:xfrm>
        </p:spPr>
        <p:txBody>
          <a:bodyPr>
            <a:normAutofit/>
          </a:bodyPr>
          <a:lstStyle/>
          <a:p>
            <a:r>
              <a:rPr lang="en-US" b="0" i="0" dirty="0">
                <a:solidFill>
                  <a:srgbClr val="374151"/>
                </a:solidFill>
                <a:effectLst/>
                <a:latin typeface="Söhne"/>
              </a:rPr>
              <a:t>Security Groups are used for various security-related tasks, such as:</a:t>
            </a:r>
          </a:p>
          <a:p>
            <a:pPr lvl="1"/>
            <a:r>
              <a:rPr lang="en-US" b="0" i="0" dirty="0">
                <a:solidFill>
                  <a:srgbClr val="374151"/>
                </a:solidFill>
                <a:effectLst/>
                <a:latin typeface="Söhne"/>
              </a:rPr>
              <a:t>Restricting SSH (Secure Shell) access to a specific set of trusted IP addresses.</a:t>
            </a:r>
          </a:p>
          <a:p>
            <a:pPr lvl="1"/>
            <a:r>
              <a:rPr lang="en-US" b="0" i="0" dirty="0">
                <a:solidFill>
                  <a:srgbClr val="374151"/>
                </a:solidFill>
                <a:effectLst/>
                <a:latin typeface="Söhne"/>
              </a:rPr>
              <a:t>Allowing only specific IP addresses to access web applications running on EC2 instances.</a:t>
            </a:r>
          </a:p>
          <a:p>
            <a:pPr lvl="1"/>
            <a:r>
              <a:rPr lang="en-US" b="0" i="0" dirty="0">
                <a:solidFill>
                  <a:srgbClr val="374151"/>
                </a:solidFill>
                <a:effectLst/>
                <a:latin typeface="Söhne"/>
              </a:rPr>
              <a:t>Defining network access control policies for databases, web servers, and other resources.</a:t>
            </a:r>
          </a:p>
        </p:txBody>
      </p:sp>
    </p:spTree>
    <p:extLst>
      <p:ext uri="{BB962C8B-B14F-4D97-AF65-F5344CB8AC3E}">
        <p14:creationId xmlns:p14="http://schemas.microsoft.com/office/powerpoint/2010/main" val="1211114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Network ACLs vs. Security Groups</a:t>
            </a:r>
          </a:p>
        </p:txBody>
      </p:sp>
      <p:sp>
        <p:nvSpPr>
          <p:cNvPr id="3" name="Content Placeholder 2"/>
          <p:cNvSpPr>
            <a:spLocks noGrp="1"/>
          </p:cNvSpPr>
          <p:nvPr>
            <p:ph idx="1"/>
          </p:nvPr>
        </p:nvSpPr>
        <p:spPr>
          <a:xfrm>
            <a:off x="457200" y="2743200"/>
            <a:ext cx="8458200" cy="2590800"/>
          </a:xfrm>
        </p:spPr>
        <p:txBody>
          <a:bodyPr>
            <a:normAutofit/>
          </a:bodyPr>
          <a:lstStyle/>
          <a:p>
            <a:r>
              <a:rPr lang="en-US" b="0" i="0" dirty="0">
                <a:solidFill>
                  <a:srgbClr val="374151"/>
                </a:solidFill>
                <a:effectLst/>
                <a:latin typeface="Söhne"/>
              </a:rPr>
              <a:t>While Security Groups control traffic at the instance level, Network Access Control Lists (Network ACLs) operate at the subnet level. Network ACLs provide an additional layer of control for traffic between subnets within a Virtual Private Cloud (VPC).</a:t>
            </a:r>
          </a:p>
        </p:txBody>
      </p:sp>
    </p:spTree>
    <p:extLst>
      <p:ext uri="{BB962C8B-B14F-4D97-AF65-F5344CB8AC3E}">
        <p14:creationId xmlns:p14="http://schemas.microsoft.com/office/powerpoint/2010/main" val="2881818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Elastic block storage (EBS)</a:t>
            </a:r>
          </a:p>
        </p:txBody>
      </p:sp>
      <p:sp>
        <p:nvSpPr>
          <p:cNvPr id="3" name="Content Placeholder 2"/>
          <p:cNvSpPr>
            <a:spLocks noGrp="1"/>
          </p:cNvSpPr>
          <p:nvPr>
            <p:ph idx="1"/>
          </p:nvPr>
        </p:nvSpPr>
        <p:spPr>
          <a:xfrm>
            <a:off x="457200" y="2133600"/>
            <a:ext cx="8458200" cy="4419600"/>
          </a:xfrm>
        </p:spPr>
        <p:txBody>
          <a:bodyPr>
            <a:normAutofit/>
          </a:bodyPr>
          <a:lstStyle/>
          <a:p>
            <a:r>
              <a:rPr lang="en-US" b="0" i="0" dirty="0">
                <a:solidFill>
                  <a:srgbClr val="374151"/>
                </a:solidFill>
                <a:effectLst/>
                <a:latin typeface="Söhne"/>
              </a:rPr>
              <a:t>Amazon Elastic Block Store (Amazon EBS) is a block-level type storage that is designed for use with Amazon EC2 instances. </a:t>
            </a:r>
          </a:p>
          <a:p>
            <a:r>
              <a:rPr lang="en-US" b="0" i="0" dirty="0">
                <a:solidFill>
                  <a:srgbClr val="374151"/>
                </a:solidFill>
                <a:effectLst/>
                <a:latin typeface="Söhne"/>
              </a:rPr>
              <a:t>EBS allows you to create and attach persistent block storage volumes to your EC2 instances, providing scalable and durable storage for your data and applications. </a:t>
            </a:r>
          </a:p>
          <a:p>
            <a:r>
              <a:rPr lang="en-US" b="0" i="0" dirty="0">
                <a:solidFill>
                  <a:srgbClr val="374151"/>
                </a:solidFill>
                <a:effectLst/>
                <a:latin typeface="Söhne"/>
              </a:rPr>
              <a:t>Amazon EBS provides block-level storage volumes, which are similar to hard drives or SSDs. </a:t>
            </a:r>
          </a:p>
          <a:p>
            <a:r>
              <a:rPr lang="en-US" b="0" i="0" dirty="0">
                <a:solidFill>
                  <a:srgbClr val="374151"/>
                </a:solidFill>
                <a:effectLst/>
                <a:latin typeface="Söhne"/>
              </a:rPr>
              <a:t>These volumes can be attached to EC2 instances to store data and files.</a:t>
            </a:r>
          </a:p>
        </p:txBody>
      </p:sp>
    </p:spTree>
    <p:extLst>
      <p:ext uri="{BB962C8B-B14F-4D97-AF65-F5344CB8AC3E}">
        <p14:creationId xmlns:p14="http://schemas.microsoft.com/office/powerpoint/2010/main" val="253491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Types of EBS Volumes</a:t>
            </a:r>
          </a:p>
        </p:txBody>
      </p:sp>
      <p:sp>
        <p:nvSpPr>
          <p:cNvPr id="3" name="Content Placeholder 2"/>
          <p:cNvSpPr>
            <a:spLocks noGrp="1"/>
          </p:cNvSpPr>
          <p:nvPr>
            <p:ph idx="1"/>
          </p:nvPr>
        </p:nvSpPr>
        <p:spPr>
          <a:xfrm>
            <a:off x="457200" y="1828800"/>
            <a:ext cx="8458200" cy="4876800"/>
          </a:xfrm>
        </p:spPr>
        <p:txBody>
          <a:bodyPr>
            <a:normAutofit fontScale="92500"/>
          </a:bodyPr>
          <a:lstStyle/>
          <a:p>
            <a:r>
              <a:rPr lang="en-US" b="0" i="0" dirty="0">
                <a:solidFill>
                  <a:srgbClr val="374151"/>
                </a:solidFill>
                <a:effectLst/>
                <a:latin typeface="Söhne"/>
              </a:rPr>
              <a:t>Amazon EBS offers several types of storage volumes, each optimized for different use cases:</a:t>
            </a:r>
          </a:p>
          <a:p>
            <a:pPr lvl="1"/>
            <a:r>
              <a:rPr lang="en-US" b="1" i="0" dirty="0">
                <a:solidFill>
                  <a:srgbClr val="374151"/>
                </a:solidFill>
                <a:effectLst/>
                <a:latin typeface="Söhne"/>
              </a:rPr>
              <a:t>General Purpose (SSD):</a:t>
            </a:r>
            <a:r>
              <a:rPr lang="en-US" b="0" i="0" dirty="0">
                <a:solidFill>
                  <a:srgbClr val="374151"/>
                </a:solidFill>
                <a:effectLst/>
                <a:latin typeface="Söhne"/>
              </a:rPr>
              <a:t> Provides a balance of price and performance and is suitable for a wide range of workloads.</a:t>
            </a:r>
          </a:p>
          <a:p>
            <a:pPr lvl="1"/>
            <a:r>
              <a:rPr lang="en-US" b="1" i="0" dirty="0">
                <a:solidFill>
                  <a:srgbClr val="374151"/>
                </a:solidFill>
                <a:effectLst/>
                <a:latin typeface="Söhne"/>
              </a:rPr>
              <a:t>Provisioned IOPS (SSD):</a:t>
            </a:r>
            <a:r>
              <a:rPr lang="en-US" b="0" i="0" dirty="0">
                <a:solidFill>
                  <a:srgbClr val="374151"/>
                </a:solidFill>
                <a:effectLst/>
                <a:latin typeface="Söhne"/>
              </a:rPr>
              <a:t> Designed for I/O-intensive applications that require high and consistent input/output operations per second (IOPS).</a:t>
            </a:r>
          </a:p>
          <a:p>
            <a:pPr lvl="1"/>
            <a:r>
              <a:rPr lang="en-US" b="1" i="0" dirty="0">
                <a:solidFill>
                  <a:srgbClr val="374151"/>
                </a:solidFill>
                <a:effectLst/>
                <a:latin typeface="Söhne"/>
              </a:rPr>
              <a:t>Throughput Optimized (HDD):</a:t>
            </a:r>
            <a:r>
              <a:rPr lang="en-US" b="0" i="0" dirty="0">
                <a:solidFill>
                  <a:srgbClr val="374151"/>
                </a:solidFill>
                <a:effectLst/>
                <a:latin typeface="Söhne"/>
              </a:rPr>
              <a:t> Optimized for high-throughput workloads that require sequential read and write access to data.</a:t>
            </a:r>
          </a:p>
          <a:p>
            <a:pPr lvl="1"/>
            <a:r>
              <a:rPr lang="en-US" b="1" i="0" dirty="0">
                <a:solidFill>
                  <a:srgbClr val="374151"/>
                </a:solidFill>
                <a:effectLst/>
                <a:latin typeface="Söhne"/>
              </a:rPr>
              <a:t>Cold HDD:</a:t>
            </a:r>
            <a:r>
              <a:rPr lang="en-US" b="0" i="0" dirty="0">
                <a:solidFill>
                  <a:srgbClr val="374151"/>
                </a:solidFill>
                <a:effectLst/>
                <a:latin typeface="Söhne"/>
              </a:rPr>
              <a:t> Ideal for infrequently accessed data that needs cost-effective storage.</a:t>
            </a:r>
          </a:p>
          <a:p>
            <a:pPr lvl="1"/>
            <a:r>
              <a:rPr lang="en-US" b="1" i="0" dirty="0">
                <a:solidFill>
                  <a:srgbClr val="374151"/>
                </a:solidFill>
                <a:effectLst/>
                <a:latin typeface="Söhne"/>
              </a:rPr>
              <a:t>Magnetic (HDD):</a:t>
            </a:r>
            <a:r>
              <a:rPr lang="en-US" b="0" i="0" dirty="0">
                <a:solidFill>
                  <a:srgbClr val="374151"/>
                </a:solidFill>
                <a:effectLst/>
                <a:latin typeface="Söhne"/>
              </a:rPr>
              <a:t> Provides the lowest cost per gigabyte and is suitable for low-latency, infrequent access workloads.</a:t>
            </a:r>
          </a:p>
        </p:txBody>
      </p:sp>
    </p:spTree>
    <p:extLst>
      <p:ext uri="{BB962C8B-B14F-4D97-AF65-F5344CB8AC3E}">
        <p14:creationId xmlns:p14="http://schemas.microsoft.com/office/powerpoint/2010/main" val="1853040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EBS Volumes</a:t>
            </a:r>
          </a:p>
        </p:txBody>
      </p:sp>
      <p:sp>
        <p:nvSpPr>
          <p:cNvPr id="3" name="Content Placeholder 2"/>
          <p:cNvSpPr>
            <a:spLocks noGrp="1"/>
          </p:cNvSpPr>
          <p:nvPr>
            <p:ph idx="1"/>
          </p:nvPr>
        </p:nvSpPr>
        <p:spPr>
          <a:xfrm>
            <a:off x="457200" y="1828800"/>
            <a:ext cx="8458200" cy="4876800"/>
          </a:xfrm>
        </p:spPr>
        <p:txBody>
          <a:bodyPr>
            <a:normAutofit lnSpcReduction="10000"/>
          </a:bodyPr>
          <a:lstStyle/>
          <a:p>
            <a:r>
              <a:rPr lang="en-US" b="0" i="0" dirty="0">
                <a:solidFill>
                  <a:srgbClr val="374151"/>
                </a:solidFill>
                <a:effectLst/>
                <a:latin typeface="Söhne"/>
              </a:rPr>
              <a:t>EBS volumes can be easily created, attached, and resized as needed. You can scale your storage up or down without affecting the EC2 instance.</a:t>
            </a:r>
          </a:p>
          <a:p>
            <a:r>
              <a:rPr lang="en-US" b="0" i="0" dirty="0">
                <a:solidFill>
                  <a:srgbClr val="374151"/>
                </a:solidFill>
                <a:effectLst/>
                <a:latin typeface="Söhne"/>
              </a:rPr>
              <a:t>Amazon EBS volumes are designed for high durability and availability. They are replicated within a specific Availability Zone (AZ) to ensure data redundancy.</a:t>
            </a:r>
            <a:endParaRPr lang="en-US" dirty="0">
              <a:solidFill>
                <a:srgbClr val="374151"/>
              </a:solidFill>
              <a:latin typeface="Söhne"/>
            </a:endParaRPr>
          </a:p>
          <a:p>
            <a:r>
              <a:rPr lang="en-US" b="0" i="0" dirty="0">
                <a:solidFill>
                  <a:srgbClr val="374151"/>
                </a:solidFill>
                <a:effectLst/>
                <a:latin typeface="Söhne"/>
              </a:rPr>
              <a:t>EBS volumes can be snapshotted, creating a point-in-time copy of the data. Snapshots are stored in Amazon S3 and can be used for data backup, recovery, and cloning.</a:t>
            </a:r>
          </a:p>
          <a:p>
            <a:r>
              <a:rPr lang="en-US" b="0" i="0" dirty="0">
                <a:solidFill>
                  <a:srgbClr val="374151"/>
                </a:solidFill>
                <a:effectLst/>
                <a:latin typeface="Söhne"/>
              </a:rPr>
              <a:t>EBS volumes support encryption at rest using AWS Key Management Service (KMS). You can encrypt both new and existing volumes for added security.</a:t>
            </a:r>
          </a:p>
        </p:txBody>
      </p:sp>
    </p:spTree>
    <p:extLst>
      <p:ext uri="{BB962C8B-B14F-4D97-AF65-F5344CB8AC3E}">
        <p14:creationId xmlns:p14="http://schemas.microsoft.com/office/powerpoint/2010/main" val="904223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EBS Volumes</a:t>
            </a:r>
          </a:p>
        </p:txBody>
      </p:sp>
      <p:sp>
        <p:nvSpPr>
          <p:cNvPr id="3" name="Content Placeholder 2"/>
          <p:cNvSpPr>
            <a:spLocks noGrp="1"/>
          </p:cNvSpPr>
          <p:nvPr>
            <p:ph idx="1"/>
          </p:nvPr>
        </p:nvSpPr>
        <p:spPr>
          <a:xfrm>
            <a:off x="342900" y="3048000"/>
            <a:ext cx="8458200" cy="2209800"/>
          </a:xfrm>
        </p:spPr>
        <p:txBody>
          <a:bodyPr>
            <a:normAutofit/>
          </a:bodyPr>
          <a:lstStyle/>
          <a:p>
            <a:pPr algn="l"/>
            <a:r>
              <a:rPr lang="en-US" b="0" i="0" dirty="0">
                <a:solidFill>
                  <a:srgbClr val="374151"/>
                </a:solidFill>
                <a:effectLst/>
                <a:latin typeface="Söhne"/>
              </a:rPr>
              <a:t>EBS volumes are AZ-specific, so they can only be attached to EC2 instances in the same AZ. </a:t>
            </a:r>
          </a:p>
          <a:p>
            <a:pPr algn="l"/>
            <a:r>
              <a:rPr lang="en-US" b="0" i="0" dirty="0">
                <a:solidFill>
                  <a:srgbClr val="374151"/>
                </a:solidFill>
                <a:effectLst/>
                <a:latin typeface="Söhne"/>
              </a:rPr>
              <a:t>Amazon EBS plays a critical role in providing scalable and reliable block storage for EC2 instances in AWS. </a:t>
            </a:r>
          </a:p>
        </p:txBody>
      </p:sp>
    </p:spTree>
    <p:extLst>
      <p:ext uri="{BB962C8B-B14F-4D97-AF65-F5344CB8AC3E}">
        <p14:creationId xmlns:p14="http://schemas.microsoft.com/office/powerpoint/2010/main" val="34926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EBS Snapshots</a:t>
            </a:r>
          </a:p>
        </p:txBody>
      </p:sp>
      <p:sp>
        <p:nvSpPr>
          <p:cNvPr id="3" name="Content Placeholder 2"/>
          <p:cNvSpPr>
            <a:spLocks noGrp="1"/>
          </p:cNvSpPr>
          <p:nvPr>
            <p:ph idx="1"/>
          </p:nvPr>
        </p:nvSpPr>
        <p:spPr>
          <a:xfrm>
            <a:off x="342900" y="2590800"/>
            <a:ext cx="8458200" cy="3810000"/>
          </a:xfrm>
        </p:spPr>
        <p:txBody>
          <a:bodyPr>
            <a:normAutofit/>
          </a:bodyPr>
          <a:lstStyle/>
          <a:p>
            <a:pPr algn="l"/>
            <a:r>
              <a:rPr lang="en-US" b="0" i="0" dirty="0">
                <a:solidFill>
                  <a:srgbClr val="374151"/>
                </a:solidFill>
                <a:effectLst/>
                <a:latin typeface="Söhne"/>
              </a:rPr>
              <a:t>Amazon Elastic Block Store (EBS) Snapshots are point-in-time copies of EBS volumes in AWS. </a:t>
            </a:r>
          </a:p>
          <a:p>
            <a:pPr algn="l"/>
            <a:r>
              <a:rPr lang="en-US" b="0" i="0" dirty="0">
                <a:solidFill>
                  <a:srgbClr val="374151"/>
                </a:solidFill>
                <a:effectLst/>
                <a:latin typeface="Söhne"/>
              </a:rPr>
              <a:t>These snapshots capture the entire state of an EBS volume, including its data, configuration, and metadata, at the moment the snapshot is created. </a:t>
            </a:r>
          </a:p>
          <a:p>
            <a:pPr algn="l"/>
            <a:r>
              <a:rPr lang="en-US" b="0" i="0" dirty="0">
                <a:solidFill>
                  <a:srgbClr val="374151"/>
                </a:solidFill>
                <a:effectLst/>
                <a:latin typeface="Söhne"/>
              </a:rPr>
              <a:t>EBS snapshots are a crucial tool for data backup, recovery, and data management in AWS. </a:t>
            </a:r>
          </a:p>
        </p:txBody>
      </p:sp>
    </p:spTree>
    <p:extLst>
      <p:ext uri="{BB962C8B-B14F-4D97-AF65-F5344CB8AC3E}">
        <p14:creationId xmlns:p14="http://schemas.microsoft.com/office/powerpoint/2010/main" val="252310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EBS Snapshots</a:t>
            </a:r>
          </a:p>
        </p:txBody>
      </p:sp>
      <p:sp>
        <p:nvSpPr>
          <p:cNvPr id="3" name="Content Placeholder 2"/>
          <p:cNvSpPr>
            <a:spLocks noGrp="1"/>
          </p:cNvSpPr>
          <p:nvPr>
            <p:ph idx="1"/>
          </p:nvPr>
        </p:nvSpPr>
        <p:spPr>
          <a:xfrm>
            <a:off x="342900" y="2590800"/>
            <a:ext cx="8458200" cy="3810000"/>
          </a:xfrm>
        </p:spPr>
        <p:txBody>
          <a:bodyPr>
            <a:normAutofit/>
          </a:bodyPr>
          <a:lstStyle/>
          <a:p>
            <a:pPr algn="l"/>
            <a:r>
              <a:rPr lang="en-US" b="0" i="0" dirty="0">
                <a:solidFill>
                  <a:srgbClr val="374151"/>
                </a:solidFill>
                <a:effectLst/>
                <a:latin typeface="Söhne"/>
              </a:rPr>
              <a:t>EBS snapshots serve as a reliable means of backing up your EBS volumes. You can create snapshots of your volumes to protect your data against data loss, accidental deletions, or volume failures.</a:t>
            </a:r>
          </a:p>
          <a:p>
            <a:pPr algn="l"/>
            <a:r>
              <a:rPr lang="en-US" b="0" i="0" dirty="0">
                <a:solidFill>
                  <a:srgbClr val="374151"/>
                </a:solidFill>
                <a:effectLst/>
                <a:latin typeface="Söhne"/>
              </a:rPr>
              <a:t>EBS snapshots are incremental, meaning that only the data that has changed since the last snapshot is saved. This efficiency reduces storage costs and speeds up the snapshot creation process.</a:t>
            </a:r>
          </a:p>
        </p:txBody>
      </p:sp>
    </p:spTree>
    <p:extLst>
      <p:ext uri="{BB962C8B-B14F-4D97-AF65-F5344CB8AC3E}">
        <p14:creationId xmlns:p14="http://schemas.microsoft.com/office/powerpoint/2010/main" val="391070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EBS Snapshots</a:t>
            </a:r>
          </a:p>
        </p:txBody>
      </p:sp>
      <p:sp>
        <p:nvSpPr>
          <p:cNvPr id="3" name="Content Placeholder 2"/>
          <p:cNvSpPr>
            <a:spLocks noGrp="1"/>
          </p:cNvSpPr>
          <p:nvPr>
            <p:ph idx="1"/>
          </p:nvPr>
        </p:nvSpPr>
        <p:spPr>
          <a:xfrm>
            <a:off x="342900" y="2590800"/>
            <a:ext cx="8458200" cy="3810000"/>
          </a:xfrm>
        </p:spPr>
        <p:txBody>
          <a:bodyPr>
            <a:normAutofit/>
          </a:bodyPr>
          <a:lstStyle/>
          <a:p>
            <a:pPr algn="l"/>
            <a:r>
              <a:rPr lang="en-US" b="0" i="0" dirty="0">
                <a:solidFill>
                  <a:srgbClr val="374151"/>
                </a:solidFill>
                <a:effectLst/>
                <a:latin typeface="Söhne"/>
              </a:rPr>
              <a:t>EBS snapshots are regional resources, meaning they are specific to an AWS region. You can copy snapshots to other regions for redundancy or disaster recovery purposes.</a:t>
            </a:r>
          </a:p>
          <a:p>
            <a:pPr algn="l"/>
            <a:r>
              <a:rPr lang="en-US" b="0" i="0" dirty="0">
                <a:solidFill>
                  <a:srgbClr val="374151"/>
                </a:solidFill>
                <a:effectLst/>
                <a:latin typeface="Söhne"/>
              </a:rPr>
              <a:t>EBS snapshots can be encrypted using AWS Key Management Service (KMS) keys. Encrypted snapshots provide an additional layer of security for your data.</a:t>
            </a:r>
          </a:p>
        </p:txBody>
      </p:sp>
    </p:spTree>
    <p:extLst>
      <p:ext uri="{BB962C8B-B14F-4D97-AF65-F5344CB8AC3E}">
        <p14:creationId xmlns:p14="http://schemas.microsoft.com/office/powerpoint/2010/main" val="1429201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EBS Snapshots</a:t>
            </a:r>
          </a:p>
        </p:txBody>
      </p:sp>
      <p:sp>
        <p:nvSpPr>
          <p:cNvPr id="3" name="Content Placeholder 2"/>
          <p:cNvSpPr>
            <a:spLocks noGrp="1"/>
          </p:cNvSpPr>
          <p:nvPr>
            <p:ph idx="1"/>
          </p:nvPr>
        </p:nvSpPr>
        <p:spPr>
          <a:xfrm>
            <a:off x="342900" y="2590800"/>
            <a:ext cx="8458200" cy="3810000"/>
          </a:xfrm>
        </p:spPr>
        <p:txBody>
          <a:bodyPr>
            <a:normAutofit/>
          </a:bodyPr>
          <a:lstStyle/>
          <a:p>
            <a:pPr algn="l"/>
            <a:r>
              <a:rPr lang="en-US" b="0" i="0" dirty="0">
                <a:solidFill>
                  <a:srgbClr val="374151"/>
                </a:solidFill>
                <a:effectLst/>
                <a:latin typeface="Söhne"/>
              </a:rPr>
              <a:t>You can define snapshot lifecycle policies using AWS Data Lifecycle Manager to automate the creation, retention, and deletion of snapshots based on defined schedules and policies.</a:t>
            </a:r>
          </a:p>
          <a:p>
            <a:pPr algn="l"/>
            <a:r>
              <a:rPr lang="en-US" b="0" i="0" dirty="0">
                <a:solidFill>
                  <a:srgbClr val="374151"/>
                </a:solidFill>
                <a:effectLst/>
                <a:latin typeface="Söhne"/>
              </a:rPr>
              <a:t>You can use EBS snapshots to create new EBS volumes. These volumes can be used for various purposes, including disaster recovery, testing, or scaling your application.</a:t>
            </a:r>
          </a:p>
        </p:txBody>
      </p:sp>
    </p:spTree>
    <p:extLst>
      <p:ext uri="{BB962C8B-B14F-4D97-AF65-F5344CB8AC3E}">
        <p14:creationId xmlns:p14="http://schemas.microsoft.com/office/powerpoint/2010/main" val="238606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4000" b="1" dirty="0" err="1"/>
              <a:t>keyPair</a:t>
            </a:r>
            <a:r>
              <a:rPr lang="en-US" sz="4000" b="1" dirty="0"/>
              <a:t> </a:t>
            </a:r>
          </a:p>
        </p:txBody>
      </p:sp>
      <p:sp>
        <p:nvSpPr>
          <p:cNvPr id="3" name="Content Placeholder 2"/>
          <p:cNvSpPr>
            <a:spLocks noGrp="1"/>
          </p:cNvSpPr>
          <p:nvPr>
            <p:ph idx="1"/>
          </p:nvPr>
        </p:nvSpPr>
        <p:spPr>
          <a:xfrm>
            <a:off x="456460" y="2362200"/>
            <a:ext cx="8229600" cy="4038600"/>
          </a:xfrm>
        </p:spPr>
        <p:txBody>
          <a:bodyPr>
            <a:normAutofit/>
          </a:bodyPr>
          <a:lstStyle/>
          <a:p>
            <a:pPr algn="l">
              <a:buFont typeface="Arial" panose="020B0604020202020204" pitchFamily="34" charset="0"/>
              <a:buChar char="•"/>
            </a:pPr>
            <a:r>
              <a:rPr lang="en-US" b="1" i="0" dirty="0">
                <a:solidFill>
                  <a:srgbClr val="374151"/>
                </a:solidFill>
                <a:effectLst/>
                <a:latin typeface="Söhne"/>
              </a:rPr>
              <a:t>Public Key:</a:t>
            </a:r>
            <a:r>
              <a:rPr lang="en-US" b="0" i="0" dirty="0">
                <a:solidFill>
                  <a:srgbClr val="374151"/>
                </a:solidFill>
                <a:effectLst/>
                <a:latin typeface="Söhne"/>
              </a:rPr>
              <a:t> This part of the key pair is intended to be shared openly. It is used to encrypt data or verify a digital signature.</a:t>
            </a:r>
          </a:p>
          <a:p>
            <a:pPr algn="l">
              <a:buFont typeface="Arial" panose="020B0604020202020204" pitchFamily="34" charset="0"/>
              <a:buChar char="•"/>
            </a:pPr>
            <a:r>
              <a:rPr lang="en-US" b="1" i="0" dirty="0">
                <a:solidFill>
                  <a:srgbClr val="374151"/>
                </a:solidFill>
                <a:effectLst/>
                <a:latin typeface="Söhne"/>
              </a:rPr>
              <a:t>Private Key:</a:t>
            </a:r>
            <a:r>
              <a:rPr lang="en-US" b="0" i="0" dirty="0">
                <a:solidFill>
                  <a:srgbClr val="374151"/>
                </a:solidFill>
                <a:effectLst/>
                <a:latin typeface="Söhne"/>
              </a:rPr>
              <a:t> The private key is kept secret and should never be shared. It is used to decrypt data or create digital signatures. </a:t>
            </a:r>
          </a:p>
          <a:p>
            <a:pPr algn="l">
              <a:buFont typeface="Arial" panose="020B0604020202020204" pitchFamily="34" charset="0"/>
              <a:buChar char="•"/>
            </a:pPr>
            <a:r>
              <a:rPr lang="en-US" b="0" i="0" dirty="0">
                <a:solidFill>
                  <a:srgbClr val="374151"/>
                </a:solidFill>
                <a:effectLst/>
                <a:latin typeface="Söhne"/>
              </a:rPr>
              <a:t>AWS stores the public key while the private key remains with the user.</a:t>
            </a:r>
          </a:p>
        </p:txBody>
      </p:sp>
    </p:spTree>
    <p:extLst>
      <p:ext uri="{BB962C8B-B14F-4D97-AF65-F5344CB8AC3E}">
        <p14:creationId xmlns:p14="http://schemas.microsoft.com/office/powerpoint/2010/main" val="3060717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EBS Snapshots</a:t>
            </a:r>
          </a:p>
        </p:txBody>
      </p:sp>
      <p:sp>
        <p:nvSpPr>
          <p:cNvPr id="3" name="Content Placeholder 2"/>
          <p:cNvSpPr>
            <a:spLocks noGrp="1"/>
          </p:cNvSpPr>
          <p:nvPr>
            <p:ph idx="1"/>
          </p:nvPr>
        </p:nvSpPr>
        <p:spPr>
          <a:xfrm>
            <a:off x="342900" y="2590800"/>
            <a:ext cx="8458200" cy="3810000"/>
          </a:xfrm>
        </p:spPr>
        <p:txBody>
          <a:bodyPr>
            <a:normAutofit/>
          </a:bodyPr>
          <a:lstStyle/>
          <a:p>
            <a:pPr algn="l"/>
            <a:r>
              <a:rPr lang="en-US" b="0" i="0" dirty="0">
                <a:solidFill>
                  <a:srgbClr val="374151"/>
                </a:solidFill>
                <a:effectLst/>
                <a:latin typeface="Söhne"/>
              </a:rPr>
              <a:t>You can share EBS snapshots with other AWS accounts, making them useful for collaboration and sharing data across accounts.</a:t>
            </a:r>
          </a:p>
          <a:p>
            <a:pPr algn="l"/>
            <a:r>
              <a:rPr lang="en-US" b="0" i="0" dirty="0">
                <a:solidFill>
                  <a:srgbClr val="374151"/>
                </a:solidFill>
                <a:effectLst/>
                <a:latin typeface="Söhne"/>
              </a:rPr>
              <a:t>EBS snapshots have associated storage costs based on the volume's size and the duration of retention. It's important to manage and delete unnecessary snapshots to control costs.</a:t>
            </a:r>
          </a:p>
        </p:txBody>
      </p:sp>
    </p:spTree>
    <p:extLst>
      <p:ext uri="{BB962C8B-B14F-4D97-AF65-F5344CB8AC3E}">
        <p14:creationId xmlns:p14="http://schemas.microsoft.com/office/powerpoint/2010/main" val="1982750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Bootstrapping a Server</a:t>
            </a:r>
          </a:p>
        </p:txBody>
      </p:sp>
      <p:sp>
        <p:nvSpPr>
          <p:cNvPr id="3" name="Content Placeholder 2"/>
          <p:cNvSpPr>
            <a:spLocks noGrp="1"/>
          </p:cNvSpPr>
          <p:nvPr>
            <p:ph idx="1"/>
          </p:nvPr>
        </p:nvSpPr>
        <p:spPr>
          <a:xfrm>
            <a:off x="342900" y="2286000"/>
            <a:ext cx="8458200" cy="4343400"/>
          </a:xfrm>
        </p:spPr>
        <p:txBody>
          <a:bodyPr>
            <a:normAutofit/>
          </a:bodyPr>
          <a:lstStyle/>
          <a:p>
            <a:pPr algn="l"/>
            <a:r>
              <a:rPr lang="en-US" b="0" i="0" dirty="0">
                <a:solidFill>
                  <a:srgbClr val="374151"/>
                </a:solidFill>
                <a:effectLst/>
                <a:latin typeface="Söhne"/>
              </a:rPr>
              <a:t>Bootstrapping a server refers to the process of setting up and configuring a server automatically, often from a minimal or bare-bones state, to prepare it for its intended purpose. </a:t>
            </a:r>
          </a:p>
          <a:p>
            <a:pPr algn="l"/>
            <a:r>
              <a:rPr lang="en-US" b="0" i="0" dirty="0">
                <a:solidFill>
                  <a:srgbClr val="374151"/>
                </a:solidFill>
                <a:effectLst/>
                <a:latin typeface="Söhne"/>
              </a:rPr>
              <a:t>This process typically involves installing necessary software, configuring settings, and ensuring that the server is ready to perform its designated tasks. </a:t>
            </a:r>
          </a:p>
          <a:p>
            <a:pPr algn="l"/>
            <a:r>
              <a:rPr lang="en-US" b="0" i="0" dirty="0">
                <a:solidFill>
                  <a:srgbClr val="374151"/>
                </a:solidFill>
                <a:effectLst/>
                <a:latin typeface="Söhne"/>
              </a:rPr>
              <a:t>Bootstrapping can be particularly useful in cloud computing environments, where servers can be provisioned and configured on-demand.</a:t>
            </a:r>
          </a:p>
        </p:txBody>
      </p:sp>
    </p:spTree>
    <p:extLst>
      <p:ext uri="{BB962C8B-B14F-4D97-AF65-F5344CB8AC3E}">
        <p14:creationId xmlns:p14="http://schemas.microsoft.com/office/powerpoint/2010/main" val="397407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Bootstrapping a Server</a:t>
            </a:r>
          </a:p>
        </p:txBody>
      </p:sp>
      <p:sp>
        <p:nvSpPr>
          <p:cNvPr id="3" name="Content Placeholder 2"/>
          <p:cNvSpPr>
            <a:spLocks noGrp="1"/>
          </p:cNvSpPr>
          <p:nvPr>
            <p:ph idx="1"/>
          </p:nvPr>
        </p:nvSpPr>
        <p:spPr>
          <a:xfrm>
            <a:off x="342900" y="2286000"/>
            <a:ext cx="8458200" cy="4343400"/>
          </a:xfrm>
        </p:spPr>
        <p:txBody>
          <a:bodyPr>
            <a:normAutofit fontScale="92500"/>
          </a:bodyPr>
          <a:lstStyle/>
          <a:p>
            <a:r>
              <a:rPr lang="en-US" b="1" i="0" dirty="0">
                <a:solidFill>
                  <a:srgbClr val="374151"/>
                </a:solidFill>
                <a:effectLst/>
                <a:latin typeface="Söhne"/>
              </a:rPr>
              <a:t>Provisioning the Server</a:t>
            </a:r>
            <a:r>
              <a:rPr lang="en-US" b="0" i="0" dirty="0">
                <a:solidFill>
                  <a:srgbClr val="374151"/>
                </a:solidFill>
                <a:effectLst/>
                <a:latin typeface="Söhne"/>
              </a:rPr>
              <a:t>: This involves creating a new server instance, whether it's a virtual machine in a cloud environment (e.g., AWS EC2, Azure VM) or a physical server.</a:t>
            </a:r>
          </a:p>
          <a:p>
            <a:r>
              <a:rPr lang="en-US" b="1" i="0" dirty="0">
                <a:solidFill>
                  <a:srgbClr val="374151"/>
                </a:solidFill>
                <a:effectLst/>
                <a:latin typeface="Söhne"/>
              </a:rPr>
              <a:t>Operating System Installation</a:t>
            </a:r>
            <a:r>
              <a:rPr lang="en-US" b="0" i="0" dirty="0">
                <a:solidFill>
                  <a:srgbClr val="374151"/>
                </a:solidFill>
                <a:effectLst/>
                <a:latin typeface="Söhne"/>
              </a:rPr>
              <a:t>: Install the chosen operating system onto the server if it's not already pre-installed. This may include selecting the appropriate version and configuring basic settings such as the hostname.</a:t>
            </a:r>
          </a:p>
          <a:p>
            <a:r>
              <a:rPr lang="en-US" b="1" i="0" dirty="0">
                <a:solidFill>
                  <a:srgbClr val="374151"/>
                </a:solidFill>
                <a:effectLst/>
                <a:latin typeface="Söhne"/>
              </a:rPr>
              <a:t>Security</a:t>
            </a:r>
            <a:r>
              <a:rPr lang="en-US" b="0" i="0" dirty="0">
                <a:solidFill>
                  <a:srgbClr val="374151"/>
                </a:solidFill>
                <a:effectLst/>
                <a:latin typeface="Söhne"/>
              </a:rPr>
              <a:t>: Immediately secure the server by applying necessary updates, patches, and security configurations. This step is crucial to protect the server from vulnerabilities.</a:t>
            </a:r>
          </a:p>
        </p:txBody>
      </p:sp>
    </p:spTree>
    <p:extLst>
      <p:ext uri="{BB962C8B-B14F-4D97-AF65-F5344CB8AC3E}">
        <p14:creationId xmlns:p14="http://schemas.microsoft.com/office/powerpoint/2010/main" val="1739444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Bootstrapping a Server</a:t>
            </a:r>
          </a:p>
        </p:txBody>
      </p:sp>
      <p:sp>
        <p:nvSpPr>
          <p:cNvPr id="3" name="Content Placeholder 2"/>
          <p:cNvSpPr>
            <a:spLocks noGrp="1"/>
          </p:cNvSpPr>
          <p:nvPr>
            <p:ph idx="1"/>
          </p:nvPr>
        </p:nvSpPr>
        <p:spPr>
          <a:xfrm>
            <a:off x="342900" y="2286000"/>
            <a:ext cx="8458200" cy="4343400"/>
          </a:xfrm>
        </p:spPr>
        <p:txBody>
          <a:bodyPr>
            <a:normAutofit lnSpcReduction="10000"/>
          </a:bodyPr>
          <a:lstStyle/>
          <a:p>
            <a:r>
              <a:rPr lang="en-US" b="1" i="0" dirty="0">
                <a:solidFill>
                  <a:srgbClr val="374151"/>
                </a:solidFill>
                <a:effectLst/>
                <a:latin typeface="Söhne"/>
              </a:rPr>
              <a:t>User Access and SSH Keys</a:t>
            </a:r>
            <a:r>
              <a:rPr lang="en-US" b="0" i="0" dirty="0">
                <a:solidFill>
                  <a:srgbClr val="374151"/>
                </a:solidFill>
                <a:effectLst/>
                <a:latin typeface="Söhne"/>
              </a:rPr>
              <a:t>: Set up user accounts, including at least one with administrative privileges. Configure SSH key-based authentication for secure remote access.</a:t>
            </a:r>
          </a:p>
          <a:p>
            <a:r>
              <a:rPr lang="en-US" b="1" i="0" dirty="0">
                <a:solidFill>
                  <a:srgbClr val="374151"/>
                </a:solidFill>
                <a:effectLst/>
                <a:latin typeface="Söhne"/>
              </a:rPr>
              <a:t>Networking Configuration</a:t>
            </a:r>
            <a:r>
              <a:rPr lang="en-US" b="0" i="0" dirty="0">
                <a:solidFill>
                  <a:srgbClr val="374151"/>
                </a:solidFill>
                <a:effectLst/>
                <a:latin typeface="Söhne"/>
              </a:rPr>
              <a:t>: Configure network settings, including IP addresses, DNS servers, and firewall rules, to ensure proper network communication.</a:t>
            </a:r>
          </a:p>
          <a:p>
            <a:r>
              <a:rPr lang="en-US" b="1" i="0" dirty="0">
                <a:solidFill>
                  <a:srgbClr val="374151"/>
                </a:solidFill>
                <a:effectLst/>
                <a:latin typeface="Söhne"/>
              </a:rPr>
              <a:t>Software Installation</a:t>
            </a:r>
            <a:r>
              <a:rPr lang="en-US" b="0" i="0" dirty="0">
                <a:solidFill>
                  <a:srgbClr val="374151"/>
                </a:solidFill>
                <a:effectLst/>
                <a:latin typeface="Söhne"/>
              </a:rPr>
              <a:t>: Install the necessary software and dependencies for your server's intended role. This can include web servers (e.g., Apache, Nginx), databases (e.g., MySQL, PostgreSQL), application servers (e.g., Tomcat, Node.js), and any custom software.</a:t>
            </a:r>
          </a:p>
        </p:txBody>
      </p:sp>
    </p:spTree>
    <p:extLst>
      <p:ext uri="{BB962C8B-B14F-4D97-AF65-F5344CB8AC3E}">
        <p14:creationId xmlns:p14="http://schemas.microsoft.com/office/powerpoint/2010/main" val="3685117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Bootstrapping a Server</a:t>
            </a:r>
          </a:p>
        </p:txBody>
      </p:sp>
      <p:sp>
        <p:nvSpPr>
          <p:cNvPr id="3" name="Content Placeholder 2"/>
          <p:cNvSpPr>
            <a:spLocks noGrp="1"/>
          </p:cNvSpPr>
          <p:nvPr>
            <p:ph idx="1"/>
          </p:nvPr>
        </p:nvSpPr>
        <p:spPr>
          <a:xfrm>
            <a:off x="342900" y="2286000"/>
            <a:ext cx="8458200" cy="4343400"/>
          </a:xfrm>
        </p:spPr>
        <p:txBody>
          <a:bodyPr>
            <a:normAutofit fontScale="92500" lnSpcReduction="10000"/>
          </a:bodyPr>
          <a:lstStyle/>
          <a:p>
            <a:r>
              <a:rPr lang="en-US" b="1" i="0" dirty="0">
                <a:solidFill>
                  <a:srgbClr val="374151"/>
                </a:solidFill>
                <a:effectLst/>
                <a:latin typeface="Söhne"/>
              </a:rPr>
              <a:t>Configuration Management</a:t>
            </a:r>
            <a:r>
              <a:rPr lang="en-US" b="0" i="0" dirty="0">
                <a:solidFill>
                  <a:srgbClr val="374151"/>
                </a:solidFill>
                <a:effectLst/>
                <a:latin typeface="Söhne"/>
              </a:rPr>
              <a:t>: Use configuration management tools like Ansible, Puppet, or Chef to automate the configuration of software and services. This ensures consistency and repeatability across multiple servers.</a:t>
            </a:r>
          </a:p>
          <a:p>
            <a:r>
              <a:rPr lang="en-US" b="1" i="0" dirty="0">
                <a:solidFill>
                  <a:srgbClr val="374151"/>
                </a:solidFill>
                <a:effectLst/>
                <a:latin typeface="Söhne"/>
              </a:rPr>
              <a:t>Application Deployment</a:t>
            </a:r>
            <a:r>
              <a:rPr lang="en-US" b="0" i="0" dirty="0">
                <a:solidFill>
                  <a:srgbClr val="374151"/>
                </a:solidFill>
                <a:effectLst/>
                <a:latin typeface="Söhne"/>
              </a:rPr>
              <a:t>: If your server runs applications, scripts, or services, automate their deployment and configuration as part of the bootstrapping process. This may involve deploying code from version control repositories.</a:t>
            </a:r>
          </a:p>
          <a:p>
            <a:r>
              <a:rPr lang="en-US" b="1" i="0" dirty="0">
                <a:solidFill>
                  <a:srgbClr val="374151"/>
                </a:solidFill>
                <a:effectLst/>
                <a:latin typeface="Söhne"/>
              </a:rPr>
              <a:t>Logging and Monitoring</a:t>
            </a:r>
            <a:r>
              <a:rPr lang="en-US" b="0" i="0" dirty="0">
                <a:solidFill>
                  <a:srgbClr val="374151"/>
                </a:solidFill>
                <a:effectLst/>
                <a:latin typeface="Söhne"/>
              </a:rPr>
              <a:t>: Configure logging and monitoring tools to track server performance and detect issues promptly. Tools like Prometheus, Grafana, or AWS CloudWatch can help with this.</a:t>
            </a:r>
          </a:p>
        </p:txBody>
      </p:sp>
    </p:spTree>
    <p:extLst>
      <p:ext uri="{BB962C8B-B14F-4D97-AF65-F5344CB8AC3E}">
        <p14:creationId xmlns:p14="http://schemas.microsoft.com/office/powerpoint/2010/main" val="3291129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Bootstrapping a Server</a:t>
            </a:r>
          </a:p>
        </p:txBody>
      </p:sp>
      <p:sp>
        <p:nvSpPr>
          <p:cNvPr id="3" name="Content Placeholder 2"/>
          <p:cNvSpPr>
            <a:spLocks noGrp="1"/>
          </p:cNvSpPr>
          <p:nvPr>
            <p:ph idx="1"/>
          </p:nvPr>
        </p:nvSpPr>
        <p:spPr>
          <a:xfrm>
            <a:off x="342900" y="2286000"/>
            <a:ext cx="8458200" cy="4343400"/>
          </a:xfrm>
        </p:spPr>
        <p:txBody>
          <a:bodyPr>
            <a:normAutofit fontScale="92500"/>
          </a:bodyPr>
          <a:lstStyle/>
          <a:p>
            <a:r>
              <a:rPr lang="en-US" b="1" i="0" dirty="0">
                <a:solidFill>
                  <a:srgbClr val="374151"/>
                </a:solidFill>
                <a:effectLst/>
                <a:latin typeface="Söhne"/>
              </a:rPr>
              <a:t>Backup and Recovery</a:t>
            </a:r>
            <a:r>
              <a:rPr lang="en-US" b="0" i="0" dirty="0">
                <a:solidFill>
                  <a:srgbClr val="374151"/>
                </a:solidFill>
                <a:effectLst/>
                <a:latin typeface="Söhne"/>
              </a:rPr>
              <a:t>: Implement backup solutions to ensure data can be restored in case of data loss or server failure. EBS snapshots (as mentioned in the previous response) are often used for data backup in AWS environments.</a:t>
            </a:r>
          </a:p>
          <a:p>
            <a:r>
              <a:rPr lang="en-US" b="1" i="0" dirty="0">
                <a:solidFill>
                  <a:srgbClr val="374151"/>
                </a:solidFill>
                <a:effectLst/>
                <a:latin typeface="Söhne"/>
              </a:rPr>
              <a:t>Testing</a:t>
            </a:r>
            <a:r>
              <a:rPr lang="en-US" b="0" i="0" dirty="0">
                <a:solidFill>
                  <a:srgbClr val="374151"/>
                </a:solidFill>
                <a:effectLst/>
                <a:latin typeface="Söhne"/>
              </a:rPr>
              <a:t>: Thoroughly test the server to ensure that it's functioning as expected. Automated tests can help catch issues early in the bootstrapping process.</a:t>
            </a:r>
          </a:p>
          <a:p>
            <a:r>
              <a:rPr lang="en-US" b="1" i="0" dirty="0">
                <a:solidFill>
                  <a:srgbClr val="374151"/>
                </a:solidFill>
                <a:effectLst/>
                <a:latin typeface="Söhne"/>
              </a:rPr>
              <a:t>Documentation</a:t>
            </a:r>
            <a:r>
              <a:rPr lang="en-US" b="0" i="0" dirty="0">
                <a:solidFill>
                  <a:srgbClr val="374151"/>
                </a:solidFill>
                <a:effectLst/>
                <a:latin typeface="Söhne"/>
              </a:rPr>
              <a:t>: Document the server's configuration, including any customizations and settings, for future reference. This documentation is crucial for troubleshooting and maintenance.</a:t>
            </a:r>
          </a:p>
        </p:txBody>
      </p:sp>
    </p:spTree>
    <p:extLst>
      <p:ext uri="{BB962C8B-B14F-4D97-AF65-F5344CB8AC3E}">
        <p14:creationId xmlns:p14="http://schemas.microsoft.com/office/powerpoint/2010/main" val="1596331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Bootstrapping a Server</a:t>
            </a:r>
          </a:p>
        </p:txBody>
      </p:sp>
      <p:sp>
        <p:nvSpPr>
          <p:cNvPr id="3" name="Content Placeholder 2"/>
          <p:cNvSpPr>
            <a:spLocks noGrp="1"/>
          </p:cNvSpPr>
          <p:nvPr>
            <p:ph idx="1"/>
          </p:nvPr>
        </p:nvSpPr>
        <p:spPr>
          <a:xfrm>
            <a:off x="342900" y="2286000"/>
            <a:ext cx="8458200" cy="4343400"/>
          </a:xfrm>
        </p:spPr>
        <p:txBody>
          <a:bodyPr>
            <a:normAutofit fontScale="92500" lnSpcReduction="10000"/>
          </a:bodyPr>
          <a:lstStyle/>
          <a:p>
            <a:r>
              <a:rPr lang="en-US" b="1" i="0" dirty="0">
                <a:solidFill>
                  <a:srgbClr val="374151"/>
                </a:solidFill>
                <a:effectLst/>
                <a:latin typeface="Söhne"/>
              </a:rPr>
              <a:t>Scaling and Load Balancing</a:t>
            </a:r>
            <a:r>
              <a:rPr lang="en-US" b="0" i="0" dirty="0">
                <a:solidFill>
                  <a:srgbClr val="374151"/>
                </a:solidFill>
                <a:effectLst/>
                <a:latin typeface="Söhne"/>
              </a:rPr>
              <a:t>: If necessary, set up auto-scaling and load balancing to handle increased traffic and demand. Services like AWS Auto Scaling and Elastic Load Balancing can help with this.</a:t>
            </a:r>
          </a:p>
          <a:p>
            <a:r>
              <a:rPr lang="en-US" b="1" i="0" dirty="0">
                <a:solidFill>
                  <a:srgbClr val="374151"/>
                </a:solidFill>
                <a:effectLst/>
                <a:latin typeface="Söhne"/>
              </a:rPr>
              <a:t>Automation Scripts</a:t>
            </a:r>
            <a:r>
              <a:rPr lang="en-US" b="0" i="0" dirty="0">
                <a:solidFill>
                  <a:srgbClr val="374151"/>
                </a:solidFill>
                <a:effectLst/>
                <a:latin typeface="Söhne"/>
              </a:rPr>
              <a:t>: Consider using automation scripts or configuration management tools to automate the entire bootstrapping process. Infrastructure as Code (IAC) practices can make server provisioning and management more efficient and reproducible.</a:t>
            </a:r>
          </a:p>
          <a:p>
            <a:r>
              <a:rPr lang="en-US" b="1" i="0" dirty="0">
                <a:solidFill>
                  <a:srgbClr val="374151"/>
                </a:solidFill>
                <a:effectLst/>
                <a:latin typeface="Söhne"/>
              </a:rPr>
              <a:t>Monitoring and Maintenance</a:t>
            </a:r>
            <a:r>
              <a:rPr lang="en-US" b="0" i="0" dirty="0">
                <a:solidFill>
                  <a:srgbClr val="374151"/>
                </a:solidFill>
                <a:effectLst/>
                <a:latin typeface="Söhne"/>
              </a:rPr>
              <a:t>: Continuously monitor the server's performance and security and perform routine maintenance tasks, such as applying updates and patches.</a:t>
            </a:r>
          </a:p>
        </p:txBody>
      </p:sp>
    </p:spTree>
    <p:extLst>
      <p:ext uri="{BB962C8B-B14F-4D97-AF65-F5344CB8AC3E}">
        <p14:creationId xmlns:p14="http://schemas.microsoft.com/office/powerpoint/2010/main" val="2963938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75488"/>
          </a:xfrm>
        </p:spPr>
        <p:txBody>
          <a:bodyPr>
            <a:noAutofit/>
          </a:bodyPr>
          <a:lstStyle/>
          <a:p>
            <a:pPr algn="ctr"/>
            <a:r>
              <a:rPr lang="en-US" sz="4000" b="1" dirty="0"/>
              <a:t>Bootstrapping a Server</a:t>
            </a:r>
          </a:p>
        </p:txBody>
      </p:sp>
      <p:sp>
        <p:nvSpPr>
          <p:cNvPr id="3" name="Content Placeholder 2"/>
          <p:cNvSpPr>
            <a:spLocks noGrp="1"/>
          </p:cNvSpPr>
          <p:nvPr>
            <p:ph idx="1"/>
          </p:nvPr>
        </p:nvSpPr>
        <p:spPr>
          <a:xfrm>
            <a:off x="342900" y="2286000"/>
            <a:ext cx="8458200" cy="4343400"/>
          </a:xfrm>
        </p:spPr>
        <p:txBody>
          <a:bodyPr>
            <a:normAutofit/>
          </a:bodyPr>
          <a:lstStyle/>
          <a:p>
            <a:r>
              <a:rPr lang="en-US" b="0" i="0" dirty="0">
                <a:solidFill>
                  <a:srgbClr val="374151"/>
                </a:solidFill>
                <a:effectLst/>
                <a:latin typeface="Söhne"/>
              </a:rPr>
              <a:t>Remember that the specific steps and tools you use for bootstrapping may vary depending on your server's purpose, the chosen cloud provider, and your organization's preferences. </a:t>
            </a:r>
          </a:p>
          <a:p>
            <a:r>
              <a:rPr lang="en-US" b="0" i="0" dirty="0">
                <a:solidFill>
                  <a:srgbClr val="374151"/>
                </a:solidFill>
                <a:effectLst/>
                <a:latin typeface="Söhne"/>
              </a:rPr>
              <a:t>The goal is to streamline the server setup process, reduce manual interventions, and ensure consistency and reliability across your server infrastructure.</a:t>
            </a:r>
          </a:p>
        </p:txBody>
      </p:sp>
    </p:spTree>
    <p:extLst>
      <p:ext uri="{BB962C8B-B14F-4D97-AF65-F5344CB8AC3E}">
        <p14:creationId xmlns:p14="http://schemas.microsoft.com/office/powerpoint/2010/main" val="289277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4000" b="1" dirty="0" err="1"/>
              <a:t>keyPair</a:t>
            </a:r>
            <a:r>
              <a:rPr lang="en-US" sz="4000" b="1" dirty="0"/>
              <a:t> </a:t>
            </a:r>
          </a:p>
        </p:txBody>
      </p:sp>
      <p:sp>
        <p:nvSpPr>
          <p:cNvPr id="3" name="Content Placeholder 2"/>
          <p:cNvSpPr>
            <a:spLocks noGrp="1"/>
          </p:cNvSpPr>
          <p:nvPr>
            <p:ph idx="1"/>
          </p:nvPr>
        </p:nvSpPr>
        <p:spPr>
          <a:xfrm>
            <a:off x="456460" y="1676400"/>
            <a:ext cx="8229600" cy="4724400"/>
          </a:xfrm>
        </p:spPr>
        <p:txBody>
          <a:bodyPr>
            <a:normAutofit/>
          </a:bodyPr>
          <a:lstStyle/>
          <a:p>
            <a:pPr algn="l">
              <a:buFont typeface="Arial" panose="020B0604020202020204" pitchFamily="34" charset="0"/>
              <a:buChar char="•"/>
            </a:pPr>
            <a:r>
              <a:rPr lang="en-US" b="1" i="0" dirty="0">
                <a:solidFill>
                  <a:srgbClr val="374151"/>
                </a:solidFill>
                <a:effectLst/>
                <a:latin typeface="Söhne"/>
              </a:rPr>
              <a:t>SSH Access:</a:t>
            </a:r>
            <a:r>
              <a:rPr lang="en-US" b="0" i="0" dirty="0">
                <a:solidFill>
                  <a:srgbClr val="374151"/>
                </a:solidFill>
                <a:effectLst/>
                <a:latin typeface="Söhne"/>
              </a:rPr>
              <a:t> AWS key pairs are used to securely access EC2 instances using SSH (Secure Shell). When you create an EC2 instance, you associate an AWS key pair with it. To access the instance, you must have the private key corresponding to the public key stored on the instance.</a:t>
            </a:r>
          </a:p>
          <a:p>
            <a:pPr algn="l">
              <a:buFont typeface="Arial" panose="020B0604020202020204" pitchFamily="34" charset="0"/>
              <a:buChar char="•"/>
            </a:pPr>
            <a:r>
              <a:rPr lang="en-US" b="1" i="0" dirty="0">
                <a:solidFill>
                  <a:srgbClr val="374151"/>
                </a:solidFill>
                <a:effectLst/>
                <a:latin typeface="Söhne"/>
              </a:rPr>
              <a:t>Authentication:</a:t>
            </a:r>
            <a:r>
              <a:rPr lang="en-US" b="0" i="0" dirty="0">
                <a:solidFill>
                  <a:srgbClr val="374151"/>
                </a:solidFill>
                <a:effectLst/>
                <a:latin typeface="Söhne"/>
              </a:rPr>
              <a:t> Key pairs can be used to authenticate users and applications when interacting with AWS services programmatically, such as using the AWS Command Line Interface (CLI) or AWS SDKs.</a:t>
            </a:r>
          </a:p>
          <a:p>
            <a:pPr algn="l">
              <a:buFont typeface="Arial" panose="020B0604020202020204" pitchFamily="34" charset="0"/>
              <a:buChar char="•"/>
            </a:pPr>
            <a:r>
              <a:rPr lang="en-US" b="1" i="0" dirty="0">
                <a:solidFill>
                  <a:srgbClr val="374151"/>
                </a:solidFill>
                <a:effectLst/>
                <a:latin typeface="Söhne"/>
              </a:rPr>
              <a:t>Data Encryption:</a:t>
            </a:r>
            <a:r>
              <a:rPr lang="en-US" b="0" i="0" dirty="0">
                <a:solidFill>
                  <a:srgbClr val="374151"/>
                </a:solidFill>
                <a:effectLst/>
                <a:latin typeface="Söhne"/>
              </a:rPr>
              <a:t> Key pairs can also be used to encrypt and decrypt data in storage or during transmission.</a:t>
            </a:r>
          </a:p>
        </p:txBody>
      </p:sp>
    </p:spTree>
    <p:extLst>
      <p:ext uri="{BB962C8B-B14F-4D97-AF65-F5344CB8AC3E}">
        <p14:creationId xmlns:p14="http://schemas.microsoft.com/office/powerpoint/2010/main" val="962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Creating an AWS Key Pair</a:t>
            </a:r>
          </a:p>
        </p:txBody>
      </p:sp>
      <p:sp>
        <p:nvSpPr>
          <p:cNvPr id="3" name="Content Placeholder 2"/>
          <p:cNvSpPr>
            <a:spLocks noGrp="1"/>
          </p:cNvSpPr>
          <p:nvPr>
            <p:ph idx="1"/>
          </p:nvPr>
        </p:nvSpPr>
        <p:spPr>
          <a:xfrm>
            <a:off x="456460" y="1676400"/>
            <a:ext cx="8229600" cy="4724400"/>
          </a:xfrm>
        </p:spPr>
        <p:txBody>
          <a:bodyPr>
            <a:normAutofit/>
          </a:bodyPr>
          <a:lstStyle/>
          <a:p>
            <a:pPr algn="l">
              <a:buFont typeface="Arial" panose="020B0604020202020204" pitchFamily="34" charset="0"/>
              <a:buChar char="•"/>
            </a:pPr>
            <a:r>
              <a:rPr lang="en-US" b="0" i="0" dirty="0">
                <a:solidFill>
                  <a:srgbClr val="374151"/>
                </a:solidFill>
                <a:effectLst/>
                <a:latin typeface="Söhne"/>
              </a:rPr>
              <a:t>To create an AWS key pair, you can either use the AWS Management Console or the AWS CLI. </a:t>
            </a:r>
          </a:p>
          <a:p>
            <a:pPr algn="l">
              <a:buFont typeface="Arial" panose="020B0604020202020204" pitchFamily="34" charset="0"/>
              <a:buChar char="•"/>
            </a:pPr>
            <a:r>
              <a:rPr lang="en-US" b="0" i="0" dirty="0">
                <a:solidFill>
                  <a:srgbClr val="374151"/>
                </a:solidFill>
                <a:effectLst/>
                <a:latin typeface="Söhne"/>
              </a:rPr>
              <a:t>Here's an example of how to create a key pair using the AWS CLI:</a:t>
            </a:r>
          </a:p>
          <a:p>
            <a:pPr marL="0" indent="0" algn="l">
              <a:buNone/>
            </a:pPr>
            <a:r>
              <a:rPr lang="en-US" b="0" i="1" dirty="0" err="1">
                <a:solidFill>
                  <a:schemeClr val="bg2"/>
                </a:solidFill>
                <a:effectLst/>
                <a:highlight>
                  <a:srgbClr val="000000"/>
                </a:highlight>
                <a:latin typeface="Söhne"/>
              </a:rPr>
              <a:t>aws</a:t>
            </a:r>
            <a:r>
              <a:rPr lang="en-US" b="0" i="1" dirty="0">
                <a:solidFill>
                  <a:schemeClr val="bg2"/>
                </a:solidFill>
                <a:effectLst/>
                <a:highlight>
                  <a:srgbClr val="000000"/>
                </a:highlight>
                <a:latin typeface="Söhne"/>
              </a:rPr>
              <a:t> ec2 create-key-pair --key-name </a:t>
            </a:r>
            <a:r>
              <a:rPr lang="en-US" b="0" i="1" dirty="0" err="1">
                <a:solidFill>
                  <a:schemeClr val="bg2"/>
                </a:solidFill>
                <a:effectLst/>
                <a:highlight>
                  <a:srgbClr val="000000"/>
                </a:highlight>
                <a:latin typeface="Söhne"/>
              </a:rPr>
              <a:t>MyKeyPair</a:t>
            </a:r>
            <a:endParaRPr lang="en-US" b="0" i="1" dirty="0">
              <a:solidFill>
                <a:schemeClr val="bg2"/>
              </a:solidFill>
              <a:effectLst/>
              <a:highlight>
                <a:srgbClr val="000000"/>
              </a:highlight>
              <a:latin typeface="Söhne"/>
            </a:endParaRPr>
          </a:p>
          <a:p>
            <a:pPr marL="0" indent="0" algn="l">
              <a:buNone/>
            </a:pPr>
            <a:endParaRPr lang="en-US" i="1" dirty="0">
              <a:solidFill>
                <a:schemeClr val="bg2"/>
              </a:solidFill>
              <a:highlight>
                <a:srgbClr val="000000"/>
              </a:highlight>
              <a:latin typeface="Söhne"/>
            </a:endParaRPr>
          </a:p>
          <a:p>
            <a:r>
              <a:rPr lang="en-US" b="0" i="0" dirty="0">
                <a:solidFill>
                  <a:srgbClr val="374151"/>
                </a:solidFill>
                <a:effectLst/>
                <a:latin typeface="Söhne"/>
              </a:rPr>
              <a:t>AWS will generate a key pair, store the public key, and provide the private key to you as a downloadable file. </a:t>
            </a:r>
          </a:p>
          <a:p>
            <a:r>
              <a:rPr lang="en-US" b="0" i="0" dirty="0">
                <a:solidFill>
                  <a:srgbClr val="374151"/>
                </a:solidFill>
                <a:effectLst/>
                <a:latin typeface="Söhne"/>
              </a:rPr>
              <a:t>Be sure to secure the private key since it grants access to resources.</a:t>
            </a:r>
            <a:endParaRPr lang="en-US" b="0" i="1" dirty="0">
              <a:solidFill>
                <a:schemeClr val="bg2"/>
              </a:solidFill>
              <a:effectLst/>
              <a:highlight>
                <a:srgbClr val="000000"/>
              </a:highlight>
              <a:latin typeface="Söhne"/>
            </a:endParaRPr>
          </a:p>
        </p:txBody>
      </p:sp>
    </p:spTree>
    <p:extLst>
      <p:ext uri="{BB962C8B-B14F-4D97-AF65-F5344CB8AC3E}">
        <p14:creationId xmlns:p14="http://schemas.microsoft.com/office/powerpoint/2010/main" val="21659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Instance Type</a:t>
            </a:r>
          </a:p>
        </p:txBody>
      </p:sp>
      <p:sp>
        <p:nvSpPr>
          <p:cNvPr id="3" name="Content Placeholder 2"/>
          <p:cNvSpPr>
            <a:spLocks noGrp="1"/>
          </p:cNvSpPr>
          <p:nvPr>
            <p:ph idx="1"/>
          </p:nvPr>
        </p:nvSpPr>
        <p:spPr>
          <a:xfrm>
            <a:off x="483833" y="2149876"/>
            <a:ext cx="8229600" cy="3946124"/>
          </a:xfrm>
        </p:spPr>
        <p:txBody>
          <a:bodyPr>
            <a:normAutofit/>
          </a:bodyPr>
          <a:lstStyle/>
          <a:p>
            <a:pPr algn="l">
              <a:buFont typeface="Arial" panose="020B0604020202020204" pitchFamily="34" charset="0"/>
              <a:buChar char="•"/>
            </a:pPr>
            <a:r>
              <a:rPr lang="en-US" b="0" i="0" dirty="0">
                <a:solidFill>
                  <a:srgbClr val="374151"/>
                </a:solidFill>
                <a:effectLst/>
                <a:latin typeface="Söhne"/>
              </a:rPr>
              <a:t>In AWS, an </a:t>
            </a:r>
            <a:r>
              <a:rPr lang="en-US" b="1" i="0" dirty="0">
                <a:solidFill>
                  <a:srgbClr val="374151"/>
                </a:solidFill>
                <a:effectLst/>
                <a:latin typeface="Söhne"/>
              </a:rPr>
              <a:t>instance type </a:t>
            </a:r>
            <a:r>
              <a:rPr lang="en-US" b="0" i="0" dirty="0">
                <a:solidFill>
                  <a:srgbClr val="374151"/>
                </a:solidFill>
                <a:effectLst/>
                <a:latin typeface="Söhne"/>
              </a:rPr>
              <a:t>refers to a predefined configuration for a virtual server (EC2). </a:t>
            </a:r>
          </a:p>
          <a:p>
            <a:pPr algn="l">
              <a:buFont typeface="Arial" panose="020B0604020202020204" pitchFamily="34" charset="0"/>
              <a:buChar char="•"/>
            </a:pPr>
            <a:r>
              <a:rPr lang="en-US" b="0" i="0" dirty="0">
                <a:solidFill>
                  <a:srgbClr val="374151"/>
                </a:solidFill>
                <a:effectLst/>
                <a:latin typeface="Söhne"/>
              </a:rPr>
              <a:t>Instance types define the combination of </a:t>
            </a:r>
            <a:r>
              <a:rPr lang="en-US" b="1" i="0" dirty="0">
                <a:solidFill>
                  <a:srgbClr val="374151"/>
                </a:solidFill>
                <a:effectLst/>
                <a:latin typeface="Söhne"/>
              </a:rPr>
              <a:t>computing</a:t>
            </a:r>
            <a:r>
              <a:rPr lang="en-US" b="0" i="0" dirty="0">
                <a:solidFill>
                  <a:srgbClr val="374151"/>
                </a:solidFill>
                <a:effectLst/>
                <a:latin typeface="Söhne"/>
              </a:rPr>
              <a:t>, </a:t>
            </a:r>
            <a:r>
              <a:rPr lang="en-US" b="1" i="0" dirty="0">
                <a:solidFill>
                  <a:srgbClr val="374151"/>
                </a:solidFill>
                <a:effectLst/>
                <a:latin typeface="Söhne"/>
              </a:rPr>
              <a:t>memory, storage, and network capacity </a:t>
            </a:r>
            <a:r>
              <a:rPr lang="en-US" i="0" dirty="0">
                <a:solidFill>
                  <a:srgbClr val="374151"/>
                </a:solidFill>
                <a:effectLst/>
                <a:latin typeface="Söhne"/>
              </a:rPr>
              <a:t>(</a:t>
            </a:r>
            <a:r>
              <a:rPr lang="en-US" b="0" i="0" dirty="0">
                <a:solidFill>
                  <a:srgbClr val="374151"/>
                </a:solidFill>
                <a:effectLst/>
                <a:latin typeface="Söhne"/>
              </a:rPr>
              <a:t>CPU, RAM)</a:t>
            </a:r>
            <a:r>
              <a:rPr lang="en-US" b="1" i="0" dirty="0">
                <a:solidFill>
                  <a:srgbClr val="374151"/>
                </a:solidFill>
                <a:effectLst/>
                <a:latin typeface="Söhne"/>
              </a:rPr>
              <a:t> </a:t>
            </a:r>
            <a:r>
              <a:rPr lang="en-US" b="0" i="0" dirty="0">
                <a:solidFill>
                  <a:srgbClr val="374151"/>
                </a:solidFill>
                <a:effectLst/>
                <a:latin typeface="Söhne"/>
              </a:rPr>
              <a:t>available to the virtual machine. </a:t>
            </a:r>
          </a:p>
          <a:p>
            <a:pPr algn="l">
              <a:buFont typeface="Arial" panose="020B0604020202020204" pitchFamily="34" charset="0"/>
              <a:buChar char="•"/>
            </a:pPr>
            <a:r>
              <a:rPr lang="en-US" b="0" i="0" dirty="0">
                <a:solidFill>
                  <a:srgbClr val="374151"/>
                </a:solidFill>
                <a:effectLst/>
                <a:latin typeface="Söhne"/>
              </a:rPr>
              <a:t>AWS offers a wide range of instance types to cater to various workload requirements, from small web applications to high-performance computing clusters. </a:t>
            </a:r>
            <a:endParaRPr lang="en-US" b="0" i="1" dirty="0">
              <a:solidFill>
                <a:schemeClr val="bg2"/>
              </a:solidFill>
              <a:effectLst/>
              <a:highlight>
                <a:srgbClr val="000000"/>
              </a:highlight>
              <a:latin typeface="Söhne"/>
            </a:endParaRPr>
          </a:p>
        </p:txBody>
      </p:sp>
    </p:spTree>
    <p:extLst>
      <p:ext uri="{BB962C8B-B14F-4D97-AF65-F5344CB8AC3E}">
        <p14:creationId xmlns:p14="http://schemas.microsoft.com/office/powerpoint/2010/main" val="101362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Categories of Instance Types</a:t>
            </a:r>
          </a:p>
        </p:txBody>
      </p:sp>
      <p:sp>
        <p:nvSpPr>
          <p:cNvPr id="3" name="Content Placeholder 2"/>
          <p:cNvSpPr>
            <a:spLocks noGrp="1"/>
          </p:cNvSpPr>
          <p:nvPr>
            <p:ph idx="1"/>
          </p:nvPr>
        </p:nvSpPr>
        <p:spPr>
          <a:xfrm>
            <a:off x="483833" y="2149876"/>
            <a:ext cx="8229600" cy="3946124"/>
          </a:xfrm>
        </p:spPr>
        <p:txBody>
          <a:bodyPr>
            <a:normAutofit/>
          </a:bodyPr>
          <a:lstStyle/>
          <a:p>
            <a:pPr algn="l">
              <a:buFont typeface="Arial" panose="020B0604020202020204" pitchFamily="34" charset="0"/>
              <a:buChar char="•"/>
            </a:pPr>
            <a:r>
              <a:rPr lang="en-US" b="0" i="0" dirty="0">
                <a:solidFill>
                  <a:srgbClr val="374151"/>
                </a:solidFill>
                <a:effectLst/>
                <a:latin typeface="Söhne"/>
              </a:rPr>
              <a:t>AWS categorizes its instance types into families based on their intended use cases and characteristics. </a:t>
            </a:r>
          </a:p>
          <a:p>
            <a:pPr lvl="1">
              <a:buFont typeface="Arial" panose="020B0604020202020204" pitchFamily="34" charset="0"/>
              <a:buChar char="•"/>
            </a:pPr>
            <a:r>
              <a:rPr lang="en-US" b="0" i="0" dirty="0">
                <a:solidFill>
                  <a:srgbClr val="374151"/>
                </a:solidFill>
                <a:effectLst/>
                <a:latin typeface="Söhne"/>
              </a:rPr>
              <a:t>General Purpose </a:t>
            </a:r>
          </a:p>
          <a:p>
            <a:pPr lvl="1">
              <a:buFont typeface="Arial" panose="020B0604020202020204" pitchFamily="34" charset="0"/>
              <a:buChar char="•"/>
            </a:pPr>
            <a:r>
              <a:rPr lang="en-US" b="0" i="0" dirty="0">
                <a:solidFill>
                  <a:srgbClr val="374151"/>
                </a:solidFill>
                <a:effectLst/>
                <a:latin typeface="Söhne"/>
              </a:rPr>
              <a:t>Compute Optimized </a:t>
            </a:r>
          </a:p>
          <a:p>
            <a:pPr lvl="1">
              <a:buFont typeface="Arial" panose="020B0604020202020204" pitchFamily="34" charset="0"/>
              <a:buChar char="•"/>
            </a:pPr>
            <a:r>
              <a:rPr lang="en-US" b="0" i="0" dirty="0">
                <a:solidFill>
                  <a:srgbClr val="374151"/>
                </a:solidFill>
                <a:effectLst/>
                <a:latin typeface="Söhne"/>
              </a:rPr>
              <a:t>Memory Optimized</a:t>
            </a:r>
          </a:p>
          <a:p>
            <a:pPr lvl="1">
              <a:buFont typeface="Arial" panose="020B0604020202020204" pitchFamily="34" charset="0"/>
              <a:buChar char="•"/>
            </a:pPr>
            <a:r>
              <a:rPr lang="en-US" b="0" i="0" dirty="0">
                <a:solidFill>
                  <a:srgbClr val="374151"/>
                </a:solidFill>
                <a:effectLst/>
                <a:latin typeface="Söhne"/>
              </a:rPr>
              <a:t>Storage Optimized</a:t>
            </a:r>
          </a:p>
          <a:p>
            <a:pPr lvl="1">
              <a:buFont typeface="Arial" panose="020B0604020202020204" pitchFamily="34" charset="0"/>
              <a:buChar char="•"/>
            </a:pPr>
            <a:r>
              <a:rPr lang="en-US" b="0" i="0" dirty="0">
                <a:solidFill>
                  <a:srgbClr val="374151"/>
                </a:solidFill>
                <a:effectLst/>
                <a:latin typeface="Söhne"/>
              </a:rPr>
              <a:t>GPU Instances</a:t>
            </a:r>
          </a:p>
          <a:p>
            <a:pPr lvl="1">
              <a:buFont typeface="Arial" panose="020B0604020202020204" pitchFamily="34" charset="0"/>
              <a:buChar char="•"/>
            </a:pPr>
            <a:r>
              <a:rPr lang="en-US" b="0" i="0" dirty="0">
                <a:solidFill>
                  <a:srgbClr val="374151"/>
                </a:solidFill>
                <a:effectLst/>
                <a:latin typeface="Söhne"/>
              </a:rPr>
              <a:t>FPGA Instances.</a:t>
            </a:r>
            <a:endParaRPr lang="en-US" b="0" i="1" dirty="0">
              <a:solidFill>
                <a:schemeClr val="bg2"/>
              </a:solidFill>
              <a:effectLst/>
              <a:highlight>
                <a:srgbClr val="000000"/>
              </a:highlight>
              <a:latin typeface="Söhne"/>
            </a:endParaRPr>
          </a:p>
        </p:txBody>
      </p:sp>
    </p:spTree>
    <p:extLst>
      <p:ext uri="{BB962C8B-B14F-4D97-AF65-F5344CB8AC3E}">
        <p14:creationId xmlns:p14="http://schemas.microsoft.com/office/powerpoint/2010/main" val="275143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Categories of Instance Types</a:t>
            </a:r>
          </a:p>
        </p:txBody>
      </p:sp>
      <p:sp>
        <p:nvSpPr>
          <p:cNvPr id="3" name="Content Placeholder 2"/>
          <p:cNvSpPr>
            <a:spLocks noGrp="1"/>
          </p:cNvSpPr>
          <p:nvPr>
            <p:ph idx="1"/>
          </p:nvPr>
        </p:nvSpPr>
        <p:spPr>
          <a:xfrm>
            <a:off x="483833" y="2149876"/>
            <a:ext cx="8229600" cy="3946124"/>
          </a:xfrm>
        </p:spPr>
        <p:txBody>
          <a:bodyPr>
            <a:normAutofit/>
          </a:bodyPr>
          <a:lstStyle/>
          <a:p>
            <a:pPr algn="l">
              <a:buFont typeface="Arial" panose="020B0604020202020204" pitchFamily="34" charset="0"/>
              <a:buChar char="•"/>
            </a:pPr>
            <a:r>
              <a:rPr lang="en-US" b="0" i="0" dirty="0">
                <a:solidFill>
                  <a:srgbClr val="374151"/>
                </a:solidFill>
                <a:effectLst/>
                <a:latin typeface="Söhne"/>
              </a:rPr>
              <a:t>Each instance family includes different instance sizes or types, typically identified by a name that includes the family name and a size indicator (e.g., t2.micro, m5.large, c4.xlarge).</a:t>
            </a:r>
          </a:p>
          <a:p>
            <a:pPr algn="l">
              <a:buFont typeface="Arial" panose="020B0604020202020204" pitchFamily="34" charset="0"/>
              <a:buChar char="•"/>
            </a:pPr>
            <a:r>
              <a:rPr lang="en-US" b="0" i="0" dirty="0">
                <a:solidFill>
                  <a:srgbClr val="374151"/>
                </a:solidFill>
                <a:effectLst/>
                <a:latin typeface="Söhne"/>
              </a:rPr>
              <a:t>Larger sizes within a family generally offer more resources (vCPU, RAM) and, consequently, higher performance and cost.</a:t>
            </a:r>
          </a:p>
        </p:txBody>
      </p:sp>
    </p:spTree>
    <p:extLst>
      <p:ext uri="{BB962C8B-B14F-4D97-AF65-F5344CB8AC3E}">
        <p14:creationId xmlns:p14="http://schemas.microsoft.com/office/powerpoint/2010/main" val="26337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990600"/>
            <a:ext cx="8229600" cy="475488"/>
          </a:xfrm>
        </p:spPr>
        <p:txBody>
          <a:bodyPr>
            <a:noAutofit/>
          </a:bodyPr>
          <a:lstStyle/>
          <a:p>
            <a:pPr algn="ctr"/>
            <a:r>
              <a:rPr lang="en-US" sz="4000" b="1" dirty="0"/>
              <a:t>Instance Types</a:t>
            </a:r>
          </a:p>
        </p:txBody>
      </p:sp>
      <p:sp>
        <p:nvSpPr>
          <p:cNvPr id="3" name="Content Placeholder 2"/>
          <p:cNvSpPr>
            <a:spLocks noGrp="1"/>
          </p:cNvSpPr>
          <p:nvPr>
            <p:ph idx="1"/>
          </p:nvPr>
        </p:nvSpPr>
        <p:spPr>
          <a:xfrm>
            <a:off x="483833" y="2149876"/>
            <a:ext cx="8229600" cy="3946124"/>
          </a:xfrm>
        </p:spPr>
        <p:txBody>
          <a:bodyPr>
            <a:normAutofit/>
          </a:bodyPr>
          <a:lstStyle/>
          <a:p>
            <a:pPr algn="l">
              <a:buFont typeface="Arial" panose="020B0604020202020204" pitchFamily="34" charset="0"/>
              <a:buChar char="•"/>
            </a:pPr>
            <a:r>
              <a:rPr lang="en-US" b="0" i="0" dirty="0">
                <a:solidFill>
                  <a:srgbClr val="374151"/>
                </a:solidFill>
                <a:effectLst/>
                <a:latin typeface="Söhne"/>
              </a:rPr>
              <a:t>Each instance type has specific characteristics, including the number of virtual CPUs (vCPUs), memory (RAM), and network performance.</a:t>
            </a:r>
          </a:p>
          <a:p>
            <a:pPr algn="l">
              <a:buFont typeface="Arial" panose="020B0604020202020204" pitchFamily="34" charset="0"/>
              <a:buChar char="•"/>
            </a:pPr>
            <a:r>
              <a:rPr lang="en-US" b="0" i="0" dirty="0">
                <a:solidFill>
                  <a:srgbClr val="374151"/>
                </a:solidFill>
                <a:effectLst/>
                <a:latin typeface="Söhne"/>
              </a:rPr>
              <a:t>Some instance types also include features like GPU (Graphics Processing Unit) for parallel processing or local instance storage for temporary data.</a:t>
            </a:r>
          </a:p>
        </p:txBody>
      </p:sp>
    </p:spTree>
    <p:extLst>
      <p:ext uri="{BB962C8B-B14F-4D97-AF65-F5344CB8AC3E}">
        <p14:creationId xmlns:p14="http://schemas.microsoft.com/office/powerpoint/2010/main" val="3949543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TotalTime>
  <Words>2690</Words>
  <Application>Microsoft Office PowerPoint</Application>
  <PresentationFormat>On-screen Show (4:3)</PresentationFormat>
  <Paragraphs>151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Constantia</vt:lpstr>
      <vt:lpstr>Söhne</vt:lpstr>
      <vt:lpstr>Wingdings 2</vt:lpstr>
      <vt:lpstr>Flow</vt:lpstr>
      <vt:lpstr>TNGS Learning Solutions AWS Solutions Architect Online Course   Elastic Compute (EC2) Compute Service Fundamentals</vt:lpstr>
      <vt:lpstr>keyPair </vt:lpstr>
      <vt:lpstr>keyPair </vt:lpstr>
      <vt:lpstr>keyPair </vt:lpstr>
      <vt:lpstr>Creating an AWS Key Pair</vt:lpstr>
      <vt:lpstr>Instance Type</vt:lpstr>
      <vt:lpstr>Categories of Instance Types</vt:lpstr>
      <vt:lpstr>Categories of Instance Types</vt:lpstr>
      <vt:lpstr>Instance Types</vt:lpstr>
      <vt:lpstr>Instance Types Use Cases</vt:lpstr>
      <vt:lpstr>Instance Types Pricing</vt:lpstr>
      <vt:lpstr>Elastic IP</vt:lpstr>
      <vt:lpstr>Dynamic and Static IP Addresses:</vt:lpstr>
      <vt:lpstr>Elastic IP Use Cases</vt:lpstr>
      <vt:lpstr>Elastic IP Billing and Costs</vt:lpstr>
      <vt:lpstr>Security Groups</vt:lpstr>
      <vt:lpstr>Security Groups</vt:lpstr>
      <vt:lpstr>Security Groups</vt:lpstr>
      <vt:lpstr>Security Groups</vt:lpstr>
      <vt:lpstr>Security Groups Use Cases</vt:lpstr>
      <vt:lpstr>Network ACLs vs. Security Groups</vt:lpstr>
      <vt:lpstr>Elastic block storage (EBS)</vt:lpstr>
      <vt:lpstr>Types of EBS Volumes</vt:lpstr>
      <vt:lpstr>EBS Volumes</vt:lpstr>
      <vt:lpstr>EBS Volumes</vt:lpstr>
      <vt:lpstr>EBS Snapshots</vt:lpstr>
      <vt:lpstr>EBS Snapshots</vt:lpstr>
      <vt:lpstr>EBS Snapshots</vt:lpstr>
      <vt:lpstr>EBS Snapshots</vt:lpstr>
      <vt:lpstr>EBS Snapshots</vt:lpstr>
      <vt:lpstr>Bootstrapping a Server</vt:lpstr>
      <vt:lpstr>Bootstrapping a Server</vt:lpstr>
      <vt:lpstr>Bootstrapping a Server</vt:lpstr>
      <vt:lpstr>Bootstrapping a Server</vt:lpstr>
      <vt:lpstr>Bootstrapping a Server</vt:lpstr>
      <vt:lpstr>Bootstrapping a Server</vt:lpstr>
      <vt:lpstr>Bootstrapping a Server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19</cp:revision>
  <dcterms:created xsi:type="dcterms:W3CDTF">2020-04-04T02:27:26Z</dcterms:created>
  <dcterms:modified xsi:type="dcterms:W3CDTF">2023-09-15T02:43:47Z</dcterms:modified>
</cp:coreProperties>
</file>