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93400"/>
  <p:notesSz cx="7556500" cy="10693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tantia" panose="02030602050306030303" pitchFamily="18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2" autoAdjust="0"/>
    <p:restoredTop sz="94660"/>
  </p:normalViewPr>
  <p:slideViewPr>
    <p:cSldViewPr>
      <p:cViewPr>
        <p:scale>
          <a:sx n="90" d="100"/>
          <a:sy n="90" d="100"/>
        </p:scale>
        <p:origin x="175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40796" y="2138680"/>
            <a:ext cx="6488515" cy="2851573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40796" y="5034125"/>
            <a:ext cx="6491034" cy="2732758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8462" y="1425789"/>
            <a:ext cx="1700213" cy="812649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1425789"/>
            <a:ext cx="4974696" cy="812649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77" y="2053133"/>
            <a:ext cx="6423025" cy="212442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277" y="4217273"/>
            <a:ext cx="6423025" cy="235403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993910"/>
            <a:ext cx="3337454" cy="691506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221" y="2993910"/>
            <a:ext cx="3337454" cy="691506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892812"/>
            <a:ext cx="3338766" cy="1028101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838597" y="2899844"/>
            <a:ext cx="3340078" cy="102107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7825" y="3920913"/>
            <a:ext cx="3338766" cy="599647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597" y="3920913"/>
            <a:ext cx="3340078" cy="5996475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63821" cy="1782233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802008"/>
            <a:ext cx="2266950" cy="1811937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66738" y="2613942"/>
            <a:ext cx="2266950" cy="7128933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54382" y="2613942"/>
            <a:ext cx="4224293" cy="7128933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16143" y="1727779"/>
            <a:ext cx="4344988" cy="6416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614527" y="8357269"/>
            <a:ext cx="128461" cy="24238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1835243"/>
            <a:ext cx="1828673" cy="246771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7" y="4410809"/>
            <a:ext cx="1826154" cy="3398125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74908" y="9911198"/>
            <a:ext cx="503767" cy="569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880620" y="1870358"/>
            <a:ext cx="3816033" cy="613088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872" y="9069587"/>
            <a:ext cx="7572243" cy="1623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620823" y="9698321"/>
            <a:ext cx="3935677" cy="995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872" y="-11140"/>
            <a:ext cx="7572243" cy="1623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620823" y="-11138"/>
            <a:ext cx="3935677" cy="995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77825" y="1097856"/>
            <a:ext cx="6800850" cy="178223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77825" y="3017915"/>
            <a:ext cx="6800850" cy="68437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77825" y="9911198"/>
            <a:ext cx="1763183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03979" y="9911198"/>
            <a:ext cx="2770717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548967" y="9911198"/>
            <a:ext cx="629708" cy="5693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5716" y="315606"/>
            <a:ext cx="7586703" cy="101230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145F29C-1425-02EE-173D-D434C4EBA06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"/>
            <a:ext cx="1187450" cy="7175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69.254.169.254/latest/meta-dat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450" y="3060700"/>
            <a:ext cx="5760085" cy="701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7200"/>
              </a:lnSpc>
              <a:spcBef>
                <a:spcPts val="119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Amazon Web Service (AWS) </a:t>
            </a:r>
            <a:r>
              <a:rPr sz="1400" spc="-5" dirty="0">
                <a:latin typeface="Calibri"/>
                <a:cs typeface="Calibri"/>
              </a:rPr>
              <a:t>cloud environment, </a:t>
            </a:r>
            <a:r>
              <a:rPr sz="1400" b="1" dirty="0">
                <a:latin typeface="Calibri"/>
                <a:cs typeface="Calibri"/>
              </a:rPr>
              <a:t>Elastic </a:t>
            </a:r>
            <a:r>
              <a:rPr sz="1400" b="1" spc="-5" dirty="0">
                <a:latin typeface="Calibri"/>
                <a:cs typeface="Calibri"/>
              </a:rPr>
              <a:t>Compute Cloud  </a:t>
            </a:r>
            <a:r>
              <a:rPr sz="1400" spc="-5" dirty="0">
                <a:latin typeface="Calibri"/>
                <a:cs typeface="Calibri"/>
              </a:rPr>
              <a:t>(EC2)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service. Using EC2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create a virtual </a:t>
            </a:r>
            <a:r>
              <a:rPr sz="1400" spc="-5" dirty="0">
                <a:latin typeface="Calibri"/>
                <a:cs typeface="Calibri"/>
              </a:rPr>
              <a:t>machine which </a:t>
            </a:r>
            <a:r>
              <a:rPr sz="1400" dirty="0">
                <a:latin typeface="Calibri"/>
                <a:cs typeface="Calibri"/>
              </a:rPr>
              <a:t>is known as  </a:t>
            </a:r>
            <a:r>
              <a:rPr sz="1400" spc="-5" dirty="0">
                <a:latin typeface="Calibri"/>
                <a:cs typeface="Calibri"/>
              </a:rPr>
              <a:t>EC2 Instance.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dirty="0">
                <a:latin typeface="Calibri"/>
                <a:cs typeface="Calibri"/>
              </a:rPr>
              <a:t>a virtual </a:t>
            </a:r>
            <a:r>
              <a:rPr sz="1400" spc="-5" dirty="0">
                <a:latin typeface="Calibri"/>
                <a:cs typeface="Calibri"/>
              </a:rPr>
              <a:t>environment </a:t>
            </a:r>
            <a:r>
              <a:rPr sz="1400" dirty="0">
                <a:latin typeface="Calibri"/>
                <a:cs typeface="Calibri"/>
              </a:rPr>
              <a:t>where you create an </a:t>
            </a:r>
            <a:r>
              <a:rPr sz="1400" spc="-5" dirty="0">
                <a:latin typeface="Calibri"/>
                <a:cs typeface="Calibri"/>
              </a:rPr>
              <a:t>EC2 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dirty="0">
                <a:latin typeface="Calibri"/>
                <a:cs typeface="Calibri"/>
              </a:rPr>
              <a:t>replaces your hardware </a:t>
            </a:r>
            <a:r>
              <a:rPr sz="1400" spc="-5" dirty="0">
                <a:latin typeface="Calibri"/>
                <a:cs typeface="Calibri"/>
              </a:rPr>
              <a:t>need. </a:t>
            </a:r>
            <a:r>
              <a:rPr sz="1400" dirty="0">
                <a:latin typeface="Calibri"/>
                <a:cs typeface="Calibri"/>
              </a:rPr>
              <a:t>Using </a:t>
            </a:r>
            <a:r>
              <a:rPr sz="1400" spc="-5" dirty="0">
                <a:latin typeface="Calibri"/>
                <a:cs typeface="Calibri"/>
              </a:rPr>
              <a:t>EC2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save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huge  investment cost </a:t>
            </a:r>
            <a:r>
              <a:rPr sz="1400" dirty="0">
                <a:latin typeface="Calibri"/>
                <a:cs typeface="Calibri"/>
              </a:rPr>
              <a:t>to run your </a:t>
            </a:r>
            <a:r>
              <a:rPr sz="1400" spc="-5" dirty="0">
                <a:latin typeface="Calibri"/>
                <a:cs typeface="Calibri"/>
              </a:rPr>
              <a:t>physical environment.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develop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deploy  </a:t>
            </a:r>
            <a:r>
              <a:rPr sz="1400" dirty="0">
                <a:latin typeface="Calibri"/>
                <a:cs typeface="Calibri"/>
              </a:rPr>
              <a:t>web </a:t>
            </a:r>
            <a:r>
              <a:rPr sz="1400" spc="-5" dirty="0">
                <a:latin typeface="Calibri"/>
                <a:cs typeface="Calibri"/>
              </a:rPr>
              <a:t>applications </a:t>
            </a:r>
            <a:r>
              <a:rPr sz="1400" dirty="0">
                <a:latin typeface="Calibri"/>
                <a:cs typeface="Calibri"/>
              </a:rPr>
              <a:t>in less </a:t>
            </a:r>
            <a:r>
              <a:rPr sz="1400" spc="-5" dirty="0">
                <a:latin typeface="Calibri"/>
                <a:cs typeface="Calibri"/>
              </a:rPr>
              <a:t>time. EC2 created instances </a:t>
            </a:r>
            <a:r>
              <a:rPr sz="1400" dirty="0">
                <a:latin typeface="Calibri"/>
                <a:cs typeface="Calibri"/>
              </a:rPr>
              <a:t>are scalable to </a:t>
            </a:r>
            <a:r>
              <a:rPr sz="1400" spc="-5" dirty="0">
                <a:latin typeface="Calibri"/>
                <a:cs typeface="Calibri"/>
              </a:rPr>
              <a:t>handle  changes and </a:t>
            </a:r>
            <a:r>
              <a:rPr sz="1400" dirty="0">
                <a:latin typeface="Calibri"/>
                <a:cs typeface="Calibri"/>
              </a:rPr>
              <a:t>provide </a:t>
            </a:r>
            <a:r>
              <a:rPr sz="1400" spc="-5" dirty="0">
                <a:latin typeface="Calibri"/>
                <a:cs typeface="Calibri"/>
              </a:rPr>
              <a:t>multiple </a:t>
            </a:r>
            <a:r>
              <a:rPr sz="1400" dirty="0">
                <a:latin typeface="Calibri"/>
                <a:cs typeface="Calibri"/>
              </a:rPr>
              <a:t>layers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security.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5080" algn="just">
              <a:lnSpc>
                <a:spcPct val="117400"/>
              </a:lnSpc>
            </a:pPr>
            <a:r>
              <a:rPr sz="1400" dirty="0">
                <a:latin typeface="Calibri"/>
                <a:cs typeface="Calibri"/>
              </a:rPr>
              <a:t>As we </a:t>
            </a:r>
            <a:r>
              <a:rPr sz="1400" spc="-5" dirty="0">
                <a:latin typeface="Calibri"/>
                <a:cs typeface="Calibri"/>
              </a:rPr>
              <a:t>know that AWS Cloud Computing provides delivery of IT resources </a:t>
            </a:r>
            <a:r>
              <a:rPr sz="1400" spc="5" dirty="0">
                <a:latin typeface="Calibri"/>
                <a:cs typeface="Calibri"/>
              </a:rPr>
              <a:t>on- </a:t>
            </a:r>
            <a:r>
              <a:rPr sz="1400" spc="3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demand, </a:t>
            </a:r>
            <a:r>
              <a:rPr sz="1400" dirty="0">
                <a:latin typeface="Calibri"/>
                <a:cs typeface="Calibri"/>
              </a:rPr>
              <a:t>and it is </a:t>
            </a:r>
            <a:r>
              <a:rPr sz="1400" spc="-5" dirty="0">
                <a:latin typeface="Calibri"/>
                <a:cs typeface="Calibri"/>
              </a:rPr>
              <a:t>based on pay-as-you-go pricing model. If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compare  running cost of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physical environment </a:t>
            </a:r>
            <a:r>
              <a:rPr sz="1400" dirty="0">
                <a:latin typeface="Calibri"/>
                <a:cs typeface="Calibri"/>
              </a:rPr>
              <a:t>with AWS </a:t>
            </a:r>
            <a:r>
              <a:rPr sz="1400" spc="-5" dirty="0">
                <a:latin typeface="Calibri"/>
                <a:cs typeface="Calibri"/>
              </a:rPr>
              <a:t>cloud services, </a:t>
            </a:r>
            <a:r>
              <a:rPr sz="1400" dirty="0">
                <a:latin typeface="Calibri"/>
                <a:cs typeface="Calibri"/>
              </a:rPr>
              <a:t>it is </a:t>
            </a:r>
            <a:r>
              <a:rPr sz="1400" spc="-5" dirty="0">
                <a:latin typeface="Calibri"/>
                <a:cs typeface="Calibri"/>
              </a:rPr>
              <a:t>very  economical and provides many features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well.</a:t>
            </a: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1. </a:t>
            </a:r>
            <a:r>
              <a:rPr sz="1600" b="1" spc="-5" dirty="0">
                <a:latin typeface="Calibri"/>
                <a:cs typeface="Calibri"/>
              </a:rPr>
              <a:t>Preconfigured Machine Template –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AMI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72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Cloud Computing, </a:t>
            </a:r>
            <a:r>
              <a:rPr sz="1400" dirty="0">
                <a:latin typeface="Calibri"/>
                <a:cs typeface="Calibri"/>
              </a:rPr>
              <a:t>you create </a:t>
            </a:r>
            <a:r>
              <a:rPr sz="1400" spc="-5" dirty="0">
                <a:latin typeface="Calibri"/>
                <a:cs typeface="Calibri"/>
              </a:rPr>
              <a:t>instances by using templates of instances,  which </a:t>
            </a:r>
            <a:r>
              <a:rPr sz="1400" dirty="0">
                <a:latin typeface="Calibri"/>
                <a:cs typeface="Calibri"/>
              </a:rPr>
              <a:t>is known as </a:t>
            </a:r>
            <a:r>
              <a:rPr sz="1400" spc="-5" dirty="0">
                <a:latin typeface="Calibri"/>
                <a:cs typeface="Calibri"/>
              </a:rPr>
              <a:t>Amazon Machine Image (AMI).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preconfigured  template of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machine,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create </a:t>
            </a:r>
            <a:r>
              <a:rPr sz="1400" spc="-5" dirty="0">
                <a:latin typeface="Calibri"/>
                <a:cs typeface="Calibri"/>
              </a:rPr>
              <a:t>numbers of Instances of similar  instances </a:t>
            </a:r>
            <a:r>
              <a:rPr sz="1400" dirty="0">
                <a:latin typeface="Calibri"/>
                <a:cs typeface="Calibri"/>
              </a:rPr>
              <a:t>in very less </a:t>
            </a:r>
            <a:r>
              <a:rPr sz="1400" spc="-5" dirty="0">
                <a:latin typeface="Calibri"/>
                <a:cs typeface="Calibri"/>
              </a:rPr>
              <a:t>time. </a:t>
            </a:r>
            <a:r>
              <a:rPr sz="1400" dirty="0">
                <a:latin typeface="Calibri"/>
                <a:cs typeface="Calibri"/>
              </a:rPr>
              <a:t>AMI </a:t>
            </a:r>
            <a:r>
              <a:rPr sz="1400" spc="-5" dirty="0">
                <a:latin typeface="Calibri"/>
                <a:cs typeface="Calibri"/>
              </a:rPr>
              <a:t>contains </a:t>
            </a:r>
            <a:r>
              <a:rPr sz="1400" dirty="0">
                <a:latin typeface="Calibri"/>
                <a:cs typeface="Calibri"/>
              </a:rPr>
              <a:t>image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running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Operating  System (OS) such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Linux or Window OS. In </a:t>
            </a:r>
            <a:r>
              <a:rPr sz="1400" dirty="0">
                <a:latin typeface="Calibri"/>
                <a:cs typeface="Calibri"/>
              </a:rPr>
              <a:t>AMIs 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include some  specific application and configurations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per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requirement.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396875">
              <a:lnSpc>
                <a:spcPct val="117900"/>
              </a:lnSpc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use </a:t>
            </a:r>
            <a:r>
              <a:rPr sz="1400" dirty="0">
                <a:latin typeface="Calibri"/>
                <a:cs typeface="Calibri"/>
              </a:rPr>
              <a:t>available AMIs </a:t>
            </a:r>
            <a:r>
              <a:rPr sz="1400" spc="-5" dirty="0">
                <a:latin typeface="Calibri"/>
                <a:cs typeface="Calibri"/>
              </a:rPr>
              <a:t>from AWS which </a:t>
            </a:r>
            <a:r>
              <a:rPr sz="1400" dirty="0">
                <a:latin typeface="Calibri"/>
                <a:cs typeface="Calibri"/>
              </a:rPr>
              <a:t>are available in </a:t>
            </a:r>
            <a:r>
              <a:rPr sz="1400" spc="-5" dirty="0">
                <a:latin typeface="Calibri"/>
                <a:cs typeface="Calibri"/>
              </a:rPr>
              <a:t>four different  resources: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17DE3-34EF-4996-A555-60D9CF687D1E}"/>
              </a:ext>
            </a:extLst>
          </p:cNvPr>
          <p:cNvSpPr txBox="1"/>
          <p:nvPr/>
        </p:nvSpPr>
        <p:spPr>
          <a:xfrm>
            <a:off x="-862171" y="1536700"/>
            <a:ext cx="9280842" cy="688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6485" marR="1272540" indent="-1083945" algn="ctr">
              <a:lnSpc>
                <a:spcPct val="155000"/>
              </a:lnSpc>
              <a:spcBef>
                <a:spcPts val="100"/>
              </a:spcBef>
            </a:pPr>
            <a:r>
              <a:rPr lang="en-US" sz="2800" b="1" spc="-5" dirty="0">
                <a:latin typeface="Calibri"/>
                <a:cs typeface="Calibri"/>
              </a:rPr>
              <a:t>10.2 AWS Elastic Compute </a:t>
            </a:r>
            <a:r>
              <a:rPr lang="en-US" sz="2800" b="1" spc="-10" dirty="0">
                <a:latin typeface="Calibri"/>
                <a:cs typeface="Calibri"/>
              </a:rPr>
              <a:t>Cloud  </a:t>
            </a:r>
            <a:r>
              <a:rPr lang="en-US" sz="2800" b="1" spc="-5" dirty="0">
                <a:latin typeface="Calibri"/>
                <a:cs typeface="Calibri"/>
              </a:rPr>
              <a:t>AWS</a:t>
            </a:r>
            <a:r>
              <a:rPr lang="en-US" sz="2800" b="1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EC2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5249036"/>
            <a:ext cx="5530850" cy="439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865" indent="-685800" algn="just">
              <a:lnSpc>
                <a:spcPct val="100000"/>
              </a:lnSpc>
              <a:spcBef>
                <a:spcPts val="95"/>
              </a:spcBef>
              <a:buAutoNum type="arabicPeriod" startAt="11"/>
              <a:tabLst>
                <a:tab pos="698500" algn="l"/>
              </a:tabLst>
            </a:pPr>
            <a:r>
              <a:rPr sz="1600" b="1" spc="-10" dirty="0">
                <a:latin typeface="Calibri"/>
                <a:cs typeface="Calibri"/>
              </a:rPr>
              <a:t>VM </a:t>
            </a:r>
            <a:r>
              <a:rPr sz="1600" b="1" spc="-5" dirty="0">
                <a:latin typeface="Calibri"/>
                <a:cs typeface="Calibri"/>
              </a:rPr>
              <a:t>Import/Export</a:t>
            </a:r>
            <a:endParaRPr sz="1600" dirty="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This feature of </a:t>
            </a:r>
            <a:r>
              <a:rPr sz="1400" dirty="0">
                <a:latin typeface="Calibri"/>
                <a:cs typeface="Calibri"/>
              </a:rPr>
              <a:t>AWS is </a:t>
            </a:r>
            <a:r>
              <a:rPr sz="1400" spc="-5" dirty="0">
                <a:latin typeface="Calibri"/>
                <a:cs typeface="Calibri"/>
              </a:rPr>
              <a:t>useful </a:t>
            </a:r>
            <a:r>
              <a:rPr sz="1400" dirty="0">
                <a:latin typeface="Calibri"/>
                <a:cs typeface="Calibri"/>
              </a:rPr>
              <a:t>to migrate virtual </a:t>
            </a:r>
            <a:r>
              <a:rPr sz="1400" spc="-5" dirty="0">
                <a:latin typeface="Calibri"/>
                <a:cs typeface="Calibri"/>
              </a:rPr>
              <a:t>machine from </a:t>
            </a:r>
            <a:r>
              <a:rPr sz="1400" dirty="0">
                <a:latin typeface="Calibri"/>
                <a:cs typeface="Calibri"/>
              </a:rPr>
              <a:t>your  existing </a:t>
            </a:r>
            <a:r>
              <a:rPr sz="1400" spc="-5" dirty="0">
                <a:latin typeface="Calibri"/>
                <a:cs typeface="Calibri"/>
              </a:rPr>
              <a:t>environment </a:t>
            </a:r>
            <a:r>
              <a:rPr sz="1400" dirty="0">
                <a:latin typeface="Calibri"/>
                <a:cs typeface="Calibri"/>
              </a:rPr>
              <a:t>to AWS </a:t>
            </a:r>
            <a:r>
              <a:rPr sz="1400" spc="-5" dirty="0">
                <a:latin typeface="Calibri"/>
                <a:cs typeface="Calibri"/>
              </a:rPr>
              <a:t>EC2 Instance. </a:t>
            </a:r>
            <a:r>
              <a:rPr sz="1400" dirty="0">
                <a:latin typeface="Calibri"/>
                <a:cs typeface="Calibri"/>
              </a:rPr>
              <a:t>In VM </a:t>
            </a:r>
            <a:r>
              <a:rPr sz="1400" spc="-5" dirty="0">
                <a:latin typeface="Calibri"/>
                <a:cs typeface="Calibri"/>
              </a:rPr>
              <a:t>Import/Export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import </a:t>
            </a:r>
            <a:r>
              <a:rPr sz="1400" dirty="0">
                <a:latin typeface="Calibri"/>
                <a:cs typeface="Calibri"/>
              </a:rPr>
              <a:t>your virtual </a:t>
            </a:r>
            <a:r>
              <a:rPr sz="1400" spc="-5" dirty="0">
                <a:latin typeface="Calibri"/>
                <a:cs typeface="Calibri"/>
              </a:rPr>
              <a:t>machine </a:t>
            </a:r>
            <a:r>
              <a:rPr sz="1400" spc="5" dirty="0">
                <a:latin typeface="Calibri"/>
                <a:cs typeface="Calibri"/>
              </a:rPr>
              <a:t>as </a:t>
            </a:r>
            <a:r>
              <a:rPr sz="1400" dirty="0">
                <a:latin typeface="Calibri"/>
                <a:cs typeface="Calibri"/>
              </a:rPr>
              <a:t>an AMI. </a:t>
            </a:r>
            <a:r>
              <a:rPr sz="1400" spc="-5" dirty="0">
                <a:latin typeface="Calibri"/>
                <a:cs typeface="Calibri"/>
              </a:rPr>
              <a:t>Later on </a:t>
            </a:r>
            <a:r>
              <a:rPr sz="1400" dirty="0">
                <a:latin typeface="Calibri"/>
                <a:cs typeface="Calibri"/>
              </a:rPr>
              <a:t>if it is </a:t>
            </a:r>
            <a:r>
              <a:rPr sz="1400" spc="-5" dirty="0">
                <a:latin typeface="Calibri"/>
                <a:cs typeface="Calibri"/>
              </a:rPr>
              <a:t>needed,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 </a:t>
            </a:r>
            <a:r>
              <a:rPr sz="1400" dirty="0">
                <a:latin typeface="Calibri"/>
                <a:cs typeface="Calibri"/>
              </a:rPr>
              <a:t>export </a:t>
            </a:r>
            <a:r>
              <a:rPr sz="1400" spc="-5" dirty="0">
                <a:latin typeface="Calibri"/>
                <a:cs typeface="Calibri"/>
              </a:rPr>
              <a:t>them back </a:t>
            </a:r>
            <a:r>
              <a:rPr sz="1400" dirty="0">
                <a:latin typeface="Calibri"/>
                <a:cs typeface="Calibri"/>
              </a:rPr>
              <a:t>to your </a:t>
            </a:r>
            <a:r>
              <a:rPr sz="1400" spc="-5" dirty="0">
                <a:latin typeface="Calibri"/>
                <a:cs typeface="Calibri"/>
              </a:rPr>
              <a:t>on-premises environment.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cannot </a:t>
            </a:r>
            <a:r>
              <a:rPr sz="1400" dirty="0">
                <a:latin typeface="Calibri"/>
                <a:cs typeface="Calibri"/>
              </a:rPr>
              <a:t>export  </a:t>
            </a:r>
            <a:r>
              <a:rPr sz="1400" spc="-5" dirty="0">
                <a:latin typeface="Calibri"/>
                <a:cs typeface="Calibri"/>
              </a:rPr>
              <a:t>EC2 Instances </a:t>
            </a:r>
            <a:r>
              <a:rPr sz="1400" dirty="0">
                <a:latin typeface="Calibri"/>
                <a:cs typeface="Calibri"/>
              </a:rPr>
              <a:t>created within AWS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AMIs.</a:t>
            </a:r>
          </a:p>
          <a:p>
            <a:pPr marL="240665" marR="5080" algn="just">
              <a:lnSpc>
                <a:spcPct val="1175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This technology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import or export machines support </a:t>
            </a:r>
            <a:r>
              <a:rPr sz="1400" dirty="0">
                <a:latin typeface="Calibri"/>
                <a:cs typeface="Calibri"/>
              </a:rPr>
              <a:t>with VMWare  </a:t>
            </a:r>
            <a:r>
              <a:rPr sz="1400" spc="-5" dirty="0">
                <a:latin typeface="Calibri"/>
                <a:cs typeface="Calibri"/>
              </a:rPr>
              <a:t>ESXi, </a:t>
            </a:r>
            <a:r>
              <a:rPr sz="1400" dirty="0">
                <a:latin typeface="Calibri"/>
                <a:cs typeface="Calibri"/>
              </a:rPr>
              <a:t>VMWare </a:t>
            </a:r>
            <a:r>
              <a:rPr sz="1400" spc="-5" dirty="0">
                <a:latin typeface="Calibri"/>
                <a:cs typeface="Calibri"/>
              </a:rPr>
              <a:t>Workstation, Microsoft Hyper-V and </a:t>
            </a:r>
            <a:r>
              <a:rPr sz="1400" dirty="0">
                <a:latin typeface="Calibri"/>
                <a:cs typeface="Calibri"/>
              </a:rPr>
              <a:t>Citrix </a:t>
            </a:r>
            <a:r>
              <a:rPr sz="1400" spc="-5" dirty="0">
                <a:latin typeface="Calibri"/>
                <a:cs typeface="Calibri"/>
              </a:rPr>
              <a:t>Xen  virtualization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formats.</a:t>
            </a:r>
            <a:endParaRPr sz="1400" dirty="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985"/>
              </a:spcBef>
            </a:pPr>
            <a:r>
              <a:rPr sz="1400" b="1" spc="-5" dirty="0">
                <a:latin typeface="Calibri"/>
                <a:cs typeface="Calibri"/>
              </a:rPr>
              <a:t>Challenge Note: </a:t>
            </a:r>
            <a:r>
              <a:rPr sz="1400" i="1" spc="-5" dirty="0">
                <a:latin typeface="Calibri"/>
                <a:cs typeface="Calibri"/>
              </a:rPr>
              <a:t>Here </a:t>
            </a:r>
            <a:r>
              <a:rPr sz="1400" i="1" dirty="0">
                <a:latin typeface="Calibri"/>
                <a:cs typeface="Calibri"/>
              </a:rPr>
              <a:t>we leave </a:t>
            </a:r>
            <a:r>
              <a:rPr sz="1400" i="1" spc="-5" dirty="0">
                <a:latin typeface="Calibri"/>
                <a:cs typeface="Calibri"/>
              </a:rPr>
              <a:t>one excellent opportunity </a:t>
            </a:r>
            <a:r>
              <a:rPr sz="1400" i="1" dirty="0">
                <a:latin typeface="Calibri"/>
                <a:cs typeface="Calibri"/>
              </a:rPr>
              <a:t>to </a:t>
            </a:r>
            <a:r>
              <a:rPr sz="1400" i="1" spc="-5" dirty="0">
                <a:latin typeface="Calibri"/>
                <a:cs typeface="Calibri"/>
              </a:rPr>
              <a:t>complete </a:t>
            </a:r>
            <a:r>
              <a:rPr sz="1400" i="1" dirty="0">
                <a:latin typeface="Calibri"/>
                <a:cs typeface="Calibri"/>
              </a:rPr>
              <a:t>a  </a:t>
            </a:r>
            <a:r>
              <a:rPr sz="1400" i="1" spc="-5" dirty="0">
                <a:latin typeface="Calibri"/>
                <a:cs typeface="Calibri"/>
              </a:rPr>
              <a:t>demanding LAB, </a:t>
            </a:r>
            <a:r>
              <a:rPr sz="1400" i="1" dirty="0">
                <a:latin typeface="Calibri"/>
                <a:cs typeface="Calibri"/>
              </a:rPr>
              <a:t>in which </a:t>
            </a:r>
            <a:r>
              <a:rPr sz="1400" i="1" spc="-5" dirty="0">
                <a:latin typeface="Calibri"/>
                <a:cs typeface="Calibri"/>
              </a:rPr>
              <a:t>you </a:t>
            </a:r>
            <a:r>
              <a:rPr sz="1400" i="1" dirty="0">
                <a:latin typeface="Calibri"/>
                <a:cs typeface="Calibri"/>
              </a:rPr>
              <a:t>can create a </a:t>
            </a:r>
            <a:r>
              <a:rPr sz="1400" i="1" spc="-5" dirty="0">
                <a:latin typeface="Calibri"/>
                <a:cs typeface="Calibri"/>
              </a:rPr>
              <a:t>virtual machine using  VMWare Workstation </a:t>
            </a:r>
            <a:r>
              <a:rPr sz="1400" i="1" dirty="0">
                <a:latin typeface="Calibri"/>
                <a:cs typeface="Calibri"/>
              </a:rPr>
              <a:t>in </a:t>
            </a:r>
            <a:r>
              <a:rPr sz="1400" i="1" spc="-5" dirty="0">
                <a:latin typeface="Calibri"/>
                <a:cs typeface="Calibri"/>
              </a:rPr>
              <a:t>your </a:t>
            </a:r>
            <a:r>
              <a:rPr sz="1400" i="1" dirty="0">
                <a:latin typeface="Calibri"/>
                <a:cs typeface="Calibri"/>
              </a:rPr>
              <a:t>environment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dirty="0">
                <a:latin typeface="Calibri"/>
                <a:cs typeface="Calibri"/>
              </a:rPr>
              <a:t>try to import that </a:t>
            </a:r>
            <a:r>
              <a:rPr sz="1400" i="1" spc="-5" dirty="0">
                <a:latin typeface="Calibri"/>
                <a:cs typeface="Calibri"/>
              </a:rPr>
              <a:t>virtual  machine on </a:t>
            </a:r>
            <a:r>
              <a:rPr sz="1400" i="1" dirty="0">
                <a:latin typeface="Calibri"/>
                <a:cs typeface="Calibri"/>
              </a:rPr>
              <a:t>AWS </a:t>
            </a:r>
            <a:r>
              <a:rPr sz="1400" i="1" spc="-5" dirty="0">
                <a:latin typeface="Calibri"/>
                <a:cs typeface="Calibri"/>
              </a:rPr>
              <a:t>EC2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Instance.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buSzPct val="81250"/>
              <a:buAutoNum type="arabicPeriod" startAt="12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Bootstrapping: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1550" y="1749425"/>
            <a:ext cx="5819140" cy="306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546200"/>
            <a:ext cx="5530850" cy="506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algn="just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In some </a:t>
            </a:r>
            <a:r>
              <a:rPr sz="1400" dirty="0">
                <a:latin typeface="Calibri"/>
                <a:cs typeface="Calibri"/>
              </a:rPr>
              <a:t>cases, after installation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operating system </a:t>
            </a:r>
            <a:r>
              <a:rPr sz="1400" dirty="0">
                <a:latin typeface="Calibri"/>
                <a:cs typeface="Calibri"/>
              </a:rPr>
              <a:t>in your </a:t>
            </a:r>
            <a:r>
              <a:rPr sz="1400" spc="-5" dirty="0">
                <a:latin typeface="Calibri"/>
                <a:cs typeface="Calibri"/>
              </a:rPr>
              <a:t>instance,  </a:t>
            </a:r>
            <a:r>
              <a:rPr sz="1400" dirty="0">
                <a:latin typeface="Calibri"/>
                <a:cs typeface="Calibri"/>
              </a:rPr>
              <a:t>you want to </a:t>
            </a:r>
            <a:r>
              <a:rPr sz="1400" spc="-5" dirty="0">
                <a:latin typeface="Calibri"/>
                <a:cs typeface="Calibri"/>
              </a:rPr>
              <a:t>install, upgrade or </a:t>
            </a:r>
            <a:r>
              <a:rPr sz="1400" dirty="0">
                <a:latin typeface="Calibri"/>
                <a:cs typeface="Calibri"/>
              </a:rPr>
              <a:t>configure </a:t>
            </a:r>
            <a:r>
              <a:rPr sz="1400" spc="-5" dirty="0">
                <a:latin typeface="Calibri"/>
                <a:cs typeface="Calibri"/>
              </a:rPr>
              <a:t>software. AWS cloud  computing provides an amazing benefit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pass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script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manage these  </a:t>
            </a:r>
            <a:r>
              <a:rPr sz="1400" dirty="0">
                <a:latin typeface="Calibri"/>
                <a:cs typeface="Calibri"/>
              </a:rPr>
              <a:t>tasks </a:t>
            </a:r>
            <a:r>
              <a:rPr sz="1400" spc="-5" dirty="0">
                <a:latin typeface="Calibri"/>
                <a:cs typeface="Calibri"/>
              </a:rPr>
              <a:t>automatically for the Instance.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pass this script </a:t>
            </a:r>
            <a:r>
              <a:rPr sz="1400" spc="5" dirty="0">
                <a:latin typeface="Calibri"/>
                <a:cs typeface="Calibri"/>
              </a:rPr>
              <a:t>or </a:t>
            </a:r>
            <a:r>
              <a:rPr sz="1400" spc="-5" dirty="0">
                <a:latin typeface="Calibri"/>
                <a:cs typeface="Calibri"/>
              </a:rPr>
              <a:t>code into  the launch </a:t>
            </a:r>
            <a:r>
              <a:rPr sz="1400" dirty="0">
                <a:latin typeface="Calibri"/>
                <a:cs typeface="Calibri"/>
              </a:rPr>
              <a:t>wizard as a file </a:t>
            </a:r>
            <a:r>
              <a:rPr sz="1400" spc="-5" dirty="0">
                <a:latin typeface="Calibri"/>
                <a:cs typeface="Calibri"/>
              </a:rPr>
              <a:t>or simple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text.</a:t>
            </a:r>
            <a:endParaRPr sz="1400" dirty="0">
              <a:latin typeface="Calibri"/>
              <a:cs typeface="Calibri"/>
            </a:endParaRPr>
          </a:p>
          <a:p>
            <a:pPr marL="240665" marR="8255" algn="just">
              <a:lnSpc>
                <a:spcPct val="117900"/>
              </a:lnSpc>
              <a:spcBef>
                <a:spcPts val="969"/>
              </a:spcBef>
            </a:pPr>
            <a:r>
              <a:rPr sz="1400" spc="-5" dirty="0">
                <a:latin typeface="Calibri"/>
                <a:cs typeface="Calibri"/>
              </a:rPr>
              <a:t>It’s </a:t>
            </a:r>
            <a:r>
              <a:rPr sz="1400" dirty="0">
                <a:latin typeface="Calibri"/>
                <a:cs typeface="Calibri"/>
              </a:rPr>
              <a:t>easy to </a:t>
            </a:r>
            <a:r>
              <a:rPr sz="1400" spc="-5" dirty="0">
                <a:latin typeface="Calibri"/>
                <a:cs typeface="Calibri"/>
              </a:rPr>
              <a:t>understand,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process of </a:t>
            </a:r>
            <a:r>
              <a:rPr sz="1400" dirty="0">
                <a:latin typeface="Calibri"/>
                <a:cs typeface="Calibri"/>
              </a:rPr>
              <a:t>passing </a:t>
            </a:r>
            <a:r>
              <a:rPr sz="1400" spc="-5" dirty="0">
                <a:latin typeface="Calibri"/>
                <a:cs typeface="Calibri"/>
              </a:rPr>
              <a:t>code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be executed on 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at </a:t>
            </a:r>
            <a:r>
              <a:rPr sz="1400" spc="-5" dirty="0">
                <a:latin typeface="Calibri"/>
                <a:cs typeface="Calibri"/>
              </a:rPr>
              <a:t>launch time </a:t>
            </a:r>
            <a:r>
              <a:rPr sz="1400" dirty="0">
                <a:latin typeface="Calibri"/>
                <a:cs typeface="Calibri"/>
              </a:rPr>
              <a:t>is known as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bootstrapping.</a:t>
            </a:r>
            <a:endParaRPr sz="1400" dirty="0">
              <a:latin typeface="Calibri"/>
              <a:cs typeface="Calibri"/>
            </a:endParaRPr>
          </a:p>
          <a:p>
            <a:pPr marL="240665" marR="6985" algn="just">
              <a:lnSpc>
                <a:spcPct val="117500"/>
              </a:lnSpc>
              <a:spcBef>
                <a:spcPts val="980"/>
              </a:spcBef>
            </a:pPr>
            <a:r>
              <a:rPr sz="1400" b="1" dirty="0">
                <a:latin typeface="Calibri"/>
                <a:cs typeface="Calibri"/>
              </a:rPr>
              <a:t>Challenge </a:t>
            </a:r>
            <a:r>
              <a:rPr sz="1400" b="1" spc="-5" dirty="0">
                <a:latin typeface="Calibri"/>
                <a:cs typeface="Calibri"/>
              </a:rPr>
              <a:t>Note</a:t>
            </a:r>
            <a:r>
              <a:rPr sz="1400" spc="-5" dirty="0">
                <a:latin typeface="Calibri"/>
                <a:cs typeface="Calibri"/>
              </a:rPr>
              <a:t>: </a:t>
            </a:r>
            <a:r>
              <a:rPr sz="1400" i="1" spc="-5" dirty="0">
                <a:latin typeface="Calibri"/>
                <a:cs typeface="Calibri"/>
              </a:rPr>
              <a:t>Why don’t you </a:t>
            </a:r>
            <a:r>
              <a:rPr sz="1400" i="1" dirty="0">
                <a:latin typeface="Calibri"/>
                <a:cs typeface="Calibri"/>
              </a:rPr>
              <a:t>write a list </a:t>
            </a:r>
            <a:r>
              <a:rPr sz="1400" i="1" spc="-5" dirty="0">
                <a:latin typeface="Calibri"/>
                <a:cs typeface="Calibri"/>
              </a:rPr>
              <a:t>of </a:t>
            </a:r>
            <a:r>
              <a:rPr sz="1400" i="1" dirty="0">
                <a:latin typeface="Calibri"/>
                <a:cs typeface="Calibri"/>
              </a:rPr>
              <a:t>command in a </a:t>
            </a:r>
            <a:r>
              <a:rPr sz="1400" i="1" spc="-5" dirty="0">
                <a:latin typeface="Calibri"/>
                <a:cs typeface="Calibri"/>
              </a:rPr>
              <a:t>sequence </a:t>
            </a:r>
            <a:r>
              <a:rPr sz="1400" i="1" spc="-10" dirty="0">
                <a:latin typeface="Calibri"/>
                <a:cs typeface="Calibri"/>
              </a:rPr>
              <a:t>to  </a:t>
            </a:r>
            <a:r>
              <a:rPr sz="1400" i="1" dirty="0">
                <a:latin typeface="Calibri"/>
                <a:cs typeface="Calibri"/>
              </a:rPr>
              <a:t>install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dirty="0">
                <a:latin typeface="Calibri"/>
                <a:cs typeface="Calibri"/>
              </a:rPr>
              <a:t>configure </a:t>
            </a:r>
            <a:r>
              <a:rPr sz="1400" i="1" spc="-5" dirty="0">
                <a:latin typeface="Calibri"/>
                <a:cs typeface="Calibri"/>
              </a:rPr>
              <a:t>an </a:t>
            </a:r>
            <a:r>
              <a:rPr sz="1400" i="1" dirty="0">
                <a:latin typeface="Calibri"/>
                <a:cs typeface="Calibri"/>
              </a:rPr>
              <a:t>Apache </a:t>
            </a:r>
            <a:r>
              <a:rPr sz="1400" i="1" spc="-5" dirty="0">
                <a:latin typeface="Calibri"/>
                <a:cs typeface="Calibri"/>
              </a:rPr>
              <a:t>Server </a:t>
            </a:r>
            <a:r>
              <a:rPr sz="1400" i="1" dirty="0">
                <a:latin typeface="Calibri"/>
                <a:cs typeface="Calibri"/>
              </a:rPr>
              <a:t>in </a:t>
            </a:r>
            <a:r>
              <a:rPr sz="1400" i="1" spc="-5" dirty="0">
                <a:latin typeface="Calibri"/>
                <a:cs typeface="Calibri"/>
              </a:rPr>
              <a:t>Linux Instance, and pass </a:t>
            </a:r>
            <a:r>
              <a:rPr sz="1400" i="1" dirty="0">
                <a:latin typeface="Calibri"/>
                <a:cs typeface="Calibri"/>
              </a:rPr>
              <a:t>it </a:t>
            </a:r>
            <a:r>
              <a:rPr sz="1400" i="1" spc="-5" dirty="0">
                <a:latin typeface="Calibri"/>
                <a:cs typeface="Calibri"/>
              </a:rPr>
              <a:t>on </a:t>
            </a:r>
            <a:r>
              <a:rPr sz="1400" i="1" dirty="0">
                <a:latin typeface="Calibri"/>
                <a:cs typeface="Calibri"/>
              </a:rPr>
              <a:t>to  the </a:t>
            </a:r>
            <a:r>
              <a:rPr sz="1400" i="1" spc="-5" dirty="0">
                <a:latin typeface="Calibri"/>
                <a:cs typeface="Calibri"/>
              </a:rPr>
              <a:t>instance at </a:t>
            </a:r>
            <a:r>
              <a:rPr sz="1400" i="1" dirty="0">
                <a:latin typeface="Calibri"/>
                <a:cs typeface="Calibri"/>
              </a:rPr>
              <a:t>the time </a:t>
            </a:r>
            <a:r>
              <a:rPr sz="1400" i="1" spc="-5" dirty="0">
                <a:latin typeface="Calibri"/>
                <a:cs typeface="Calibri"/>
              </a:rPr>
              <a:t>of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launch.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13.</a:t>
            </a:r>
            <a:r>
              <a:rPr sz="1600" b="1" dirty="0">
                <a:latin typeface="Calibri"/>
                <a:cs typeface="Calibri"/>
              </a:rPr>
              <a:t>EC2 </a:t>
            </a:r>
            <a:r>
              <a:rPr sz="1600" b="1" spc="-5" dirty="0">
                <a:latin typeface="Calibri"/>
                <a:cs typeface="Calibri"/>
              </a:rPr>
              <a:t>Instance </a:t>
            </a:r>
            <a:r>
              <a:rPr sz="1600" b="1" dirty="0">
                <a:latin typeface="Calibri"/>
                <a:cs typeface="Calibri"/>
              </a:rPr>
              <a:t>Storage </a:t>
            </a:r>
            <a:r>
              <a:rPr sz="1600" b="1" spc="-5" dirty="0">
                <a:latin typeface="Calibri"/>
                <a:cs typeface="Calibri"/>
              </a:rPr>
              <a:t>– Elastic Block Storage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(EBS)</a:t>
            </a:r>
            <a:r>
              <a:rPr sz="1400" dirty="0">
                <a:latin typeface="Calibri"/>
                <a:cs typeface="Calibri"/>
              </a:rPr>
              <a:t>:</a:t>
            </a:r>
          </a:p>
          <a:p>
            <a:pPr marL="240665" marR="6350" algn="just">
              <a:lnSpc>
                <a:spcPct val="117100"/>
              </a:lnSpc>
              <a:spcBef>
                <a:spcPts val="670"/>
              </a:spcBef>
            </a:pPr>
            <a:r>
              <a:rPr sz="1600" spc="-10" dirty="0">
                <a:latin typeface="Calibri"/>
                <a:cs typeface="Calibri"/>
              </a:rPr>
              <a:t>EBS </a:t>
            </a:r>
            <a:r>
              <a:rPr sz="1600" spc="-5" dirty="0">
                <a:latin typeface="Calibri"/>
                <a:cs typeface="Calibri"/>
              </a:rPr>
              <a:t>volumes in virtual machines (Instances) behave like hard  disk </a:t>
            </a:r>
            <a:r>
              <a:rPr sz="1600" spc="-10" dirty="0">
                <a:latin typeface="Calibri"/>
                <a:cs typeface="Calibri"/>
              </a:rPr>
              <a:t>drives </a:t>
            </a:r>
            <a:r>
              <a:rPr sz="1600" spc="-5" dirty="0">
                <a:latin typeface="Calibri"/>
                <a:cs typeface="Calibri"/>
              </a:rPr>
              <a:t>in physical </a:t>
            </a:r>
            <a:r>
              <a:rPr sz="1600" dirty="0">
                <a:latin typeface="Calibri"/>
                <a:cs typeface="Calibri"/>
              </a:rPr>
              <a:t>volumes</a:t>
            </a:r>
            <a:r>
              <a:rPr sz="1400" dirty="0">
                <a:latin typeface="Calibri"/>
                <a:cs typeface="Calibri"/>
              </a:rPr>
              <a:t>. </a:t>
            </a:r>
            <a:r>
              <a:rPr sz="1600" spc="-10" dirty="0">
                <a:latin typeface="Calibri"/>
                <a:cs typeface="Calibri"/>
              </a:rPr>
              <a:t>EBS </a:t>
            </a:r>
            <a:r>
              <a:rPr sz="1600" spc="-5" dirty="0">
                <a:latin typeface="Calibri"/>
                <a:cs typeface="Calibri"/>
              </a:rPr>
              <a:t>is a block level storage</a:t>
            </a:r>
            <a:r>
              <a:rPr sz="1400" spc="-5" dirty="0">
                <a:latin typeface="Calibri"/>
                <a:cs typeface="Calibri"/>
              </a:rPr>
              <a:t>. </a:t>
            </a:r>
            <a:r>
              <a:rPr sz="1600" spc="-10" dirty="0">
                <a:latin typeface="Calibri"/>
                <a:cs typeface="Calibri"/>
              </a:rPr>
              <a:t>EBS  </a:t>
            </a:r>
            <a:r>
              <a:rPr sz="1600" spc="-5" dirty="0">
                <a:latin typeface="Calibri"/>
                <a:cs typeface="Calibri"/>
              </a:rPr>
              <a:t>volume to be attached with EC2 </a:t>
            </a:r>
            <a:r>
              <a:rPr sz="1600" dirty="0">
                <a:latin typeface="Calibri"/>
                <a:cs typeface="Calibri"/>
              </a:rPr>
              <a:t>instances</a:t>
            </a:r>
            <a:r>
              <a:rPr sz="1400" dirty="0">
                <a:latin typeface="Calibri"/>
                <a:cs typeface="Calibri"/>
              </a:rPr>
              <a:t>. And </a:t>
            </a:r>
            <a:r>
              <a:rPr sz="1400" spc="-5" dirty="0">
                <a:latin typeface="Calibri"/>
                <a:cs typeface="Calibri"/>
              </a:rPr>
              <a:t>multiple </a:t>
            </a:r>
            <a:r>
              <a:rPr sz="1400" dirty="0">
                <a:latin typeface="Calibri"/>
                <a:cs typeface="Calibri"/>
              </a:rPr>
              <a:t>volumes  </a:t>
            </a:r>
            <a:r>
              <a:rPr sz="1400" spc="-5" dirty="0">
                <a:latin typeface="Calibri"/>
                <a:cs typeface="Calibri"/>
              </a:rPr>
              <a:t>can be attached </a:t>
            </a:r>
            <a:r>
              <a:rPr sz="1400" dirty="0">
                <a:latin typeface="Calibri"/>
                <a:cs typeface="Calibri"/>
              </a:rPr>
              <a:t>to an </a:t>
            </a:r>
            <a:r>
              <a:rPr sz="1400" spc="-5" dirty="0">
                <a:latin typeface="Calibri"/>
                <a:cs typeface="Calibri"/>
              </a:rPr>
              <a:t>instance. </a:t>
            </a:r>
            <a:r>
              <a:rPr sz="1600" spc="-10" dirty="0">
                <a:latin typeface="Calibri"/>
                <a:cs typeface="Calibri"/>
              </a:rPr>
              <a:t>EBS </a:t>
            </a:r>
            <a:r>
              <a:rPr sz="1600" spc="-5" dirty="0">
                <a:latin typeface="Calibri"/>
                <a:cs typeface="Calibri"/>
              </a:rPr>
              <a:t>volumes provide high  availability and durability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7137781"/>
            <a:ext cx="1543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Types of EBS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AWS: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7768184"/>
            <a:ext cx="1779270" cy="1031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General </a:t>
            </a:r>
            <a:r>
              <a:rPr sz="1400" spc="-5" dirty="0">
                <a:latin typeface="Calibri"/>
                <a:cs typeface="Calibri"/>
              </a:rPr>
              <a:t>Purpose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SSD</a:t>
            </a: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41300" algn="l"/>
              </a:tabLst>
            </a:pPr>
            <a:r>
              <a:rPr sz="1400" spc="-5" dirty="0">
                <a:latin typeface="Calibri"/>
                <a:cs typeface="Calibri"/>
              </a:rPr>
              <a:t>Provisioned </a:t>
            </a:r>
            <a:r>
              <a:rPr sz="1400" spc="-10" dirty="0">
                <a:latin typeface="Calibri"/>
                <a:cs typeface="Calibri"/>
              </a:rPr>
              <a:t>IOPs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SSD</a:t>
            </a: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41300" algn="l"/>
              </a:tabLst>
            </a:pPr>
            <a:r>
              <a:rPr sz="1400" dirty="0">
                <a:latin typeface="Calibri"/>
                <a:cs typeface="Calibri"/>
              </a:rPr>
              <a:t>Magnetic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Volumes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10048240"/>
          <a:ext cx="6093459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Characteristics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Purpose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Provisioned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Magnetic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1814448"/>
          <a:ext cx="6095365" cy="361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762">
                <a:tc gridSpan="4">
                  <a:txBody>
                    <a:bodyPr/>
                    <a:lstStyle/>
                    <a:p>
                      <a:pPr marL="1443355">
                        <a:lnSpc>
                          <a:spcPts val="1860"/>
                        </a:lnSpc>
                        <a:tabLst>
                          <a:tab pos="299021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SSD	SSD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Purpose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Boot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Business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Cold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Workloads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marR="235585">
                        <a:lnSpc>
                          <a:spcPct val="102099"/>
                        </a:lnSpc>
                        <a:spcBef>
                          <a:spcPts val="7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Used for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to  medium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size business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needs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require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better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 marR="259715">
                        <a:lnSpc>
                          <a:spcPct val="1014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 higher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IOPS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where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infrequent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 marR="432434">
                        <a:lnSpc>
                          <a:spcPct val="1014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of data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access  required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36">
                <a:tc gridSpan="4">
                  <a:txBody>
                    <a:bodyPr/>
                    <a:lstStyle/>
                    <a:p>
                      <a:pPr marL="847090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Raid 0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85661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implemented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IOPS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Performance of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IOPs/GiB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performance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maximum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up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 20000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IOPs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 IOPs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9539" marR="174625" indent="39370">
                        <a:lnSpc>
                          <a:spcPct val="10140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burst up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 a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few  hundred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9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Throughput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160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320MB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40-90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692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 GiB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 GiB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 GiB to 1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TiB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30604" y="6165850"/>
            <a:ext cx="5530850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Snapshots:</a:t>
            </a:r>
            <a:endParaRPr sz="1600" dirty="0">
              <a:latin typeface="Calibri"/>
              <a:cs typeface="Calibri"/>
            </a:endParaRPr>
          </a:p>
          <a:p>
            <a:pPr marL="12700" marR="5080" algn="just">
              <a:lnSpc>
                <a:spcPct val="117200"/>
              </a:lnSpc>
              <a:spcBef>
                <a:spcPts val="1050"/>
              </a:spcBef>
            </a:pPr>
            <a:r>
              <a:rPr sz="1400" spc="-5" dirty="0">
                <a:latin typeface="Calibri"/>
                <a:cs typeface="Calibri"/>
              </a:rPr>
              <a:t>This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backup and recovery method of data </a:t>
            </a:r>
            <a:r>
              <a:rPr sz="1400" dirty="0">
                <a:latin typeface="Calibri"/>
                <a:cs typeface="Calibri"/>
              </a:rPr>
              <a:t>for your </a:t>
            </a:r>
            <a:r>
              <a:rPr sz="1400" spc="-5" dirty="0">
                <a:latin typeface="Calibri"/>
                <a:cs typeface="Calibri"/>
              </a:rPr>
              <a:t>EBS </a:t>
            </a:r>
            <a:r>
              <a:rPr sz="1400" dirty="0">
                <a:latin typeface="Calibri"/>
                <a:cs typeface="Calibri"/>
              </a:rPr>
              <a:t>volumes. </a:t>
            </a:r>
            <a:r>
              <a:rPr sz="1400" spc="-5" dirty="0">
                <a:latin typeface="Calibri"/>
                <a:cs typeface="Calibri"/>
              </a:rPr>
              <a:t>The  snapshots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point-in-time backup of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EBS </a:t>
            </a:r>
            <a:r>
              <a:rPr sz="1400" dirty="0">
                <a:latin typeface="Calibri"/>
                <a:cs typeface="Calibri"/>
              </a:rPr>
              <a:t>volume. </a:t>
            </a:r>
            <a:r>
              <a:rPr sz="1400" spc="-5" dirty="0">
                <a:latin typeface="Calibri"/>
                <a:cs typeface="Calibri"/>
              </a:rPr>
              <a:t>The EBS Snapshots 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incremental and cost </a:t>
            </a:r>
            <a:r>
              <a:rPr sz="1400" dirty="0">
                <a:latin typeface="Calibri"/>
                <a:cs typeface="Calibri"/>
              </a:rPr>
              <a:t>effective </a:t>
            </a:r>
            <a:r>
              <a:rPr sz="1400" spc="-5" dirty="0">
                <a:latin typeface="Calibri"/>
                <a:cs typeface="Calibri"/>
              </a:rPr>
              <a:t>solution. If multiple </a:t>
            </a:r>
            <a:r>
              <a:rPr sz="1400" dirty="0">
                <a:latin typeface="Calibri"/>
                <a:cs typeface="Calibri"/>
              </a:rPr>
              <a:t>backups are </a:t>
            </a:r>
            <a:r>
              <a:rPr sz="1400" spc="-5" dirty="0">
                <a:latin typeface="Calibri"/>
                <a:cs typeface="Calibri"/>
              </a:rPr>
              <a:t>taken </a:t>
            </a:r>
            <a:r>
              <a:rPr sz="1400" spc="-10" dirty="0">
                <a:latin typeface="Calibri"/>
                <a:cs typeface="Calibri"/>
              </a:rPr>
              <a:t>of  </a:t>
            </a:r>
            <a:r>
              <a:rPr sz="1400" dirty="0">
                <a:latin typeface="Calibri"/>
                <a:cs typeface="Calibri"/>
              </a:rPr>
              <a:t>a volume, </a:t>
            </a:r>
            <a:r>
              <a:rPr sz="1400" spc="-5" dirty="0">
                <a:latin typeface="Calibri"/>
                <a:cs typeface="Calibri"/>
              </a:rPr>
              <a:t>they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incremental.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incremental backup </a:t>
            </a:r>
            <a:r>
              <a:rPr sz="1400" dirty="0">
                <a:latin typeface="Calibri"/>
                <a:cs typeface="Calibri"/>
              </a:rPr>
              <a:t>is a type </a:t>
            </a:r>
            <a:r>
              <a:rPr sz="1400" spc="-5" dirty="0">
                <a:latin typeface="Calibri"/>
                <a:cs typeface="Calibri"/>
              </a:rPr>
              <a:t>of backup  method which copies </a:t>
            </a:r>
            <a:r>
              <a:rPr sz="1400" dirty="0">
                <a:latin typeface="Calibri"/>
                <a:cs typeface="Calibri"/>
              </a:rPr>
              <a:t>files </a:t>
            </a:r>
            <a:r>
              <a:rPr sz="1400" spc="-5" dirty="0">
                <a:latin typeface="Calibri"/>
                <a:cs typeface="Calibri"/>
              </a:rPr>
              <a:t>that have changed since the </a:t>
            </a:r>
            <a:r>
              <a:rPr sz="1400" dirty="0">
                <a:latin typeface="Calibri"/>
                <a:cs typeface="Calibri"/>
              </a:rPr>
              <a:t>last </a:t>
            </a:r>
            <a:r>
              <a:rPr sz="1400" spc="-5" dirty="0">
                <a:latin typeface="Calibri"/>
                <a:cs typeface="Calibri"/>
              </a:rPr>
              <a:t>backup. The EBS  data </a:t>
            </a:r>
            <a:r>
              <a:rPr sz="1400" dirty="0">
                <a:latin typeface="Calibri"/>
                <a:cs typeface="Calibri"/>
              </a:rPr>
              <a:t>restore </a:t>
            </a:r>
            <a:r>
              <a:rPr sz="1400" spc="-5" dirty="0">
                <a:latin typeface="Calibri"/>
                <a:cs typeface="Calibri"/>
              </a:rPr>
              <a:t>process creates </a:t>
            </a:r>
            <a:r>
              <a:rPr sz="1400" dirty="0">
                <a:latin typeface="Calibri"/>
                <a:cs typeface="Calibri"/>
              </a:rPr>
              <a:t>a volume </a:t>
            </a:r>
            <a:r>
              <a:rPr sz="1400" spc="-5" dirty="0">
                <a:latin typeface="Calibri"/>
                <a:cs typeface="Calibri"/>
              </a:rPr>
              <a:t>from snapshots that can be attached 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EC2 instance. EBS </a:t>
            </a:r>
            <a:r>
              <a:rPr sz="1400" dirty="0">
                <a:latin typeface="Calibri"/>
                <a:cs typeface="Calibri"/>
              </a:rPr>
              <a:t>volumes </a:t>
            </a:r>
            <a:r>
              <a:rPr sz="1400" spc="-5" dirty="0">
                <a:latin typeface="Calibri"/>
                <a:cs typeface="Calibri"/>
              </a:rPr>
              <a:t>can 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encrypted.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260" y="1358772"/>
            <a:ext cx="5514975" cy="141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127635" indent="-314325">
              <a:lnSpc>
                <a:spcPct val="110000"/>
              </a:lnSpc>
              <a:spcBef>
                <a:spcPts val="100"/>
              </a:spcBef>
              <a:buFont typeface="Calibri"/>
              <a:buAutoNum type="romanLcPeriod"/>
              <a:tabLst>
                <a:tab pos="326390" algn="l"/>
                <a:tab pos="327025" algn="l"/>
              </a:tabLst>
            </a:pPr>
            <a:r>
              <a:rPr sz="1400" b="1" spc="-5" dirty="0">
                <a:latin typeface="Calibri"/>
                <a:cs typeface="Calibri"/>
              </a:rPr>
              <a:t>Quick </a:t>
            </a:r>
            <a:r>
              <a:rPr sz="1400" b="1" dirty="0">
                <a:latin typeface="Calibri"/>
                <a:cs typeface="Calibri"/>
              </a:rPr>
              <a:t>Start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In this resource, most frequently used </a:t>
            </a:r>
            <a:r>
              <a:rPr sz="1400" dirty="0">
                <a:latin typeface="Calibri"/>
                <a:cs typeface="Calibri"/>
              </a:rPr>
              <a:t>AMIs </a:t>
            </a:r>
            <a:r>
              <a:rPr sz="1400" spc="-5" dirty="0">
                <a:latin typeface="Calibri"/>
                <a:cs typeface="Calibri"/>
              </a:rPr>
              <a:t>of various OS 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available.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romanLcPeriod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romanLcPeriod"/>
            </a:pPr>
            <a:endParaRPr sz="125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Example:</a:t>
            </a:r>
            <a:endParaRPr sz="1400">
              <a:latin typeface="Calibri"/>
              <a:cs typeface="Calibri"/>
            </a:endParaRPr>
          </a:p>
          <a:p>
            <a:pPr marL="1926589" lvl="1" indent="-229235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1927225" algn="l"/>
              </a:tabLst>
            </a:pPr>
            <a:r>
              <a:rPr sz="1400" spc="-5" dirty="0">
                <a:latin typeface="Calibri"/>
                <a:cs typeface="Calibri"/>
              </a:rPr>
              <a:t>Amazon Linux </a:t>
            </a:r>
            <a:r>
              <a:rPr sz="1400" dirty="0">
                <a:latin typeface="Calibri"/>
                <a:cs typeface="Calibri"/>
              </a:rPr>
              <a:t>AMI </a:t>
            </a:r>
            <a:r>
              <a:rPr sz="1400" spc="-5" dirty="0">
                <a:latin typeface="Calibri"/>
                <a:cs typeface="Calibri"/>
              </a:rPr>
              <a:t>2017.09.1 (HVM), </a:t>
            </a:r>
            <a:r>
              <a:rPr sz="1400" dirty="0">
                <a:latin typeface="Calibri"/>
                <a:cs typeface="Calibri"/>
              </a:rPr>
              <a:t>SSD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2435" y="2850667"/>
            <a:ext cx="324866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Ubuntu Server 16.04 LTS (HVM), </a:t>
            </a:r>
            <a:r>
              <a:rPr sz="1400" dirty="0">
                <a:latin typeface="Calibri"/>
                <a:cs typeface="Calibri"/>
              </a:rPr>
              <a:t>SSD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Volume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2435" y="3144799"/>
            <a:ext cx="929005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Amazon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1135" y="2748660"/>
            <a:ext cx="163195" cy="9067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00" spc="-10" dirty="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2435" y="3437483"/>
            <a:ext cx="3075305" cy="218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spc="-5" dirty="0">
                <a:latin typeface="Calibri"/>
                <a:cs typeface="Calibri"/>
              </a:rPr>
              <a:t>Microsoft Windows </a:t>
            </a:r>
            <a:r>
              <a:rPr sz="1400" dirty="0">
                <a:latin typeface="Calibri"/>
                <a:cs typeface="Calibri"/>
              </a:rPr>
              <a:t>Server </a:t>
            </a:r>
            <a:r>
              <a:rPr sz="1400" spc="-5" dirty="0">
                <a:latin typeface="Calibri"/>
                <a:cs typeface="Calibri"/>
              </a:rPr>
              <a:t>2016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2435" y="3655720"/>
            <a:ext cx="793115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Contai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1135" y="3926484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435" y="3948328"/>
            <a:ext cx="3504565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Microsoft Windows </a:t>
            </a:r>
            <a:r>
              <a:rPr sz="1400" dirty="0">
                <a:latin typeface="Calibri"/>
                <a:cs typeface="Calibri"/>
              </a:rPr>
              <a:t>Server </a:t>
            </a:r>
            <a:r>
              <a:rPr sz="1400" spc="-5" dirty="0">
                <a:latin typeface="Calibri"/>
                <a:cs typeface="Calibri"/>
              </a:rPr>
              <a:t>2016 </a:t>
            </a:r>
            <a:r>
              <a:rPr sz="1400" dirty="0">
                <a:latin typeface="Calibri"/>
                <a:cs typeface="Calibri"/>
              </a:rPr>
              <a:t>with SQL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435" y="4164736"/>
            <a:ext cx="104902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2017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112" y="4792726"/>
            <a:ext cx="5365115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1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400" dirty="0">
                <a:latin typeface="Calibri"/>
                <a:cs typeface="Calibri"/>
              </a:rPr>
              <a:t>ii.	</a:t>
            </a:r>
            <a:r>
              <a:rPr sz="1400" b="1" dirty="0">
                <a:latin typeface="Calibri"/>
                <a:cs typeface="Calibri"/>
              </a:rPr>
              <a:t>My AMIs</a:t>
            </a:r>
            <a:r>
              <a:rPr sz="1400" dirty="0">
                <a:latin typeface="Calibri"/>
                <a:cs typeface="Calibri"/>
              </a:rPr>
              <a:t>: 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create your own AMIs to create </a:t>
            </a:r>
            <a:r>
              <a:rPr sz="1400" spc="-5" dirty="0">
                <a:latin typeface="Calibri"/>
                <a:cs typeface="Calibri"/>
              </a:rPr>
              <a:t>Instances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share those </a:t>
            </a:r>
            <a:r>
              <a:rPr sz="1400" dirty="0">
                <a:latin typeface="Calibri"/>
                <a:cs typeface="Calibri"/>
              </a:rPr>
              <a:t>AMIs to </a:t>
            </a:r>
            <a:r>
              <a:rPr sz="1400" spc="-5" dirty="0">
                <a:latin typeface="Calibri"/>
                <a:cs typeface="Calibri"/>
              </a:rPr>
              <a:t>other </a:t>
            </a:r>
            <a:r>
              <a:rPr sz="1400" dirty="0">
                <a:latin typeface="Calibri"/>
                <a:cs typeface="Calibri"/>
              </a:rPr>
              <a:t>AWS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accounts.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964" y="5383682"/>
            <a:ext cx="19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iii.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153" y="5362956"/>
            <a:ext cx="5156200" cy="962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AWS </a:t>
            </a:r>
            <a:r>
              <a:rPr sz="1400" b="1" spc="-5" dirty="0">
                <a:latin typeface="Calibri"/>
                <a:cs typeface="Calibri"/>
              </a:rPr>
              <a:t>Marketplace</a:t>
            </a:r>
            <a:r>
              <a:rPr sz="1400" spc="-5" dirty="0">
                <a:latin typeface="Calibri"/>
                <a:cs typeface="Calibri"/>
              </a:rPr>
              <a:t>: Some vendors </a:t>
            </a:r>
            <a:r>
              <a:rPr sz="1400" dirty="0">
                <a:latin typeface="Calibri"/>
                <a:cs typeface="Calibri"/>
              </a:rPr>
              <a:t>provide </a:t>
            </a:r>
            <a:r>
              <a:rPr sz="1400" spc="-5" dirty="0">
                <a:latin typeface="Calibri"/>
                <a:cs typeface="Calibri"/>
              </a:rPr>
              <a:t>their customized or product  </a:t>
            </a:r>
            <a:r>
              <a:rPr sz="1400" dirty="0">
                <a:latin typeface="Calibri"/>
                <a:cs typeface="Calibri"/>
              </a:rPr>
              <a:t>AMIs, you </a:t>
            </a:r>
            <a:r>
              <a:rPr sz="1400" spc="-5" dirty="0">
                <a:latin typeface="Calibri"/>
                <a:cs typeface="Calibri"/>
              </a:rPr>
              <a:t>can search and purchase them.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search number of  developer tools, business software and software infrastructure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AMIs.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list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AMIs at </a:t>
            </a:r>
            <a:r>
              <a:rPr sz="1400" spc="-5" dirty="0">
                <a:latin typeface="Calibri"/>
                <a:cs typeface="Calibri"/>
              </a:rPr>
              <a:t>AWS Marketplace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being </a:t>
            </a:r>
            <a:r>
              <a:rPr sz="1400" dirty="0">
                <a:latin typeface="Calibri"/>
                <a:cs typeface="Calibri"/>
              </a:rPr>
              <a:t>increased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regularly.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488" y="6400800"/>
            <a:ext cx="5697220" cy="3033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marR="56515" indent="-394970" algn="just">
              <a:lnSpc>
                <a:spcPct val="1098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iv. </a:t>
            </a:r>
            <a:r>
              <a:rPr sz="1400" b="1" spc="-5" dirty="0">
                <a:latin typeface="Calibri"/>
                <a:cs typeface="Calibri"/>
              </a:rPr>
              <a:t>Community </a:t>
            </a:r>
            <a:r>
              <a:rPr sz="1400" b="1" dirty="0">
                <a:latin typeface="Calibri"/>
                <a:cs typeface="Calibri"/>
              </a:rPr>
              <a:t>AMIs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In this resource, </a:t>
            </a:r>
            <a:r>
              <a:rPr sz="1400" dirty="0">
                <a:latin typeface="Calibri"/>
                <a:cs typeface="Calibri"/>
              </a:rPr>
              <a:t>you can </a:t>
            </a:r>
            <a:r>
              <a:rPr sz="1400" spc="-5" dirty="0">
                <a:latin typeface="Calibri"/>
                <a:cs typeface="Calibri"/>
              </a:rPr>
              <a:t>find number of popular and  OpenSource communities. They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providing </a:t>
            </a:r>
            <a:r>
              <a:rPr sz="1400" dirty="0">
                <a:latin typeface="Calibri"/>
                <a:cs typeface="Calibri"/>
              </a:rPr>
              <a:t>AMIs </a:t>
            </a:r>
            <a:r>
              <a:rPr sz="1400" spc="-5" dirty="0">
                <a:latin typeface="Calibri"/>
                <a:cs typeface="Calibri"/>
              </a:rPr>
              <a:t>of various Operating  Systems for example Amazon Linux, CentOS, Fedora, RedHat, Windows,  Ubuntu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etc.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Calibri"/>
              <a:cs typeface="Calibri"/>
            </a:endParaRPr>
          </a:p>
          <a:p>
            <a:pPr marL="178435" algn="just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2. </a:t>
            </a:r>
            <a:r>
              <a:rPr sz="1600" b="1" spc="-5" dirty="0">
                <a:latin typeface="Calibri"/>
                <a:cs typeface="Calibri"/>
              </a:rPr>
              <a:t>Instance</a:t>
            </a:r>
            <a:r>
              <a:rPr sz="1600" b="1" spc="-1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Type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407034" marR="5080" algn="just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In order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launch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 (virtual machine),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do </a:t>
            </a:r>
            <a:r>
              <a:rPr sz="1400" dirty="0">
                <a:latin typeface="Calibri"/>
                <a:cs typeface="Calibri"/>
              </a:rPr>
              <a:t>require two  </a:t>
            </a:r>
            <a:r>
              <a:rPr sz="1400" spc="-5" dirty="0">
                <a:latin typeface="Calibri"/>
                <a:cs typeface="Calibri"/>
              </a:rPr>
              <a:t>things. </a:t>
            </a:r>
            <a:r>
              <a:rPr sz="1400" dirty="0">
                <a:latin typeface="Calibri"/>
                <a:cs typeface="Calibri"/>
              </a:rPr>
              <a:t>First is an Operating </a:t>
            </a:r>
            <a:r>
              <a:rPr sz="1400" spc="-5" dirty="0">
                <a:latin typeface="Calibri"/>
                <a:cs typeface="Calibri"/>
              </a:rPr>
              <a:t>System which </a:t>
            </a:r>
            <a:r>
              <a:rPr sz="1400" dirty="0">
                <a:latin typeface="Calibri"/>
                <a:cs typeface="Calibri"/>
              </a:rPr>
              <a:t>is available for </a:t>
            </a:r>
            <a:r>
              <a:rPr sz="1400" spc="-5" dirty="0">
                <a:latin typeface="Calibri"/>
                <a:cs typeface="Calibri"/>
              </a:rPr>
              <a:t>selection </a:t>
            </a:r>
            <a:r>
              <a:rPr sz="1400" dirty="0">
                <a:latin typeface="Calibri"/>
                <a:cs typeface="Calibri"/>
              </a:rPr>
              <a:t>in  </a:t>
            </a:r>
            <a:r>
              <a:rPr sz="1400" spc="-5" dirty="0">
                <a:latin typeface="Calibri"/>
                <a:cs typeface="Calibri"/>
              </a:rPr>
              <a:t>terms of </a:t>
            </a:r>
            <a:r>
              <a:rPr sz="1400" dirty="0">
                <a:latin typeface="Calibri"/>
                <a:cs typeface="Calibri"/>
              </a:rPr>
              <a:t>AMI. </a:t>
            </a:r>
            <a:r>
              <a:rPr sz="1400" spc="-5" dirty="0">
                <a:latin typeface="Calibri"/>
                <a:cs typeface="Calibri"/>
              </a:rPr>
              <a:t>Second </a:t>
            </a:r>
            <a:r>
              <a:rPr sz="1400" dirty="0">
                <a:latin typeface="Calibri"/>
                <a:cs typeface="Calibri"/>
              </a:rPr>
              <a:t>is hardware resource </a:t>
            </a:r>
            <a:r>
              <a:rPr sz="1400" spc="-5" dirty="0">
                <a:latin typeface="Calibri"/>
                <a:cs typeface="Calibri"/>
              </a:rPr>
              <a:t>on which this Operating  System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installed, for </a:t>
            </a:r>
            <a:r>
              <a:rPr sz="1400" spc="-5" dirty="0">
                <a:latin typeface="Calibri"/>
                <a:cs typeface="Calibri"/>
              </a:rPr>
              <a:t>example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combination of CPU, memory,  </a:t>
            </a:r>
            <a:r>
              <a:rPr sz="1400" dirty="0">
                <a:latin typeface="Calibri"/>
                <a:cs typeface="Calibri"/>
              </a:rPr>
              <a:t>storage </a:t>
            </a:r>
            <a:r>
              <a:rPr sz="1400" spc="-5" dirty="0">
                <a:latin typeface="Calibri"/>
                <a:cs typeface="Calibri"/>
              </a:rPr>
              <a:t>and other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resources.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400" y="2146300"/>
            <a:ext cx="5771897" cy="1637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100"/>
              </a:spcBef>
            </a:pPr>
            <a:r>
              <a:rPr lang="en-US" sz="1400" spc="-5">
                <a:latin typeface="Calibri"/>
                <a:cs typeface="Calibri"/>
              </a:rPr>
              <a:t>	</a:t>
            </a:r>
            <a:r>
              <a:rPr lang="en-US" sz="1400">
                <a:latin typeface="Calibri"/>
                <a:cs typeface="Calibri"/>
              </a:rPr>
              <a:t>You </a:t>
            </a:r>
            <a:r>
              <a:rPr lang="en-US" sz="1400" spc="-5" dirty="0">
                <a:latin typeface="Calibri"/>
                <a:cs typeface="Calibri"/>
              </a:rPr>
              <a:t>can select</a:t>
            </a:r>
            <a:r>
              <a:rPr lang="en-US" sz="1400" spc="15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an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 type which suits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requirement </a:t>
            </a:r>
            <a:r>
              <a:rPr sz="1400" dirty="0">
                <a:latin typeface="Calibri"/>
                <a:cs typeface="Calibri"/>
              </a:rPr>
              <a:t>to run </a:t>
            </a:r>
            <a:r>
              <a:rPr sz="1400" spc="-5" dirty="0">
                <a:latin typeface="Calibri"/>
                <a:cs typeface="Calibri"/>
              </a:rPr>
              <a:t>the instance. </a:t>
            </a:r>
            <a:r>
              <a:rPr sz="1400" dirty="0">
                <a:latin typeface="Calibri"/>
                <a:cs typeface="Calibri"/>
              </a:rPr>
              <a:t>After  </a:t>
            </a:r>
            <a:r>
              <a:rPr sz="1400" spc="-5" dirty="0">
                <a:latin typeface="Calibri"/>
                <a:cs typeface="Calibri"/>
              </a:rPr>
              <a:t>launching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Instance, </a:t>
            </a:r>
            <a:r>
              <a:rPr sz="1400" dirty="0">
                <a:latin typeface="Calibri"/>
                <a:cs typeface="Calibri"/>
              </a:rPr>
              <a:t>it exactly </a:t>
            </a:r>
            <a:r>
              <a:rPr sz="1400" spc="-5" dirty="0">
                <a:latin typeface="Calibri"/>
                <a:cs typeface="Calibri"/>
              </a:rPr>
              <a:t>looks </a:t>
            </a:r>
            <a:r>
              <a:rPr sz="1400" dirty="0">
                <a:latin typeface="Calibri"/>
                <a:cs typeface="Calibri"/>
              </a:rPr>
              <a:t>like a traditional </a:t>
            </a:r>
            <a:r>
              <a:rPr sz="1400" spc="-5" dirty="0">
                <a:latin typeface="Calibri"/>
                <a:cs typeface="Calibri"/>
              </a:rPr>
              <a:t>machine.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 take remote of the Instance by using </a:t>
            </a:r>
            <a:r>
              <a:rPr sz="1400" dirty="0">
                <a:latin typeface="Calibri"/>
                <a:cs typeface="Calibri"/>
              </a:rPr>
              <a:t>remote protocol </a:t>
            </a:r>
            <a:r>
              <a:rPr sz="1400" spc="-5" dirty="0">
                <a:latin typeface="Calibri"/>
                <a:cs typeface="Calibri"/>
              </a:rPr>
              <a:t>such </a:t>
            </a:r>
            <a:r>
              <a:rPr sz="1400" dirty="0">
                <a:latin typeface="Calibri"/>
                <a:cs typeface="Calibri"/>
              </a:rPr>
              <a:t>as RDP in  </a:t>
            </a:r>
            <a:r>
              <a:rPr sz="1400" spc="-5" dirty="0">
                <a:latin typeface="Calibri"/>
                <a:cs typeface="Calibri"/>
              </a:rPr>
              <a:t>Windows </a:t>
            </a:r>
            <a:r>
              <a:rPr sz="1400" spc="-10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SSH 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Linux.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74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type </a:t>
            </a:r>
            <a:r>
              <a:rPr sz="1400" spc="5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find </a:t>
            </a:r>
            <a:r>
              <a:rPr sz="1400" dirty="0">
                <a:latin typeface="Calibri"/>
                <a:cs typeface="Calibri"/>
              </a:rPr>
              <a:t>various </a:t>
            </a:r>
            <a:r>
              <a:rPr sz="1400" spc="-5" dirty="0">
                <a:latin typeface="Calibri"/>
                <a:cs typeface="Calibri"/>
              </a:rPr>
              <a:t>types of combinations of CPU,  memory, storage and other resources.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3" y="3965177"/>
            <a:ext cx="5638293" cy="24187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97865" indent="-229235">
              <a:lnSpc>
                <a:spcPct val="100000"/>
              </a:lnSpc>
              <a:spcBef>
                <a:spcPts val="1060"/>
              </a:spcBef>
              <a:buAutoNum type="alphaL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General </a:t>
            </a:r>
            <a:r>
              <a:rPr sz="1400" spc="-5" dirty="0">
                <a:latin typeface="Calibri"/>
                <a:cs typeface="Calibri"/>
              </a:rPr>
              <a:t>Purpose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(t2)</a:t>
            </a:r>
            <a:endParaRPr sz="14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698500" algn="l"/>
              </a:tabLst>
            </a:pPr>
            <a:r>
              <a:rPr sz="1400" spc="-5" dirty="0">
                <a:latin typeface="Calibri"/>
                <a:cs typeface="Calibri"/>
              </a:rPr>
              <a:t>Memory Optimized </a:t>
            </a:r>
            <a:r>
              <a:rPr sz="1400" dirty="0">
                <a:latin typeface="Calibri"/>
                <a:cs typeface="Calibri"/>
              </a:rPr>
              <a:t>(r4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x1e)</a:t>
            </a:r>
            <a:endParaRPr sz="14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9"/>
              </a:spcBef>
              <a:buAutoNum type="alphaL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GPU </a:t>
            </a:r>
            <a:r>
              <a:rPr sz="1400" spc="-5" dirty="0">
                <a:latin typeface="Calibri"/>
                <a:cs typeface="Calibri"/>
              </a:rPr>
              <a:t>Compute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(p2)</a:t>
            </a:r>
            <a:endParaRPr sz="14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698500" algn="l"/>
              </a:tabLst>
            </a:pPr>
            <a:r>
              <a:rPr sz="1400" dirty="0">
                <a:latin typeface="Calibri"/>
                <a:cs typeface="Calibri"/>
              </a:rPr>
              <a:t>Storage </a:t>
            </a:r>
            <a:r>
              <a:rPr sz="1400" spc="-5" dirty="0">
                <a:latin typeface="Calibri"/>
                <a:cs typeface="Calibri"/>
              </a:rPr>
              <a:t>Optimized </a:t>
            </a:r>
            <a:r>
              <a:rPr sz="1400" dirty="0">
                <a:latin typeface="Calibri"/>
                <a:cs typeface="Calibri"/>
              </a:rPr>
              <a:t>(d2, i2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i3)</a:t>
            </a:r>
            <a:endParaRPr sz="1400" dirty="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698500" algn="l"/>
              </a:tabLst>
            </a:pPr>
            <a:r>
              <a:rPr sz="1400" spc="-5" dirty="0">
                <a:latin typeface="Calibri"/>
                <a:cs typeface="Calibri"/>
              </a:rPr>
              <a:t>Compute Optimized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(c5)</a:t>
            </a: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Some Examples of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Types: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8400" y="6540889"/>
          <a:ext cx="6017257" cy="375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3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CPU Credits</a:t>
                      </a:r>
                      <a:r>
                        <a:rPr sz="1400" b="1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/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hour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t2.nano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t2.micro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t2.small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t2.medium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t2.2xlarge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59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SSD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Bandwidth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(Mbps)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281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</a:t>
                      </a:r>
                      <a:r>
                        <a:rPr sz="14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2,120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m5.12xlarge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8400" y="1603883"/>
          <a:ext cx="6021067" cy="5270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282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m5.24xlarge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SSD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Bandwidth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(Mbps)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x1e.32xlarge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3,904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1,920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14,000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x1e.16xlarge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1,952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1,920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x1e.8xlarge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3,500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1,750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1,000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x1e.xlarge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9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 x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9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5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43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79755" marR="276860" indent="-259079">
                        <a:lnSpc>
                          <a:spcPts val="17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Net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rk</a:t>
                      </a:r>
                      <a:r>
                        <a:rPr sz="1400" b="1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ng 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Perf.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SSD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400" b="1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15.25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50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30.5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r4.2xlarge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r4.4xlarge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Up to </a:t>
                      </a: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r4.8xlarge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282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r4.16xlarge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25</a:t>
                      </a:r>
                      <a:r>
                        <a:rPr sz="14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Gigabit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EBS-Only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5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GPUs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vCPU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635"/>
                        </a:lnSpc>
                      </a:pP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ts val="1635"/>
                        </a:lnSpc>
                      </a:pPr>
                      <a:r>
                        <a:rPr sz="140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GPU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(GiB)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p2.xlarge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p2.8xlarge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p2.16xlarge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9BC2E6"/>
                      </a:solidFill>
                      <a:prstDash val="solid"/>
                    </a:lnL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9BC2E6"/>
                      </a:solidFill>
                      <a:prstDash val="solid"/>
                    </a:lnR>
                    <a:lnT w="6350">
                      <a:solidFill>
                        <a:srgbClr val="9BC2E6"/>
                      </a:solidFill>
                      <a:prstDash val="solid"/>
                    </a:lnT>
                    <a:lnB w="6350">
                      <a:solidFill>
                        <a:srgbClr val="9BC2E6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68400" y="7233920"/>
            <a:ext cx="6021067" cy="2601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3. Instance Security</a:t>
            </a:r>
            <a:r>
              <a:rPr sz="1600" b="1" spc="-1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Groups</a:t>
            </a:r>
            <a:endParaRPr sz="1600" dirty="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 physical </a:t>
            </a:r>
            <a:r>
              <a:rPr sz="1400" spc="-5" dirty="0">
                <a:latin typeface="Calibri"/>
                <a:cs typeface="Calibri"/>
              </a:rPr>
              <a:t>environment,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often </a:t>
            </a:r>
            <a:r>
              <a:rPr sz="1400" dirty="0">
                <a:latin typeface="Calibri"/>
                <a:cs typeface="Calibri"/>
              </a:rPr>
              <a:t>install a firewall to </a:t>
            </a:r>
            <a:r>
              <a:rPr sz="1400" spc="-5" dirty="0">
                <a:latin typeface="Calibri"/>
                <a:cs typeface="Calibri"/>
              </a:rPr>
              <a:t>filter unwanted  traffic. In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similar way Security </a:t>
            </a:r>
            <a:r>
              <a:rPr sz="1400" dirty="0">
                <a:latin typeface="Calibri"/>
                <a:cs typeface="Calibri"/>
              </a:rPr>
              <a:t>Group in </a:t>
            </a:r>
            <a:r>
              <a:rPr sz="1400" spc="-5" dirty="0">
                <a:latin typeface="Calibri"/>
                <a:cs typeface="Calibri"/>
              </a:rPr>
              <a:t>AWS </a:t>
            </a:r>
            <a:r>
              <a:rPr sz="1400" dirty="0">
                <a:latin typeface="Calibri"/>
                <a:cs typeface="Calibri"/>
              </a:rPr>
              <a:t>is linked with </a:t>
            </a:r>
            <a:r>
              <a:rPr sz="1400" spc="-5" dirty="0">
                <a:latin typeface="Calibri"/>
                <a:cs typeface="Calibri"/>
              </a:rPr>
              <a:t>EC2 Instance  </a:t>
            </a:r>
            <a:r>
              <a:rPr sz="1400" dirty="0">
                <a:latin typeface="Calibri"/>
                <a:cs typeface="Calibri"/>
              </a:rPr>
              <a:t>as a virtual firewall, </a:t>
            </a: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dirty="0">
                <a:latin typeface="Calibri"/>
                <a:cs typeface="Calibri"/>
              </a:rPr>
              <a:t>allows traffic filtration as </a:t>
            </a:r>
            <a:r>
              <a:rPr sz="1400" spc="-5" dirty="0">
                <a:latin typeface="Calibri"/>
                <a:cs typeface="Calibri"/>
              </a:rPr>
              <a:t>per configuration. </a:t>
            </a:r>
            <a:r>
              <a:rPr sz="1400" dirty="0">
                <a:latin typeface="Calibri"/>
                <a:cs typeface="Calibri"/>
              </a:rPr>
              <a:t>A  </a:t>
            </a:r>
            <a:r>
              <a:rPr sz="1400" spc="-5" dirty="0">
                <a:latin typeface="Calibri"/>
                <a:cs typeface="Calibri"/>
              </a:rPr>
              <a:t>Security Group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10" dirty="0">
                <a:latin typeface="Calibri"/>
                <a:cs typeface="Calibri"/>
              </a:rPr>
              <a:t>bunch </a:t>
            </a:r>
            <a:r>
              <a:rPr sz="1400" spc="-5" dirty="0">
                <a:latin typeface="Calibri"/>
                <a:cs typeface="Calibri"/>
              </a:rPr>
              <a:t>of firewall rules that decide </a:t>
            </a:r>
            <a:r>
              <a:rPr sz="1400" dirty="0">
                <a:latin typeface="Calibri"/>
                <a:cs typeface="Calibri"/>
              </a:rPr>
              <a:t>what to </a:t>
            </a:r>
            <a:r>
              <a:rPr sz="1400" spc="-5" dirty="0">
                <a:latin typeface="Calibri"/>
                <a:cs typeface="Calibri"/>
              </a:rPr>
              <a:t>allow or  deny.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for a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 all traffic is </a:t>
            </a:r>
            <a:r>
              <a:rPr sz="1400" spc="-5" dirty="0">
                <a:latin typeface="Calibri"/>
                <a:cs typeface="Calibri"/>
              </a:rPr>
              <a:t>deny.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would write  rules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allow incoming </a:t>
            </a:r>
            <a:r>
              <a:rPr sz="1400" dirty="0">
                <a:latin typeface="Calibri"/>
                <a:cs typeface="Calibri"/>
              </a:rPr>
              <a:t>traffic </a:t>
            </a:r>
            <a:r>
              <a:rPr sz="1400" spc="-5" dirty="0">
                <a:latin typeface="Calibri"/>
                <a:cs typeface="Calibri"/>
              </a:rPr>
              <a:t>for the instance. Rules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  </a:t>
            </a:r>
            <a:r>
              <a:rPr sz="1400" spc="-5" dirty="0">
                <a:latin typeface="Calibri"/>
                <a:cs typeface="Calibri"/>
              </a:rPr>
              <a:t>contain TCP/IP </a:t>
            </a:r>
            <a:r>
              <a:rPr sz="1400" dirty="0">
                <a:latin typeface="Calibri"/>
                <a:cs typeface="Calibri"/>
              </a:rPr>
              <a:t>protocols, </a:t>
            </a:r>
            <a:r>
              <a:rPr sz="1400" spc="-5" dirty="0">
                <a:latin typeface="Calibri"/>
                <a:cs typeface="Calibri"/>
              </a:rPr>
              <a:t>port numbers, </a:t>
            </a:r>
            <a:r>
              <a:rPr sz="1400" dirty="0">
                <a:latin typeface="Calibri"/>
                <a:cs typeface="Calibri"/>
              </a:rPr>
              <a:t>source </a:t>
            </a:r>
            <a:r>
              <a:rPr sz="1400" spc="-5" dirty="0">
                <a:latin typeface="Calibri"/>
                <a:cs typeface="Calibri"/>
              </a:rPr>
              <a:t>IPs or IP range/s. One  Security </a:t>
            </a:r>
            <a:r>
              <a:rPr sz="1400" dirty="0">
                <a:latin typeface="Calibri"/>
                <a:cs typeface="Calibri"/>
              </a:rPr>
              <a:t>Group </a:t>
            </a:r>
            <a:r>
              <a:rPr sz="1400" spc="-5" dirty="0">
                <a:latin typeface="Calibri"/>
                <a:cs typeface="Calibri"/>
              </a:rPr>
              <a:t>can be associated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multiple EC2 Instances. </a:t>
            </a:r>
            <a:r>
              <a:rPr sz="1400" dirty="0">
                <a:latin typeface="Calibri"/>
                <a:cs typeface="Calibri"/>
              </a:rPr>
              <a:t>And in 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Groups, 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write </a:t>
            </a:r>
            <a:r>
              <a:rPr sz="1400" spc="-5" dirty="0">
                <a:latin typeface="Calibri"/>
                <a:cs typeface="Calibri"/>
              </a:rPr>
              <a:t>both Inbound and Outbound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rules.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435329"/>
            <a:ext cx="5299075" cy="777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500"/>
              </a:lnSpc>
              <a:spcBef>
                <a:spcPts val="90"/>
              </a:spcBef>
            </a:pPr>
            <a:r>
              <a:rPr sz="1400" dirty="0">
                <a:latin typeface="Calibri"/>
                <a:cs typeface="Calibri"/>
              </a:rPr>
              <a:t>For example, if you want to write a rule to allow </a:t>
            </a:r>
            <a:r>
              <a:rPr sz="1400" spc="-5" dirty="0">
                <a:latin typeface="Calibri"/>
                <a:cs typeface="Calibri"/>
              </a:rPr>
              <a:t>remote </a:t>
            </a:r>
            <a:r>
              <a:rPr sz="1400" dirty="0">
                <a:latin typeface="Calibri"/>
                <a:cs typeface="Calibri"/>
              </a:rPr>
              <a:t>for a </a:t>
            </a:r>
            <a:r>
              <a:rPr sz="1400" spc="-5" dirty="0">
                <a:latin typeface="Calibri"/>
                <a:cs typeface="Calibri"/>
              </a:rPr>
              <a:t>Linux 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SSH protocol </a:t>
            </a:r>
            <a:r>
              <a:rPr sz="1400" spc="-5" dirty="0">
                <a:latin typeface="Calibri"/>
                <a:cs typeface="Calibri"/>
              </a:rPr>
              <a:t>from any IP address of IPv4 and IPv6,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see the </a:t>
            </a:r>
            <a:r>
              <a:rPr sz="1400" dirty="0">
                <a:latin typeface="Calibri"/>
                <a:cs typeface="Calibri"/>
              </a:rPr>
              <a:t>rule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4656836"/>
            <a:ext cx="5287010" cy="211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(Fig. Security Group)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12700" marR="371475">
              <a:lnSpc>
                <a:spcPct val="118000"/>
              </a:lnSpc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find rules written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Group are permissive in </a:t>
            </a:r>
            <a:r>
              <a:rPr sz="1400" spc="-5" dirty="0">
                <a:latin typeface="Calibri"/>
                <a:cs typeface="Calibri"/>
              </a:rPr>
              <a:t>nature, </a:t>
            </a:r>
            <a:r>
              <a:rPr sz="1400" dirty="0">
                <a:latin typeface="Calibri"/>
                <a:cs typeface="Calibri"/>
              </a:rPr>
              <a:t>its  </a:t>
            </a:r>
            <a:r>
              <a:rPr sz="1400" spc="-5" dirty="0">
                <a:latin typeface="Calibri"/>
                <a:cs typeface="Calibri"/>
              </a:rPr>
              <a:t>mean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cannot </a:t>
            </a:r>
            <a:r>
              <a:rPr sz="1400" dirty="0">
                <a:latin typeface="Calibri"/>
                <a:cs typeface="Calibri"/>
              </a:rPr>
              <a:t>create </a:t>
            </a:r>
            <a:r>
              <a:rPr sz="1400" spc="-5" dirty="0">
                <a:latin typeface="Calibri"/>
                <a:cs typeface="Calibri"/>
              </a:rPr>
              <a:t>rules that deny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7500"/>
              </a:lnSpc>
              <a:spcBef>
                <a:spcPts val="980"/>
              </a:spcBef>
            </a:pPr>
            <a:r>
              <a:rPr sz="1400" spc="-5" dirty="0">
                <a:latin typeface="Calibri"/>
                <a:cs typeface="Calibri"/>
              </a:rPr>
              <a:t>Security group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stateful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nature. In stateful characteristics, </a:t>
            </a:r>
            <a:r>
              <a:rPr sz="1400" dirty="0">
                <a:latin typeface="Calibri"/>
                <a:cs typeface="Calibri"/>
              </a:rPr>
              <a:t>when  you </a:t>
            </a:r>
            <a:r>
              <a:rPr sz="1400" spc="-5" dirty="0">
                <a:latin typeface="Calibri"/>
                <a:cs typeface="Calibri"/>
              </a:rPr>
              <a:t>send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request </a:t>
            </a:r>
            <a:r>
              <a:rPr sz="1400" dirty="0">
                <a:latin typeface="Calibri"/>
                <a:cs typeface="Calibri"/>
              </a:rPr>
              <a:t>from your </a:t>
            </a:r>
            <a:r>
              <a:rPr sz="1400" spc="-5" dirty="0">
                <a:latin typeface="Calibri"/>
                <a:cs typeface="Calibri"/>
              </a:rPr>
              <a:t>instance, acknowledgement </a:t>
            </a:r>
            <a:r>
              <a:rPr sz="1400" dirty="0">
                <a:latin typeface="Calibri"/>
                <a:cs typeface="Calibri"/>
              </a:rPr>
              <a:t>traffic for </a:t>
            </a:r>
            <a:r>
              <a:rPr sz="1400" spc="-5" dirty="0">
                <a:latin typeface="Calibri"/>
                <a:cs typeface="Calibri"/>
              </a:rPr>
              <a:t>that  request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allowed.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285990"/>
            <a:ext cx="5531485" cy="286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4. EC2 </a:t>
            </a:r>
            <a:r>
              <a:rPr sz="1600" b="1" dirty="0">
                <a:latin typeface="Calibri"/>
                <a:cs typeface="Calibri"/>
              </a:rPr>
              <a:t>Key</a:t>
            </a:r>
            <a:r>
              <a:rPr sz="1600" b="1" spc="-1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Pairs</a:t>
            </a:r>
            <a:endParaRPr sz="1600" dirty="0">
              <a:latin typeface="Calibri"/>
              <a:cs typeface="Calibri"/>
            </a:endParaRPr>
          </a:p>
          <a:p>
            <a:pPr marL="240665" marR="5080" algn="just">
              <a:lnSpc>
                <a:spcPct val="117100"/>
              </a:lnSpc>
              <a:spcBef>
                <a:spcPts val="720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uses public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cryptography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login into EC2 Instance. Public </a:t>
            </a:r>
            <a:r>
              <a:rPr sz="1400" spc="5" dirty="0">
                <a:latin typeface="Calibri"/>
                <a:cs typeface="Calibri"/>
              </a:rPr>
              <a:t>key </a:t>
            </a:r>
            <a:r>
              <a:rPr sz="1400" spc="3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cryptography contains </a:t>
            </a:r>
            <a:r>
              <a:rPr sz="1400" dirty="0">
                <a:latin typeface="Calibri"/>
                <a:cs typeface="Calibri"/>
              </a:rPr>
              <a:t>two keys, </a:t>
            </a:r>
            <a:r>
              <a:rPr sz="1400" spc="-5" dirty="0">
                <a:latin typeface="Calibri"/>
                <a:cs typeface="Calibri"/>
              </a:rPr>
              <a:t>one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key and </a:t>
            </a:r>
            <a:r>
              <a:rPr sz="1400" spc="-5" dirty="0">
                <a:latin typeface="Calibri"/>
                <a:cs typeface="Calibri"/>
              </a:rPr>
              <a:t>another one </a:t>
            </a:r>
            <a:r>
              <a:rPr sz="1400" dirty="0">
                <a:latin typeface="Calibri"/>
                <a:cs typeface="Calibri"/>
              </a:rPr>
              <a:t>is  private key.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key is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encrypt </a:t>
            </a:r>
            <a:r>
              <a:rPr sz="1400" dirty="0">
                <a:latin typeface="Calibri"/>
                <a:cs typeface="Calibri"/>
              </a:rPr>
              <a:t>the information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Private </a:t>
            </a:r>
            <a:r>
              <a:rPr sz="1400" spc="-5" dirty="0">
                <a:latin typeface="Calibri"/>
                <a:cs typeface="Calibri"/>
              </a:rPr>
              <a:t>Key 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decrypt the encrypted </a:t>
            </a:r>
            <a:r>
              <a:rPr sz="1400" dirty="0">
                <a:latin typeface="Calibri"/>
                <a:cs typeface="Calibri"/>
              </a:rPr>
              <a:t>information. </a:t>
            </a:r>
            <a:r>
              <a:rPr sz="1400" spc="-5" dirty="0">
                <a:latin typeface="Calibri"/>
                <a:cs typeface="Calibri"/>
              </a:rPr>
              <a:t>Both </a:t>
            </a:r>
            <a:r>
              <a:rPr sz="1400" dirty="0">
                <a:latin typeface="Calibri"/>
                <a:cs typeface="Calibri"/>
              </a:rPr>
              <a:t>keys </a:t>
            </a:r>
            <a:r>
              <a:rPr sz="1400" spc="-5" dirty="0">
                <a:latin typeface="Calibri"/>
                <a:cs typeface="Calibri"/>
              </a:rPr>
              <a:t>(Key Pair) </a:t>
            </a:r>
            <a:r>
              <a:rPr sz="1400" dirty="0">
                <a:latin typeface="Calibri"/>
                <a:cs typeface="Calibri"/>
              </a:rPr>
              <a:t>are a  </a:t>
            </a:r>
            <a:r>
              <a:rPr sz="1400" spc="-5" dirty="0">
                <a:latin typeface="Calibri"/>
                <a:cs typeface="Calibri"/>
              </a:rPr>
              <a:t>part of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set.</a:t>
            </a:r>
            <a:endParaRPr sz="1400" dirty="0">
              <a:latin typeface="Calibri"/>
              <a:cs typeface="Calibri"/>
            </a:endParaRPr>
          </a:p>
          <a:p>
            <a:pPr marL="240665" marR="6350" algn="just">
              <a:lnSpc>
                <a:spcPct val="117900"/>
              </a:lnSpc>
              <a:spcBef>
                <a:spcPts val="969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uses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pair of </a:t>
            </a:r>
            <a:r>
              <a:rPr sz="1400" dirty="0">
                <a:latin typeface="Calibri"/>
                <a:cs typeface="Calibri"/>
              </a:rPr>
              <a:t>keys, in </a:t>
            </a:r>
            <a:r>
              <a:rPr sz="1400" spc="-5" dirty="0">
                <a:latin typeface="Calibri"/>
                <a:cs typeface="Calibri"/>
              </a:rPr>
              <a:t>which Public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encrypt </a:t>
            </a:r>
            <a:r>
              <a:rPr sz="1400" spc="-5" dirty="0">
                <a:latin typeface="Calibri"/>
                <a:cs typeface="Calibri"/>
              </a:rPr>
              <a:t>the  password information and </a:t>
            </a:r>
            <a:r>
              <a:rPr sz="1400" dirty="0">
                <a:latin typeface="Calibri"/>
                <a:cs typeface="Calibri"/>
              </a:rPr>
              <a:t>Private Key is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decrypt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password.</a:t>
            </a:r>
            <a:endParaRPr sz="1400" dirty="0">
              <a:latin typeface="Calibri"/>
              <a:cs typeface="Calibri"/>
            </a:endParaRPr>
          </a:p>
          <a:p>
            <a:pPr marL="240665" marR="5715" algn="just">
              <a:lnSpc>
                <a:spcPct val="1171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You create key </a:t>
            </a:r>
            <a:r>
              <a:rPr sz="1400" spc="-5" dirty="0">
                <a:latin typeface="Calibri"/>
                <a:cs typeface="Calibri"/>
              </a:rPr>
              <a:t>pair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login into EC2 Instance. One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 can be used 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multiple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Instances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login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purpose.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separate</a:t>
            </a:r>
          </a:p>
        </p:txBody>
      </p:sp>
      <p:sp>
        <p:nvSpPr>
          <p:cNvPr id="5" name="object 5"/>
          <p:cNvSpPr/>
          <p:nvPr/>
        </p:nvSpPr>
        <p:spPr>
          <a:xfrm>
            <a:off x="914400" y="2745613"/>
            <a:ext cx="5949315" cy="1763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595095"/>
            <a:ext cx="5300345" cy="165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9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pairs for each Instance. If needed,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import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 from  </a:t>
            </a:r>
            <a:r>
              <a:rPr sz="1400" dirty="0">
                <a:latin typeface="Calibri"/>
                <a:cs typeface="Calibri"/>
              </a:rPr>
              <a:t>your external </a:t>
            </a:r>
            <a:r>
              <a:rPr sz="1400" spc="-5" dirty="0">
                <a:latin typeface="Calibri"/>
                <a:cs typeface="Calibri"/>
              </a:rPr>
              <a:t>resources (third party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tool).</a:t>
            </a:r>
            <a:endParaRPr sz="1400">
              <a:latin typeface="Calibri"/>
              <a:cs typeface="Calibri"/>
            </a:endParaRPr>
          </a:p>
          <a:p>
            <a:pPr marL="12700" marR="885190" algn="just">
              <a:lnSpc>
                <a:spcPct val="176400"/>
              </a:lnSpc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generated </a:t>
            </a:r>
            <a:r>
              <a:rPr sz="1400" dirty="0">
                <a:latin typeface="Calibri"/>
                <a:cs typeface="Calibri"/>
              </a:rPr>
              <a:t>key uses </a:t>
            </a:r>
            <a:r>
              <a:rPr sz="1400" spc="-5" dirty="0">
                <a:latin typeface="Calibri"/>
                <a:cs typeface="Calibri"/>
              </a:rPr>
              <a:t>2048-bit and </a:t>
            </a:r>
            <a:r>
              <a:rPr sz="1400" dirty="0">
                <a:latin typeface="Calibri"/>
                <a:cs typeface="Calibri"/>
              </a:rPr>
              <a:t>SSH-2 RSA </a:t>
            </a:r>
            <a:r>
              <a:rPr sz="1400" spc="-5" dirty="0">
                <a:latin typeface="Calibri"/>
                <a:cs typeface="Calibri"/>
              </a:rPr>
              <a:t>algorithms.  Your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account can have </a:t>
            </a:r>
            <a:r>
              <a:rPr sz="1400" dirty="0">
                <a:latin typeface="Calibri"/>
                <a:cs typeface="Calibri"/>
              </a:rPr>
              <a:t>up to </a:t>
            </a:r>
            <a:r>
              <a:rPr sz="1400" spc="-5" dirty="0">
                <a:latin typeface="Calibri"/>
                <a:cs typeface="Calibri"/>
              </a:rPr>
              <a:t>5,000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pairs per </a:t>
            </a:r>
            <a:r>
              <a:rPr sz="1400" dirty="0">
                <a:latin typeface="Calibri"/>
                <a:cs typeface="Calibri"/>
              </a:rPr>
              <a:t>region.  By </a:t>
            </a:r>
            <a:r>
              <a:rPr sz="1400" spc="-5" dirty="0">
                <a:latin typeface="Calibri"/>
                <a:cs typeface="Calibri"/>
              </a:rPr>
              <a:t>default, </a:t>
            </a:r>
            <a:r>
              <a:rPr sz="1400" dirty="0">
                <a:latin typeface="Calibri"/>
                <a:cs typeface="Calibri"/>
              </a:rPr>
              <a:t>you get a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5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.pem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1853" y="3410077"/>
          <a:ext cx="5293995" cy="1716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210">
                <a:tc gridSpan="2">
                  <a:txBody>
                    <a:bodyPr/>
                    <a:lstStyle/>
                    <a:p>
                      <a:pPr marR="317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system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4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instance.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4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organization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935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requires access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 the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system user account using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separate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pair,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74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instance.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Or,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someone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copy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74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.pem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file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 want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prevent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from connecting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69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instance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(for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they've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organization),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replace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33">
                <a:tc>
                  <a:txBody>
                    <a:bodyPr/>
                    <a:lstStyle/>
                    <a:p>
                      <a:pPr>
                        <a:lnSpc>
                          <a:spcPts val="167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a new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5638292"/>
            <a:ext cx="5478145" cy="223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5. Network</a:t>
            </a:r>
            <a:r>
              <a:rPr sz="1600" b="1" spc="-1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Interfaces</a:t>
            </a:r>
            <a:endParaRPr sz="1600" dirty="0">
              <a:latin typeface="Calibri"/>
              <a:cs typeface="Calibri"/>
            </a:endParaRPr>
          </a:p>
          <a:p>
            <a:pPr marL="240665" marR="5080">
              <a:lnSpc>
                <a:spcPct val="1173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AWS, an </a:t>
            </a:r>
            <a:r>
              <a:rPr sz="1400" spc="-5" dirty="0">
                <a:latin typeface="Calibri"/>
                <a:cs typeface="Calibri"/>
              </a:rPr>
              <a:t>EC2 Instance </a:t>
            </a:r>
            <a:r>
              <a:rPr sz="1400" dirty="0">
                <a:latin typeface="Calibri"/>
                <a:cs typeface="Calibri"/>
              </a:rPr>
              <a:t>is a virtual </a:t>
            </a:r>
            <a:r>
              <a:rPr sz="1400" spc="-5" dirty="0">
                <a:latin typeface="Calibri"/>
                <a:cs typeface="Calibri"/>
              </a:rPr>
              <a:t>machine. </a:t>
            </a:r>
            <a:r>
              <a:rPr sz="1400" dirty="0">
                <a:latin typeface="Calibri"/>
                <a:cs typeface="Calibri"/>
              </a:rPr>
              <a:t>And every </a:t>
            </a:r>
            <a:r>
              <a:rPr sz="1400" spc="-5" dirty="0">
                <a:latin typeface="Calibri"/>
                <a:cs typeface="Calibri"/>
              </a:rPr>
              <a:t>machine which 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running on TCP/IP </a:t>
            </a:r>
            <a:r>
              <a:rPr sz="1400" dirty="0">
                <a:latin typeface="Calibri"/>
                <a:cs typeface="Calibri"/>
              </a:rPr>
              <a:t>network </a:t>
            </a:r>
            <a:r>
              <a:rPr sz="1400" spc="-5" dirty="0">
                <a:latin typeface="Calibri"/>
                <a:cs typeface="Calibri"/>
              </a:rPr>
              <a:t>requires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IP address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communicate  other Instances.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logical networking </a:t>
            </a:r>
            <a:r>
              <a:rPr sz="1400" dirty="0">
                <a:latin typeface="Calibri"/>
                <a:cs typeface="Calibri"/>
              </a:rPr>
              <a:t>interface in  a </a:t>
            </a:r>
            <a:r>
              <a:rPr sz="1400" spc="-5" dirty="0">
                <a:latin typeface="Calibri"/>
                <a:cs typeface="Calibri"/>
              </a:rPr>
              <a:t>Virtual </a:t>
            </a:r>
            <a:r>
              <a:rPr sz="1400" dirty="0">
                <a:latin typeface="Calibri"/>
                <a:cs typeface="Calibri"/>
              </a:rPr>
              <a:t>Private </a:t>
            </a:r>
            <a:r>
              <a:rPr sz="1400" spc="-5" dirty="0">
                <a:latin typeface="Calibri"/>
                <a:cs typeface="Calibri"/>
              </a:rPr>
              <a:t>Cloud (VPC). Each EC2 Instance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5" dirty="0">
                <a:latin typeface="Calibri"/>
                <a:cs typeface="Calibri"/>
              </a:rPr>
              <a:t>VPC has </a:t>
            </a:r>
            <a:r>
              <a:rPr sz="1400" dirty="0">
                <a:latin typeface="Calibri"/>
                <a:cs typeface="Calibri"/>
              </a:rPr>
              <a:t>one </a:t>
            </a:r>
            <a:r>
              <a:rPr sz="1400" spc="-5" dirty="0">
                <a:latin typeface="Calibri"/>
                <a:cs typeface="Calibri"/>
              </a:rPr>
              <a:t>default  </a:t>
            </a:r>
            <a:r>
              <a:rPr sz="1400" dirty="0">
                <a:latin typeface="Calibri"/>
                <a:cs typeface="Calibri"/>
              </a:rPr>
              <a:t>network interface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eth0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240665" marR="13335">
              <a:lnSpc>
                <a:spcPct val="117100"/>
              </a:lnSpc>
              <a:spcBef>
                <a:spcPts val="985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allows </a:t>
            </a:r>
            <a:r>
              <a:rPr sz="1400" dirty="0">
                <a:latin typeface="Calibri"/>
                <a:cs typeface="Calibri"/>
              </a:rPr>
              <a:t>you to create network </a:t>
            </a:r>
            <a:r>
              <a:rPr sz="1400" spc="-5" dirty="0">
                <a:latin typeface="Calibri"/>
                <a:cs typeface="Calibri"/>
              </a:rPr>
              <a:t>interfaces </a:t>
            </a:r>
            <a:r>
              <a:rPr sz="1400" dirty="0">
                <a:latin typeface="Calibri"/>
                <a:cs typeface="Calibri"/>
              </a:rPr>
              <a:t>in your </a:t>
            </a:r>
            <a:r>
              <a:rPr sz="1400" spc="-5" dirty="0">
                <a:latin typeface="Calibri"/>
                <a:cs typeface="Calibri"/>
              </a:rPr>
              <a:t>account </a:t>
            </a:r>
            <a:r>
              <a:rPr sz="1400" dirty="0">
                <a:latin typeface="Calibri"/>
                <a:cs typeface="Calibri"/>
              </a:rPr>
              <a:t>and attach  </a:t>
            </a:r>
            <a:r>
              <a:rPr sz="1400" spc="-5" dirty="0">
                <a:latin typeface="Calibri"/>
                <a:cs typeface="Calibri"/>
              </a:rPr>
              <a:t>the new </a:t>
            </a:r>
            <a:r>
              <a:rPr sz="1400" dirty="0">
                <a:latin typeface="Calibri"/>
                <a:cs typeface="Calibri"/>
              </a:rPr>
              <a:t>network interface to </a:t>
            </a:r>
            <a:r>
              <a:rPr sz="1400" spc="-5" dirty="0">
                <a:latin typeface="Calibri"/>
                <a:cs typeface="Calibri"/>
              </a:rPr>
              <a:t>EC2 instance </a:t>
            </a:r>
            <a:r>
              <a:rPr sz="1400" dirty="0">
                <a:latin typeface="Calibri"/>
                <a:cs typeface="Calibri"/>
              </a:rPr>
              <a:t>in 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network.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0604" y="8386445"/>
            <a:ext cx="5419090" cy="160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6. Public and Private </a:t>
            </a:r>
            <a:r>
              <a:rPr sz="1600" b="1" spc="-10" dirty="0">
                <a:latin typeface="Calibri"/>
                <a:cs typeface="Calibri"/>
              </a:rPr>
              <a:t>IP</a:t>
            </a:r>
            <a:r>
              <a:rPr sz="1600" b="1" spc="-1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Address</a:t>
            </a:r>
            <a:endParaRPr sz="1600" dirty="0">
              <a:latin typeface="Calibri"/>
              <a:cs typeface="Calibri"/>
            </a:endParaRPr>
          </a:p>
          <a:p>
            <a:pPr marL="240665" marR="5080">
              <a:lnSpc>
                <a:spcPct val="117000"/>
              </a:lnSpc>
              <a:spcBef>
                <a:spcPts val="720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does support both IPv4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IPv6.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default, </a:t>
            </a:r>
            <a:r>
              <a:rPr sz="1400" dirty="0">
                <a:latin typeface="Calibri"/>
                <a:cs typeface="Calibri"/>
              </a:rPr>
              <a:t>your instance will get  </a:t>
            </a:r>
            <a:r>
              <a:rPr sz="1400" spc="-5" dirty="0">
                <a:latin typeface="Calibri"/>
                <a:cs typeface="Calibri"/>
              </a:rPr>
              <a:t>one public </a:t>
            </a:r>
            <a:r>
              <a:rPr sz="1400" dirty="0">
                <a:latin typeface="Calibri"/>
                <a:cs typeface="Calibri"/>
              </a:rPr>
              <a:t>IP and One Private </a:t>
            </a:r>
            <a:r>
              <a:rPr sz="1400" spc="-5" dirty="0">
                <a:latin typeface="Calibri"/>
                <a:cs typeface="Calibri"/>
              </a:rPr>
              <a:t>IP </a:t>
            </a:r>
            <a:r>
              <a:rPr sz="1400" dirty="0">
                <a:latin typeface="Calibri"/>
                <a:cs typeface="Calibri"/>
              </a:rPr>
              <a:t>address. </a:t>
            </a:r>
            <a:r>
              <a:rPr sz="1400" spc="-5" dirty="0">
                <a:latin typeface="Calibri"/>
                <a:cs typeface="Calibri"/>
              </a:rPr>
              <a:t>Default public </a:t>
            </a:r>
            <a:r>
              <a:rPr sz="1400" dirty="0">
                <a:latin typeface="Calibri"/>
                <a:cs typeface="Calibri"/>
              </a:rPr>
              <a:t>IP address is  </a:t>
            </a:r>
            <a:r>
              <a:rPr sz="1400" spc="-5" dirty="0">
                <a:latin typeface="Calibri"/>
                <a:cs typeface="Calibri"/>
              </a:rPr>
              <a:t>dynamic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nature, </a:t>
            </a:r>
            <a:r>
              <a:rPr sz="1400" dirty="0">
                <a:latin typeface="Calibri"/>
                <a:cs typeface="Calibri"/>
              </a:rPr>
              <a:t>it is </a:t>
            </a:r>
            <a:r>
              <a:rPr sz="1400" spc="-5" dirty="0">
                <a:latin typeface="Calibri"/>
                <a:cs typeface="Calibri"/>
              </a:rPr>
              <a:t>not static. EC2 Instance can have different IP  address </a:t>
            </a:r>
            <a:r>
              <a:rPr sz="1400" dirty="0">
                <a:latin typeface="Calibri"/>
                <a:cs typeface="Calibri"/>
              </a:rPr>
              <a:t>when you reboot </a:t>
            </a:r>
            <a:r>
              <a:rPr sz="1400" spc="-5" dirty="0">
                <a:latin typeface="Calibri"/>
                <a:cs typeface="Calibri"/>
              </a:rPr>
              <a:t>the Instance. </a:t>
            </a:r>
            <a:r>
              <a:rPr sz="1400" dirty="0">
                <a:latin typeface="Calibri"/>
                <a:cs typeface="Calibri"/>
              </a:rPr>
              <a:t>Therefor </a:t>
            </a:r>
            <a:r>
              <a:rPr sz="1400" spc="-5" dirty="0">
                <a:latin typeface="Calibri"/>
                <a:cs typeface="Calibri"/>
              </a:rPr>
              <a:t>to fix one Public IP  address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the Instance,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do use Elastic IP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409040"/>
            <a:ext cx="5290820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If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do not want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public IP on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Instance,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disallow </a:t>
            </a:r>
            <a:r>
              <a:rPr sz="1400" spc="-5" dirty="0">
                <a:latin typeface="Calibri"/>
                <a:cs typeface="Calibri"/>
              </a:rPr>
              <a:t>public  IP </a:t>
            </a:r>
            <a:r>
              <a:rPr sz="1400" dirty="0">
                <a:latin typeface="Calibri"/>
                <a:cs typeface="Calibri"/>
              </a:rPr>
              <a:t>for your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VPC configuration dashboard.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support  CIDR block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IPv4.</a:t>
            </a:r>
            <a:endParaRPr sz="1400">
              <a:latin typeface="Calibri"/>
              <a:cs typeface="Calibri"/>
            </a:endParaRPr>
          </a:p>
          <a:p>
            <a:pPr marL="12700" marR="302895">
              <a:lnSpc>
                <a:spcPts val="197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internal communication amongst instances </a:t>
            </a:r>
            <a:r>
              <a:rPr sz="1400" dirty="0">
                <a:latin typeface="Calibri"/>
                <a:cs typeface="Calibri"/>
              </a:rPr>
              <a:t>in the </a:t>
            </a:r>
            <a:r>
              <a:rPr sz="1400" spc="-5" dirty="0">
                <a:latin typeface="Calibri"/>
                <a:cs typeface="Calibri"/>
              </a:rPr>
              <a:t>same </a:t>
            </a:r>
            <a:r>
              <a:rPr sz="1400" dirty="0">
                <a:latin typeface="Calibri"/>
                <a:cs typeface="Calibri"/>
              </a:rPr>
              <a:t>network,  AWS </a:t>
            </a:r>
            <a:r>
              <a:rPr sz="1400" spc="-5" dirty="0">
                <a:latin typeface="Calibri"/>
                <a:cs typeface="Calibri"/>
              </a:rPr>
              <a:t>provides internal </a:t>
            </a:r>
            <a:r>
              <a:rPr sz="1400" dirty="0">
                <a:latin typeface="Calibri"/>
                <a:cs typeface="Calibri"/>
              </a:rPr>
              <a:t>DNS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hostname.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example,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ip-172-230-100-10.ec2.internal.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444875"/>
            <a:ext cx="5481955" cy="677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 startAt="7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Elastic </a:t>
            </a:r>
            <a:r>
              <a:rPr sz="1600" b="1" spc="-10" dirty="0">
                <a:latin typeface="Calibri"/>
                <a:cs typeface="Calibri"/>
              </a:rPr>
              <a:t>IP </a:t>
            </a:r>
            <a:r>
              <a:rPr sz="1600" b="1" spc="-5" dirty="0">
                <a:latin typeface="Calibri"/>
                <a:cs typeface="Calibri"/>
              </a:rPr>
              <a:t>Address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(EIP)</a:t>
            </a:r>
            <a:endParaRPr sz="1600" dirty="0">
              <a:latin typeface="Calibri"/>
              <a:cs typeface="Calibri"/>
            </a:endParaRPr>
          </a:p>
          <a:p>
            <a:pPr marL="240665" marR="5080">
              <a:lnSpc>
                <a:spcPct val="1173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If </a:t>
            </a:r>
            <a:r>
              <a:rPr sz="1400" dirty="0">
                <a:latin typeface="Calibri"/>
                <a:cs typeface="Calibri"/>
              </a:rPr>
              <a:t>you want to provide a </a:t>
            </a:r>
            <a:r>
              <a:rPr sz="1400" spc="-5" dirty="0">
                <a:latin typeface="Calibri"/>
                <a:cs typeface="Calibri"/>
              </a:rPr>
              <a:t>fix public </a:t>
            </a:r>
            <a:r>
              <a:rPr sz="1400" dirty="0">
                <a:latin typeface="Calibri"/>
                <a:cs typeface="Calibri"/>
              </a:rPr>
              <a:t>IP address </a:t>
            </a:r>
            <a:r>
              <a:rPr sz="1400" spc="-5" dirty="0">
                <a:latin typeface="Calibri"/>
                <a:cs typeface="Calibri"/>
              </a:rPr>
              <a:t>(Static </a:t>
            </a:r>
            <a:r>
              <a:rPr sz="1400" spc="-10" dirty="0">
                <a:latin typeface="Calibri"/>
                <a:cs typeface="Calibri"/>
              </a:rPr>
              <a:t>IP) </a:t>
            </a:r>
            <a:r>
              <a:rPr sz="1400" dirty="0">
                <a:latin typeface="Calibri"/>
                <a:cs typeface="Calibri"/>
              </a:rPr>
              <a:t>to your </a:t>
            </a:r>
            <a:r>
              <a:rPr sz="1400" spc="-5" dirty="0">
                <a:latin typeface="Calibri"/>
                <a:cs typeface="Calibri"/>
              </a:rPr>
              <a:t>EC2  instance or </a:t>
            </a:r>
            <a:r>
              <a:rPr sz="1400" dirty="0">
                <a:latin typeface="Calibri"/>
                <a:cs typeface="Calibri"/>
              </a:rPr>
              <a:t>a network </a:t>
            </a:r>
            <a:r>
              <a:rPr sz="1400" spc="-5" dirty="0">
                <a:latin typeface="Calibri"/>
                <a:cs typeface="Calibri"/>
              </a:rPr>
              <a:t>interface, Elastic IP address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best solution. </a:t>
            </a:r>
            <a:r>
              <a:rPr sz="1400" dirty="0">
                <a:latin typeface="Calibri"/>
                <a:cs typeface="Calibri"/>
              </a:rPr>
              <a:t>An  </a:t>
            </a:r>
            <a:r>
              <a:rPr sz="1400" spc="-5" dirty="0">
                <a:latin typeface="Calibri"/>
                <a:cs typeface="Calibri"/>
              </a:rPr>
              <a:t>Elastic IP address </a:t>
            </a:r>
            <a:r>
              <a:rPr sz="1400" dirty="0">
                <a:latin typeface="Calibri"/>
                <a:cs typeface="Calibri"/>
              </a:rPr>
              <a:t>is linked with your </a:t>
            </a:r>
            <a:r>
              <a:rPr sz="1400" spc="-5" dirty="0">
                <a:latin typeface="Calibri"/>
                <a:cs typeface="Calibri"/>
              </a:rPr>
              <a:t>account.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charges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10" dirty="0">
                <a:latin typeface="Calibri"/>
                <a:cs typeface="Calibri"/>
              </a:rPr>
              <a:t>EIPs.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associate or disassociate EIP </a:t>
            </a:r>
            <a:r>
              <a:rPr sz="1400" dirty="0">
                <a:latin typeface="Calibri"/>
                <a:cs typeface="Calibri"/>
              </a:rPr>
              <a:t>with your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network resource  </a:t>
            </a:r>
            <a:r>
              <a:rPr sz="1400" spc="-5" dirty="0">
                <a:latin typeface="Calibri"/>
                <a:cs typeface="Calibri"/>
              </a:rPr>
              <a:t>any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 dirty="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Important about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EIP:</a:t>
            </a:r>
          </a:p>
          <a:p>
            <a:pPr marL="469265" marR="473075" lvl="1" indent="-228600">
              <a:lnSpc>
                <a:spcPct val="109300"/>
              </a:lnSpc>
              <a:spcBef>
                <a:spcPts val="112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EIP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public static IP address, which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reachable </a:t>
            </a:r>
            <a:r>
              <a:rPr sz="1400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any  Instance.</a:t>
            </a:r>
            <a:endParaRPr sz="1400" dirty="0">
              <a:latin typeface="Calibri"/>
              <a:cs typeface="Calibri"/>
            </a:endParaRPr>
          </a:p>
          <a:p>
            <a:pPr marL="469265" marR="5080" lvl="1" indent="-228600">
              <a:lnSpc>
                <a:spcPct val="109300"/>
              </a:lnSpc>
              <a:spcBef>
                <a:spcPts val="81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Static IP </a:t>
            </a:r>
            <a:r>
              <a:rPr sz="1400" dirty="0">
                <a:latin typeface="Calibri"/>
                <a:cs typeface="Calibri"/>
              </a:rPr>
              <a:t>address </a:t>
            </a:r>
            <a:r>
              <a:rPr sz="1400" spc="-5" dirty="0">
                <a:latin typeface="Calibri"/>
                <a:cs typeface="Calibri"/>
              </a:rPr>
              <a:t>based instance </a:t>
            </a:r>
            <a:r>
              <a:rPr sz="1400" dirty="0">
                <a:latin typeface="Calibri"/>
                <a:cs typeface="Calibri"/>
              </a:rPr>
              <a:t>can </a:t>
            </a:r>
            <a:r>
              <a:rPr sz="1400" spc="-5" dirty="0">
                <a:latin typeface="Calibri"/>
                <a:cs typeface="Calibri"/>
              </a:rPr>
              <a:t>be reachable from the </a:t>
            </a:r>
            <a:r>
              <a:rPr sz="1400" dirty="0">
                <a:latin typeface="Calibri"/>
                <a:cs typeface="Calibri"/>
              </a:rPr>
              <a:t>anywhere 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internet.</a:t>
            </a:r>
            <a:endParaRPr sz="1400" dirty="0">
              <a:latin typeface="Calibri"/>
              <a:cs typeface="Calibri"/>
            </a:endParaRPr>
          </a:p>
          <a:p>
            <a:pPr marL="469265" marR="111760" lvl="1" indent="-228600">
              <a:lnSpc>
                <a:spcPct val="110000"/>
              </a:lnSpc>
              <a:spcBef>
                <a:spcPts val="80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In order </a:t>
            </a:r>
            <a:r>
              <a:rPr sz="1400" dirty="0">
                <a:latin typeface="Calibri"/>
                <a:cs typeface="Calibri"/>
              </a:rPr>
              <a:t>to provide an </a:t>
            </a:r>
            <a:r>
              <a:rPr sz="1400" spc="-5" dirty="0">
                <a:latin typeface="Calibri"/>
                <a:cs typeface="Calibri"/>
              </a:rPr>
              <a:t>entry </a:t>
            </a:r>
            <a:r>
              <a:rPr sz="1400" dirty="0">
                <a:latin typeface="Calibri"/>
                <a:cs typeface="Calibri"/>
              </a:rPr>
              <a:t>for reverse </a:t>
            </a:r>
            <a:r>
              <a:rPr sz="1400" spc="-5" dirty="0">
                <a:latin typeface="Calibri"/>
                <a:cs typeface="Calibri"/>
              </a:rPr>
              <a:t>DNS,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Elastic IP </a:t>
            </a:r>
            <a:r>
              <a:rPr sz="1400" dirty="0">
                <a:latin typeface="Calibri"/>
                <a:cs typeface="Calibri"/>
              </a:rPr>
              <a:t>Address is  </a:t>
            </a:r>
            <a:r>
              <a:rPr sz="1400" spc="-5" dirty="0">
                <a:latin typeface="Calibri"/>
                <a:cs typeface="Calibri"/>
              </a:rPr>
              <a:t>needed </a:t>
            </a:r>
            <a:r>
              <a:rPr sz="1400" spc="5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EC2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Instance.</a:t>
            </a:r>
            <a:endParaRPr sz="1400" dirty="0">
              <a:latin typeface="Calibri"/>
              <a:cs typeface="Calibri"/>
            </a:endParaRPr>
          </a:p>
          <a:p>
            <a:pPr marL="469265" lvl="1" indent="-229235">
              <a:lnSpc>
                <a:spcPct val="100000"/>
              </a:lnSpc>
              <a:spcBef>
                <a:spcPts val="96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Each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accounts </a:t>
            </a:r>
            <a:r>
              <a:rPr sz="1400" dirty="0">
                <a:latin typeface="Calibri"/>
                <a:cs typeface="Calibri"/>
              </a:rPr>
              <a:t>have limit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5 </a:t>
            </a:r>
            <a:r>
              <a:rPr sz="1400" spc="-5" dirty="0">
                <a:latin typeface="Calibri"/>
                <a:cs typeface="Calibri"/>
              </a:rPr>
              <a:t>Elastic IP addresses per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region.</a:t>
            </a:r>
          </a:p>
          <a:p>
            <a:pPr marL="469265" marR="212090" lvl="1" indent="-228600">
              <a:lnSpc>
                <a:spcPct val="110000"/>
              </a:lnSpc>
              <a:spcBef>
                <a:spcPts val="795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In case of </a:t>
            </a:r>
            <a:r>
              <a:rPr sz="1400" dirty="0">
                <a:latin typeface="Calibri"/>
                <a:cs typeface="Calibri"/>
              </a:rPr>
              <a:t>failure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which is </a:t>
            </a:r>
            <a:r>
              <a:rPr sz="1400" spc="-5" dirty="0">
                <a:latin typeface="Calibri"/>
                <a:cs typeface="Calibri"/>
              </a:rPr>
              <a:t>running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application on  </a:t>
            </a:r>
            <a:r>
              <a:rPr sz="1400" dirty="0">
                <a:latin typeface="Calibri"/>
                <a:cs typeface="Calibri"/>
              </a:rPr>
              <a:t>AWS, a </a:t>
            </a:r>
            <a:r>
              <a:rPr sz="1400" spc="-5" dirty="0">
                <a:latin typeface="Calibri"/>
                <a:cs typeface="Calibri"/>
              </a:rPr>
              <a:t>new healthy instance can have </a:t>
            </a:r>
            <a:r>
              <a:rPr sz="1400" dirty="0">
                <a:latin typeface="Calibri"/>
                <a:cs typeface="Calibri"/>
              </a:rPr>
              <a:t>same </a:t>
            </a:r>
            <a:r>
              <a:rPr sz="1400" spc="-5" dirty="0">
                <a:latin typeface="Calibri"/>
                <a:cs typeface="Calibri"/>
              </a:rPr>
              <a:t>static IP address </a:t>
            </a:r>
            <a:r>
              <a:rPr sz="1400" dirty="0">
                <a:latin typeface="Calibri"/>
                <a:cs typeface="Calibri"/>
              </a:rPr>
              <a:t>to  provide </a:t>
            </a:r>
            <a:r>
              <a:rPr sz="1400" spc="-5" dirty="0">
                <a:latin typeface="Calibri"/>
                <a:cs typeface="Calibri"/>
              </a:rPr>
              <a:t>application </a:t>
            </a:r>
            <a:r>
              <a:rPr sz="1400" dirty="0">
                <a:latin typeface="Calibri"/>
                <a:cs typeface="Calibri"/>
              </a:rPr>
              <a:t>available </a:t>
            </a:r>
            <a:r>
              <a:rPr sz="1400" spc="-5" dirty="0">
                <a:latin typeface="Calibri"/>
                <a:cs typeface="Calibri"/>
              </a:rPr>
              <a:t>on 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Internet.</a:t>
            </a:r>
            <a:endParaRPr sz="1400" dirty="0">
              <a:latin typeface="Calibri"/>
              <a:cs typeface="Calibri"/>
            </a:endParaRPr>
          </a:p>
          <a:p>
            <a:pPr marL="469265" marR="73025" lvl="1" indent="-228600">
              <a:lnSpc>
                <a:spcPct val="110000"/>
              </a:lnSpc>
              <a:spcBef>
                <a:spcPts val="790"/>
              </a:spcBef>
              <a:buChar char="-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If there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need of more static IP </a:t>
            </a:r>
            <a:r>
              <a:rPr sz="1400" dirty="0">
                <a:latin typeface="Calibri"/>
                <a:cs typeface="Calibri"/>
              </a:rPr>
              <a:t>address for your </a:t>
            </a:r>
            <a:r>
              <a:rPr sz="1400" spc="-5" dirty="0">
                <a:latin typeface="Calibri"/>
                <a:cs typeface="Calibri"/>
              </a:rPr>
              <a:t>architecture, </a:t>
            </a:r>
            <a:r>
              <a:rPr sz="1400" dirty="0">
                <a:latin typeface="Calibri"/>
                <a:cs typeface="Calibri"/>
              </a:rPr>
              <a:t>you 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raise your </a:t>
            </a:r>
            <a:r>
              <a:rPr sz="1400" spc="-5" dirty="0">
                <a:latin typeface="Calibri"/>
                <a:cs typeface="Calibri"/>
              </a:rPr>
              <a:t>request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additional EIPs to </a:t>
            </a:r>
            <a:r>
              <a:rPr sz="1400" dirty="0">
                <a:latin typeface="Calibri"/>
                <a:cs typeface="Calibri"/>
              </a:rPr>
              <a:t>AWS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support.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Char char="-"/>
            </a:pPr>
            <a:endParaRPr sz="175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SzPct val="87500"/>
              <a:buFont typeface="Calibri"/>
              <a:buAutoNum type="arabicPeriod" startAt="8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Domain Name System (DNS)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Name</a:t>
            </a:r>
            <a:r>
              <a:rPr sz="1400" dirty="0">
                <a:latin typeface="Calibri"/>
                <a:cs typeface="Calibri"/>
              </a:rPr>
              <a:t>:</a:t>
            </a:r>
          </a:p>
          <a:p>
            <a:pPr marL="240665" marR="66040">
              <a:lnSpc>
                <a:spcPct val="117100"/>
              </a:lnSpc>
              <a:spcBef>
                <a:spcPts val="715"/>
              </a:spcBef>
            </a:pPr>
            <a:r>
              <a:rPr sz="1400" spc="-5" dirty="0">
                <a:latin typeface="Calibri"/>
                <a:cs typeface="Calibri"/>
              </a:rPr>
              <a:t>Every EC2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has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public IP and </a:t>
            </a:r>
            <a:r>
              <a:rPr sz="1400" dirty="0">
                <a:latin typeface="Calibri"/>
                <a:cs typeface="Calibri"/>
              </a:rPr>
              <a:t>Private </a:t>
            </a:r>
            <a:r>
              <a:rPr sz="1400" spc="-10" dirty="0">
                <a:latin typeface="Calibri"/>
                <a:cs typeface="Calibri"/>
              </a:rPr>
              <a:t>IP. </a:t>
            </a:r>
            <a:r>
              <a:rPr sz="1400" dirty="0">
                <a:latin typeface="Calibri"/>
                <a:cs typeface="Calibri"/>
              </a:rPr>
              <a:t>And to </a:t>
            </a:r>
            <a:r>
              <a:rPr sz="1400" spc="-5" dirty="0">
                <a:latin typeface="Calibri"/>
                <a:cs typeface="Calibri"/>
              </a:rPr>
              <a:t>reach  that machine </a:t>
            </a:r>
            <a:r>
              <a:rPr sz="1400" dirty="0">
                <a:latin typeface="Calibri"/>
                <a:cs typeface="Calibri"/>
              </a:rPr>
              <a:t>over the </a:t>
            </a:r>
            <a:r>
              <a:rPr sz="1400" spc="-5" dirty="0">
                <a:latin typeface="Calibri"/>
                <a:cs typeface="Calibri"/>
              </a:rPr>
              <a:t>Internet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DNS </a:t>
            </a:r>
            <a:r>
              <a:rPr sz="1400" spc="-5" dirty="0">
                <a:latin typeface="Calibri"/>
                <a:cs typeface="Calibri"/>
              </a:rPr>
              <a:t>Name which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646784"/>
            <a:ext cx="5278755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looks like this </a:t>
            </a:r>
            <a:r>
              <a:rPr sz="1200" b="1" spc="-5" dirty="0">
                <a:solidFill>
                  <a:srgbClr val="444444"/>
                </a:solidFill>
                <a:latin typeface="Calibri"/>
                <a:cs typeface="Calibri"/>
              </a:rPr>
              <a:t>ec2-13-127-228-5.ap-south-1.compute.amazonaws.com</a:t>
            </a:r>
            <a:r>
              <a:rPr sz="1400" b="1" spc="-5" dirty="0">
                <a:latin typeface="Calibri"/>
                <a:cs typeface="Calibri"/>
              </a:rPr>
              <a:t>. </a:t>
            </a:r>
            <a:r>
              <a:rPr sz="1400" dirty="0">
                <a:latin typeface="Calibri"/>
                <a:cs typeface="Calibri"/>
              </a:rPr>
              <a:t>DNS  </a:t>
            </a:r>
            <a:r>
              <a:rPr sz="1400" spc="-5" dirty="0">
                <a:latin typeface="Calibri"/>
                <a:cs typeface="Calibri"/>
              </a:rPr>
              <a:t>Name of the instance consists the Public IP address, the </a:t>
            </a:r>
            <a:r>
              <a:rPr sz="1400" dirty="0">
                <a:latin typeface="Calibri"/>
                <a:cs typeface="Calibri"/>
              </a:rPr>
              <a:t>region and </a:t>
            </a:r>
            <a:r>
              <a:rPr sz="1400" spc="-5" dirty="0">
                <a:latin typeface="Calibri"/>
                <a:cs typeface="Calibri"/>
              </a:rPr>
              <a:t>the  service. DNS Name of the Instance can be mapped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registered  DNS to </a:t>
            </a:r>
            <a:r>
              <a:rPr sz="1400" spc="-5" dirty="0">
                <a:latin typeface="Calibri"/>
                <a:cs typeface="Calibri"/>
              </a:rPr>
              <a:t>reach the machine. To </a:t>
            </a:r>
            <a:r>
              <a:rPr sz="1400" dirty="0">
                <a:latin typeface="Calibri"/>
                <a:cs typeface="Calibri"/>
              </a:rPr>
              <a:t>verify </a:t>
            </a:r>
            <a:r>
              <a:rPr sz="1400" spc="-5" dirty="0">
                <a:latin typeface="Calibri"/>
                <a:cs typeface="Calibri"/>
              </a:rPr>
              <a:t>the reachability from the Internet, 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dirty="0">
                <a:latin typeface="Calibri"/>
                <a:cs typeface="Calibri"/>
              </a:rPr>
              <a:t>run </a:t>
            </a:r>
            <a:r>
              <a:rPr sz="1400" spc="-5" dirty="0">
                <a:latin typeface="Calibri"/>
                <a:cs typeface="Calibri"/>
              </a:rPr>
              <a:t>ping command using public DNS. The </a:t>
            </a: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dirty="0">
                <a:latin typeface="Calibri"/>
                <a:cs typeface="Calibri"/>
              </a:rPr>
              <a:t>will give  response </a:t>
            </a:r>
            <a:r>
              <a:rPr sz="1400" spc="-5" dirty="0">
                <a:latin typeface="Calibri"/>
                <a:cs typeface="Calibri"/>
              </a:rPr>
              <a:t>only </a:t>
            </a:r>
            <a:r>
              <a:rPr sz="1400" dirty="0">
                <a:latin typeface="Calibri"/>
                <a:cs typeface="Calibri"/>
              </a:rPr>
              <a:t>when its </a:t>
            </a:r>
            <a:r>
              <a:rPr sz="1400" spc="-5" dirty="0">
                <a:latin typeface="Calibri"/>
                <a:cs typeface="Calibri"/>
              </a:rPr>
              <a:t>ICMP </a:t>
            </a:r>
            <a:r>
              <a:rPr sz="1400" dirty="0">
                <a:latin typeface="Calibri"/>
                <a:cs typeface="Calibri"/>
              </a:rPr>
              <a:t>traffic is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6316955"/>
            <a:ext cx="51174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Description </a:t>
            </a:r>
            <a:r>
              <a:rPr sz="1400" dirty="0">
                <a:latin typeface="Calibri"/>
                <a:cs typeface="Calibri"/>
              </a:rPr>
              <a:t>tab </a:t>
            </a:r>
            <a:r>
              <a:rPr sz="1400" spc="-5" dirty="0">
                <a:latin typeface="Calibri"/>
                <a:cs typeface="Calibri"/>
              </a:rPr>
              <a:t>of the Instance, </a:t>
            </a:r>
            <a:r>
              <a:rPr sz="1400" spc="5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see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5" dirty="0">
                <a:latin typeface="Calibri"/>
                <a:cs typeface="Calibri"/>
              </a:rPr>
              <a:t>details </a:t>
            </a:r>
            <a:r>
              <a:rPr sz="1400" dirty="0">
                <a:latin typeface="Calibri"/>
                <a:cs typeface="Calibri"/>
              </a:rPr>
              <a:t>related to  </a:t>
            </a:r>
            <a:r>
              <a:rPr sz="1400" spc="-5" dirty="0">
                <a:latin typeface="Calibri"/>
                <a:cs typeface="Calibri"/>
              </a:rPr>
              <a:t>machine </a:t>
            </a:r>
            <a:r>
              <a:rPr sz="1400" dirty="0">
                <a:latin typeface="Calibri"/>
                <a:cs typeface="Calibri"/>
              </a:rPr>
              <a:t>including </a:t>
            </a:r>
            <a:r>
              <a:rPr sz="1400" spc="-5" dirty="0">
                <a:latin typeface="Calibri"/>
                <a:cs typeface="Calibri"/>
              </a:rPr>
              <a:t>Public </a:t>
            </a:r>
            <a:r>
              <a:rPr sz="1400" dirty="0">
                <a:latin typeface="Calibri"/>
                <a:cs typeface="Calibri"/>
              </a:rPr>
              <a:t>DNS Name </a:t>
            </a:r>
            <a:r>
              <a:rPr sz="1400" spc="-5" dirty="0">
                <a:latin typeface="Calibri"/>
                <a:cs typeface="Calibri"/>
              </a:rPr>
              <a:t>and IP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addresses.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550" y="3705479"/>
            <a:ext cx="5836920" cy="2131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7378193"/>
            <a:ext cx="5866130" cy="2464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811021"/>
            <a:ext cx="4949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more details on DNS,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will study about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Route53.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560829"/>
            <a:ext cx="5494655" cy="161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alibri"/>
                <a:cs typeface="Calibri"/>
              </a:rPr>
              <a:t>9. </a:t>
            </a:r>
            <a:r>
              <a:rPr sz="1600" b="1" spc="-5" dirty="0">
                <a:latin typeface="Calibri"/>
                <a:cs typeface="Calibri"/>
              </a:rPr>
              <a:t>Regions and Availability Zones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(AZ):</a:t>
            </a:r>
            <a:endParaRPr sz="1600" dirty="0">
              <a:latin typeface="Calibri"/>
              <a:cs typeface="Calibri"/>
            </a:endParaRPr>
          </a:p>
          <a:p>
            <a:pPr marL="240665" marR="5080">
              <a:lnSpc>
                <a:spcPct val="117200"/>
              </a:lnSpc>
              <a:spcBef>
                <a:spcPts val="725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Cloud Computing resources available world-wide. They </a:t>
            </a:r>
            <a:r>
              <a:rPr sz="1400" dirty="0">
                <a:latin typeface="Calibri"/>
                <a:cs typeface="Calibri"/>
              </a:rPr>
              <a:t>are  </a:t>
            </a:r>
            <a:r>
              <a:rPr sz="1400" spc="-5" dirty="0">
                <a:latin typeface="Calibri"/>
                <a:cs typeface="Calibri"/>
              </a:rPr>
              <a:t>segregated </a:t>
            </a:r>
            <a:r>
              <a:rPr sz="1400" dirty="0">
                <a:latin typeface="Calibri"/>
                <a:cs typeface="Calibri"/>
              </a:rPr>
              <a:t>in various </a:t>
            </a:r>
            <a:r>
              <a:rPr sz="1400" spc="-5" dirty="0">
                <a:latin typeface="Calibri"/>
                <a:cs typeface="Calibri"/>
              </a:rPr>
              <a:t>Regions and Regions further </a:t>
            </a:r>
            <a:r>
              <a:rPr sz="1400" dirty="0">
                <a:latin typeface="Calibri"/>
                <a:cs typeface="Calibri"/>
              </a:rPr>
              <a:t>are classified in  </a:t>
            </a:r>
            <a:r>
              <a:rPr sz="1400" spc="-5" dirty="0">
                <a:latin typeface="Calibri"/>
                <a:cs typeface="Calibri"/>
              </a:rPr>
              <a:t>Availability Zones. AWS Regions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separated geographically. </a:t>
            </a:r>
            <a:r>
              <a:rPr sz="140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default 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resources do not replicate across AWS Regions. If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want </a:t>
            </a:r>
            <a:r>
              <a:rPr sz="1400" dirty="0">
                <a:latin typeface="Calibri"/>
                <a:cs typeface="Calibri"/>
              </a:rPr>
              <a:t>to  </a:t>
            </a:r>
            <a:r>
              <a:rPr sz="1400" spc="-5" dirty="0">
                <a:latin typeface="Calibri"/>
                <a:cs typeface="Calibri"/>
              </a:rPr>
              <a:t>replicate them </a:t>
            </a:r>
            <a:r>
              <a:rPr sz="1400" dirty="0">
                <a:latin typeface="Calibri"/>
                <a:cs typeface="Calibri"/>
              </a:rPr>
              <a:t>across </a:t>
            </a:r>
            <a:r>
              <a:rPr sz="1400" spc="-5" dirty="0">
                <a:latin typeface="Calibri"/>
                <a:cs typeface="Calibri"/>
              </a:rPr>
              <a:t>resources,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need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specify.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059046"/>
            <a:ext cx="5379085" cy="3335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SzPct val="81250"/>
              <a:buFont typeface="Calibri"/>
              <a:buAutoNum type="arabicPeriod" startAt="10"/>
              <a:tabLst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Instance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Metadata</a:t>
            </a:r>
            <a:r>
              <a:rPr sz="1400" spc="-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40665" marR="5080">
              <a:lnSpc>
                <a:spcPct val="117900"/>
              </a:lnSpc>
              <a:spcBef>
                <a:spcPts val="705"/>
              </a:spcBef>
            </a:pPr>
            <a:r>
              <a:rPr sz="1400" spc="-5" dirty="0">
                <a:latin typeface="Calibri"/>
                <a:cs typeface="Calibri"/>
              </a:rPr>
              <a:t>It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data about EC2 instance that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use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manage and </a:t>
            </a:r>
            <a:r>
              <a:rPr sz="1400" dirty="0">
                <a:latin typeface="Calibri"/>
                <a:cs typeface="Calibri"/>
              </a:rPr>
              <a:t>configure  </a:t>
            </a:r>
            <a:r>
              <a:rPr sz="1400" spc="-5" dirty="0">
                <a:latin typeface="Calibri"/>
                <a:cs typeface="Calibri"/>
              </a:rPr>
              <a:t>the running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instance.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Instance </a:t>
            </a:r>
            <a:r>
              <a:rPr sz="1400" spc="-5" dirty="0">
                <a:latin typeface="Calibri"/>
                <a:cs typeface="Calibri"/>
              </a:rPr>
              <a:t>metadata </a:t>
            </a:r>
            <a:r>
              <a:rPr sz="1400" dirty="0">
                <a:latin typeface="Calibri"/>
                <a:cs typeface="Calibri"/>
              </a:rPr>
              <a:t>divided </a:t>
            </a:r>
            <a:r>
              <a:rPr sz="1400" spc="-5" dirty="0">
                <a:latin typeface="Calibri"/>
                <a:cs typeface="Calibri"/>
              </a:rPr>
              <a:t>into four categories: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The instance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The Instance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</a:t>
            </a:r>
            <a:endParaRPr sz="14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The Instance </a:t>
            </a:r>
            <a:r>
              <a:rPr sz="1400" dirty="0">
                <a:latin typeface="Calibri"/>
                <a:cs typeface="Calibri"/>
              </a:rPr>
              <a:t>linked </a:t>
            </a:r>
            <a:r>
              <a:rPr sz="1400" spc="-5" dirty="0">
                <a:latin typeface="Calibri"/>
                <a:cs typeface="Calibri"/>
              </a:rPr>
              <a:t>security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group</a:t>
            </a:r>
            <a:endParaRPr sz="1400">
              <a:latin typeface="Calibri"/>
              <a:cs typeface="Calibri"/>
            </a:endParaRPr>
          </a:p>
          <a:p>
            <a:pPr marL="240665" marR="25400" lvl="1" indent="1143000">
              <a:lnSpc>
                <a:spcPts val="2660"/>
              </a:lnSpc>
              <a:spcBef>
                <a:spcPts val="229"/>
              </a:spcBef>
              <a:buAutoNum type="arabicPeriod"/>
              <a:tabLst>
                <a:tab pos="1613535" algn="l"/>
              </a:tabLst>
            </a:pPr>
            <a:r>
              <a:rPr sz="1400" spc="-5" dirty="0">
                <a:latin typeface="Calibri"/>
                <a:cs typeface="Calibri"/>
              </a:rPr>
              <a:t>Information about </a:t>
            </a:r>
            <a:r>
              <a:rPr sz="1400" dirty="0">
                <a:latin typeface="Calibri"/>
                <a:cs typeface="Calibri"/>
              </a:rPr>
              <a:t>AMI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launch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instance 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use curl command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Linux Instance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see Instance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Metadata.</a:t>
            </a:r>
            <a:endParaRPr sz="1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040"/>
              </a:spcBef>
            </a:pPr>
            <a:r>
              <a:rPr sz="1400" spc="-5" dirty="0">
                <a:latin typeface="Calibri"/>
                <a:cs typeface="Calibri"/>
              </a:rPr>
              <a:t>[ec2-user@ip&lt;~&gt;]$ curl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  <a:hlinkClick r:id="rId2"/>
              </a:rPr>
              <a:t>http://169.254.169.254/latest/meta-data/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</TotalTime>
  <Words>2606</Words>
  <Application>Microsoft Office PowerPoint</Application>
  <PresentationFormat>Custom</PresentationFormat>
  <Paragraphs>334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Wingdings 2</vt:lpstr>
      <vt:lpstr>Times New Roman</vt:lpstr>
      <vt:lpstr>Constantia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Hemant</dc:creator>
  <cp:lastModifiedBy>Godwill Ngwanah</cp:lastModifiedBy>
  <cp:revision>6</cp:revision>
  <dcterms:created xsi:type="dcterms:W3CDTF">2020-03-23T22:07:00Z</dcterms:created>
  <dcterms:modified xsi:type="dcterms:W3CDTF">2023-09-09T21:32:01Z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2020-03-23T00:00:00Z</vt:filetime>
  </property>
</Properties>
</file>