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97A-5A04-5372-6A8E-9D22F2EBF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B7FC07-2385-0D6E-72AD-F615F7DF9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DC2D2-595A-2849-961D-7E63617A2E9A}"/>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5" name="Footer Placeholder 4">
            <a:extLst>
              <a:ext uri="{FF2B5EF4-FFF2-40B4-BE49-F238E27FC236}">
                <a16:creationId xmlns:a16="http://schemas.microsoft.com/office/drawing/2014/main" id="{6BE8EBCE-6265-A507-5F54-4E8588869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C7489-D163-6589-2295-41997A609BC1}"/>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163298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3071-19DE-2BFD-35F7-9B4D36F3F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07FB7-A8C3-2668-3580-CBB08F301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93B4A-7D52-1205-0E7D-B14045255039}"/>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5" name="Footer Placeholder 4">
            <a:extLst>
              <a:ext uri="{FF2B5EF4-FFF2-40B4-BE49-F238E27FC236}">
                <a16:creationId xmlns:a16="http://schemas.microsoft.com/office/drawing/2014/main" id="{B66136CB-4252-686C-3D36-C9CBDFE20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6CA65-92E8-CAD1-9683-9FCF94C37150}"/>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179892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548A3-2672-21CC-185D-5F50D2F001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140E70-97EC-1CFE-2C9D-EDB7BD146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064C4-A418-DF25-3F14-BFF26FD4724B}"/>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5" name="Footer Placeholder 4">
            <a:extLst>
              <a:ext uri="{FF2B5EF4-FFF2-40B4-BE49-F238E27FC236}">
                <a16:creationId xmlns:a16="http://schemas.microsoft.com/office/drawing/2014/main" id="{B9AA51F7-893F-ED46-B925-7A6F2DBBF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55708-64EB-C76F-165D-6327182CEC93}"/>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422204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7CED-330F-A644-9CB2-3CDB333EB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6A6B3-C14B-F4C5-1C2C-6862F6196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BB7F5-031E-FA80-41E2-8811518F28EF}"/>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5" name="Footer Placeholder 4">
            <a:extLst>
              <a:ext uri="{FF2B5EF4-FFF2-40B4-BE49-F238E27FC236}">
                <a16:creationId xmlns:a16="http://schemas.microsoft.com/office/drawing/2014/main" id="{8AFD1213-BA16-068B-709A-DC19CDEA1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49B08-4D24-FB6E-2C23-31823B85F010}"/>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283513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7951-79B8-8E73-BBDC-11D2A7E41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C99A8-0A76-0DDC-A492-EC1ACDD7C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ECEAC-A8BD-C8A1-BF15-83508979F152}"/>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5" name="Footer Placeholder 4">
            <a:extLst>
              <a:ext uri="{FF2B5EF4-FFF2-40B4-BE49-F238E27FC236}">
                <a16:creationId xmlns:a16="http://schemas.microsoft.com/office/drawing/2014/main" id="{0C6E7BC8-9287-DABB-2369-8E878DD52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6C39D-2F15-0568-4D84-E4A4DAE36DE6}"/>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390143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FE4C-4B04-A69F-1C73-90CFB947F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1795F-01B5-1C22-37CC-999ACB6A90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AE9283-7D3D-5550-1DD2-035B691EE6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2B9E4-FD33-B311-3E83-EC14CABFF74F}"/>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6" name="Footer Placeholder 5">
            <a:extLst>
              <a:ext uri="{FF2B5EF4-FFF2-40B4-BE49-F238E27FC236}">
                <a16:creationId xmlns:a16="http://schemas.microsoft.com/office/drawing/2014/main" id="{C38E3087-8021-C003-95DF-B3B34D308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B1250-15E7-DFC7-84E0-572D83CDA9C4}"/>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106579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646F-C6B6-DAB2-F49F-BFD51FD5AD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2D04D5-341C-B854-7277-C345F5E75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356A13-5924-B733-C12B-3552F22100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67E8FB-CCA1-A20A-8296-A469FF6B8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AD7D9-3E77-9528-16AF-7CA702F24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3456B-4D4E-047B-C10B-413431B9E4E9}"/>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8" name="Footer Placeholder 7">
            <a:extLst>
              <a:ext uri="{FF2B5EF4-FFF2-40B4-BE49-F238E27FC236}">
                <a16:creationId xmlns:a16="http://schemas.microsoft.com/office/drawing/2014/main" id="{14E17679-B9E5-15E8-1BFF-BF021616F2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87BDB5-F6C9-D087-6D1D-DCE8A2AE7729}"/>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334613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0E2-4106-612C-EAC7-A5F6215D0F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EB2C3C-1A77-3BCA-8F06-701F57128EF9}"/>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4" name="Footer Placeholder 3">
            <a:extLst>
              <a:ext uri="{FF2B5EF4-FFF2-40B4-BE49-F238E27FC236}">
                <a16:creationId xmlns:a16="http://schemas.microsoft.com/office/drawing/2014/main" id="{1E91BCE8-825F-FE40-1253-94047CD1B2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E4A96-A7EF-57FB-E193-6E171ED89E37}"/>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170996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51334-D56C-3560-10D2-6029DFC3A771}"/>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3" name="Footer Placeholder 2">
            <a:extLst>
              <a:ext uri="{FF2B5EF4-FFF2-40B4-BE49-F238E27FC236}">
                <a16:creationId xmlns:a16="http://schemas.microsoft.com/office/drawing/2014/main" id="{58DDB625-4639-4655-A81E-879834091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785EA7-1C3E-763C-2D54-72E46C6C7C1C}"/>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409616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5794-4929-33E0-536B-AA8B4C204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6B0D2-22A7-07DA-3CF8-B0F69103B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57253C-4F7F-6E91-5486-B9A68F58E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BE334-63C4-3BD9-655D-06CAA76F6BDF}"/>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6" name="Footer Placeholder 5">
            <a:extLst>
              <a:ext uri="{FF2B5EF4-FFF2-40B4-BE49-F238E27FC236}">
                <a16:creationId xmlns:a16="http://schemas.microsoft.com/office/drawing/2014/main" id="{423A14AF-63A9-B0ED-AE26-F2072524E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E3C48-969D-2513-16EE-74F92C80CC34}"/>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161825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2C04-564E-9D1A-E608-1BE1257BE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52CF8-E9B9-BE12-BB4B-C9D418D2A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0BF0D-6CFC-FEB1-8164-A542AC8B5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0AFD6-118C-9DDE-DFE4-A7EBF75FD426}"/>
              </a:ext>
            </a:extLst>
          </p:cNvPr>
          <p:cNvSpPr>
            <a:spLocks noGrp="1"/>
          </p:cNvSpPr>
          <p:nvPr>
            <p:ph type="dt" sz="half" idx="10"/>
          </p:nvPr>
        </p:nvSpPr>
        <p:spPr/>
        <p:txBody>
          <a:bodyPr/>
          <a:lstStyle/>
          <a:p>
            <a:fld id="{6A9CCCE5-650B-4031-B8EC-D6F010D4CC84}" type="datetimeFigureOut">
              <a:rPr lang="en-US" smtClean="0"/>
              <a:t>3/2/2023</a:t>
            </a:fld>
            <a:endParaRPr lang="en-US"/>
          </a:p>
        </p:txBody>
      </p:sp>
      <p:sp>
        <p:nvSpPr>
          <p:cNvPr id="6" name="Footer Placeholder 5">
            <a:extLst>
              <a:ext uri="{FF2B5EF4-FFF2-40B4-BE49-F238E27FC236}">
                <a16:creationId xmlns:a16="http://schemas.microsoft.com/office/drawing/2014/main" id="{3D64C14D-1296-3118-8D5A-D576D553D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893D2-3001-CE42-CE10-2BF86D22CC65}"/>
              </a:ext>
            </a:extLst>
          </p:cNvPr>
          <p:cNvSpPr>
            <a:spLocks noGrp="1"/>
          </p:cNvSpPr>
          <p:nvPr>
            <p:ph type="sldNum" sz="quarter" idx="12"/>
          </p:nvPr>
        </p:nvSpPr>
        <p:spPr/>
        <p:txBody>
          <a:bodyPr/>
          <a:lstStyle/>
          <a:p>
            <a:fld id="{15979D86-11EA-4CC7-9C86-EC8CAFD3CE44}" type="slidenum">
              <a:rPr lang="en-US" smtClean="0"/>
              <a:t>‹#›</a:t>
            </a:fld>
            <a:endParaRPr lang="en-US"/>
          </a:p>
        </p:txBody>
      </p:sp>
    </p:spTree>
    <p:extLst>
      <p:ext uri="{BB962C8B-B14F-4D97-AF65-F5344CB8AC3E}">
        <p14:creationId xmlns:p14="http://schemas.microsoft.com/office/powerpoint/2010/main" val="323830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C1E82-E993-13D0-8D9A-7EE29BBE7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73139C-461C-615E-AA6D-C62DF6EC5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FC9FC-CF1F-DB61-BF31-ADF37321B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CCCE5-650B-4031-B8EC-D6F010D4CC84}" type="datetimeFigureOut">
              <a:rPr lang="en-US" smtClean="0"/>
              <a:t>3/2/2023</a:t>
            </a:fld>
            <a:endParaRPr lang="en-US"/>
          </a:p>
        </p:txBody>
      </p:sp>
      <p:sp>
        <p:nvSpPr>
          <p:cNvPr id="5" name="Footer Placeholder 4">
            <a:extLst>
              <a:ext uri="{FF2B5EF4-FFF2-40B4-BE49-F238E27FC236}">
                <a16:creationId xmlns:a16="http://schemas.microsoft.com/office/drawing/2014/main" id="{B2D11CBC-1FE5-182C-1097-FB3FCB30D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78AC25-C653-FBC3-D691-283453464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79D86-11EA-4CC7-9C86-EC8CAFD3CE44}" type="slidenum">
              <a:rPr lang="en-US" smtClean="0"/>
              <a:t>‹#›</a:t>
            </a:fld>
            <a:endParaRPr lang="en-US"/>
          </a:p>
        </p:txBody>
      </p:sp>
    </p:spTree>
    <p:extLst>
      <p:ext uri="{BB962C8B-B14F-4D97-AF65-F5344CB8AC3E}">
        <p14:creationId xmlns:p14="http://schemas.microsoft.com/office/powerpoint/2010/main" val="371707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6CB0-5F57-EDAC-C123-11C7E11A5891}"/>
              </a:ext>
            </a:extLst>
          </p:cNvPr>
          <p:cNvSpPr>
            <a:spLocks noGrp="1"/>
          </p:cNvSpPr>
          <p:nvPr>
            <p:ph type="ctrTitle"/>
          </p:nvPr>
        </p:nvSpPr>
        <p:spPr>
          <a:xfrm>
            <a:off x="1524000" y="1820779"/>
            <a:ext cx="9144000" cy="1689183"/>
          </a:xfrm>
        </p:spPr>
        <p:txBody>
          <a:bodyPr>
            <a:noAutofit/>
          </a:bodyPr>
          <a:lstStyle/>
          <a:p>
            <a:r>
              <a:rPr lang="en-US" sz="9600" b="1" dirty="0">
                <a:solidFill>
                  <a:schemeClr val="accent2"/>
                </a:solidFill>
              </a:rPr>
              <a:t>CloudFormation</a:t>
            </a:r>
          </a:p>
        </p:txBody>
      </p:sp>
      <p:sp>
        <p:nvSpPr>
          <p:cNvPr id="3" name="Subtitle 2">
            <a:extLst>
              <a:ext uri="{FF2B5EF4-FFF2-40B4-BE49-F238E27FC236}">
                <a16:creationId xmlns:a16="http://schemas.microsoft.com/office/drawing/2014/main" id="{9C2FE4BD-AA53-52A9-FCD9-D8998C731D39}"/>
              </a:ext>
            </a:extLst>
          </p:cNvPr>
          <p:cNvSpPr>
            <a:spLocks noGrp="1"/>
          </p:cNvSpPr>
          <p:nvPr>
            <p:ph type="subTitle" idx="1"/>
          </p:nvPr>
        </p:nvSpPr>
        <p:spPr>
          <a:xfrm>
            <a:off x="2967789" y="5350627"/>
            <a:ext cx="9144000" cy="520783"/>
          </a:xfrm>
        </p:spPr>
        <p:txBody>
          <a:bodyPr/>
          <a:lstStyle/>
          <a:p>
            <a:r>
              <a:rPr lang="en-US" dirty="0"/>
              <a:t>TNGS Learning Solutions</a:t>
            </a:r>
          </a:p>
        </p:txBody>
      </p:sp>
    </p:spTree>
    <p:extLst>
      <p:ext uri="{BB962C8B-B14F-4D97-AF65-F5344CB8AC3E}">
        <p14:creationId xmlns:p14="http://schemas.microsoft.com/office/powerpoint/2010/main" val="413021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Transform (optional)</a:t>
            </a:r>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fontScale="92500" lnSpcReduction="20000"/>
          </a:bodyPr>
          <a:lstStyle/>
          <a:p>
            <a:r>
              <a:rPr lang="en-US" sz="3600" dirty="0">
                <a:solidFill>
                  <a:srgbClr val="16191F"/>
                </a:solidFill>
                <a:effectLst/>
                <a:ea typeface="Times New Roman" panose="02020603050405020304" pitchFamily="18" charset="0"/>
                <a:cs typeface="Times New Roman" panose="02020603050405020304" pitchFamily="18" charset="0"/>
              </a:rPr>
              <a:t>For serverless applications (also referred to as Lambda-based applications), specifies the version of the AWS Serverless Application Model (AWS SAM) to use. When you specify a transform, you can use AWS SAM syntax to declare resources in your template. The model defines the syntax that you can use and how it's processed.</a:t>
            </a:r>
          </a:p>
          <a:p>
            <a:r>
              <a:rPr lang="en-US" sz="3600" dirty="0">
                <a:solidFill>
                  <a:srgbClr val="16191F"/>
                </a:solidFill>
                <a:effectLst/>
                <a:ea typeface="Times New Roman" panose="02020603050405020304" pitchFamily="18" charset="0"/>
                <a:cs typeface="Times New Roman" panose="02020603050405020304" pitchFamily="18" charset="0"/>
              </a:rPr>
              <a:t>You can also use AWS::Include transforms to work with template snippets that are stored separately from the main AWS CloudFormation template. You can store your snippet files in an Amazon S3 bucket and then reuse the functions across multiple templates.</a:t>
            </a:r>
          </a:p>
        </p:txBody>
      </p:sp>
    </p:spTree>
    <p:extLst>
      <p:ext uri="{BB962C8B-B14F-4D97-AF65-F5344CB8AC3E}">
        <p14:creationId xmlns:p14="http://schemas.microsoft.com/office/powerpoint/2010/main" val="242912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Resources (required)</a:t>
            </a:r>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Specifies the stack resources and their properties, such as an Amazon Elastic Compute Cloud instance or an Amazon Simple Storage Service bucket. You can refer to resources in the Resources and Outputs sections of the template.</a:t>
            </a:r>
          </a:p>
        </p:txBody>
      </p:sp>
    </p:spTree>
    <p:extLst>
      <p:ext uri="{BB962C8B-B14F-4D97-AF65-F5344CB8AC3E}">
        <p14:creationId xmlns:p14="http://schemas.microsoft.com/office/powerpoint/2010/main" val="248121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Outputs (optional)</a:t>
            </a:r>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Describes the values that are returned whenever you view your stack's properties. For example, you can declare an output for an S3 bucket name and then call the </a:t>
            </a:r>
            <a:r>
              <a:rPr lang="en-US" sz="3600" dirty="0" err="1">
                <a:solidFill>
                  <a:srgbClr val="16191F"/>
                </a:solidFill>
                <a:effectLst/>
                <a:ea typeface="Times New Roman" panose="02020603050405020304" pitchFamily="18" charset="0"/>
                <a:cs typeface="Times New Roman" panose="02020603050405020304" pitchFamily="18" charset="0"/>
              </a:rPr>
              <a:t>aws</a:t>
            </a:r>
            <a:r>
              <a:rPr lang="en-US" sz="3600" dirty="0">
                <a:solidFill>
                  <a:srgbClr val="16191F"/>
                </a:solidFill>
                <a:effectLst/>
                <a:ea typeface="Times New Roman" panose="02020603050405020304" pitchFamily="18" charset="0"/>
                <a:cs typeface="Times New Roman" panose="02020603050405020304" pitchFamily="18" charset="0"/>
              </a:rPr>
              <a:t> </a:t>
            </a:r>
            <a:r>
              <a:rPr lang="en-US" sz="3600" dirty="0" err="1">
                <a:solidFill>
                  <a:srgbClr val="16191F"/>
                </a:solidFill>
                <a:effectLst/>
                <a:ea typeface="Times New Roman" panose="02020603050405020304" pitchFamily="18" charset="0"/>
                <a:cs typeface="Times New Roman" panose="02020603050405020304" pitchFamily="18" charset="0"/>
              </a:rPr>
              <a:t>cloudformation</a:t>
            </a:r>
            <a:r>
              <a:rPr lang="en-US" sz="3600" dirty="0">
                <a:solidFill>
                  <a:srgbClr val="16191F"/>
                </a:solidFill>
                <a:effectLst/>
                <a:ea typeface="Times New Roman" panose="02020603050405020304" pitchFamily="18" charset="0"/>
                <a:cs typeface="Times New Roman" panose="02020603050405020304" pitchFamily="18" charset="0"/>
              </a:rPr>
              <a:t> describe-stacks AWS CLI command to view the name.</a:t>
            </a:r>
          </a:p>
        </p:txBody>
      </p:sp>
    </p:spTree>
    <p:extLst>
      <p:ext uri="{BB962C8B-B14F-4D97-AF65-F5344CB8AC3E}">
        <p14:creationId xmlns:p14="http://schemas.microsoft.com/office/powerpoint/2010/main" val="376735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Template sections</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Templates include several major sections. </a:t>
            </a:r>
          </a:p>
          <a:p>
            <a:r>
              <a:rPr lang="en-US" sz="3600" dirty="0">
                <a:solidFill>
                  <a:srgbClr val="16191F"/>
                </a:solidFill>
                <a:effectLst/>
                <a:ea typeface="Times New Roman" panose="02020603050405020304" pitchFamily="18" charset="0"/>
                <a:cs typeface="Times New Roman" panose="02020603050405020304" pitchFamily="18" charset="0"/>
              </a:rPr>
              <a:t>The </a:t>
            </a:r>
            <a:r>
              <a:rPr lang="en-US" sz="3600" dirty="0">
                <a:solidFill>
                  <a:srgbClr val="16191F"/>
                </a:solidFill>
                <a:effectLst/>
                <a:ea typeface="Times New Roman" panose="02020603050405020304" pitchFamily="18" charset="0"/>
                <a:cs typeface="Courier New" panose="02070309020205020404" pitchFamily="49" charset="0"/>
              </a:rPr>
              <a:t>Resources</a:t>
            </a:r>
            <a:r>
              <a:rPr lang="en-US" sz="3600" dirty="0">
                <a:solidFill>
                  <a:srgbClr val="16191F"/>
                </a:solidFill>
                <a:effectLst/>
                <a:ea typeface="Times New Roman" panose="02020603050405020304" pitchFamily="18" charset="0"/>
                <a:cs typeface="Times New Roman" panose="02020603050405020304" pitchFamily="18" charset="0"/>
              </a:rPr>
              <a:t> section is the only required section. </a:t>
            </a:r>
          </a:p>
          <a:p>
            <a:r>
              <a:rPr lang="en-US" sz="3600" dirty="0">
                <a:solidFill>
                  <a:srgbClr val="16191F"/>
                </a:solidFill>
                <a:effectLst/>
                <a:ea typeface="Times New Roman" panose="02020603050405020304" pitchFamily="18" charset="0"/>
                <a:cs typeface="Times New Roman" panose="02020603050405020304" pitchFamily="18" charset="0"/>
              </a:rPr>
              <a:t>Some sections in a template can be in any order. </a:t>
            </a:r>
          </a:p>
          <a:p>
            <a:pPr lvl="1"/>
            <a:r>
              <a:rPr lang="en-US" sz="2800" dirty="0">
                <a:solidFill>
                  <a:srgbClr val="16191F"/>
                </a:solidFill>
                <a:effectLst/>
                <a:ea typeface="Times New Roman" panose="02020603050405020304" pitchFamily="18" charset="0"/>
                <a:cs typeface="Times New Roman" panose="02020603050405020304" pitchFamily="18" charset="0"/>
              </a:rPr>
              <a:t>However, as you build your template, it can be helpful to use the logical order shown in the following list because values in one section might refer to values from a previous section.</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39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Template sections</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The AWS CloudFormation template version that the template conforms to. </a:t>
            </a:r>
          </a:p>
          <a:p>
            <a:r>
              <a:rPr lang="en-US" sz="3600" dirty="0">
                <a:solidFill>
                  <a:srgbClr val="16191F"/>
                </a:solidFill>
                <a:effectLst/>
                <a:ea typeface="Times New Roman" panose="02020603050405020304" pitchFamily="18" charset="0"/>
                <a:cs typeface="Times New Roman" panose="02020603050405020304" pitchFamily="18" charset="0"/>
              </a:rPr>
              <a:t>The template format version isn't the same as the API or WSDL version. </a:t>
            </a:r>
          </a:p>
          <a:p>
            <a:r>
              <a:rPr lang="en-US" sz="3600" dirty="0">
                <a:solidFill>
                  <a:srgbClr val="16191F"/>
                </a:solidFill>
                <a:effectLst/>
                <a:ea typeface="Times New Roman" panose="02020603050405020304" pitchFamily="18" charset="0"/>
                <a:cs typeface="Times New Roman" panose="02020603050405020304" pitchFamily="18" charset="0"/>
              </a:rPr>
              <a:t>The template format version can change independently of the API and WSDL versions.</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19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Description (optional)</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A text string that describes the template. This section must always follow the template format version section.</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109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Metadata (optional)</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Objects that provide additional information about the template.</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785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Parameters (optional)</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Values to pass to your template at runtime (when you create or update a stack). You can refer to parameters from the Resources and Outputs sections of the template.</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8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Rules (optional)</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Validates a parameter or a combination of parameters passed to a template during a stack creation or stack update.</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288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Mappings (optional)</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A mapping of keys and associated values that you can use to specify conditional parameter values, similar to a lookup table. </a:t>
            </a:r>
          </a:p>
          <a:p>
            <a:r>
              <a:rPr lang="en-US" sz="3600" dirty="0">
                <a:solidFill>
                  <a:srgbClr val="16191F"/>
                </a:solidFill>
                <a:effectLst/>
                <a:ea typeface="Times New Roman" panose="02020603050405020304" pitchFamily="18" charset="0"/>
                <a:cs typeface="Times New Roman" panose="02020603050405020304" pitchFamily="18" charset="0"/>
              </a:rPr>
              <a:t>You can match a key to a corresponding value by using the </a:t>
            </a:r>
            <a:r>
              <a:rPr lang="en-US" sz="3600" dirty="0" err="1">
                <a:solidFill>
                  <a:schemeClr val="accent2"/>
                </a:solidFill>
                <a:effectLst/>
                <a:ea typeface="Times New Roman" panose="02020603050405020304" pitchFamily="18" charset="0"/>
                <a:cs typeface="Times New Roman" panose="02020603050405020304" pitchFamily="18" charset="0"/>
              </a:rPr>
              <a:t>Fn</a:t>
            </a:r>
            <a:r>
              <a:rPr lang="en-US" sz="3600" dirty="0">
                <a:solidFill>
                  <a:schemeClr val="accent2"/>
                </a:solidFill>
                <a:effectLst/>
                <a:ea typeface="Times New Roman" panose="02020603050405020304" pitchFamily="18" charset="0"/>
                <a:cs typeface="Times New Roman" panose="02020603050405020304" pitchFamily="18" charset="0"/>
              </a:rPr>
              <a:t>::</a:t>
            </a:r>
            <a:r>
              <a:rPr lang="en-US" sz="3600" dirty="0" err="1">
                <a:solidFill>
                  <a:schemeClr val="accent2"/>
                </a:solidFill>
                <a:effectLst/>
                <a:ea typeface="Times New Roman" panose="02020603050405020304" pitchFamily="18" charset="0"/>
                <a:cs typeface="Times New Roman" panose="02020603050405020304" pitchFamily="18" charset="0"/>
              </a:rPr>
              <a:t>FindInMap</a:t>
            </a:r>
            <a:r>
              <a:rPr lang="en-US" sz="3600" dirty="0">
                <a:solidFill>
                  <a:schemeClr val="accent2"/>
                </a:solidFill>
                <a:effectLst/>
                <a:ea typeface="Times New Roman" panose="02020603050405020304" pitchFamily="18" charset="0"/>
                <a:cs typeface="Times New Roman" panose="02020603050405020304" pitchFamily="18" charset="0"/>
              </a:rPr>
              <a:t> </a:t>
            </a:r>
            <a:r>
              <a:rPr lang="en-US" sz="3600" dirty="0">
                <a:solidFill>
                  <a:srgbClr val="16191F"/>
                </a:solidFill>
                <a:effectLst/>
                <a:ea typeface="Times New Roman" panose="02020603050405020304" pitchFamily="18" charset="0"/>
                <a:cs typeface="Times New Roman" panose="02020603050405020304" pitchFamily="18" charset="0"/>
              </a:rPr>
              <a:t>intrinsic function in the Resources and Outputs sections.</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24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933-F179-4CEF-1DDA-D054E6159D11}"/>
              </a:ext>
            </a:extLst>
          </p:cNvPr>
          <p:cNvSpPr>
            <a:spLocks noGrp="1"/>
          </p:cNvSpPr>
          <p:nvPr>
            <p:ph type="title"/>
          </p:nvPr>
        </p:nvSpPr>
        <p:spPr/>
        <p:txBody>
          <a:bodyPr>
            <a:normAutofit/>
          </a:bodyPr>
          <a:lstStyle/>
          <a:p>
            <a:pPr algn="ctr"/>
            <a:r>
              <a:rPr lang="en-US" b="1" dirty="0">
                <a:solidFill>
                  <a:srgbClr val="16191F"/>
                </a:solidFill>
                <a:effectLst/>
                <a:latin typeface="Amazon Ember"/>
                <a:ea typeface="Times New Roman" panose="02020603050405020304" pitchFamily="18" charset="0"/>
                <a:cs typeface="Times New Roman" panose="02020603050405020304" pitchFamily="18" charset="0"/>
              </a:rPr>
              <a:t>Conditions (optional)</a:t>
            </a:r>
            <a:endParaRPr lang="en-US" sz="8800" dirty="0"/>
          </a:p>
        </p:txBody>
      </p:sp>
      <p:sp>
        <p:nvSpPr>
          <p:cNvPr id="3" name="Content Placeholder 2">
            <a:extLst>
              <a:ext uri="{FF2B5EF4-FFF2-40B4-BE49-F238E27FC236}">
                <a16:creationId xmlns:a16="http://schemas.microsoft.com/office/drawing/2014/main" id="{DC2D9023-55B5-93A5-5AA1-C5BB2EDF5265}"/>
              </a:ext>
            </a:extLst>
          </p:cNvPr>
          <p:cNvSpPr>
            <a:spLocks noGrp="1"/>
          </p:cNvSpPr>
          <p:nvPr>
            <p:ph idx="1"/>
          </p:nvPr>
        </p:nvSpPr>
        <p:spPr/>
        <p:txBody>
          <a:bodyPr>
            <a:normAutofit/>
          </a:bodyPr>
          <a:lstStyle/>
          <a:p>
            <a:r>
              <a:rPr lang="en-US" sz="3600" dirty="0">
                <a:solidFill>
                  <a:srgbClr val="16191F"/>
                </a:solidFill>
                <a:effectLst/>
                <a:ea typeface="Times New Roman" panose="02020603050405020304" pitchFamily="18" charset="0"/>
                <a:cs typeface="Times New Roman" panose="02020603050405020304" pitchFamily="18" charset="0"/>
              </a:rPr>
              <a:t>Conditions that control whether certain resources are created or whether certain resource properties are assigned a value during stack creation or update. </a:t>
            </a:r>
          </a:p>
          <a:p>
            <a:r>
              <a:rPr lang="en-US" sz="3600" dirty="0">
                <a:solidFill>
                  <a:srgbClr val="16191F"/>
                </a:solidFill>
                <a:effectLst/>
                <a:ea typeface="Times New Roman" panose="02020603050405020304" pitchFamily="18" charset="0"/>
                <a:cs typeface="Times New Roman" panose="02020603050405020304" pitchFamily="18" charset="0"/>
              </a:rPr>
              <a:t>For example, you could conditionally create a resource that depends on whether the stack is for a production or test environment.</a:t>
            </a:r>
          </a:p>
        </p:txBody>
      </p:sp>
    </p:spTree>
    <p:extLst>
      <p:ext uri="{BB962C8B-B14F-4D97-AF65-F5344CB8AC3E}">
        <p14:creationId xmlns:p14="http://schemas.microsoft.com/office/powerpoint/2010/main" val="1776655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502</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Amazon Ember</vt:lpstr>
      <vt:lpstr>Arial</vt:lpstr>
      <vt:lpstr>Calibri</vt:lpstr>
      <vt:lpstr>Calibri Light</vt:lpstr>
      <vt:lpstr>Office Theme</vt:lpstr>
      <vt:lpstr>CloudFormation</vt:lpstr>
      <vt:lpstr>Template sections</vt:lpstr>
      <vt:lpstr>Template sections</vt:lpstr>
      <vt:lpstr>Description (optional)</vt:lpstr>
      <vt:lpstr>Metadata (optional)</vt:lpstr>
      <vt:lpstr>Parameters (optional)</vt:lpstr>
      <vt:lpstr>Rules (optional)</vt:lpstr>
      <vt:lpstr>Mappings (optional)</vt:lpstr>
      <vt:lpstr>Conditions (optional)</vt:lpstr>
      <vt:lpstr>Transform (optional)</vt:lpstr>
      <vt:lpstr>Resources (required)</vt:lpstr>
      <vt:lpstr>Outputs (optional)</vt:lpstr>
    </vt:vector>
  </TitlesOfParts>
  <Company>Howard Hughes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CloudFormation</dc:title>
  <dc:creator>Godwill Ngwanah</dc:creator>
  <cp:lastModifiedBy>Godwill Ngwanah</cp:lastModifiedBy>
  <cp:revision>2</cp:revision>
  <dcterms:created xsi:type="dcterms:W3CDTF">2023-03-02T21:04:35Z</dcterms:created>
  <dcterms:modified xsi:type="dcterms:W3CDTF">2023-03-02T21:31:35Z</dcterms:modified>
</cp:coreProperties>
</file>