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256" r:id="rId2"/>
    <p:sldId id="258" r:id="rId3"/>
    <p:sldId id="259" r:id="rId4"/>
    <p:sldId id="268" r:id="rId5"/>
    <p:sldId id="260" r:id="rId6"/>
    <p:sldId id="266"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4"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28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4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C5E1F-D482-47F1-8EF1-8D2A4BECC6A9}" type="datetimeFigureOut">
              <a:rPr lang="en-US" smtClean="0"/>
              <a:pPr/>
              <a:t>2/13/2024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02F786-13BC-4617-A62A-71B730A26E2B}"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02F786-13BC-4617-A62A-71B730A26E2B}"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5209A39-6C6C-41E2-9F21-AD18AC686941}" type="datetimeFigureOut">
              <a:rPr lang="en-US" smtClean="0"/>
              <a:pPr/>
              <a:t>2/13/2024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481B94B2-0EEB-4B87-A9A7-6D88CAA475A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209A39-6C6C-41E2-9F21-AD18AC686941}" type="datetimeFigureOut">
              <a:rPr lang="en-US" smtClean="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5209A39-6C6C-41E2-9F21-AD18AC686941}" type="datetimeFigureOut">
              <a:rPr lang="en-US" smtClean="0"/>
              <a:pPr/>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1B94B2-0EEB-4B87-A9A7-6D88CAA475A2}"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5209A39-6C6C-41E2-9F21-AD18AC686941}" type="datetimeFigureOut">
              <a:rPr lang="en-US" smtClean="0"/>
              <a:pPr/>
              <a:t>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1B94B2-0EEB-4B87-A9A7-6D88CAA475A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5209A39-6C6C-41E2-9F21-AD18AC686941}" type="datetimeFigureOut">
              <a:rPr lang="en-US" smtClean="0"/>
              <a:pPr/>
              <a:t>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1B94B2-0EEB-4B87-A9A7-6D88CAA475A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209A39-6C6C-41E2-9F21-AD18AC686941}" type="datetimeFigureOut">
              <a:rPr lang="en-US" smtClean="0"/>
              <a:pPr/>
              <a:t>2/13/2024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1B94B2-0EEB-4B87-A9A7-6D88CAA475A2}"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5209A39-6C6C-41E2-9F21-AD18AC686941}" type="datetimeFigureOut">
              <a:rPr lang="en-US" smtClean="0"/>
              <a:pPr/>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1B94B2-0EEB-4B87-A9A7-6D88CAA475A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5209A39-6C6C-41E2-9F21-AD18AC686941}" type="datetimeFigureOut">
              <a:rPr lang="en-US" smtClean="0"/>
              <a:pPr/>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481B94B2-0EEB-4B87-A9A7-6D88CAA475A2}"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209A39-6C6C-41E2-9F21-AD18AC686941}" type="datetimeFigureOut">
              <a:rPr lang="en-US" smtClean="0"/>
              <a:pPr/>
              <a:t>2/13/2024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81B94B2-0EEB-4B87-A9A7-6D88CAA475A2}"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
        <p:nvSpPr>
          <p:cNvPr id="14" name="Rectangle 13">
            <a:extLst>
              <a:ext uri="{FF2B5EF4-FFF2-40B4-BE49-F238E27FC236}">
                <a16:creationId xmlns:a16="http://schemas.microsoft.com/office/drawing/2014/main" id="{F9EA08DE-7A7F-4F60-3605-EC7339554100}"/>
              </a:ext>
            </a:extLst>
          </p:cNvPr>
          <p:cNvSpPr/>
          <p:nvPr userDrawn="1"/>
        </p:nvSpPr>
        <p:spPr>
          <a:xfrm>
            <a:off x="-43946" y="-47863"/>
            <a:ext cx="1186946" cy="638176"/>
          </a:xfrm>
          <a:prstGeom prst="rect">
            <a:avLst/>
          </a:prstGeom>
          <a:blipFill dpi="0" rotWithShape="1">
            <a:blip r:embed="rId13">
              <a:alphaModFix/>
            </a:blip>
            <a:srcRect/>
            <a:stretch>
              <a:fillRect l="3572" t="7143" r="3572" b="7143"/>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143000"/>
            <a:ext cx="8062912" cy="4365625"/>
          </a:xfrm>
        </p:spPr>
        <p:txBody>
          <a:bodyPr>
            <a:noAutofit/>
          </a:bodyPr>
          <a:lstStyle/>
          <a:p>
            <a:pPr algn="ctr"/>
            <a:r>
              <a:rPr lang="en-US" sz="6000" dirty="0">
                <a:solidFill>
                  <a:srgbClr val="FFC000"/>
                </a:solidFill>
              </a:rPr>
              <a:t>TNGS Learning Solutions</a:t>
            </a:r>
            <a:br>
              <a:rPr lang="en-US" sz="6000" dirty="0">
                <a:solidFill>
                  <a:srgbClr val="FFC000"/>
                </a:solidFill>
              </a:rPr>
            </a:br>
            <a:r>
              <a:rPr lang="en-US" sz="6000" dirty="0">
                <a:solidFill>
                  <a:srgbClr val="FFC000"/>
                </a:solidFill>
              </a:rPr>
              <a:t>AWS Solutions Architect Online Course </a:t>
            </a:r>
            <a:r>
              <a:rPr lang="en-US" sz="5400" dirty="0"/>
              <a:t>INTRODUCTION TO CLOUD COMPUTING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Reliability and Availability:</a:t>
            </a:r>
            <a:r>
              <a:rPr lang="en-US" b="0" i="0" dirty="0">
                <a:solidFill>
                  <a:srgbClr val="374151"/>
                </a:solidFill>
                <a:effectLst/>
                <a:latin typeface="Söhne"/>
              </a:rPr>
              <a:t> Leading cloud providers operate data centers with redundancy and high availability, reducing the risk of service interruptions. Cloud services typically offer Service Level Agreements (SLAs) that guarantee uptime and reliability.</a:t>
            </a:r>
          </a:p>
        </p:txBody>
      </p:sp>
    </p:spTree>
    <p:extLst>
      <p:ext uri="{BB962C8B-B14F-4D97-AF65-F5344CB8AC3E}">
        <p14:creationId xmlns:p14="http://schemas.microsoft.com/office/powerpoint/2010/main" val="3036375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Security and Compliance:</a:t>
            </a:r>
            <a:r>
              <a:rPr lang="en-US" b="0" i="0" dirty="0">
                <a:solidFill>
                  <a:srgbClr val="374151"/>
                </a:solidFill>
                <a:effectLst/>
                <a:latin typeface="Söhne"/>
              </a:rPr>
              <a:t> Cloud providers invest heavily in security measures and often offer a range of security features, certifications, and compliance standards to protect data and meet regulatory requirements. Additionally, centralized security management can enhance overall security.</a:t>
            </a:r>
          </a:p>
        </p:txBody>
      </p:sp>
    </p:spTree>
    <p:extLst>
      <p:ext uri="{BB962C8B-B14F-4D97-AF65-F5344CB8AC3E}">
        <p14:creationId xmlns:p14="http://schemas.microsoft.com/office/powerpoint/2010/main" val="4236122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Automatic Updates and Maintenance:</a:t>
            </a:r>
            <a:r>
              <a:rPr lang="en-US" b="0" i="0" dirty="0">
                <a:solidFill>
                  <a:srgbClr val="374151"/>
                </a:solidFill>
                <a:effectLst/>
                <a:latin typeface="Söhne"/>
              </a:rPr>
              <a:t> Cloud providers handle infrastructure maintenance, software updates, and security patches, reducing the administrative burden on organizations and ensuring that systems are up to date and secure.</a:t>
            </a:r>
          </a:p>
        </p:txBody>
      </p:sp>
    </p:spTree>
    <p:extLst>
      <p:ext uri="{BB962C8B-B14F-4D97-AF65-F5344CB8AC3E}">
        <p14:creationId xmlns:p14="http://schemas.microsoft.com/office/powerpoint/2010/main" val="90047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Disaster Recovery and Backup:</a:t>
            </a:r>
            <a:r>
              <a:rPr lang="en-US" b="0" i="0" dirty="0">
                <a:solidFill>
                  <a:srgbClr val="374151"/>
                </a:solidFill>
                <a:effectLst/>
                <a:latin typeface="Söhne"/>
              </a:rPr>
              <a:t> Cloud services often include built-in disaster recovery and backup solutions, ensuring data resilience and the ability to recover from data loss or system failures.</a:t>
            </a:r>
          </a:p>
        </p:txBody>
      </p:sp>
    </p:spTree>
    <p:extLst>
      <p:ext uri="{BB962C8B-B14F-4D97-AF65-F5344CB8AC3E}">
        <p14:creationId xmlns:p14="http://schemas.microsoft.com/office/powerpoint/2010/main" val="1128139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Global Reach:</a:t>
            </a:r>
            <a:r>
              <a:rPr lang="en-US" b="0" i="0" dirty="0">
                <a:solidFill>
                  <a:srgbClr val="374151"/>
                </a:solidFill>
                <a:effectLst/>
                <a:latin typeface="Söhne"/>
              </a:rPr>
              <a:t> Many cloud providers operate data centers in multiple regions and countries, providing a global presence and low-latency access to resources for users around the world.</a:t>
            </a:r>
          </a:p>
        </p:txBody>
      </p:sp>
    </p:spTree>
    <p:extLst>
      <p:ext uri="{BB962C8B-B14F-4D97-AF65-F5344CB8AC3E}">
        <p14:creationId xmlns:p14="http://schemas.microsoft.com/office/powerpoint/2010/main" val="3156173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Innovation and Agility:</a:t>
            </a:r>
            <a:r>
              <a:rPr lang="en-US" b="0" i="0" dirty="0">
                <a:solidFill>
                  <a:srgbClr val="374151"/>
                </a:solidFill>
                <a:effectLst/>
                <a:latin typeface="Söhne"/>
              </a:rPr>
              <a:t> Cloud computing enables rapid innovation and experimentation, as developers can access a wide range of services and tools to build and deploy applications quickly. This agility is crucial in today's fast-paced business environment.</a:t>
            </a:r>
          </a:p>
        </p:txBody>
      </p:sp>
    </p:spTree>
    <p:extLst>
      <p:ext uri="{BB962C8B-B14F-4D97-AF65-F5344CB8AC3E}">
        <p14:creationId xmlns:p14="http://schemas.microsoft.com/office/powerpoint/2010/main" val="82463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Environmental Benefits:</a:t>
            </a:r>
            <a:r>
              <a:rPr lang="en-US" b="0" i="0" dirty="0">
                <a:solidFill>
                  <a:srgbClr val="374151"/>
                </a:solidFill>
                <a:effectLst/>
                <a:latin typeface="Söhne"/>
              </a:rPr>
              <a:t> Cloud computing can be more environmentally friendly than traditional data center operations. Cloud providers can optimize resource usage, leading to reduced energy consumption and a smaller carbon footprint.</a:t>
            </a:r>
          </a:p>
        </p:txBody>
      </p:sp>
    </p:spTree>
    <p:extLst>
      <p:ext uri="{BB962C8B-B14F-4D97-AF65-F5344CB8AC3E}">
        <p14:creationId xmlns:p14="http://schemas.microsoft.com/office/powerpoint/2010/main" val="1929692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Elasticity:</a:t>
            </a:r>
            <a:r>
              <a:rPr lang="en-US" b="0" i="0" dirty="0">
                <a:solidFill>
                  <a:srgbClr val="374151"/>
                </a:solidFill>
                <a:effectLst/>
                <a:latin typeface="Söhne"/>
              </a:rPr>
              <a:t> Organizations can take advantage of the elastic nature of cloud resources, automatically scaling resources up or down to handle fluctuating workloads efficiently.</a:t>
            </a:r>
          </a:p>
        </p:txBody>
      </p:sp>
    </p:spTree>
    <p:extLst>
      <p:ext uri="{BB962C8B-B14F-4D97-AF65-F5344CB8AC3E}">
        <p14:creationId xmlns:p14="http://schemas.microsoft.com/office/powerpoint/2010/main" val="3571576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Collaboration:</a:t>
            </a:r>
            <a:r>
              <a:rPr lang="en-US" b="0" i="0" dirty="0">
                <a:solidFill>
                  <a:srgbClr val="374151"/>
                </a:solidFill>
                <a:effectLst/>
                <a:latin typeface="Söhne"/>
              </a:rPr>
              <a:t> Cloud-based collaboration tools and platforms facilitate teamwork and communication among remote teams and individuals, enhancing collaboration and productivity.</a:t>
            </a:r>
          </a:p>
        </p:txBody>
      </p:sp>
    </p:spTree>
    <p:extLst>
      <p:ext uri="{BB962C8B-B14F-4D97-AF65-F5344CB8AC3E}">
        <p14:creationId xmlns:p14="http://schemas.microsoft.com/office/powerpoint/2010/main" val="1805528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gn="ctr">
              <a:lnSpc>
                <a:spcPct val="150000"/>
              </a:lnSpc>
            </a:pPr>
            <a:r>
              <a:rPr lang="en-US" sz="3200" b="1" dirty="0"/>
              <a:t>What are the disadvantages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solidFill>
                  <a:srgbClr val="374151"/>
                </a:solidFill>
                <a:effectLst/>
                <a:latin typeface="Söhne"/>
              </a:rPr>
              <a:t>Downtime and Service Outages:</a:t>
            </a:r>
            <a:endParaRPr lang="en-US" b="0" i="0" dirty="0">
              <a:solidFill>
                <a:srgbClr val="374151"/>
              </a:solidFill>
              <a:effectLst/>
              <a:latin typeface="Söhne"/>
            </a:endParaRPr>
          </a:p>
          <a:p>
            <a:r>
              <a:rPr lang="en-US" b="1" i="0" dirty="0">
                <a:solidFill>
                  <a:srgbClr val="374151"/>
                </a:solidFill>
                <a:effectLst/>
                <a:latin typeface="Söhne"/>
              </a:rPr>
              <a:t>Reliance on Service Providers: </a:t>
            </a:r>
            <a:r>
              <a:rPr lang="en-US" b="0" i="0" dirty="0">
                <a:solidFill>
                  <a:srgbClr val="374151"/>
                </a:solidFill>
                <a:effectLst/>
                <a:latin typeface="Söhne"/>
              </a:rPr>
              <a:t>Organizations depend on cloud service providers for service availability. Service outages or downtime on the provider's end can disrupt operations.</a:t>
            </a:r>
          </a:p>
        </p:txBody>
      </p:sp>
    </p:spTree>
    <p:extLst>
      <p:ext uri="{BB962C8B-B14F-4D97-AF65-F5344CB8AC3E}">
        <p14:creationId xmlns:p14="http://schemas.microsoft.com/office/powerpoint/2010/main" val="8879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09600"/>
          </a:xfrm>
        </p:spPr>
        <p:txBody>
          <a:bodyPr>
            <a:noAutofit/>
          </a:bodyPr>
          <a:lstStyle/>
          <a:p>
            <a:pPr algn="ctr"/>
            <a:r>
              <a:rPr lang="en-US" sz="3600" b="1" dirty="0"/>
              <a:t>INTRODUCTION TO CLOUD COMPUTING</a:t>
            </a:r>
          </a:p>
        </p:txBody>
      </p:sp>
      <p:sp>
        <p:nvSpPr>
          <p:cNvPr id="3" name="Content Placeholder 2"/>
          <p:cNvSpPr>
            <a:spLocks noGrp="1"/>
          </p:cNvSpPr>
          <p:nvPr>
            <p:ph idx="1"/>
          </p:nvPr>
        </p:nvSpPr>
        <p:spPr>
          <a:xfrm>
            <a:off x="499286" y="2819400"/>
            <a:ext cx="8229600" cy="3657600"/>
          </a:xfrm>
        </p:spPr>
        <p:txBody>
          <a:bodyPr>
            <a:normAutofit/>
          </a:bodyPr>
          <a:lstStyle/>
          <a:p>
            <a:pPr>
              <a:lnSpc>
                <a:spcPct val="150000"/>
              </a:lnSpc>
            </a:pPr>
            <a:r>
              <a:rPr lang="en-US" sz="2800" b="1" dirty="0"/>
              <a:t>What is Cloud computing?</a:t>
            </a:r>
          </a:p>
          <a:p>
            <a:pPr>
              <a:lnSpc>
                <a:spcPct val="150000"/>
              </a:lnSpc>
            </a:pPr>
            <a:r>
              <a:rPr lang="en-US" sz="2800" b="1" dirty="0"/>
              <a:t>What is Information Technology?</a:t>
            </a:r>
          </a:p>
          <a:p>
            <a:pPr>
              <a:lnSpc>
                <a:spcPct val="150000"/>
              </a:lnSpc>
            </a:pPr>
            <a:r>
              <a:rPr lang="en-US" sz="2800" b="1" dirty="0"/>
              <a:t>What are the benefits of Cloud Computing?</a:t>
            </a:r>
          </a:p>
          <a:p>
            <a:pPr>
              <a:lnSpc>
                <a:spcPct val="150000"/>
              </a:lnSpc>
            </a:pPr>
            <a:r>
              <a:rPr lang="en-US" sz="2800" b="1" dirty="0"/>
              <a:t>What are the disadvantages of Cloud Computing?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gn="ctr">
              <a:lnSpc>
                <a:spcPct val="150000"/>
              </a:lnSpc>
            </a:pPr>
            <a:r>
              <a:rPr lang="en-US" sz="3200" b="1" dirty="0"/>
              <a:t>What are the disadvantages of Cloud Computing?</a:t>
            </a:r>
          </a:p>
        </p:txBody>
      </p:sp>
      <p:sp>
        <p:nvSpPr>
          <p:cNvPr id="3" name="Content Placeholder 2"/>
          <p:cNvSpPr>
            <a:spLocks noGrp="1"/>
          </p:cNvSpPr>
          <p:nvPr>
            <p:ph idx="1"/>
          </p:nvPr>
        </p:nvSpPr>
        <p:spPr>
          <a:xfrm>
            <a:off x="152400" y="2697480"/>
            <a:ext cx="8534400" cy="3246120"/>
          </a:xfrm>
        </p:spPr>
        <p:txBody>
          <a:bodyPr>
            <a:normAutofit lnSpcReduction="10000"/>
          </a:bodyPr>
          <a:lstStyle/>
          <a:p>
            <a:pPr marL="0" indent="0" algn="l">
              <a:buNone/>
            </a:pPr>
            <a:r>
              <a:rPr lang="en-US" b="1" i="0" dirty="0">
                <a:solidFill>
                  <a:srgbClr val="374151"/>
                </a:solidFill>
                <a:effectLst/>
                <a:latin typeface="Söhne"/>
              </a:rPr>
              <a:t>Data Security and Privacy Concerns:</a:t>
            </a:r>
            <a:endParaRPr lang="en-US" b="0" i="0" dirty="0">
              <a:solidFill>
                <a:srgbClr val="374151"/>
              </a:solidFill>
              <a:effectLst/>
              <a:latin typeface="Söhne"/>
            </a:endParaRPr>
          </a:p>
          <a:p>
            <a:r>
              <a:rPr lang="en-US" b="1" i="0" dirty="0">
                <a:solidFill>
                  <a:srgbClr val="374151"/>
                </a:solidFill>
                <a:effectLst/>
                <a:latin typeface="Söhne"/>
              </a:rPr>
              <a:t>Data Exposure: </a:t>
            </a:r>
            <a:r>
              <a:rPr lang="en-US" b="0" i="0" dirty="0">
                <a:solidFill>
                  <a:srgbClr val="374151"/>
                </a:solidFill>
                <a:effectLst/>
                <a:latin typeface="Söhne"/>
              </a:rPr>
              <a:t>Storing sensitive data in the cloud raises concerns about data exposure and unauthorized access, especially if security measures are not properly implemented.</a:t>
            </a:r>
          </a:p>
          <a:p>
            <a:r>
              <a:rPr lang="en-US" b="1" i="0" dirty="0">
                <a:solidFill>
                  <a:srgbClr val="374151"/>
                </a:solidFill>
                <a:effectLst/>
                <a:latin typeface="Söhne"/>
              </a:rPr>
              <a:t>Compliance Challenges: </a:t>
            </a:r>
            <a:r>
              <a:rPr lang="en-US" b="0" i="0" dirty="0">
                <a:solidFill>
                  <a:srgbClr val="374151"/>
                </a:solidFill>
                <a:effectLst/>
                <a:latin typeface="Söhne"/>
              </a:rPr>
              <a:t>Meeting specific regulatory and compliance requirements, such as GDPR or HIPAA, can be complex and may require additional security measures.</a:t>
            </a:r>
          </a:p>
        </p:txBody>
      </p:sp>
    </p:spTree>
    <p:extLst>
      <p:ext uri="{BB962C8B-B14F-4D97-AF65-F5344CB8AC3E}">
        <p14:creationId xmlns:p14="http://schemas.microsoft.com/office/powerpoint/2010/main" val="4286835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solidFill>
                  <a:srgbClr val="374151"/>
                </a:solidFill>
                <a:effectLst/>
                <a:latin typeface="Söhne"/>
              </a:rPr>
              <a:t>Data Transfer and Migration Costs:</a:t>
            </a:r>
            <a:endParaRPr lang="en-US" b="0" i="0" dirty="0">
              <a:solidFill>
                <a:srgbClr val="374151"/>
              </a:solidFill>
              <a:effectLst/>
              <a:latin typeface="Söhne"/>
            </a:endParaRPr>
          </a:p>
          <a:p>
            <a:r>
              <a:rPr lang="en-US" b="0" i="0" dirty="0">
                <a:solidFill>
                  <a:srgbClr val="374151"/>
                </a:solidFill>
                <a:effectLst/>
                <a:latin typeface="Söhne"/>
              </a:rPr>
              <a:t>Data Transfer Fees: Moving large volumes of data to and from the cloud can incur significant data transfer costs, especially when dealing with bandwidth-intensive workloads.</a:t>
            </a:r>
          </a:p>
        </p:txBody>
      </p:sp>
    </p:spTree>
    <p:extLst>
      <p:ext uri="{BB962C8B-B14F-4D97-AF65-F5344CB8AC3E}">
        <p14:creationId xmlns:p14="http://schemas.microsoft.com/office/powerpoint/2010/main" val="302416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838200"/>
            <a:ext cx="7391400" cy="704088"/>
          </a:xfrm>
        </p:spPr>
        <p:txBody>
          <a:bodyPr>
            <a:normAutofit fontScale="90000"/>
          </a:bodyPr>
          <a:lstStyle/>
          <a:p>
            <a:r>
              <a:rPr lang="en-US" b="1" dirty="0"/>
              <a:t>What is Cloud Computing</a:t>
            </a:r>
          </a:p>
        </p:txBody>
      </p:sp>
      <p:sp>
        <p:nvSpPr>
          <p:cNvPr id="3" name="Content Placeholder 2"/>
          <p:cNvSpPr>
            <a:spLocks noGrp="1"/>
          </p:cNvSpPr>
          <p:nvPr>
            <p:ph idx="1"/>
          </p:nvPr>
        </p:nvSpPr>
        <p:spPr>
          <a:xfrm>
            <a:off x="381000" y="2671380"/>
            <a:ext cx="8382000" cy="3093720"/>
          </a:xfrm>
        </p:spPr>
        <p:txBody>
          <a:bodyPr>
            <a:normAutofit/>
          </a:bodyPr>
          <a:lstStyle/>
          <a:p>
            <a:r>
              <a:rPr lang="en-US" b="1" dirty="0"/>
              <a:t>Cloud computing </a:t>
            </a:r>
            <a:r>
              <a:rPr lang="en-US" dirty="0"/>
              <a:t>is the on-demand delivery of IT resources  and applications through internet with pay-as-you-go pricing model. </a:t>
            </a:r>
          </a:p>
          <a:p>
            <a:r>
              <a:rPr lang="en-US" dirty="0"/>
              <a:t>With cloud computing, you don’t need to make large up-front  investments in hardware or software and spend a lot of time managing  those resources.</a:t>
            </a:r>
          </a:p>
        </p:txBody>
      </p:sp>
    </p:spTree>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1202436"/>
            <a:ext cx="8001000" cy="704088"/>
          </a:xfrm>
        </p:spPr>
        <p:txBody>
          <a:bodyPr>
            <a:noAutofit/>
          </a:bodyPr>
          <a:lstStyle/>
          <a:p>
            <a:r>
              <a:rPr lang="en-US" sz="4000" b="1" dirty="0"/>
              <a:t>What is Information technology (IT)</a:t>
            </a:r>
          </a:p>
        </p:txBody>
      </p:sp>
      <p:sp>
        <p:nvSpPr>
          <p:cNvPr id="3" name="Content Placeholder 2"/>
          <p:cNvSpPr>
            <a:spLocks noGrp="1"/>
          </p:cNvSpPr>
          <p:nvPr>
            <p:ph idx="1"/>
          </p:nvPr>
        </p:nvSpPr>
        <p:spPr>
          <a:xfrm>
            <a:off x="457200" y="2819400"/>
            <a:ext cx="8382000" cy="3505200"/>
          </a:xfrm>
        </p:spPr>
        <p:txBody>
          <a:bodyPr>
            <a:normAutofit/>
          </a:bodyPr>
          <a:lstStyle/>
          <a:p>
            <a:r>
              <a:rPr lang="en-US" b="0" i="0" dirty="0">
                <a:solidFill>
                  <a:srgbClr val="374151"/>
                </a:solidFill>
                <a:effectLst/>
                <a:latin typeface="Söhne"/>
              </a:rPr>
              <a:t>Information Technology (IT) refers to the use of computers, software, hardware, networks, and related technologies to store, transmit, retrieve, and manipulate data and information for various purposes. </a:t>
            </a:r>
          </a:p>
          <a:p>
            <a:r>
              <a:rPr lang="en-US" b="0" i="0" dirty="0">
                <a:solidFill>
                  <a:srgbClr val="374151"/>
                </a:solidFill>
                <a:effectLst/>
                <a:latin typeface="Söhne"/>
              </a:rPr>
              <a:t>IT encompasses a wide range of technologies and practices that are used to manage and process information in organizations, businesses, and everyday life. </a:t>
            </a:r>
            <a:endParaRPr lang="en-US" dirty="0"/>
          </a:p>
        </p:txBody>
      </p:sp>
    </p:spTree>
    <p:extLst>
      <p:ext uri="{BB962C8B-B14F-4D97-AF65-F5344CB8AC3E}">
        <p14:creationId xmlns:p14="http://schemas.microsoft.com/office/powerpoint/2010/main" val="2161197628"/>
      </p:ext>
    </p:extLst>
  </p:cSld>
  <p:clrMapOvr>
    <a:masterClrMapping/>
  </p:clrMapOvr>
  <mc:AlternateContent xmlns:mc="http://schemas.openxmlformats.org/markup-compatibility/2006" xmlns:p14="http://schemas.microsoft.com/office/powerpoint/2010/main">
    <mc:Choice Requires="p14">
      <p:transition spd="slow" p14:dur="2000" advTm="13725"/>
    </mc:Choice>
    <mc:Fallback xmlns="">
      <p:transition spd="slow" advTm="1372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Cost-Efficiency:</a:t>
            </a:r>
            <a:r>
              <a:rPr lang="en-US" b="0" i="0" dirty="0">
                <a:solidFill>
                  <a:srgbClr val="374151"/>
                </a:solidFill>
                <a:effectLst/>
                <a:latin typeface="Söhne"/>
              </a:rPr>
              <a:t> Cloud computing eliminates the need for organizations to invest in and maintain physical hardware and infrastructure. Instead, users pay for cloud services on a pay-as-you-go or subscription basis, reducing upfront capital expenditures and lowering operational costs. This cost-efficiency is particularly beneficial for startups and small businesses.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3D18-0E9D-4947-B319-1732B1AFA6F0}"/>
              </a:ext>
            </a:extLst>
          </p:cNvPr>
          <p:cNvSpPr>
            <a:spLocks noGrp="1"/>
          </p:cNvSpPr>
          <p:nvPr>
            <p:ph type="title"/>
          </p:nvPr>
        </p:nvSpPr>
        <p:spPr/>
        <p:txBody>
          <a:bodyPr/>
          <a:lstStyle/>
          <a:p>
            <a:pPr algn="ctr"/>
            <a:r>
              <a:rPr lang="en-US" dirty="0"/>
              <a:t>On-Premises Data Center</a:t>
            </a:r>
          </a:p>
        </p:txBody>
      </p:sp>
      <p:pic>
        <p:nvPicPr>
          <p:cNvPr id="7" name="Content Placeholder 6" descr="A person standing in a server room&#10;&#10;Description automatically generated with medium confidence">
            <a:extLst>
              <a:ext uri="{FF2B5EF4-FFF2-40B4-BE49-F238E27FC236}">
                <a16:creationId xmlns:a16="http://schemas.microsoft.com/office/drawing/2014/main" id="{026010F8-DA63-44B9-97CC-508BCEDBD8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209800"/>
            <a:ext cx="7391400" cy="4094956"/>
          </a:xfrm>
        </p:spPr>
      </p:pic>
    </p:spTree>
    <p:extLst>
      <p:ext uri="{BB962C8B-B14F-4D97-AF65-F5344CB8AC3E}">
        <p14:creationId xmlns:p14="http://schemas.microsoft.com/office/powerpoint/2010/main" val="411123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Scalability:</a:t>
            </a:r>
            <a:r>
              <a:rPr lang="en-US" b="0" i="0" dirty="0">
                <a:solidFill>
                  <a:srgbClr val="374151"/>
                </a:solidFill>
                <a:effectLst/>
                <a:latin typeface="Söhne"/>
              </a:rPr>
              <a:t> Cloud services provide the flexibility to scale computing resources up or down as needed. Organizations can easily accommodate changing workloads, ensuring that they have the right amount of resources to meet demand without overprovisioning.</a:t>
            </a:r>
          </a:p>
        </p:txBody>
      </p:sp>
    </p:spTree>
    <p:extLst>
      <p:ext uri="{BB962C8B-B14F-4D97-AF65-F5344CB8AC3E}">
        <p14:creationId xmlns:p14="http://schemas.microsoft.com/office/powerpoint/2010/main" val="282986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Accessibility and Mobility:</a:t>
            </a:r>
            <a:r>
              <a:rPr lang="en-US" b="0" i="0" dirty="0">
                <a:solidFill>
                  <a:srgbClr val="374151"/>
                </a:solidFill>
                <a:effectLst/>
                <a:latin typeface="Söhne"/>
              </a:rPr>
              <a:t> Cloud services are accessible over the internet from anywhere, enabling users to work remotely and access data and applications on various devices. This mobility enhances productivity and flexibility for businesses and individuals.</a:t>
            </a:r>
          </a:p>
        </p:txBody>
      </p:sp>
    </p:spTree>
    <p:extLst>
      <p:ext uri="{BB962C8B-B14F-4D97-AF65-F5344CB8AC3E}">
        <p14:creationId xmlns:p14="http://schemas.microsoft.com/office/powerpoint/2010/main" val="141102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534400" cy="685800"/>
          </a:xfrm>
        </p:spPr>
        <p:txBody>
          <a:bodyPr>
            <a:noAutofit/>
          </a:bodyPr>
          <a:lstStyle/>
          <a:p>
            <a:pPr>
              <a:lnSpc>
                <a:spcPct val="150000"/>
              </a:lnSpc>
            </a:pPr>
            <a:r>
              <a:rPr lang="en-US" sz="3200" b="1" dirty="0"/>
              <a:t>What are the benefits of Cloud Computing?</a:t>
            </a:r>
          </a:p>
        </p:txBody>
      </p:sp>
      <p:sp>
        <p:nvSpPr>
          <p:cNvPr id="3" name="Content Placeholder 2"/>
          <p:cNvSpPr>
            <a:spLocks noGrp="1"/>
          </p:cNvSpPr>
          <p:nvPr>
            <p:ph idx="1"/>
          </p:nvPr>
        </p:nvSpPr>
        <p:spPr>
          <a:xfrm>
            <a:off x="152400" y="2697480"/>
            <a:ext cx="8534400" cy="3246120"/>
          </a:xfrm>
        </p:spPr>
        <p:txBody>
          <a:bodyPr>
            <a:normAutofit/>
          </a:bodyPr>
          <a:lstStyle/>
          <a:p>
            <a:pPr marL="0" indent="0" algn="l">
              <a:buNone/>
            </a:pPr>
            <a:r>
              <a:rPr lang="en-US" b="1" i="0" dirty="0">
                <a:effectLst/>
                <a:latin typeface="Söhne"/>
              </a:rPr>
              <a:t>Resource Utilization:</a:t>
            </a:r>
            <a:r>
              <a:rPr lang="en-US" b="0" i="0" dirty="0">
                <a:solidFill>
                  <a:srgbClr val="374151"/>
                </a:solidFill>
                <a:effectLst/>
                <a:latin typeface="Söhne"/>
              </a:rPr>
              <a:t> Virtualization and resource pooling in cloud environments optimize resource utilization. Multiple virtual instances can run on the same physical hardware, reducing underutilization and minimizing wasted resources.</a:t>
            </a:r>
          </a:p>
        </p:txBody>
      </p:sp>
    </p:spTree>
    <p:extLst>
      <p:ext uri="{BB962C8B-B14F-4D97-AF65-F5344CB8AC3E}">
        <p14:creationId xmlns:p14="http://schemas.microsoft.com/office/powerpoint/2010/main" val="3257026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11138</TotalTime>
  <Words>873</Words>
  <Application>Microsoft Office PowerPoint</Application>
  <PresentationFormat>On-screen Show (4:3)</PresentationFormat>
  <Paragraphs>49</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Constantia</vt:lpstr>
      <vt:lpstr>Söhne</vt:lpstr>
      <vt:lpstr>Wingdings 2</vt:lpstr>
      <vt:lpstr>Flow</vt:lpstr>
      <vt:lpstr>TNGS Learning Solutions AWS Solutions Architect Online Course INTRODUCTION TO CLOUD COMPUTING</vt:lpstr>
      <vt:lpstr>INTRODUCTION TO CLOUD COMPUTING</vt:lpstr>
      <vt:lpstr>What is Cloud Computing</vt:lpstr>
      <vt:lpstr>What is Information technology (IT)</vt:lpstr>
      <vt:lpstr>What are the benefits of Cloud Computing?</vt:lpstr>
      <vt:lpstr>On-Premises Data Center</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benefits of Cloud Computing?</vt:lpstr>
      <vt:lpstr>What are the disadvantages of Cloud Computing?</vt:lpstr>
      <vt:lpstr>What are the disadvantages of Cloud Computing?</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CLOUD COMPUTING</dc:title>
  <dc:creator>godwill</dc:creator>
  <cp:lastModifiedBy>Godwill Ngwanah</cp:lastModifiedBy>
  <cp:revision>58</cp:revision>
  <dcterms:created xsi:type="dcterms:W3CDTF">2020-04-03T21:09:47Z</dcterms:created>
  <dcterms:modified xsi:type="dcterms:W3CDTF">2024-02-13T22:45:51Z</dcterms:modified>
</cp:coreProperties>
</file>