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2104" y="-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53390" y="2011680"/>
            <a:ext cx="6673901" cy="268224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53390" y="4735186"/>
            <a:ext cx="6676492" cy="257048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1341122"/>
            <a:ext cx="1748790" cy="764391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1341122"/>
            <a:ext cx="5116830" cy="764391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99" y="1931213"/>
            <a:ext cx="6606540" cy="1998269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799" y="3966841"/>
            <a:ext cx="6606540" cy="221424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816125"/>
            <a:ext cx="3432810" cy="650443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721030"/>
            <a:ext cx="3434160" cy="96705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948272" y="2727645"/>
            <a:ext cx="3435509" cy="960436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8620" y="3688080"/>
            <a:ext cx="3434160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688080"/>
            <a:ext cx="3435509" cy="5640389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032662"/>
            <a:ext cx="7059930" cy="16764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30" y="754383"/>
            <a:ext cx="2331720" cy="170434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2930" y="2458720"/>
            <a:ext cx="2331720" cy="67056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38792" y="2458720"/>
            <a:ext cx="4344988" cy="67056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2690890" y="1625180"/>
            <a:ext cx="4469130" cy="603504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6803514" y="7860995"/>
            <a:ext cx="132131" cy="22799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1726262"/>
            <a:ext cx="1880921" cy="2321177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60" y="4148885"/>
            <a:ext cx="1878330" cy="3196336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65620" y="9322647"/>
            <a:ext cx="518160" cy="53551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2962924" y="1759292"/>
            <a:ext cx="3925062" cy="576681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8097" y="8531013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3724275" y="9122411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8097" y="-10478"/>
            <a:ext cx="7788593" cy="152738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724275" y="-10477"/>
            <a:ext cx="4048125" cy="93599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88620" y="1032662"/>
            <a:ext cx="6995160" cy="16764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88620" y="2838704"/>
            <a:ext cx="6995160" cy="64373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266950" y="9322647"/>
            <a:ext cx="284988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736080" y="9322647"/>
            <a:ext cx="647700" cy="535517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6165" y="296865"/>
            <a:ext cx="7803466" cy="952195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1" y="1717318"/>
            <a:ext cx="64770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5" dirty="0" smtClean="0"/>
              <a:t>22.2 </a:t>
            </a:r>
            <a:r>
              <a:rPr sz="4000" b="1" spc="-5" dirty="0" smtClean="0"/>
              <a:t>ELASTIC </a:t>
            </a:r>
            <a:r>
              <a:rPr sz="4000" b="1" spc="-5" dirty="0"/>
              <a:t>LOAD</a:t>
            </a:r>
            <a:r>
              <a:rPr sz="4000" b="1" spc="-35" dirty="0"/>
              <a:t> </a:t>
            </a:r>
            <a:r>
              <a:rPr sz="4000" b="1" spc="-10" dirty="0"/>
              <a:t>BALANCER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2621406"/>
            <a:ext cx="23952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Bell MT"/>
                <a:cs typeface="Bell MT"/>
              </a:rPr>
              <a:t>INTRODUCTION:</a:t>
            </a:r>
            <a:endParaRPr sz="2200">
              <a:latin typeface="Bell MT"/>
              <a:cs typeface="Bel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302635"/>
            <a:ext cx="5970905" cy="637476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469265" marR="288925" indent="-228600">
              <a:lnSpc>
                <a:spcPts val="1490"/>
              </a:lnSpc>
              <a:spcBef>
                <a:spcPts val="31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Bell MT"/>
                <a:cs typeface="Bell MT"/>
              </a:rPr>
              <a:t>Elastic Load Balancing automatically distributes incoming traffic across  multiple </a:t>
            </a:r>
            <a:r>
              <a:rPr sz="1400" spc="-10" dirty="0">
                <a:latin typeface="Bell MT"/>
                <a:cs typeface="Bell MT"/>
              </a:rPr>
              <a:t>EC2</a:t>
            </a:r>
            <a:r>
              <a:rPr sz="1400" spc="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instances.</a:t>
            </a:r>
            <a:endParaRPr sz="1400">
              <a:latin typeface="Bell MT"/>
              <a:cs typeface="Bell MT"/>
            </a:endParaRPr>
          </a:p>
          <a:p>
            <a:pPr marL="469265" marR="120014" indent="-228600">
              <a:lnSpc>
                <a:spcPts val="1480"/>
              </a:lnSpc>
              <a:spcBef>
                <a:spcPts val="3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Bell MT"/>
                <a:cs typeface="Bell MT"/>
              </a:rPr>
              <a:t>You </a:t>
            </a:r>
            <a:r>
              <a:rPr sz="1400" dirty="0">
                <a:latin typeface="Bell MT"/>
                <a:cs typeface="Bell MT"/>
              </a:rPr>
              <a:t>create a </a:t>
            </a:r>
            <a:r>
              <a:rPr sz="1400" spc="-5" dirty="0">
                <a:latin typeface="Bell MT"/>
                <a:cs typeface="Bell MT"/>
              </a:rPr>
              <a:t>load balancer and register instances with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load balancer in  one or more Availability</a:t>
            </a:r>
            <a:r>
              <a:rPr sz="1400" spc="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Zones.</a:t>
            </a:r>
            <a:endParaRPr sz="1400">
              <a:latin typeface="Bell MT"/>
              <a:cs typeface="Bell MT"/>
            </a:endParaRPr>
          </a:p>
          <a:p>
            <a:pPr marL="469265" indent="-228600">
              <a:lnSpc>
                <a:spcPct val="100000"/>
              </a:lnSpc>
              <a:spcBef>
                <a:spcPts val="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load balancer serves </a:t>
            </a:r>
            <a:r>
              <a:rPr sz="1400" dirty="0">
                <a:latin typeface="Bell MT"/>
                <a:cs typeface="Bell MT"/>
              </a:rPr>
              <a:t>as a </a:t>
            </a:r>
            <a:r>
              <a:rPr sz="1400" spc="-5" dirty="0">
                <a:latin typeface="Bell MT"/>
                <a:cs typeface="Bell MT"/>
              </a:rPr>
              <a:t>single point of contact for</a:t>
            </a:r>
            <a:r>
              <a:rPr sz="1400" spc="50" dirty="0">
                <a:latin typeface="Bell MT"/>
                <a:cs typeface="Bell MT"/>
              </a:rPr>
              <a:t> </a:t>
            </a:r>
            <a:r>
              <a:rPr sz="1400" dirty="0">
                <a:latin typeface="Bell MT"/>
                <a:cs typeface="Bell MT"/>
              </a:rPr>
              <a:t>clients.</a:t>
            </a:r>
            <a:endParaRPr sz="1400">
              <a:latin typeface="Bell MT"/>
              <a:cs typeface="Bell MT"/>
            </a:endParaRPr>
          </a:p>
          <a:p>
            <a:pPr marL="469265" indent="-22860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Bell MT"/>
                <a:cs typeface="Bell MT"/>
              </a:rPr>
              <a:t>This enables </a:t>
            </a:r>
            <a:r>
              <a:rPr sz="1400" dirty="0">
                <a:latin typeface="Bell MT"/>
                <a:cs typeface="Bell MT"/>
              </a:rPr>
              <a:t>you to </a:t>
            </a:r>
            <a:r>
              <a:rPr sz="1400" spc="-5" dirty="0">
                <a:latin typeface="Bell MT"/>
                <a:cs typeface="Bell MT"/>
              </a:rPr>
              <a:t>increase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availability </a:t>
            </a:r>
            <a:r>
              <a:rPr sz="1400" dirty="0">
                <a:latin typeface="Bell MT"/>
                <a:cs typeface="Bell MT"/>
              </a:rPr>
              <a:t>of your</a:t>
            </a:r>
            <a:r>
              <a:rPr sz="1400" spc="-2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application.</a:t>
            </a:r>
            <a:endParaRPr sz="1400">
              <a:latin typeface="Bell MT"/>
              <a:cs typeface="Bell MT"/>
            </a:endParaRPr>
          </a:p>
          <a:p>
            <a:pPr marL="469265" marR="13335" indent="-228600">
              <a:lnSpc>
                <a:spcPts val="1490"/>
              </a:lnSpc>
              <a:spcBef>
                <a:spcPts val="38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Bell MT"/>
                <a:cs typeface="Bell MT"/>
              </a:rPr>
              <a:t>You </a:t>
            </a:r>
            <a:r>
              <a:rPr sz="1400" dirty="0">
                <a:latin typeface="Bell MT"/>
                <a:cs typeface="Bell MT"/>
              </a:rPr>
              <a:t>can </a:t>
            </a:r>
            <a:r>
              <a:rPr sz="1400" spc="-5" dirty="0">
                <a:latin typeface="Bell MT"/>
                <a:cs typeface="Bell MT"/>
              </a:rPr>
              <a:t>add </a:t>
            </a:r>
            <a:r>
              <a:rPr sz="1400" dirty="0">
                <a:latin typeface="Bell MT"/>
                <a:cs typeface="Bell MT"/>
              </a:rPr>
              <a:t>and remove </a:t>
            </a:r>
            <a:r>
              <a:rPr sz="1400" spc="-5" dirty="0">
                <a:latin typeface="Bell MT"/>
                <a:cs typeface="Bell MT"/>
              </a:rPr>
              <a:t>EC2 instances from </a:t>
            </a:r>
            <a:r>
              <a:rPr sz="1400" dirty="0">
                <a:latin typeface="Bell MT"/>
                <a:cs typeface="Bell MT"/>
              </a:rPr>
              <a:t>your </a:t>
            </a:r>
            <a:r>
              <a:rPr sz="1400" spc="-5" dirty="0">
                <a:latin typeface="Bell MT"/>
                <a:cs typeface="Bell MT"/>
              </a:rPr>
              <a:t>load balancer as, without  disrupting the overall flow </a:t>
            </a:r>
            <a:r>
              <a:rPr sz="1400" dirty="0">
                <a:latin typeface="Bell MT"/>
                <a:cs typeface="Bell MT"/>
              </a:rPr>
              <a:t>of</a:t>
            </a:r>
            <a:r>
              <a:rPr sz="1400" spc="-1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traffic.</a:t>
            </a:r>
            <a:endParaRPr sz="1400">
              <a:latin typeface="Bell MT"/>
              <a:cs typeface="Bell MT"/>
            </a:endParaRPr>
          </a:p>
          <a:p>
            <a:pPr marL="469265" marR="116205" indent="-228600">
              <a:lnSpc>
                <a:spcPts val="1490"/>
              </a:lnSpc>
              <a:spcBef>
                <a:spcPts val="35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latin typeface="Bell MT"/>
                <a:cs typeface="Bell MT"/>
              </a:rPr>
              <a:t>If an </a:t>
            </a:r>
            <a:r>
              <a:rPr sz="1400" spc="-5" dirty="0">
                <a:latin typeface="Bell MT"/>
                <a:cs typeface="Bell MT"/>
              </a:rPr>
              <a:t>EC2 instance fails, Elastic Load Balancing automatically reroutes </a:t>
            </a:r>
            <a:r>
              <a:rPr sz="1400" dirty="0">
                <a:latin typeface="Bell MT"/>
                <a:cs typeface="Bell MT"/>
              </a:rPr>
              <a:t>the  </a:t>
            </a:r>
            <a:r>
              <a:rPr sz="1400" spc="-5" dirty="0">
                <a:latin typeface="Bell MT"/>
                <a:cs typeface="Bell MT"/>
              </a:rPr>
              <a:t>traffic </a:t>
            </a:r>
            <a:r>
              <a:rPr sz="1400" dirty="0">
                <a:latin typeface="Bell MT"/>
                <a:cs typeface="Bell MT"/>
              </a:rPr>
              <a:t>to </a:t>
            </a:r>
            <a:r>
              <a:rPr sz="1400" spc="-5" dirty="0">
                <a:latin typeface="Bell MT"/>
                <a:cs typeface="Bell MT"/>
              </a:rPr>
              <a:t>the remaining running </a:t>
            </a:r>
            <a:r>
              <a:rPr sz="1400" dirty="0">
                <a:latin typeface="Bell MT"/>
                <a:cs typeface="Bell MT"/>
              </a:rPr>
              <a:t>EC2</a:t>
            </a:r>
            <a:r>
              <a:rPr sz="1400" spc="-5" dirty="0">
                <a:latin typeface="Bell MT"/>
                <a:cs typeface="Bell MT"/>
              </a:rPr>
              <a:t> instances.</a:t>
            </a:r>
            <a:endParaRPr sz="1400">
              <a:latin typeface="Bell MT"/>
              <a:cs typeface="Bell MT"/>
            </a:endParaRPr>
          </a:p>
          <a:p>
            <a:pPr marL="469265" marR="351790" indent="-228600">
              <a:lnSpc>
                <a:spcPts val="1480"/>
              </a:lnSpc>
              <a:spcBef>
                <a:spcPts val="38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latin typeface="Bell MT"/>
                <a:cs typeface="Bell MT"/>
              </a:rPr>
              <a:t>If a </a:t>
            </a:r>
            <a:r>
              <a:rPr sz="1400" spc="-5" dirty="0">
                <a:latin typeface="Bell MT"/>
                <a:cs typeface="Bell MT"/>
              </a:rPr>
              <a:t>failed EC2 instance is restored, Elastic Load </a:t>
            </a:r>
            <a:r>
              <a:rPr sz="1400" dirty="0">
                <a:latin typeface="Bell MT"/>
                <a:cs typeface="Bell MT"/>
              </a:rPr>
              <a:t>Balancing </a:t>
            </a:r>
            <a:r>
              <a:rPr sz="1400" spc="-5" dirty="0">
                <a:latin typeface="Bell MT"/>
                <a:cs typeface="Bell MT"/>
              </a:rPr>
              <a:t>restores </a:t>
            </a:r>
            <a:r>
              <a:rPr sz="1400" dirty="0">
                <a:latin typeface="Bell MT"/>
                <a:cs typeface="Bell MT"/>
              </a:rPr>
              <a:t>the  </a:t>
            </a:r>
            <a:r>
              <a:rPr sz="1400" spc="-5" dirty="0">
                <a:latin typeface="Bell MT"/>
                <a:cs typeface="Bell MT"/>
              </a:rPr>
              <a:t>traffic </a:t>
            </a:r>
            <a:r>
              <a:rPr sz="1400" dirty="0">
                <a:latin typeface="Bell MT"/>
                <a:cs typeface="Bell MT"/>
              </a:rPr>
              <a:t>to </a:t>
            </a:r>
            <a:r>
              <a:rPr sz="1400" spc="-5" dirty="0">
                <a:latin typeface="Bell MT"/>
                <a:cs typeface="Bell MT"/>
              </a:rPr>
              <a:t>that</a:t>
            </a:r>
            <a:r>
              <a:rPr sz="1400" spc="-1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instance.</a:t>
            </a:r>
            <a:endParaRPr sz="1400">
              <a:latin typeface="Bell MT"/>
              <a:cs typeface="Bell MT"/>
            </a:endParaRPr>
          </a:p>
          <a:p>
            <a:pPr marL="469265" marR="324485" indent="-228600">
              <a:lnSpc>
                <a:spcPts val="1490"/>
              </a:lnSpc>
              <a:spcBef>
                <a:spcPts val="36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Bell MT"/>
                <a:cs typeface="Bell MT"/>
              </a:rPr>
              <a:t>Elastic Load Balancing </a:t>
            </a:r>
            <a:r>
              <a:rPr sz="1400" dirty="0">
                <a:latin typeface="Bell MT"/>
                <a:cs typeface="Bell MT"/>
              </a:rPr>
              <a:t>can </a:t>
            </a:r>
            <a:r>
              <a:rPr sz="1400" spc="-5" dirty="0">
                <a:latin typeface="Bell MT"/>
                <a:cs typeface="Bell MT"/>
              </a:rPr>
              <a:t>also serve </a:t>
            </a:r>
            <a:r>
              <a:rPr sz="1400" dirty="0">
                <a:latin typeface="Bell MT"/>
                <a:cs typeface="Bell MT"/>
              </a:rPr>
              <a:t>as the </a:t>
            </a:r>
            <a:r>
              <a:rPr sz="1400" spc="-5" dirty="0">
                <a:latin typeface="Bell MT"/>
                <a:cs typeface="Bell MT"/>
              </a:rPr>
              <a:t>first line of defence against  </a:t>
            </a:r>
            <a:r>
              <a:rPr sz="1400" dirty="0">
                <a:latin typeface="Bell MT"/>
                <a:cs typeface="Bell MT"/>
              </a:rPr>
              <a:t>attacks on your</a:t>
            </a:r>
            <a:r>
              <a:rPr sz="1400" spc="-2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network.</a:t>
            </a:r>
            <a:endParaRPr sz="1400">
              <a:latin typeface="Bell MT"/>
              <a:cs typeface="Bel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Bell MT"/>
                <a:cs typeface="Bell MT"/>
              </a:rPr>
              <a:t>Features </a:t>
            </a:r>
            <a:r>
              <a:rPr sz="1400" b="1" spc="-5" dirty="0">
                <a:latin typeface="Bell MT"/>
                <a:cs typeface="Bell MT"/>
              </a:rPr>
              <a:t>of Elastic Load</a:t>
            </a:r>
            <a:r>
              <a:rPr sz="1400" b="1" spc="-25" dirty="0">
                <a:latin typeface="Bell MT"/>
                <a:cs typeface="Bell MT"/>
              </a:rPr>
              <a:t> </a:t>
            </a:r>
            <a:r>
              <a:rPr sz="1400" b="1" spc="-5" dirty="0">
                <a:latin typeface="Bell MT"/>
                <a:cs typeface="Bell MT"/>
              </a:rPr>
              <a:t>Balancing:</a:t>
            </a:r>
            <a:endParaRPr sz="1400">
              <a:latin typeface="Bell MT"/>
              <a:cs typeface="Bel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32384">
              <a:lnSpc>
                <a:spcPts val="1550"/>
              </a:lnSpc>
            </a:pPr>
            <a:r>
              <a:rPr sz="1400" spc="-5" dirty="0">
                <a:latin typeface="Bell MT"/>
                <a:cs typeface="Bell MT"/>
              </a:rPr>
              <a:t>Features </a:t>
            </a:r>
            <a:r>
              <a:rPr sz="1400" dirty="0">
                <a:latin typeface="Bell MT"/>
                <a:cs typeface="Bell MT"/>
              </a:rPr>
              <a:t>of </a:t>
            </a:r>
            <a:r>
              <a:rPr sz="1400" spc="-5" dirty="0">
                <a:latin typeface="Bell MT"/>
                <a:cs typeface="Bell MT"/>
              </a:rPr>
              <a:t>Elastic Load </a:t>
            </a:r>
            <a:r>
              <a:rPr sz="1400" dirty="0">
                <a:latin typeface="Bell MT"/>
                <a:cs typeface="Bell MT"/>
              </a:rPr>
              <a:t>Balancing </a:t>
            </a:r>
            <a:r>
              <a:rPr sz="1400" spc="-5" dirty="0">
                <a:latin typeface="Bell MT"/>
                <a:cs typeface="Bell MT"/>
              </a:rPr>
              <a:t>Elastic </a:t>
            </a:r>
            <a:r>
              <a:rPr sz="1400" dirty="0">
                <a:latin typeface="Bell MT"/>
                <a:cs typeface="Bell MT"/>
              </a:rPr>
              <a:t>Load </a:t>
            </a:r>
            <a:r>
              <a:rPr sz="1400" spc="-5" dirty="0">
                <a:latin typeface="Bell MT"/>
                <a:cs typeface="Bell MT"/>
              </a:rPr>
              <a:t>Balancing provides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following  features:</a:t>
            </a:r>
            <a:endParaRPr sz="1400">
              <a:latin typeface="Bell MT"/>
              <a:cs typeface="Bell MT"/>
            </a:endParaRPr>
          </a:p>
          <a:p>
            <a:pPr marL="139065" indent="-127000">
              <a:lnSpc>
                <a:spcPts val="1470"/>
              </a:lnSpc>
              <a:buChar char="•"/>
              <a:tabLst>
                <a:tab pos="139700" algn="l"/>
              </a:tabLst>
            </a:pPr>
            <a:r>
              <a:rPr sz="1400" spc="-5" dirty="0">
                <a:latin typeface="Bell MT"/>
                <a:cs typeface="Bell MT"/>
              </a:rPr>
              <a:t>You </a:t>
            </a:r>
            <a:r>
              <a:rPr sz="1400" dirty="0">
                <a:latin typeface="Bell MT"/>
                <a:cs typeface="Bell MT"/>
              </a:rPr>
              <a:t>can </a:t>
            </a:r>
            <a:r>
              <a:rPr sz="1400" spc="-5" dirty="0">
                <a:latin typeface="Bell MT"/>
                <a:cs typeface="Bell MT"/>
              </a:rPr>
              <a:t>use the operating systems and instance types supported by</a:t>
            </a:r>
            <a:r>
              <a:rPr sz="1400" spc="4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Amazon</a:t>
            </a:r>
            <a:endParaRPr sz="1400">
              <a:latin typeface="Bell MT"/>
              <a:cs typeface="Bell MT"/>
            </a:endParaRPr>
          </a:p>
          <a:p>
            <a:pPr marL="12700" marR="157480">
              <a:lnSpc>
                <a:spcPts val="1540"/>
              </a:lnSpc>
              <a:spcBef>
                <a:spcPts val="110"/>
              </a:spcBef>
            </a:pPr>
            <a:r>
              <a:rPr sz="1400" spc="-5" dirty="0">
                <a:latin typeface="Bell MT"/>
                <a:cs typeface="Bell MT"/>
              </a:rPr>
              <a:t>EC2.You </a:t>
            </a:r>
            <a:r>
              <a:rPr sz="1400" dirty="0">
                <a:latin typeface="Bell MT"/>
                <a:cs typeface="Bell MT"/>
              </a:rPr>
              <a:t>can </a:t>
            </a:r>
            <a:r>
              <a:rPr sz="1400" spc="-5" dirty="0">
                <a:latin typeface="Bell MT"/>
                <a:cs typeface="Bell MT"/>
              </a:rPr>
              <a:t>configure </a:t>
            </a:r>
            <a:r>
              <a:rPr sz="1400" dirty="0">
                <a:latin typeface="Bell MT"/>
                <a:cs typeface="Bell MT"/>
              </a:rPr>
              <a:t>your </a:t>
            </a:r>
            <a:r>
              <a:rPr sz="1400" spc="-5" dirty="0">
                <a:latin typeface="Bell MT"/>
                <a:cs typeface="Bell MT"/>
              </a:rPr>
              <a:t>EC2 instances </a:t>
            </a:r>
            <a:r>
              <a:rPr sz="1400" dirty="0">
                <a:latin typeface="Bell MT"/>
                <a:cs typeface="Bell MT"/>
              </a:rPr>
              <a:t>to accept </a:t>
            </a:r>
            <a:r>
              <a:rPr sz="1400" spc="-5" dirty="0">
                <a:latin typeface="Bell MT"/>
                <a:cs typeface="Bell MT"/>
              </a:rPr>
              <a:t>traffic only from </a:t>
            </a:r>
            <a:r>
              <a:rPr sz="1400" dirty="0">
                <a:latin typeface="Bell MT"/>
                <a:cs typeface="Bell MT"/>
              </a:rPr>
              <a:t>your </a:t>
            </a:r>
            <a:r>
              <a:rPr sz="1400" spc="-5" dirty="0">
                <a:latin typeface="Bell MT"/>
                <a:cs typeface="Bell MT"/>
              </a:rPr>
              <a:t>load  balancer.</a:t>
            </a:r>
            <a:endParaRPr sz="1400">
              <a:latin typeface="Bell MT"/>
              <a:cs typeface="Bell MT"/>
            </a:endParaRPr>
          </a:p>
          <a:p>
            <a:pPr marL="12700" marR="575310">
              <a:lnSpc>
                <a:spcPts val="1550"/>
              </a:lnSpc>
              <a:spcBef>
                <a:spcPts val="30"/>
              </a:spcBef>
              <a:buChar char="•"/>
              <a:tabLst>
                <a:tab pos="171450" algn="l"/>
              </a:tabLst>
            </a:pPr>
            <a:r>
              <a:rPr sz="1400" spc="-5" dirty="0">
                <a:latin typeface="Bell MT"/>
                <a:cs typeface="Bell MT"/>
              </a:rPr>
              <a:t>You </a:t>
            </a:r>
            <a:r>
              <a:rPr sz="1400" dirty="0">
                <a:latin typeface="Bell MT"/>
                <a:cs typeface="Bell MT"/>
              </a:rPr>
              <a:t>can </a:t>
            </a:r>
            <a:r>
              <a:rPr sz="1400" spc="-5" dirty="0">
                <a:latin typeface="Bell MT"/>
                <a:cs typeface="Bell MT"/>
              </a:rPr>
              <a:t>configure </a:t>
            </a:r>
            <a:r>
              <a:rPr sz="1400" spc="-1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load balancer </a:t>
            </a:r>
            <a:r>
              <a:rPr sz="1400" dirty="0">
                <a:latin typeface="Bell MT"/>
                <a:cs typeface="Bell MT"/>
              </a:rPr>
              <a:t>to </a:t>
            </a:r>
            <a:r>
              <a:rPr sz="1400" spc="-5" dirty="0">
                <a:latin typeface="Bell MT"/>
                <a:cs typeface="Bell MT"/>
              </a:rPr>
              <a:t>accept traffic using the following  protocols: HTTP, HTTPS (secure HTTP), TCP, and </a:t>
            </a:r>
            <a:r>
              <a:rPr sz="1400" dirty="0">
                <a:latin typeface="Bell MT"/>
                <a:cs typeface="Bell MT"/>
              </a:rPr>
              <a:t>SSL </a:t>
            </a:r>
            <a:r>
              <a:rPr sz="1400" spc="-5" dirty="0">
                <a:latin typeface="Bell MT"/>
                <a:cs typeface="Bell MT"/>
              </a:rPr>
              <a:t>(secure</a:t>
            </a:r>
            <a:r>
              <a:rPr sz="1400" spc="65" dirty="0">
                <a:latin typeface="Bell MT"/>
                <a:cs typeface="Bell MT"/>
              </a:rPr>
              <a:t> </a:t>
            </a:r>
            <a:r>
              <a:rPr sz="1400" dirty="0">
                <a:latin typeface="Bell MT"/>
                <a:cs typeface="Bell MT"/>
              </a:rPr>
              <a:t>TCP).</a:t>
            </a:r>
            <a:endParaRPr sz="1400">
              <a:latin typeface="Bell MT"/>
              <a:cs typeface="Bell MT"/>
            </a:endParaRPr>
          </a:p>
          <a:p>
            <a:pPr marL="125095" indent="-113030" algn="just">
              <a:lnSpc>
                <a:spcPts val="1465"/>
              </a:lnSpc>
              <a:buChar char="•"/>
              <a:tabLst>
                <a:tab pos="125730" algn="l"/>
              </a:tabLst>
            </a:pPr>
            <a:r>
              <a:rPr sz="1400" spc="-5" dirty="0">
                <a:latin typeface="Bell MT"/>
                <a:cs typeface="Bell MT"/>
              </a:rPr>
              <a:t>You</a:t>
            </a:r>
            <a:r>
              <a:rPr sz="1400" spc="45" dirty="0">
                <a:latin typeface="Bell MT"/>
                <a:cs typeface="Bell MT"/>
              </a:rPr>
              <a:t> </a:t>
            </a:r>
            <a:r>
              <a:rPr sz="1400" dirty="0">
                <a:latin typeface="Bell MT"/>
                <a:cs typeface="Bell MT"/>
              </a:rPr>
              <a:t>can</a:t>
            </a:r>
            <a:r>
              <a:rPr sz="1400" spc="4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configure</a:t>
            </a:r>
            <a:r>
              <a:rPr sz="1400" spc="45" dirty="0">
                <a:latin typeface="Bell MT"/>
                <a:cs typeface="Bell MT"/>
              </a:rPr>
              <a:t> </a:t>
            </a:r>
            <a:r>
              <a:rPr sz="1400" dirty="0">
                <a:latin typeface="Bell MT"/>
                <a:cs typeface="Bell MT"/>
              </a:rPr>
              <a:t>your</a:t>
            </a:r>
            <a:r>
              <a:rPr sz="1400" spc="4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load</a:t>
            </a:r>
            <a:r>
              <a:rPr sz="1400" spc="5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balancer</a:t>
            </a:r>
            <a:r>
              <a:rPr sz="1400" spc="45" dirty="0">
                <a:latin typeface="Bell MT"/>
                <a:cs typeface="Bell MT"/>
              </a:rPr>
              <a:t> </a:t>
            </a:r>
            <a:r>
              <a:rPr sz="1400" dirty="0">
                <a:latin typeface="Bell MT"/>
                <a:cs typeface="Bell MT"/>
              </a:rPr>
              <a:t>to</a:t>
            </a:r>
            <a:r>
              <a:rPr sz="1400" spc="5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distribute</a:t>
            </a:r>
            <a:r>
              <a:rPr sz="1400" spc="5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requests</a:t>
            </a:r>
            <a:r>
              <a:rPr sz="1400" spc="45" dirty="0">
                <a:latin typeface="Bell MT"/>
                <a:cs typeface="Bell MT"/>
              </a:rPr>
              <a:t> </a:t>
            </a:r>
            <a:r>
              <a:rPr sz="1400" dirty="0">
                <a:latin typeface="Bell MT"/>
                <a:cs typeface="Bell MT"/>
              </a:rPr>
              <a:t>to</a:t>
            </a:r>
            <a:r>
              <a:rPr sz="1400" spc="45" dirty="0">
                <a:latin typeface="Bell MT"/>
                <a:cs typeface="Bell MT"/>
              </a:rPr>
              <a:t> </a:t>
            </a:r>
            <a:r>
              <a:rPr sz="1400" dirty="0">
                <a:latin typeface="Bell MT"/>
                <a:cs typeface="Bell MT"/>
              </a:rPr>
              <a:t>EC2</a:t>
            </a:r>
            <a:r>
              <a:rPr sz="1400" spc="5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instances</a:t>
            </a:r>
            <a:r>
              <a:rPr sz="1400" spc="4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in</a:t>
            </a:r>
            <a:endParaRPr sz="1400">
              <a:latin typeface="Bell MT"/>
              <a:cs typeface="Bell MT"/>
            </a:endParaRPr>
          </a:p>
          <a:p>
            <a:pPr marL="12700" marR="9525" algn="just">
              <a:lnSpc>
                <a:spcPts val="1550"/>
              </a:lnSpc>
              <a:spcBef>
                <a:spcPts val="95"/>
              </a:spcBef>
            </a:pPr>
            <a:r>
              <a:rPr sz="1400" spc="-5" dirty="0">
                <a:latin typeface="Bell MT"/>
                <a:cs typeface="Bell MT"/>
              </a:rPr>
              <a:t>multiple Availability Zones, minimizing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risk </a:t>
            </a:r>
            <a:r>
              <a:rPr sz="1400" dirty="0">
                <a:latin typeface="Bell MT"/>
                <a:cs typeface="Bell MT"/>
              </a:rPr>
              <a:t>of </a:t>
            </a:r>
            <a:r>
              <a:rPr sz="1400" spc="-5" dirty="0">
                <a:latin typeface="Bell MT"/>
                <a:cs typeface="Bell MT"/>
              </a:rPr>
              <a:t>overloading one single  instance. </a:t>
            </a:r>
            <a:r>
              <a:rPr sz="1400" dirty="0">
                <a:latin typeface="Bell MT"/>
                <a:cs typeface="Bell MT"/>
              </a:rPr>
              <a:t>If an </a:t>
            </a:r>
            <a:r>
              <a:rPr sz="1400" spc="-5" dirty="0">
                <a:latin typeface="Bell MT"/>
                <a:cs typeface="Bell MT"/>
              </a:rPr>
              <a:t>entire Availability Zone </a:t>
            </a:r>
            <a:r>
              <a:rPr sz="1400" dirty="0">
                <a:latin typeface="Bell MT"/>
                <a:cs typeface="Bell MT"/>
              </a:rPr>
              <a:t>goes </a:t>
            </a:r>
            <a:r>
              <a:rPr sz="1400" spc="-5" dirty="0">
                <a:latin typeface="Bell MT"/>
                <a:cs typeface="Bell MT"/>
              </a:rPr>
              <a:t>offline,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load balancer routes  traffic </a:t>
            </a:r>
            <a:r>
              <a:rPr sz="1400" dirty="0">
                <a:latin typeface="Bell MT"/>
                <a:cs typeface="Bell MT"/>
              </a:rPr>
              <a:t>to </a:t>
            </a:r>
            <a:r>
              <a:rPr sz="1400" spc="-5" dirty="0">
                <a:latin typeface="Bell MT"/>
                <a:cs typeface="Bell MT"/>
              </a:rPr>
              <a:t>instances in other Availability</a:t>
            </a:r>
            <a:r>
              <a:rPr sz="140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Zones.</a:t>
            </a:r>
            <a:endParaRPr sz="1400">
              <a:latin typeface="Bell MT"/>
              <a:cs typeface="Bell MT"/>
            </a:endParaRPr>
          </a:p>
          <a:p>
            <a:pPr marL="149860" indent="-137160" algn="just">
              <a:lnSpc>
                <a:spcPts val="1480"/>
              </a:lnSpc>
              <a:buChar char="•"/>
              <a:tabLst>
                <a:tab pos="149860" algn="l"/>
              </a:tabLst>
            </a:pPr>
            <a:r>
              <a:rPr sz="1400" dirty="0">
                <a:latin typeface="Bell MT"/>
                <a:cs typeface="Bell MT"/>
              </a:rPr>
              <a:t>There </a:t>
            </a:r>
            <a:r>
              <a:rPr sz="1400" spc="-5" dirty="0">
                <a:latin typeface="Bell MT"/>
                <a:cs typeface="Bell MT"/>
              </a:rPr>
              <a:t>is no limit </a:t>
            </a:r>
            <a:r>
              <a:rPr sz="1400" dirty="0">
                <a:latin typeface="Bell MT"/>
                <a:cs typeface="Bell MT"/>
              </a:rPr>
              <a:t>on the </a:t>
            </a:r>
            <a:r>
              <a:rPr sz="1400" spc="-5" dirty="0">
                <a:latin typeface="Bell MT"/>
                <a:cs typeface="Bell MT"/>
              </a:rPr>
              <a:t>number </a:t>
            </a:r>
            <a:r>
              <a:rPr sz="1400" dirty="0">
                <a:latin typeface="Bell MT"/>
                <a:cs typeface="Bell MT"/>
              </a:rPr>
              <a:t>of </a:t>
            </a:r>
            <a:r>
              <a:rPr sz="1400" spc="-5" dirty="0">
                <a:latin typeface="Bell MT"/>
                <a:cs typeface="Bell MT"/>
              </a:rPr>
              <a:t>connections that </a:t>
            </a:r>
            <a:r>
              <a:rPr sz="1400" dirty="0">
                <a:latin typeface="Bell MT"/>
                <a:cs typeface="Bell MT"/>
              </a:rPr>
              <a:t>your </a:t>
            </a:r>
            <a:r>
              <a:rPr sz="1400" spc="-5" dirty="0">
                <a:latin typeface="Bell MT"/>
                <a:cs typeface="Bell MT"/>
              </a:rPr>
              <a:t>load</a:t>
            </a:r>
            <a:r>
              <a:rPr sz="1400" spc="-11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balancer </a:t>
            </a:r>
            <a:r>
              <a:rPr sz="1400" dirty="0">
                <a:latin typeface="Bell MT"/>
                <a:cs typeface="Bell MT"/>
              </a:rPr>
              <a:t>can</a:t>
            </a:r>
            <a:endParaRPr sz="1400">
              <a:latin typeface="Bell MT"/>
              <a:cs typeface="Bell MT"/>
            </a:endParaRPr>
          </a:p>
          <a:p>
            <a:pPr marL="12700" marR="5080" algn="just">
              <a:lnSpc>
                <a:spcPts val="1550"/>
              </a:lnSpc>
              <a:spcBef>
                <a:spcPts val="100"/>
              </a:spcBef>
            </a:pPr>
            <a:r>
              <a:rPr sz="1400" spc="-5" dirty="0">
                <a:latin typeface="Bell MT"/>
                <a:cs typeface="Bell MT"/>
              </a:rPr>
              <a:t>attempt </a:t>
            </a:r>
            <a:r>
              <a:rPr sz="1400" dirty="0">
                <a:latin typeface="Bell MT"/>
                <a:cs typeface="Bell MT"/>
              </a:rPr>
              <a:t>to make </a:t>
            </a:r>
            <a:r>
              <a:rPr sz="1400" spc="-5" dirty="0">
                <a:latin typeface="Bell MT"/>
                <a:cs typeface="Bell MT"/>
              </a:rPr>
              <a:t>with your EC2 instances.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number </a:t>
            </a:r>
            <a:r>
              <a:rPr sz="1400" dirty="0">
                <a:latin typeface="Bell MT"/>
                <a:cs typeface="Bell MT"/>
              </a:rPr>
              <a:t>of </a:t>
            </a:r>
            <a:r>
              <a:rPr sz="1400" spc="-5" dirty="0">
                <a:latin typeface="Bell MT"/>
                <a:cs typeface="Bell MT"/>
              </a:rPr>
              <a:t>connections scales with 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number </a:t>
            </a:r>
            <a:r>
              <a:rPr sz="1400" dirty="0">
                <a:latin typeface="Bell MT"/>
                <a:cs typeface="Bell MT"/>
              </a:rPr>
              <a:t>of </a:t>
            </a:r>
            <a:r>
              <a:rPr sz="1400" spc="-5" dirty="0">
                <a:latin typeface="Bell MT"/>
                <a:cs typeface="Bell MT"/>
              </a:rPr>
              <a:t>concurrent requests that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load balancer</a:t>
            </a:r>
            <a:r>
              <a:rPr sz="1400" spc="-1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receives.</a:t>
            </a:r>
            <a:endParaRPr sz="1400"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750" y="4848861"/>
            <a:ext cx="6188075" cy="3137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1934465"/>
            <a:ext cx="5972175" cy="25158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just">
              <a:lnSpc>
                <a:spcPct val="91800"/>
              </a:lnSpc>
              <a:spcBef>
                <a:spcPts val="240"/>
              </a:spcBef>
              <a:buChar char="•"/>
              <a:tabLst>
                <a:tab pos="171450" algn="l"/>
              </a:tabLst>
            </a:pPr>
            <a:r>
              <a:rPr sz="1400" spc="-5" dirty="0">
                <a:latin typeface="Bell MT"/>
                <a:cs typeface="Bell MT"/>
              </a:rPr>
              <a:t>You </a:t>
            </a:r>
            <a:r>
              <a:rPr sz="1400" dirty="0">
                <a:latin typeface="Bell MT"/>
                <a:cs typeface="Bell MT"/>
              </a:rPr>
              <a:t>can </a:t>
            </a:r>
            <a:r>
              <a:rPr sz="1400" spc="-5" dirty="0">
                <a:latin typeface="Bell MT"/>
                <a:cs typeface="Bell MT"/>
              </a:rPr>
              <a:t>configure </a:t>
            </a:r>
            <a:r>
              <a:rPr sz="1400" dirty="0">
                <a:latin typeface="Bell MT"/>
                <a:cs typeface="Bell MT"/>
              </a:rPr>
              <a:t>the health checks </a:t>
            </a:r>
            <a:r>
              <a:rPr sz="1400" spc="-5" dirty="0">
                <a:latin typeface="Bell MT"/>
                <a:cs typeface="Bell MT"/>
              </a:rPr>
              <a:t>that Elastic Load </a:t>
            </a:r>
            <a:r>
              <a:rPr sz="1400" dirty="0">
                <a:latin typeface="Bell MT"/>
                <a:cs typeface="Bell MT"/>
              </a:rPr>
              <a:t>Balancing </a:t>
            </a:r>
            <a:r>
              <a:rPr sz="1400" spc="-5" dirty="0">
                <a:latin typeface="Bell MT"/>
                <a:cs typeface="Bell MT"/>
              </a:rPr>
              <a:t>uses </a:t>
            </a:r>
            <a:r>
              <a:rPr sz="1400" dirty="0">
                <a:latin typeface="Bell MT"/>
                <a:cs typeface="Bell MT"/>
              </a:rPr>
              <a:t>to  </a:t>
            </a:r>
            <a:r>
              <a:rPr sz="1400" spc="-5" dirty="0">
                <a:latin typeface="Bell MT"/>
                <a:cs typeface="Bell MT"/>
              </a:rPr>
              <a:t>monitor </a:t>
            </a:r>
            <a:r>
              <a:rPr sz="1400" dirty="0">
                <a:latin typeface="Bell MT"/>
                <a:cs typeface="Bell MT"/>
              </a:rPr>
              <a:t>the health of the </a:t>
            </a:r>
            <a:r>
              <a:rPr sz="1400" spc="-5" dirty="0">
                <a:latin typeface="Bell MT"/>
                <a:cs typeface="Bell MT"/>
              </a:rPr>
              <a:t>EC2 instances registered with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load balancer </a:t>
            </a:r>
            <a:r>
              <a:rPr sz="1400" dirty="0">
                <a:latin typeface="Bell MT"/>
                <a:cs typeface="Bell MT"/>
              </a:rPr>
              <a:t>so </a:t>
            </a:r>
            <a:r>
              <a:rPr sz="1400" spc="-5" dirty="0">
                <a:latin typeface="Bell MT"/>
                <a:cs typeface="Bell MT"/>
              </a:rPr>
              <a:t>that  it </a:t>
            </a:r>
            <a:r>
              <a:rPr sz="1400" dirty="0">
                <a:latin typeface="Bell MT"/>
                <a:cs typeface="Bell MT"/>
              </a:rPr>
              <a:t>can </a:t>
            </a:r>
            <a:r>
              <a:rPr sz="1400" spc="-5" dirty="0">
                <a:latin typeface="Bell MT"/>
                <a:cs typeface="Bell MT"/>
              </a:rPr>
              <a:t>send requests only to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healthy</a:t>
            </a:r>
            <a:r>
              <a:rPr sz="140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instances.</a:t>
            </a:r>
            <a:endParaRPr sz="1400">
              <a:latin typeface="Bell MT"/>
              <a:cs typeface="Bell MT"/>
            </a:endParaRPr>
          </a:p>
          <a:p>
            <a:pPr marL="12700" marR="303530" algn="just">
              <a:lnSpc>
                <a:spcPts val="1560"/>
              </a:lnSpc>
              <a:spcBef>
                <a:spcPts val="55"/>
              </a:spcBef>
              <a:buChar char="•"/>
              <a:tabLst>
                <a:tab pos="147320" algn="l"/>
              </a:tabLst>
            </a:pPr>
            <a:r>
              <a:rPr sz="1400" spc="-5" dirty="0">
                <a:latin typeface="Bell MT"/>
                <a:cs typeface="Bell MT"/>
              </a:rPr>
              <a:t>You </a:t>
            </a:r>
            <a:r>
              <a:rPr sz="1400" dirty="0">
                <a:latin typeface="Bell MT"/>
                <a:cs typeface="Bell MT"/>
              </a:rPr>
              <a:t>can </a:t>
            </a:r>
            <a:r>
              <a:rPr sz="1400" spc="-5" dirty="0">
                <a:latin typeface="Bell MT"/>
                <a:cs typeface="Bell MT"/>
              </a:rPr>
              <a:t>use end-to-end traffic encryption on those networks that use secure  (HTTPS/SSL) connections.</a:t>
            </a:r>
            <a:endParaRPr sz="1400">
              <a:latin typeface="Bell MT"/>
              <a:cs typeface="Bell MT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195"/>
              </a:spcBef>
            </a:pPr>
            <a:r>
              <a:rPr sz="2000" b="1" dirty="0">
                <a:latin typeface="Bell MT"/>
                <a:cs typeface="Bell MT"/>
              </a:rPr>
              <a:t>CREATE </a:t>
            </a:r>
            <a:r>
              <a:rPr sz="2000" b="1" spc="-5" dirty="0">
                <a:latin typeface="Bell MT"/>
                <a:cs typeface="Bell MT"/>
              </a:rPr>
              <a:t>ELASTIC </a:t>
            </a:r>
            <a:r>
              <a:rPr sz="2000" b="1" dirty="0">
                <a:latin typeface="Bell MT"/>
                <a:cs typeface="Bell MT"/>
              </a:rPr>
              <a:t>LOAD</a:t>
            </a:r>
            <a:r>
              <a:rPr sz="2000" b="1" spc="-20" dirty="0">
                <a:latin typeface="Bell MT"/>
                <a:cs typeface="Bell MT"/>
              </a:rPr>
              <a:t> </a:t>
            </a:r>
            <a:r>
              <a:rPr sz="2000" b="1" spc="-5" dirty="0">
                <a:latin typeface="Bell MT"/>
                <a:cs typeface="Bell MT"/>
              </a:rPr>
              <a:t>BALANCER</a:t>
            </a:r>
            <a:endParaRPr sz="2000">
              <a:latin typeface="Bell MT"/>
              <a:cs typeface="Bell MT"/>
            </a:endParaRPr>
          </a:p>
          <a:p>
            <a:pPr marL="12700">
              <a:lnSpc>
                <a:spcPts val="1625"/>
              </a:lnSpc>
              <a:spcBef>
                <a:spcPts val="1525"/>
              </a:spcBef>
            </a:pPr>
            <a:r>
              <a:rPr sz="1400" spc="-5" dirty="0">
                <a:latin typeface="Bell MT"/>
                <a:cs typeface="Bell MT"/>
              </a:rPr>
              <a:t>Once logged into </a:t>
            </a:r>
            <a:r>
              <a:rPr sz="1400" dirty="0">
                <a:latin typeface="Bell MT"/>
                <a:cs typeface="Bell MT"/>
              </a:rPr>
              <a:t>AWS, </a:t>
            </a:r>
            <a:r>
              <a:rPr sz="1400" spc="-5" dirty="0">
                <a:latin typeface="Bell MT"/>
                <a:cs typeface="Bell MT"/>
              </a:rPr>
              <a:t>go </a:t>
            </a:r>
            <a:r>
              <a:rPr sz="1400" dirty="0">
                <a:latin typeface="Bell MT"/>
                <a:cs typeface="Bell MT"/>
              </a:rPr>
              <a:t>to </a:t>
            </a:r>
            <a:r>
              <a:rPr sz="1400" spc="-5" dirty="0">
                <a:latin typeface="Bell MT"/>
                <a:cs typeface="Bell MT"/>
              </a:rPr>
              <a:t>EC2 </a:t>
            </a:r>
            <a:r>
              <a:rPr sz="1400" spc="-10" dirty="0">
                <a:latin typeface="Bell MT"/>
                <a:cs typeface="Bell MT"/>
              </a:rPr>
              <a:t>section.</a:t>
            </a:r>
            <a:endParaRPr sz="1400">
              <a:latin typeface="Bell MT"/>
              <a:cs typeface="Bell MT"/>
            </a:endParaRPr>
          </a:p>
          <a:p>
            <a:pPr marL="12700" marR="401955">
              <a:lnSpc>
                <a:spcPts val="1560"/>
              </a:lnSpc>
              <a:spcBef>
                <a:spcPts val="100"/>
              </a:spcBef>
            </a:pPr>
            <a:r>
              <a:rPr sz="1400" dirty="0">
                <a:latin typeface="Bell MT"/>
                <a:cs typeface="Bell MT"/>
              </a:rPr>
              <a:t>In </a:t>
            </a:r>
            <a:r>
              <a:rPr sz="1400" spc="-5" dirty="0">
                <a:latin typeface="Bell MT"/>
                <a:cs typeface="Bell MT"/>
              </a:rPr>
              <a:t>EC2 page select Load </a:t>
            </a:r>
            <a:r>
              <a:rPr sz="1400" dirty="0">
                <a:latin typeface="Bell MT"/>
                <a:cs typeface="Bell MT"/>
              </a:rPr>
              <a:t>Balancers </a:t>
            </a:r>
            <a:r>
              <a:rPr sz="1400" spc="-5" dirty="0">
                <a:latin typeface="Bell MT"/>
                <a:cs typeface="Bell MT"/>
              </a:rPr>
              <a:t>under Load </a:t>
            </a:r>
            <a:r>
              <a:rPr sz="1400" dirty="0">
                <a:latin typeface="Bell MT"/>
                <a:cs typeface="Bell MT"/>
              </a:rPr>
              <a:t>Balancing </a:t>
            </a:r>
            <a:r>
              <a:rPr sz="1400" spc="-5" dirty="0">
                <a:latin typeface="Bell MT"/>
                <a:cs typeface="Bell MT"/>
              </a:rPr>
              <a:t>menu from the left  pane.</a:t>
            </a:r>
            <a:endParaRPr sz="1400">
              <a:latin typeface="Bell MT"/>
              <a:cs typeface="Bel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142605"/>
            <a:ext cx="41027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Bell MT"/>
                <a:cs typeface="Bell MT"/>
              </a:rPr>
              <a:t>Then </a:t>
            </a:r>
            <a:r>
              <a:rPr sz="1400" spc="-5" dirty="0">
                <a:latin typeface="Bell MT"/>
                <a:cs typeface="Bell MT"/>
              </a:rPr>
              <a:t>click on </a:t>
            </a:r>
            <a:r>
              <a:rPr sz="1400" dirty="0">
                <a:latin typeface="Bell MT"/>
                <a:cs typeface="Bell MT"/>
              </a:rPr>
              <a:t>Create </a:t>
            </a:r>
            <a:r>
              <a:rPr sz="1400" spc="-5" dirty="0">
                <a:latin typeface="Bell MT"/>
                <a:cs typeface="Bell MT"/>
              </a:rPr>
              <a:t>Load </a:t>
            </a:r>
            <a:r>
              <a:rPr sz="1400" dirty="0">
                <a:latin typeface="Bell MT"/>
                <a:cs typeface="Bell MT"/>
              </a:rPr>
              <a:t>Balancer </a:t>
            </a:r>
            <a:r>
              <a:rPr sz="1400" spc="-5" dirty="0">
                <a:latin typeface="Bell MT"/>
                <a:cs typeface="Bell MT"/>
              </a:rPr>
              <a:t>to create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new</a:t>
            </a:r>
            <a:r>
              <a:rPr sz="1400" spc="-1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one.</a:t>
            </a:r>
            <a:endParaRPr sz="1400"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1333500"/>
            <a:ext cx="6743700" cy="857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0750" y="3793109"/>
            <a:ext cx="5969000" cy="2241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0750" y="7036943"/>
            <a:ext cx="5969000" cy="2260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3350260"/>
            <a:ext cx="3282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Bell MT"/>
                <a:cs typeface="Bell MT"/>
              </a:rPr>
              <a:t>Click on </a:t>
            </a:r>
            <a:r>
              <a:rPr sz="1400" dirty="0">
                <a:latin typeface="Bell MT"/>
                <a:cs typeface="Bell MT"/>
              </a:rPr>
              <a:t>Create </a:t>
            </a:r>
            <a:r>
              <a:rPr sz="1400" spc="-10" dirty="0">
                <a:latin typeface="Bell MT"/>
                <a:cs typeface="Bell MT"/>
              </a:rPr>
              <a:t>under </a:t>
            </a:r>
            <a:r>
              <a:rPr sz="1400" spc="-5" dirty="0">
                <a:latin typeface="Bell MT"/>
                <a:cs typeface="Bell MT"/>
              </a:rPr>
              <a:t>Classic Load</a:t>
            </a:r>
            <a:r>
              <a:rPr sz="1400" spc="1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Balancer.</a:t>
            </a:r>
            <a:endParaRPr sz="1400">
              <a:latin typeface="Bell MT"/>
              <a:cs typeface="Bel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197726"/>
            <a:ext cx="5740400" cy="6375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254"/>
              </a:spcBef>
            </a:pPr>
            <a:r>
              <a:rPr sz="1400" dirty="0">
                <a:latin typeface="Bell MT"/>
                <a:cs typeface="Bell MT"/>
              </a:rPr>
              <a:t>In </a:t>
            </a:r>
            <a:r>
              <a:rPr sz="1400" spc="-5" dirty="0">
                <a:latin typeface="Bell MT"/>
                <a:cs typeface="Bell MT"/>
              </a:rPr>
              <a:t>the next page Specify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name to </a:t>
            </a:r>
            <a:r>
              <a:rPr sz="1400" dirty="0">
                <a:latin typeface="Bell MT"/>
                <a:cs typeface="Bell MT"/>
              </a:rPr>
              <a:t>your </a:t>
            </a:r>
            <a:r>
              <a:rPr sz="1400" spc="-5" dirty="0">
                <a:latin typeface="Bell MT"/>
                <a:cs typeface="Bell MT"/>
              </a:rPr>
              <a:t>load balancer, select VPC from </a:t>
            </a:r>
            <a:r>
              <a:rPr sz="1400" b="1" dirty="0">
                <a:latin typeface="Bell MT"/>
                <a:cs typeface="Bell MT"/>
              </a:rPr>
              <a:t>Create  LB </a:t>
            </a:r>
            <a:r>
              <a:rPr sz="1400" b="1" spc="-5" dirty="0">
                <a:latin typeface="Bell MT"/>
                <a:cs typeface="Bell MT"/>
              </a:rPr>
              <a:t>inside </a:t>
            </a:r>
            <a:r>
              <a:rPr sz="1400" spc="-5" dirty="0">
                <a:latin typeface="Bell MT"/>
                <a:cs typeface="Bell MT"/>
              </a:rPr>
              <a:t>drop down</a:t>
            </a:r>
            <a:r>
              <a:rPr sz="1400" spc="-1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list.</a:t>
            </a:r>
            <a:endParaRPr sz="1400">
              <a:latin typeface="Bell MT"/>
              <a:cs typeface="Bell MT"/>
            </a:endParaRPr>
          </a:p>
          <a:p>
            <a:pPr marL="12700">
              <a:lnSpc>
                <a:spcPts val="1540"/>
              </a:lnSpc>
            </a:pPr>
            <a:r>
              <a:rPr sz="1400" dirty="0">
                <a:latin typeface="Bell MT"/>
                <a:cs typeface="Bell MT"/>
              </a:rPr>
              <a:t>Then </a:t>
            </a:r>
            <a:r>
              <a:rPr sz="1400" spc="-5" dirty="0">
                <a:latin typeface="Bell MT"/>
                <a:cs typeface="Bell MT"/>
              </a:rPr>
              <a:t>click on Add button </a:t>
            </a:r>
            <a:r>
              <a:rPr sz="1400" dirty="0">
                <a:latin typeface="Bell MT"/>
                <a:cs typeface="Bell MT"/>
              </a:rPr>
              <a:t>which </a:t>
            </a:r>
            <a:r>
              <a:rPr sz="1400" spc="-5" dirty="0">
                <a:latin typeface="Bell MT"/>
                <a:cs typeface="Bell MT"/>
              </a:rPr>
              <a:t>is below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protocol rules </a:t>
            </a:r>
            <a:r>
              <a:rPr sz="1400" dirty="0">
                <a:latin typeface="Bell MT"/>
                <a:cs typeface="Bell MT"/>
              </a:rPr>
              <a:t>to </a:t>
            </a:r>
            <a:r>
              <a:rPr sz="1400" spc="-5" dirty="0">
                <a:latin typeface="Bell MT"/>
                <a:cs typeface="Bell MT"/>
              </a:rPr>
              <a:t>add more</a:t>
            </a:r>
            <a:r>
              <a:rPr sz="1400" spc="5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rules.</a:t>
            </a:r>
            <a:endParaRPr sz="1400">
              <a:latin typeface="Bell MT"/>
              <a:cs typeface="Bel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9258249"/>
            <a:ext cx="5779135" cy="4362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1550"/>
              </a:lnSpc>
              <a:spcBef>
                <a:spcPts val="260"/>
              </a:spcBef>
            </a:pPr>
            <a:r>
              <a:rPr sz="1400" spc="-5" dirty="0">
                <a:latin typeface="Bell MT"/>
                <a:cs typeface="Bell MT"/>
              </a:rPr>
              <a:t>Once </a:t>
            </a:r>
            <a:r>
              <a:rPr sz="1400" dirty="0">
                <a:latin typeface="Bell MT"/>
                <a:cs typeface="Bell MT"/>
              </a:rPr>
              <a:t>you clicked </a:t>
            </a:r>
            <a:r>
              <a:rPr sz="1400" spc="-5" dirty="0">
                <a:latin typeface="Bell MT"/>
                <a:cs typeface="Bell MT"/>
              </a:rPr>
              <a:t>on Add button, </a:t>
            </a:r>
            <a:r>
              <a:rPr sz="1400" dirty="0">
                <a:latin typeface="Bell MT"/>
                <a:cs typeface="Bell MT"/>
              </a:rPr>
              <a:t>select </a:t>
            </a:r>
            <a:r>
              <a:rPr sz="1400" spc="-5" dirty="0">
                <a:latin typeface="Bell MT"/>
                <a:cs typeface="Bell MT"/>
              </a:rPr>
              <a:t>Load </a:t>
            </a:r>
            <a:r>
              <a:rPr sz="1400" dirty="0">
                <a:latin typeface="Bell MT"/>
                <a:cs typeface="Bell MT"/>
              </a:rPr>
              <a:t>balancer </a:t>
            </a:r>
            <a:r>
              <a:rPr sz="1400" spc="-5" dirty="0">
                <a:latin typeface="Bell MT"/>
                <a:cs typeface="Bell MT"/>
              </a:rPr>
              <a:t>protocol from drop down  list.</a:t>
            </a:r>
            <a:endParaRPr sz="1400"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300" y="1371600"/>
            <a:ext cx="6686550" cy="861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0750" y="5432044"/>
            <a:ext cx="5969000" cy="29648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4990464"/>
            <a:ext cx="3270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ell MT"/>
                <a:cs typeface="Bell MT"/>
              </a:rPr>
              <a:t>Select </a:t>
            </a:r>
            <a:r>
              <a:rPr sz="1400" spc="-5" dirty="0">
                <a:latin typeface="Bell MT"/>
                <a:cs typeface="Bell MT"/>
              </a:rPr>
              <a:t>instance protocol from drop down</a:t>
            </a:r>
            <a:r>
              <a:rPr sz="1400" dirty="0">
                <a:latin typeface="Bell MT"/>
                <a:cs typeface="Bell MT"/>
              </a:rPr>
              <a:t> </a:t>
            </a:r>
            <a:r>
              <a:rPr sz="1400" spc="-10" dirty="0">
                <a:latin typeface="Bell MT"/>
                <a:cs typeface="Bell MT"/>
              </a:rPr>
              <a:t>list.</a:t>
            </a:r>
            <a:endParaRPr sz="1400">
              <a:latin typeface="Bell MT"/>
              <a:cs typeface="Bel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951976"/>
            <a:ext cx="5517515" cy="43751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254"/>
              </a:spcBef>
            </a:pPr>
            <a:r>
              <a:rPr sz="1400" dirty="0">
                <a:latin typeface="Bell MT"/>
                <a:cs typeface="Bell MT"/>
              </a:rPr>
              <a:t>Then </a:t>
            </a:r>
            <a:r>
              <a:rPr sz="1400" spc="-5" dirty="0">
                <a:latin typeface="Bell MT"/>
                <a:cs typeface="Bell MT"/>
              </a:rPr>
              <a:t>click on </a:t>
            </a:r>
            <a:r>
              <a:rPr sz="1400" dirty="0">
                <a:latin typeface="Bell MT"/>
                <a:cs typeface="Bell MT"/>
              </a:rPr>
              <a:t>Next </a:t>
            </a:r>
            <a:r>
              <a:rPr sz="1400" spc="-5" dirty="0">
                <a:latin typeface="Bell MT"/>
                <a:cs typeface="Bell MT"/>
              </a:rPr>
              <a:t>button after specifying </a:t>
            </a:r>
            <a:r>
              <a:rPr sz="1400" dirty="0">
                <a:latin typeface="Bell MT"/>
                <a:cs typeface="Bell MT"/>
              </a:rPr>
              <a:t>both </a:t>
            </a:r>
            <a:r>
              <a:rPr sz="1400" spc="-5" dirty="0">
                <a:latin typeface="Bell MT"/>
                <a:cs typeface="Bell MT"/>
              </a:rPr>
              <a:t>Load balancer </a:t>
            </a:r>
            <a:r>
              <a:rPr sz="1400" spc="-10" dirty="0">
                <a:latin typeface="Bell MT"/>
                <a:cs typeface="Bell MT"/>
              </a:rPr>
              <a:t>and </a:t>
            </a:r>
            <a:r>
              <a:rPr sz="1400" spc="-5" dirty="0">
                <a:latin typeface="Bell MT"/>
                <a:cs typeface="Bell MT"/>
              </a:rPr>
              <a:t>Instance  protocols.</a:t>
            </a:r>
            <a:endParaRPr sz="1400"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" y="1466850"/>
            <a:ext cx="6705600" cy="859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0750" y="4493895"/>
            <a:ext cx="5969000" cy="2356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3855085"/>
            <a:ext cx="5968365" cy="4362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1550"/>
              </a:lnSpc>
              <a:spcBef>
                <a:spcPts val="260"/>
              </a:spcBef>
            </a:pPr>
            <a:r>
              <a:rPr sz="1400" dirty="0">
                <a:latin typeface="Bell MT"/>
                <a:cs typeface="Bell MT"/>
              </a:rPr>
              <a:t>In </a:t>
            </a:r>
            <a:r>
              <a:rPr sz="1400" spc="-5" dirty="0">
                <a:latin typeface="Bell MT"/>
                <a:cs typeface="Bell MT"/>
              </a:rPr>
              <a:t>the next page select </a:t>
            </a:r>
            <a:r>
              <a:rPr sz="1400" dirty="0">
                <a:latin typeface="Bell MT"/>
                <a:cs typeface="Bell MT"/>
              </a:rPr>
              <a:t>security </a:t>
            </a:r>
            <a:r>
              <a:rPr sz="1400" spc="-5" dirty="0">
                <a:latin typeface="Bell MT"/>
                <a:cs typeface="Bell MT"/>
              </a:rPr>
              <a:t>groups you want </a:t>
            </a:r>
            <a:r>
              <a:rPr sz="1400" dirty="0">
                <a:latin typeface="Bell MT"/>
                <a:cs typeface="Bell MT"/>
              </a:rPr>
              <a:t>to </a:t>
            </a:r>
            <a:r>
              <a:rPr sz="1400" spc="-5" dirty="0">
                <a:latin typeface="Bell MT"/>
                <a:cs typeface="Bell MT"/>
              </a:rPr>
              <a:t>assign </a:t>
            </a:r>
            <a:r>
              <a:rPr sz="1400" dirty="0">
                <a:latin typeface="Bell MT"/>
                <a:cs typeface="Bell MT"/>
              </a:rPr>
              <a:t>to </a:t>
            </a:r>
            <a:r>
              <a:rPr sz="1400" spc="-5" dirty="0">
                <a:latin typeface="Bell MT"/>
                <a:cs typeface="Bell MT"/>
              </a:rPr>
              <a:t>ELB or </a:t>
            </a:r>
            <a:r>
              <a:rPr sz="1400" dirty="0">
                <a:latin typeface="Bell MT"/>
                <a:cs typeface="Bell MT"/>
              </a:rPr>
              <a:t>create a </a:t>
            </a:r>
            <a:r>
              <a:rPr sz="1400" spc="-5" dirty="0">
                <a:latin typeface="Bell MT"/>
                <a:cs typeface="Bell MT"/>
              </a:rPr>
              <a:t>new  one and select, </a:t>
            </a:r>
            <a:r>
              <a:rPr sz="1400" dirty="0">
                <a:latin typeface="Bell MT"/>
                <a:cs typeface="Bell MT"/>
              </a:rPr>
              <a:t>then </a:t>
            </a:r>
            <a:r>
              <a:rPr sz="1400" spc="-5" dirty="0">
                <a:latin typeface="Bell MT"/>
                <a:cs typeface="Bell MT"/>
              </a:rPr>
              <a:t>click on </a:t>
            </a:r>
            <a:r>
              <a:rPr sz="1400" dirty="0">
                <a:latin typeface="Bell MT"/>
                <a:cs typeface="Bell MT"/>
              </a:rPr>
              <a:t>Next </a:t>
            </a:r>
            <a:r>
              <a:rPr sz="1400" spc="-5" dirty="0">
                <a:latin typeface="Bell MT"/>
                <a:cs typeface="Bell MT"/>
              </a:rPr>
              <a:t>to</a:t>
            </a:r>
            <a:r>
              <a:rPr sz="1400" spc="-1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continue.</a:t>
            </a:r>
            <a:endParaRPr sz="1400">
              <a:latin typeface="Bell MT"/>
              <a:cs typeface="Bel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008495"/>
            <a:ext cx="5966460" cy="102933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715" algn="just">
              <a:lnSpc>
                <a:spcPts val="1560"/>
              </a:lnSpc>
              <a:spcBef>
                <a:spcPts val="254"/>
              </a:spcBef>
            </a:pPr>
            <a:r>
              <a:rPr sz="1400" dirty="0">
                <a:latin typeface="Bell MT"/>
                <a:cs typeface="Bell MT"/>
              </a:rPr>
              <a:t>If you have SSL </a:t>
            </a:r>
            <a:r>
              <a:rPr sz="1400" spc="-5" dirty="0">
                <a:latin typeface="Bell MT"/>
                <a:cs typeface="Bell MT"/>
              </a:rPr>
              <a:t>certificate for </a:t>
            </a:r>
            <a:r>
              <a:rPr sz="1400" dirty="0">
                <a:latin typeface="Bell MT"/>
                <a:cs typeface="Bell MT"/>
              </a:rPr>
              <a:t>your </a:t>
            </a:r>
            <a:r>
              <a:rPr sz="1400" spc="-5" dirty="0">
                <a:latin typeface="Bell MT"/>
                <a:cs typeface="Bell MT"/>
              </a:rPr>
              <a:t>domain, </a:t>
            </a:r>
            <a:r>
              <a:rPr sz="1400" dirty="0">
                <a:latin typeface="Bell MT"/>
                <a:cs typeface="Bell MT"/>
              </a:rPr>
              <a:t>you can </a:t>
            </a:r>
            <a:r>
              <a:rPr sz="1400" spc="-5" dirty="0">
                <a:latin typeface="Bell MT"/>
                <a:cs typeface="Bell MT"/>
              </a:rPr>
              <a:t>paste that information in </a:t>
            </a:r>
            <a:r>
              <a:rPr sz="1400" dirty="0">
                <a:latin typeface="Bell MT"/>
                <a:cs typeface="Bell MT"/>
              </a:rPr>
              <a:t>the  </a:t>
            </a:r>
            <a:r>
              <a:rPr sz="1400" spc="-5" dirty="0">
                <a:latin typeface="Bell MT"/>
                <a:cs typeface="Bell MT"/>
              </a:rPr>
              <a:t>coming</a:t>
            </a:r>
            <a:r>
              <a:rPr sz="1400" spc="-1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page.</a:t>
            </a:r>
            <a:endParaRPr sz="1400">
              <a:latin typeface="Bell MT"/>
              <a:cs typeface="Bell MT"/>
            </a:endParaRPr>
          </a:p>
          <a:p>
            <a:pPr marL="12700" marR="5080" algn="just">
              <a:lnSpc>
                <a:spcPts val="1550"/>
              </a:lnSpc>
              <a:spcBef>
                <a:spcPts val="5"/>
              </a:spcBef>
            </a:pPr>
            <a:r>
              <a:rPr sz="1400" spc="-5" dirty="0">
                <a:latin typeface="Bell MT"/>
                <a:cs typeface="Bell MT"/>
              </a:rPr>
              <a:t>Specify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name for your certificate, paste </a:t>
            </a:r>
            <a:r>
              <a:rPr sz="1400" dirty="0">
                <a:latin typeface="Bell MT"/>
                <a:cs typeface="Bell MT"/>
              </a:rPr>
              <a:t>your </a:t>
            </a:r>
            <a:r>
              <a:rPr sz="1400" spc="-5" dirty="0">
                <a:latin typeface="Bell MT"/>
                <a:cs typeface="Bell MT"/>
              </a:rPr>
              <a:t>private key in Private key </a:t>
            </a:r>
            <a:r>
              <a:rPr sz="1400" dirty="0">
                <a:latin typeface="Bell MT"/>
                <a:cs typeface="Bell MT"/>
              </a:rPr>
              <a:t>box </a:t>
            </a:r>
            <a:r>
              <a:rPr sz="1400" spc="-5" dirty="0">
                <a:latin typeface="Bell MT"/>
                <a:cs typeface="Bell MT"/>
              </a:rPr>
              <a:t>text  field, paste </a:t>
            </a:r>
            <a:r>
              <a:rPr sz="1400" dirty="0">
                <a:latin typeface="Bell MT"/>
                <a:cs typeface="Bell MT"/>
              </a:rPr>
              <a:t>your </a:t>
            </a:r>
            <a:r>
              <a:rPr sz="1400" spc="-5" dirty="0">
                <a:latin typeface="Bell MT"/>
                <a:cs typeface="Bell MT"/>
              </a:rPr>
              <a:t>public key in Public </a:t>
            </a:r>
            <a:r>
              <a:rPr sz="1400" dirty="0">
                <a:latin typeface="Bell MT"/>
                <a:cs typeface="Bell MT"/>
              </a:rPr>
              <a:t>key </a:t>
            </a:r>
            <a:r>
              <a:rPr sz="1400" spc="-5" dirty="0">
                <a:latin typeface="Bell MT"/>
                <a:cs typeface="Bell MT"/>
              </a:rPr>
              <a:t>certificate </a:t>
            </a:r>
            <a:r>
              <a:rPr sz="1400" dirty="0">
                <a:latin typeface="Bell MT"/>
                <a:cs typeface="Bell MT"/>
              </a:rPr>
              <a:t>text </a:t>
            </a:r>
            <a:r>
              <a:rPr sz="1400" spc="-5" dirty="0">
                <a:latin typeface="Bell MT"/>
                <a:cs typeface="Bell MT"/>
              </a:rPr>
              <a:t>field, </a:t>
            </a:r>
            <a:r>
              <a:rPr sz="1400" dirty="0">
                <a:latin typeface="Bell MT"/>
                <a:cs typeface="Bell MT"/>
              </a:rPr>
              <a:t>and </a:t>
            </a:r>
            <a:r>
              <a:rPr sz="1400" spc="-5" dirty="0">
                <a:latin typeface="Bell MT"/>
                <a:cs typeface="Bell MT"/>
              </a:rPr>
              <a:t>paste if you  </a:t>
            </a:r>
            <a:r>
              <a:rPr sz="1400" dirty="0">
                <a:latin typeface="Bell MT"/>
                <a:cs typeface="Bell MT"/>
              </a:rPr>
              <a:t>have a SSL </a:t>
            </a:r>
            <a:r>
              <a:rPr sz="1400" spc="-5" dirty="0">
                <a:latin typeface="Bell MT"/>
                <a:cs typeface="Bell MT"/>
              </a:rPr>
              <a:t>certificate</a:t>
            </a:r>
            <a:r>
              <a:rPr sz="1400" spc="-2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chain.</a:t>
            </a:r>
            <a:endParaRPr sz="1400"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0050" y="1257300"/>
            <a:ext cx="6838950" cy="864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0750" y="4593844"/>
            <a:ext cx="5969000" cy="25850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4151502"/>
            <a:ext cx="47796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Bell MT"/>
                <a:cs typeface="Bell MT"/>
              </a:rPr>
              <a:t>Then come below </a:t>
            </a:r>
            <a:r>
              <a:rPr sz="1400" spc="-5" dirty="0">
                <a:latin typeface="Bell MT"/>
                <a:cs typeface="Bell MT"/>
              </a:rPr>
              <a:t>of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same </a:t>
            </a:r>
            <a:r>
              <a:rPr sz="1400" dirty="0">
                <a:latin typeface="Bell MT"/>
                <a:cs typeface="Bell MT"/>
              </a:rPr>
              <a:t>page </a:t>
            </a:r>
            <a:r>
              <a:rPr sz="1400" spc="-5" dirty="0">
                <a:latin typeface="Bell MT"/>
                <a:cs typeface="Bell MT"/>
              </a:rPr>
              <a:t>and click on </a:t>
            </a:r>
            <a:r>
              <a:rPr sz="1400" dirty="0">
                <a:latin typeface="Bell MT"/>
                <a:cs typeface="Bell MT"/>
              </a:rPr>
              <a:t>Next </a:t>
            </a:r>
            <a:r>
              <a:rPr sz="1400" spc="-5" dirty="0">
                <a:latin typeface="Bell MT"/>
                <a:cs typeface="Bell MT"/>
              </a:rPr>
              <a:t>to</a:t>
            </a:r>
            <a:r>
              <a:rPr sz="1400" spc="-1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continue.</a:t>
            </a:r>
            <a:endParaRPr sz="1400">
              <a:latin typeface="Bell MT"/>
              <a:cs typeface="Bel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335393"/>
            <a:ext cx="5970905" cy="2262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Bell MT"/>
                <a:cs typeface="Bell MT"/>
              </a:rPr>
              <a:t>Now we </a:t>
            </a:r>
            <a:r>
              <a:rPr sz="1400" spc="-5" dirty="0">
                <a:latin typeface="Bell MT"/>
                <a:cs typeface="Bell MT"/>
              </a:rPr>
              <a:t>need to configure health </a:t>
            </a:r>
            <a:r>
              <a:rPr sz="1400" dirty="0">
                <a:latin typeface="Bell MT"/>
                <a:cs typeface="Bell MT"/>
              </a:rPr>
              <a:t>checks.</a:t>
            </a:r>
            <a:endParaRPr sz="1400">
              <a:latin typeface="Bell MT"/>
              <a:cs typeface="Bel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791210">
              <a:lnSpc>
                <a:spcPct val="108000"/>
              </a:lnSpc>
              <a:spcBef>
                <a:spcPts val="5"/>
              </a:spcBef>
            </a:pPr>
            <a:r>
              <a:rPr sz="1400" b="1" spc="-5" dirty="0">
                <a:latin typeface="Bell MT"/>
                <a:cs typeface="Bell MT"/>
              </a:rPr>
              <a:t>Ping Protocol: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The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protocol to use to connect with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the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instance. Valid  values: TCP, HTTP, HTTPS, and</a:t>
            </a:r>
            <a:r>
              <a:rPr sz="1400" spc="10" dirty="0">
                <a:solidFill>
                  <a:srgbClr val="444444"/>
                </a:solidFill>
                <a:latin typeface="Bell MT"/>
                <a:cs typeface="Bell MT"/>
              </a:rPr>
              <a:t>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SSL</a:t>
            </a:r>
            <a:endParaRPr sz="1400">
              <a:latin typeface="Bell MT"/>
              <a:cs typeface="Bel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1900"/>
              </a:lnSpc>
            </a:pPr>
            <a:r>
              <a:rPr sz="1400" b="1" spc="-5" dirty="0">
                <a:latin typeface="Bell MT"/>
                <a:cs typeface="Bell MT"/>
              </a:rPr>
              <a:t>Ping Port: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The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port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to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use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to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connect with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the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instance, and check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the 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availability. If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the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load balancer fails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to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connect with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the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instance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at the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specified  port within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the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configured response timeout period,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the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instance is considered  unhealthy.</a:t>
            </a:r>
            <a:endParaRPr sz="1400">
              <a:latin typeface="Bell MT"/>
              <a:cs typeface="Bel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5" dirty="0">
                <a:latin typeface="Bell MT"/>
                <a:cs typeface="Bell MT"/>
              </a:rPr>
              <a:t>Ping Path: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The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destination for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the HTTP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or HTTPS</a:t>
            </a:r>
            <a:r>
              <a:rPr sz="1400" spc="-15" dirty="0">
                <a:solidFill>
                  <a:srgbClr val="444444"/>
                </a:solidFill>
                <a:latin typeface="Bell MT"/>
                <a:cs typeface="Bel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request.</a:t>
            </a:r>
            <a:endParaRPr sz="1400"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750" y="4643627"/>
            <a:ext cx="5969000" cy="2717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1676247"/>
            <a:ext cx="5940425" cy="276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910">
              <a:lnSpc>
                <a:spcPct val="107100"/>
              </a:lnSpc>
              <a:spcBef>
                <a:spcPts val="100"/>
              </a:spcBef>
            </a:pPr>
            <a:r>
              <a:rPr sz="1400" b="1" dirty="0">
                <a:solidFill>
                  <a:srgbClr val="444444"/>
                </a:solidFill>
                <a:latin typeface="Bell MT"/>
                <a:cs typeface="Bell MT"/>
              </a:rPr>
              <a:t>Response </a:t>
            </a:r>
            <a:r>
              <a:rPr sz="1400" b="1" spc="-5" dirty="0">
                <a:solidFill>
                  <a:srgbClr val="444444"/>
                </a:solidFill>
                <a:latin typeface="Bell MT"/>
                <a:cs typeface="Bell MT"/>
              </a:rPr>
              <a:t>Timeout: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The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amount of time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to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wait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when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receiving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a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response from 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the health check,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in seconds. Valid values: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2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to</a:t>
            </a:r>
            <a:r>
              <a:rPr sz="1400" spc="-35" dirty="0">
                <a:solidFill>
                  <a:srgbClr val="444444"/>
                </a:solidFill>
                <a:latin typeface="Bell MT"/>
                <a:cs typeface="Bell MT"/>
              </a:rPr>
              <a:t>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60</a:t>
            </a:r>
            <a:endParaRPr sz="1400">
              <a:latin typeface="Bell MT"/>
              <a:cs typeface="Bel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52780">
              <a:lnSpc>
                <a:spcPct val="107100"/>
              </a:lnSpc>
            </a:pPr>
            <a:r>
              <a:rPr sz="1400" b="1" spc="-5" dirty="0">
                <a:solidFill>
                  <a:srgbClr val="444444"/>
                </a:solidFill>
                <a:latin typeface="Bell MT"/>
                <a:cs typeface="Bell MT"/>
              </a:rPr>
              <a:t>HealthCheck Interval: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The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amount of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time between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health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checks of an 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individual instance, </a:t>
            </a:r>
            <a:r>
              <a:rPr sz="1400" spc="-10" dirty="0">
                <a:solidFill>
                  <a:srgbClr val="444444"/>
                </a:solidFill>
                <a:latin typeface="Bell MT"/>
                <a:cs typeface="Bell MT"/>
              </a:rPr>
              <a:t>in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seconds. Valid values: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5 to</a:t>
            </a:r>
            <a:r>
              <a:rPr sz="1400" spc="25" dirty="0">
                <a:solidFill>
                  <a:srgbClr val="444444"/>
                </a:solidFill>
                <a:latin typeface="Bell MT"/>
                <a:cs typeface="Bel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300</a:t>
            </a:r>
            <a:endParaRPr sz="1400">
              <a:latin typeface="Bell MT"/>
              <a:cs typeface="Bel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7900"/>
              </a:lnSpc>
              <a:spcBef>
                <a:spcPts val="5"/>
              </a:spcBef>
            </a:pPr>
            <a:r>
              <a:rPr sz="1400" b="1" spc="-5" dirty="0">
                <a:solidFill>
                  <a:srgbClr val="444444"/>
                </a:solidFill>
                <a:latin typeface="Bell MT"/>
                <a:cs typeface="Bell MT"/>
              </a:rPr>
              <a:t>Unhealthy Threshold: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The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number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of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consecutive </a:t>
            </a:r>
            <a:r>
              <a:rPr sz="1400" spc="-10" dirty="0">
                <a:solidFill>
                  <a:srgbClr val="444444"/>
                </a:solidFill>
                <a:latin typeface="Bell MT"/>
                <a:cs typeface="Bell MT"/>
              </a:rPr>
              <a:t>failed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health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checks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that must 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occur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before declaring an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EC2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instance unhealthy. Valid values: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2 to 10</a:t>
            </a:r>
            <a:endParaRPr sz="1400">
              <a:latin typeface="Bell MT"/>
              <a:cs typeface="Bel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274955">
              <a:lnSpc>
                <a:spcPct val="108000"/>
              </a:lnSpc>
              <a:spcBef>
                <a:spcPts val="5"/>
              </a:spcBef>
            </a:pPr>
            <a:r>
              <a:rPr sz="1400" b="1" spc="-5" dirty="0">
                <a:solidFill>
                  <a:srgbClr val="444444"/>
                </a:solidFill>
                <a:latin typeface="Bell MT"/>
                <a:cs typeface="Bell MT"/>
              </a:rPr>
              <a:t>Healthy Threshold: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The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number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of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consecutive successful health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checks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that  must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occur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before declaring an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EC2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instance healthy. Valid values: </a:t>
            </a:r>
            <a:r>
              <a:rPr sz="1400" dirty="0">
                <a:solidFill>
                  <a:srgbClr val="444444"/>
                </a:solidFill>
                <a:latin typeface="Bell MT"/>
                <a:cs typeface="Bell MT"/>
              </a:rPr>
              <a:t>2 to</a:t>
            </a:r>
            <a:r>
              <a:rPr sz="1400" spc="15" dirty="0">
                <a:solidFill>
                  <a:srgbClr val="444444"/>
                </a:solidFill>
                <a:latin typeface="Bell MT"/>
                <a:cs typeface="Bell MT"/>
              </a:rPr>
              <a:t> </a:t>
            </a:r>
            <a:r>
              <a:rPr sz="1400" spc="-5" dirty="0">
                <a:solidFill>
                  <a:srgbClr val="444444"/>
                </a:solidFill>
                <a:latin typeface="Bell MT"/>
                <a:cs typeface="Bell MT"/>
              </a:rPr>
              <a:t>10</a:t>
            </a:r>
            <a:endParaRPr sz="1400">
              <a:latin typeface="Bell MT"/>
              <a:cs typeface="Bell MT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400" dirty="0">
                <a:latin typeface="Bell MT"/>
                <a:cs typeface="Bell MT"/>
              </a:rPr>
              <a:t>Then </a:t>
            </a:r>
            <a:r>
              <a:rPr sz="1400" spc="-5" dirty="0">
                <a:latin typeface="Bell MT"/>
                <a:cs typeface="Bell MT"/>
              </a:rPr>
              <a:t>click on </a:t>
            </a:r>
            <a:r>
              <a:rPr sz="1400" dirty="0">
                <a:latin typeface="Bell MT"/>
                <a:cs typeface="Bell MT"/>
              </a:rPr>
              <a:t>Next </a:t>
            </a:r>
            <a:r>
              <a:rPr sz="1400" spc="-5" dirty="0">
                <a:latin typeface="Bell MT"/>
                <a:cs typeface="Bell MT"/>
              </a:rPr>
              <a:t>to</a:t>
            </a:r>
            <a:r>
              <a:rPr sz="1400" spc="-10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continue.</a:t>
            </a:r>
            <a:endParaRPr sz="1400">
              <a:latin typeface="Bell MT"/>
              <a:cs typeface="Bel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914005"/>
            <a:ext cx="4700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Bell MT"/>
                <a:cs typeface="Bell MT"/>
              </a:rPr>
              <a:t>Then select </a:t>
            </a:r>
            <a:r>
              <a:rPr sz="1400" spc="-5" dirty="0">
                <a:latin typeface="Bell MT"/>
                <a:cs typeface="Bell MT"/>
              </a:rPr>
              <a:t>your instances from the instances list and </a:t>
            </a:r>
            <a:r>
              <a:rPr sz="1400" dirty="0">
                <a:latin typeface="Bell MT"/>
                <a:cs typeface="Bell MT"/>
              </a:rPr>
              <a:t>click</a:t>
            </a:r>
            <a:r>
              <a:rPr sz="1400" spc="30" dirty="0">
                <a:latin typeface="Bell MT"/>
                <a:cs typeface="Bell MT"/>
              </a:rPr>
              <a:t> </a:t>
            </a:r>
            <a:r>
              <a:rPr sz="1400" spc="-10" dirty="0">
                <a:latin typeface="Bell MT"/>
                <a:cs typeface="Bell MT"/>
              </a:rPr>
              <a:t>next.</a:t>
            </a:r>
            <a:endParaRPr sz="1400"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650" y="1447800"/>
            <a:ext cx="6362700" cy="868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0750" y="5370195"/>
            <a:ext cx="5969000" cy="27755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4731384"/>
            <a:ext cx="5713095" cy="4362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1550"/>
              </a:lnSpc>
              <a:spcBef>
                <a:spcPts val="265"/>
              </a:spcBef>
            </a:pPr>
            <a:r>
              <a:rPr sz="1400" spc="-5" dirty="0">
                <a:latin typeface="Bell MT"/>
                <a:cs typeface="Bell MT"/>
              </a:rPr>
              <a:t>Specify </a:t>
            </a:r>
            <a:r>
              <a:rPr sz="1400" dirty="0">
                <a:latin typeface="Bell MT"/>
                <a:cs typeface="Bell MT"/>
              </a:rPr>
              <a:t>a Tag </a:t>
            </a:r>
            <a:r>
              <a:rPr sz="1400" spc="-5" dirty="0">
                <a:latin typeface="Bell MT"/>
                <a:cs typeface="Bell MT"/>
              </a:rPr>
              <a:t>name and specify </a:t>
            </a:r>
            <a:r>
              <a:rPr sz="1400" dirty="0">
                <a:latin typeface="Bell MT"/>
                <a:cs typeface="Bell MT"/>
              </a:rPr>
              <a:t>a </a:t>
            </a:r>
            <a:r>
              <a:rPr sz="1400" spc="-5" dirty="0">
                <a:latin typeface="Bell MT"/>
                <a:cs typeface="Bell MT"/>
              </a:rPr>
              <a:t>tag value, then click on below button Review  </a:t>
            </a:r>
            <a:r>
              <a:rPr sz="1400" dirty="0">
                <a:latin typeface="Bell MT"/>
                <a:cs typeface="Bell MT"/>
              </a:rPr>
              <a:t>and</a:t>
            </a:r>
            <a:r>
              <a:rPr sz="1400" spc="-5" dirty="0">
                <a:latin typeface="Bell MT"/>
                <a:cs typeface="Bell MT"/>
              </a:rPr>
              <a:t> </a:t>
            </a:r>
            <a:r>
              <a:rPr sz="1400" dirty="0">
                <a:latin typeface="Bell MT"/>
                <a:cs typeface="Bell MT"/>
              </a:rPr>
              <a:t>Create.</a:t>
            </a:r>
            <a:endParaRPr sz="1400">
              <a:latin typeface="Bell MT"/>
              <a:cs typeface="Bel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502395"/>
            <a:ext cx="591502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70"/>
              </a:spcBef>
            </a:pPr>
            <a:r>
              <a:rPr sz="1400" dirty="0">
                <a:latin typeface="Bell MT"/>
                <a:cs typeface="Bell MT"/>
              </a:rPr>
              <a:t>Check your </a:t>
            </a:r>
            <a:r>
              <a:rPr sz="1400" spc="-5" dirty="0">
                <a:latin typeface="Bell MT"/>
                <a:cs typeface="Bell MT"/>
              </a:rPr>
              <a:t>settings before submitting </a:t>
            </a:r>
            <a:r>
              <a:rPr sz="1400" dirty="0">
                <a:latin typeface="Bell MT"/>
                <a:cs typeface="Bell MT"/>
              </a:rPr>
              <a:t>your </a:t>
            </a:r>
            <a:r>
              <a:rPr sz="1400" spc="-5" dirty="0">
                <a:latin typeface="Bell MT"/>
                <a:cs typeface="Bell MT"/>
              </a:rPr>
              <a:t>changes </a:t>
            </a:r>
            <a:r>
              <a:rPr sz="1400" dirty="0">
                <a:latin typeface="Bell MT"/>
                <a:cs typeface="Bell MT"/>
              </a:rPr>
              <a:t>and then click Create </a:t>
            </a:r>
            <a:r>
              <a:rPr sz="1400" spc="-5" dirty="0">
                <a:latin typeface="Bell MT"/>
                <a:cs typeface="Bell MT"/>
              </a:rPr>
              <a:t>button  below.</a:t>
            </a:r>
            <a:endParaRPr sz="1400"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390650"/>
            <a:ext cx="6705600" cy="859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4655184"/>
            <a:ext cx="5965190" cy="4362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1550"/>
              </a:lnSpc>
              <a:spcBef>
                <a:spcPts val="265"/>
              </a:spcBef>
            </a:pPr>
            <a:r>
              <a:rPr sz="1400" spc="-5" dirty="0">
                <a:latin typeface="Bell MT"/>
                <a:cs typeface="Bell MT"/>
              </a:rPr>
              <a:t>After completion of creation </a:t>
            </a:r>
            <a:r>
              <a:rPr sz="1400" dirty="0">
                <a:latin typeface="Bell MT"/>
                <a:cs typeface="Bell MT"/>
              </a:rPr>
              <a:t>process </a:t>
            </a:r>
            <a:r>
              <a:rPr sz="1400" spc="-5" dirty="0">
                <a:latin typeface="Bell MT"/>
                <a:cs typeface="Bell MT"/>
              </a:rPr>
              <a:t>of ELB </a:t>
            </a:r>
            <a:r>
              <a:rPr sz="1400" dirty="0">
                <a:latin typeface="Bell MT"/>
                <a:cs typeface="Bell MT"/>
              </a:rPr>
              <a:t>you can </a:t>
            </a:r>
            <a:r>
              <a:rPr sz="1400" spc="-5" dirty="0">
                <a:latin typeface="Bell MT"/>
                <a:cs typeface="Bell MT"/>
              </a:rPr>
              <a:t>find it </a:t>
            </a:r>
            <a:r>
              <a:rPr sz="1400" spc="-10" dirty="0">
                <a:latin typeface="Bell MT"/>
                <a:cs typeface="Bell MT"/>
              </a:rPr>
              <a:t>under </a:t>
            </a:r>
            <a:r>
              <a:rPr sz="1400" dirty="0">
                <a:latin typeface="Bell MT"/>
                <a:cs typeface="Bell MT"/>
              </a:rPr>
              <a:t>the </a:t>
            </a:r>
            <a:r>
              <a:rPr sz="1400" spc="-5" dirty="0">
                <a:latin typeface="Bell MT"/>
                <a:cs typeface="Bell MT"/>
              </a:rPr>
              <a:t>ELB </a:t>
            </a:r>
            <a:r>
              <a:rPr sz="1400" dirty="0">
                <a:latin typeface="Bell MT"/>
                <a:cs typeface="Bell MT"/>
              </a:rPr>
              <a:t>section  on EC2</a:t>
            </a:r>
            <a:r>
              <a:rPr sz="1400" spc="-25" dirty="0">
                <a:latin typeface="Bell MT"/>
                <a:cs typeface="Bell MT"/>
              </a:rPr>
              <a:t> </a:t>
            </a:r>
            <a:r>
              <a:rPr sz="1400" spc="-5" dirty="0">
                <a:latin typeface="Bell MT"/>
                <a:cs typeface="Bell MT"/>
              </a:rPr>
              <a:t>page.</a:t>
            </a:r>
            <a:endParaRPr sz="1400">
              <a:latin typeface="Bell MT"/>
              <a:cs typeface="Bell M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</TotalTime>
  <Words>839</Words>
  <Application>Microsoft Office PowerPoint</Application>
  <PresentationFormat>Custom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22.2 ELASTIC LOAD BALANCER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22. ELASTIC LOAD BALANCER</dc:title>
  <dc:creator>Windows User</dc:creator>
  <cp:lastModifiedBy>Godwill Ngwanah</cp:lastModifiedBy>
  <cp:revision>2</cp:revision>
  <dcterms:created xsi:type="dcterms:W3CDTF">2020-04-25T22:21:09Z</dcterms:created>
  <dcterms:modified xsi:type="dcterms:W3CDTF">2020-04-27T01:11:21Z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2018-12-28T00:00:00Z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2020-04-25T00:00:00Z</vt:filetime>
  </property>
</Properties>
</file>