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0" d="100"/>
          <a:sy n="40" d="100"/>
        </p:scale>
        <p:origin x="-2220" y="-11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40796" y="2138680"/>
            <a:ext cx="6488515" cy="2851573"/>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40796" y="5034125"/>
            <a:ext cx="6491034" cy="2732758"/>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1425789"/>
            <a:ext cx="1700213" cy="812649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77825" y="1425789"/>
            <a:ext cx="4974696" cy="812649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8277" y="2053133"/>
            <a:ext cx="6423025" cy="21244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277" y="4217273"/>
            <a:ext cx="6423025" cy="235403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77825"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841221"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77825" y="2892812"/>
            <a:ext cx="3338766" cy="1028101"/>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838597" y="2899844"/>
            <a:ext cx="3340078" cy="1021070"/>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77825" y="3920913"/>
            <a:ext cx="3338766"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838597" y="3920913"/>
            <a:ext cx="3340078"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63821" cy="1782233"/>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8" y="802008"/>
            <a:ext cx="2266950" cy="1811937"/>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66738" y="2613942"/>
            <a:ext cx="2266950" cy="7128933"/>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954382" y="2613942"/>
            <a:ext cx="4224293" cy="7128933"/>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16143" y="1727779"/>
            <a:ext cx="4344988" cy="6416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614527" y="8357269"/>
            <a:ext cx="128461" cy="2423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03767" y="1835243"/>
            <a:ext cx="1828673" cy="246771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503767" y="4410809"/>
            <a:ext cx="1826154" cy="339812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74908" y="9911198"/>
            <a:ext cx="503767" cy="5693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880620" y="1870358"/>
            <a:ext cx="3816033" cy="613088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7872" y="9069587"/>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620823" y="9698321"/>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872" y="-11140"/>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620823" y="-11138"/>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77825" y="1097856"/>
            <a:ext cx="6800850" cy="1782233"/>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377825" y="3017915"/>
            <a:ext cx="6800850" cy="684377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377825" y="9911198"/>
            <a:ext cx="1763183"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4/26/2020</a:t>
            </a:fld>
            <a:endParaRPr lang="en-US"/>
          </a:p>
        </p:txBody>
      </p:sp>
      <p:sp>
        <p:nvSpPr>
          <p:cNvPr id="22" name="Footer Placeholder 21"/>
          <p:cNvSpPr>
            <a:spLocks noGrp="1"/>
          </p:cNvSpPr>
          <p:nvPr>
            <p:ph type="ftr" sz="quarter" idx="3"/>
          </p:nvPr>
        </p:nvSpPr>
        <p:spPr>
          <a:xfrm>
            <a:off x="2203979" y="9911198"/>
            <a:ext cx="2770717"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548967" y="9911198"/>
            <a:ext cx="629708" cy="5693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5716" y="315606"/>
            <a:ext cx="7586703" cy="101230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aws.amazon.com/cloudfront/" TargetMode="External"/><Relationship Id="rId2" Type="http://schemas.openxmlformats.org/officeDocument/2006/relationships/hyperlink" Target="http://aws.amazon.com/s3/" TargetMode="Externa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hyperlink" Target="http://s3browser.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AmazonS3/latest/dev/crr-walkthrough1.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ironsmith.s3.amazonaws.com/photos/mypicture.jp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doc.s3.amazonaws.com/2006-03-01/AmazonS3.wsd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docs.aws.amazon.com/AmazonS3/latest/dev/Introduction.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944015"/>
            <a:ext cx="5758180" cy="2061013"/>
          </a:xfrm>
          <a:prstGeom prst="rect">
            <a:avLst/>
          </a:prstGeom>
        </p:spPr>
        <p:txBody>
          <a:bodyPr vert="horz" wrap="square" lIns="0" tIns="12700" rIns="0" bIns="0" rtlCol="0">
            <a:spAutoFit/>
          </a:bodyPr>
          <a:lstStyle/>
          <a:p>
            <a:pPr algn="ctr">
              <a:lnSpc>
                <a:spcPct val="100000"/>
              </a:lnSpc>
              <a:spcBef>
                <a:spcPts val="1365"/>
              </a:spcBef>
            </a:pPr>
            <a:r>
              <a:rPr sz="1800" b="1" dirty="0" smtClean="0">
                <a:latin typeface="DejaVu Sans"/>
                <a:cs typeface="DejaVu Sans"/>
              </a:rPr>
              <a:t>AWS </a:t>
            </a:r>
            <a:r>
              <a:rPr sz="1800" b="1" dirty="0">
                <a:latin typeface="DejaVu Sans"/>
                <a:cs typeface="DejaVu Sans"/>
              </a:rPr>
              <a:t>S3</a:t>
            </a:r>
            <a:endParaRPr sz="1800" dirty="0">
              <a:latin typeface="DejaVu Sans"/>
              <a:cs typeface="DejaVu Sans"/>
            </a:endParaRPr>
          </a:p>
          <a:p>
            <a:pPr>
              <a:lnSpc>
                <a:spcPct val="100000"/>
              </a:lnSpc>
            </a:pPr>
            <a:endParaRPr sz="1800" dirty="0">
              <a:latin typeface="DejaVu Sans"/>
              <a:cs typeface="DejaVu Sans"/>
            </a:endParaRPr>
          </a:p>
          <a:p>
            <a:pPr>
              <a:lnSpc>
                <a:spcPct val="100000"/>
              </a:lnSpc>
              <a:spcBef>
                <a:spcPts val="40"/>
              </a:spcBef>
            </a:pPr>
            <a:endParaRPr sz="1550" dirty="0">
              <a:latin typeface="DejaVu Sans"/>
              <a:cs typeface="DejaVu Sans"/>
            </a:endParaRPr>
          </a:p>
          <a:p>
            <a:pPr marL="12700">
              <a:lnSpc>
                <a:spcPct val="100000"/>
              </a:lnSpc>
            </a:pPr>
            <a:r>
              <a:rPr sz="1400" b="1" dirty="0">
                <a:latin typeface="DejaVu Sans"/>
                <a:cs typeface="DejaVu Sans"/>
              </a:rPr>
              <a:t>Introduction</a:t>
            </a:r>
            <a:endParaRPr sz="1400" dirty="0">
              <a:latin typeface="DejaVu Sans"/>
              <a:cs typeface="DejaVu Sans"/>
            </a:endParaRPr>
          </a:p>
          <a:p>
            <a:pPr marL="12700" marR="5080" algn="just">
              <a:lnSpc>
                <a:spcPct val="152600"/>
              </a:lnSpc>
              <a:spcBef>
                <a:spcPts val="390"/>
              </a:spcBef>
            </a:pPr>
            <a:r>
              <a:rPr sz="1400" dirty="0">
                <a:latin typeface="DejaVu Sans"/>
                <a:cs typeface="DejaVu Sans"/>
              </a:rPr>
              <a:t>AWS Simple Storage Service (S3) is a storage over cloud. You can store and  retrieve any amount of data and can be accessed from the Internet. It is  reliable online storage which supports all types of contents.</a:t>
            </a:r>
          </a:p>
        </p:txBody>
      </p:sp>
      <p:sp>
        <p:nvSpPr>
          <p:cNvPr id="3" name="object 3"/>
          <p:cNvSpPr txBox="1"/>
          <p:nvPr/>
        </p:nvSpPr>
        <p:spPr>
          <a:xfrm>
            <a:off x="902004" y="4618101"/>
            <a:ext cx="5759450" cy="1619482"/>
          </a:xfrm>
          <a:prstGeom prst="rect">
            <a:avLst/>
          </a:prstGeom>
        </p:spPr>
        <p:txBody>
          <a:bodyPr vert="horz" wrap="square" lIns="0" tIns="12700" rIns="0" bIns="0" rtlCol="0">
            <a:spAutoFit/>
          </a:bodyPr>
          <a:lstStyle/>
          <a:p>
            <a:pPr marL="12700" marR="5080" algn="just">
              <a:lnSpc>
                <a:spcPct val="152700"/>
              </a:lnSpc>
              <a:spcBef>
                <a:spcPts val="100"/>
              </a:spcBef>
            </a:pPr>
            <a:r>
              <a:rPr sz="1400" dirty="0">
                <a:latin typeface="DejaVu Sans"/>
                <a:cs typeface="DejaVu Sans"/>
              </a:rPr>
              <a:t>For beginners to understand easily, it is similar to Google Drive or One Drive  but with some advanced features. About the advanced features of S3 you will  study in this chapter later on. AWS S3 provides developers access to the same  highly scalable, fast, cheap and reliable data storage infrastructure.</a:t>
            </a:r>
          </a:p>
        </p:txBody>
      </p:sp>
      <p:sp>
        <p:nvSpPr>
          <p:cNvPr id="4" name="object 4"/>
          <p:cNvSpPr txBox="1"/>
          <p:nvPr/>
        </p:nvSpPr>
        <p:spPr>
          <a:xfrm>
            <a:off x="902004" y="6502019"/>
            <a:ext cx="5758180" cy="1288558"/>
          </a:xfrm>
          <a:prstGeom prst="rect">
            <a:avLst/>
          </a:prstGeom>
        </p:spPr>
        <p:txBody>
          <a:bodyPr vert="horz" wrap="square" lIns="0" tIns="11430" rIns="0" bIns="0" rtlCol="0">
            <a:spAutoFit/>
          </a:bodyPr>
          <a:lstStyle/>
          <a:p>
            <a:pPr marL="12700" marR="5080" algn="just">
              <a:lnSpc>
                <a:spcPct val="152600"/>
              </a:lnSpc>
              <a:spcBef>
                <a:spcPts val="90"/>
              </a:spcBef>
            </a:pPr>
            <a:r>
              <a:rPr sz="1400" dirty="0">
                <a:latin typeface="DejaVu Sans"/>
                <a:cs typeface="DejaVu Sans"/>
              </a:rPr>
              <a:t>AWS created S3 which is easy to use and manage. Using S3 you can create  folders which is known as bucket and upload files which is known as objects.  While you upload or download objects, you can apply permissions which can  grant or deny access to others.</a:t>
            </a:r>
            <a:endParaRPr sz="1400">
              <a:latin typeface="DejaVu Sans"/>
              <a:cs typeface="DejaVu Sans"/>
            </a:endParaRPr>
          </a:p>
        </p:txBody>
      </p:sp>
      <p:sp>
        <p:nvSpPr>
          <p:cNvPr id="5" name="object 5"/>
          <p:cNvSpPr txBox="1"/>
          <p:nvPr/>
        </p:nvSpPr>
        <p:spPr>
          <a:xfrm>
            <a:off x="902004" y="8384540"/>
            <a:ext cx="5758180" cy="958917"/>
          </a:xfrm>
          <a:prstGeom prst="rect">
            <a:avLst/>
          </a:prstGeom>
        </p:spPr>
        <p:txBody>
          <a:bodyPr vert="horz" wrap="square" lIns="0" tIns="11430" rIns="0" bIns="0" rtlCol="0">
            <a:spAutoFit/>
          </a:bodyPr>
          <a:lstStyle/>
          <a:p>
            <a:pPr marL="12700" marR="5080" algn="just">
              <a:lnSpc>
                <a:spcPct val="152500"/>
              </a:lnSpc>
              <a:spcBef>
                <a:spcPts val="90"/>
              </a:spcBef>
            </a:pPr>
            <a:r>
              <a:rPr sz="1400" dirty="0">
                <a:latin typeface="DejaVu Sans"/>
                <a:cs typeface="DejaVu Sans"/>
              </a:rPr>
              <a:t>However, you know that main purpose of S3 is to store objects within buckets  with permissions over public or private networks. In addition some basic  purposes of S3 storage are listed below:</a:t>
            </a:r>
            <a:endParaRPr sz="1400">
              <a:latin typeface="DejaVu Sans"/>
              <a:cs typeface="DejaVu Sans"/>
            </a:endParaRPr>
          </a:p>
        </p:txBody>
      </p:sp>
      <p:sp>
        <p:nvSpPr>
          <p:cNvPr id="6" name="Rectangle 5"/>
          <p:cNvSpPr/>
          <p:nvPr/>
        </p:nvSpPr>
        <p:spPr>
          <a:xfrm>
            <a:off x="654050" y="1231900"/>
            <a:ext cx="6597650" cy="646331"/>
          </a:xfrm>
          <a:prstGeom prst="rect">
            <a:avLst/>
          </a:prstGeom>
        </p:spPr>
        <p:txBody>
          <a:bodyPr wrap="square">
            <a:spAutoFit/>
          </a:bodyPr>
          <a:lstStyle/>
          <a:p>
            <a:pPr algn="ctr">
              <a:lnSpc>
                <a:spcPct val="100000"/>
              </a:lnSpc>
              <a:spcBef>
                <a:spcPts val="100"/>
              </a:spcBef>
            </a:pPr>
            <a:r>
              <a:rPr lang="en-US" sz="3600" b="1" dirty="0" smtClean="0">
                <a:latin typeface="+mj-lt"/>
                <a:cs typeface="DejaVu Sans"/>
              </a:rPr>
              <a:t>23.2 Simple </a:t>
            </a:r>
            <a:r>
              <a:rPr lang="en-US" sz="3600" b="1" dirty="0">
                <a:latin typeface="+mj-lt"/>
                <a:cs typeface="DejaVu Sans"/>
              </a:rPr>
              <a:t>Storage Service (S3)</a:t>
            </a:r>
            <a:endParaRPr lang="en-US" sz="3600" b="1" dirty="0">
              <a:latin typeface="+mj-lt"/>
              <a:cs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565988"/>
            <a:ext cx="4954905" cy="828432"/>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Server Access Logging:</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Set up access log records that provide details about access requests.</a:t>
            </a:r>
            <a:endParaRPr sz="1400">
              <a:latin typeface="DejaVu Sans"/>
              <a:cs typeface="DejaVu Sans"/>
            </a:endParaRPr>
          </a:p>
        </p:txBody>
      </p:sp>
      <p:sp>
        <p:nvSpPr>
          <p:cNvPr id="3" name="object 3"/>
          <p:cNvSpPr txBox="1"/>
          <p:nvPr/>
        </p:nvSpPr>
        <p:spPr>
          <a:xfrm>
            <a:off x="902004" y="2695273"/>
            <a:ext cx="5732780" cy="1366520"/>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Encryption</a:t>
            </a:r>
            <a:endParaRPr sz="1400">
              <a:latin typeface="DejaVu Sans"/>
              <a:cs typeface="DejaVu Sans"/>
            </a:endParaRPr>
          </a:p>
          <a:p>
            <a:pPr marL="12700" marR="5080">
              <a:lnSpc>
                <a:spcPct val="117400"/>
              </a:lnSpc>
              <a:spcBef>
                <a:spcPts val="980"/>
              </a:spcBef>
            </a:pPr>
            <a:r>
              <a:rPr sz="1400" dirty="0">
                <a:latin typeface="DejaVu Sans"/>
                <a:cs typeface="DejaVu Sans"/>
              </a:rPr>
              <a:t>Data Security point of view encryption is important feature. AWS S3 allows you  to encrypt your data stored in bucket both at rest and in transit. To encrypt  data in transit secure socket layer (SSL) and client side encryption (CSE) is  recommended.</a:t>
            </a:r>
            <a:endParaRPr sz="1400">
              <a:latin typeface="DejaVu Sans"/>
              <a:cs typeface="DejaVu Sans"/>
            </a:endParaRPr>
          </a:p>
        </p:txBody>
      </p:sp>
      <p:sp>
        <p:nvSpPr>
          <p:cNvPr id="4" name="object 4"/>
          <p:cNvSpPr txBox="1"/>
          <p:nvPr/>
        </p:nvSpPr>
        <p:spPr>
          <a:xfrm>
            <a:off x="902004" y="4574745"/>
            <a:ext cx="5398135" cy="866140"/>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Event Notifications</a:t>
            </a:r>
            <a:endParaRPr sz="1400">
              <a:latin typeface="DejaVu Sans"/>
              <a:cs typeface="DejaVu Sans"/>
            </a:endParaRPr>
          </a:p>
          <a:p>
            <a:pPr marL="12700" marR="5080">
              <a:lnSpc>
                <a:spcPct val="117900"/>
              </a:lnSpc>
              <a:spcBef>
                <a:spcPts val="975"/>
              </a:spcBef>
            </a:pPr>
            <a:r>
              <a:rPr sz="1400" dirty="0">
                <a:latin typeface="DejaVu Sans"/>
                <a:cs typeface="DejaVu Sans"/>
              </a:rPr>
              <a:t>Event notification allows to send alerts, run workflows or trigger actions in  response of condition match.</a:t>
            </a:r>
            <a:endParaRPr sz="1400">
              <a:latin typeface="DejaVu Sans"/>
              <a:cs typeface="DejaVu Sans"/>
            </a:endParaRPr>
          </a:p>
        </p:txBody>
      </p:sp>
      <p:sp>
        <p:nvSpPr>
          <p:cNvPr id="5" name="object 5"/>
          <p:cNvSpPr txBox="1"/>
          <p:nvPr/>
        </p:nvSpPr>
        <p:spPr>
          <a:xfrm>
            <a:off x="902004" y="5954219"/>
            <a:ext cx="5745480" cy="3583481"/>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Multipart Upload</a:t>
            </a:r>
            <a:endParaRPr sz="1400">
              <a:latin typeface="DejaVu Sans"/>
              <a:cs typeface="DejaVu Sans"/>
            </a:endParaRPr>
          </a:p>
          <a:p>
            <a:pPr marL="12700" marR="5080">
              <a:lnSpc>
                <a:spcPct val="117100"/>
              </a:lnSpc>
              <a:spcBef>
                <a:spcPts val="980"/>
              </a:spcBef>
            </a:pPr>
            <a:r>
              <a:rPr sz="1400" dirty="0">
                <a:latin typeface="DejaVu Sans"/>
                <a:cs typeface="DejaVu Sans"/>
              </a:rPr>
              <a:t>Any object which size is more than 100 MB is recommended to upload using  multipart upload API. For better network utilization and through parallel  transfer of object, multipart upload plays a significant role. This facilitates you  to upload objects of large size as a set of parts which gives better performance.  This also gives ability to pause and resume upload objects. The current limit of  maximum size to upload on S3 is 5 GB.</a:t>
            </a:r>
            <a:endParaRPr sz="1400">
              <a:latin typeface="DejaVu Sans"/>
              <a:cs typeface="DejaVu Sans"/>
            </a:endParaRPr>
          </a:p>
          <a:p>
            <a:pPr>
              <a:lnSpc>
                <a:spcPct val="100000"/>
              </a:lnSpc>
              <a:spcBef>
                <a:spcPts val="10"/>
              </a:spcBef>
            </a:pPr>
            <a:endParaRPr sz="1100">
              <a:latin typeface="DejaVu Sans"/>
              <a:cs typeface="DejaVu Sans"/>
            </a:endParaRPr>
          </a:p>
          <a:p>
            <a:pPr marL="12700">
              <a:lnSpc>
                <a:spcPct val="100000"/>
              </a:lnSpc>
            </a:pPr>
            <a:r>
              <a:rPr sz="1400" dirty="0">
                <a:latin typeface="DejaVu Sans"/>
                <a:cs typeface="DejaVu Sans"/>
              </a:rPr>
              <a:t>Multipart upload process defined in three steps:</a:t>
            </a:r>
            <a:endParaRPr sz="1400">
              <a:latin typeface="DejaVu Sans"/>
              <a:cs typeface="DejaVu Sans"/>
            </a:endParaRPr>
          </a:p>
          <a:p>
            <a:pPr>
              <a:lnSpc>
                <a:spcPct val="100000"/>
              </a:lnSpc>
              <a:spcBef>
                <a:spcPts val="50"/>
              </a:spcBef>
            </a:pPr>
            <a:endParaRPr sz="1050">
              <a:latin typeface="DejaVu Sans"/>
              <a:cs typeface="DejaVu Sans"/>
            </a:endParaRPr>
          </a:p>
          <a:p>
            <a:pPr marL="697865" indent="-229235">
              <a:lnSpc>
                <a:spcPct val="100000"/>
              </a:lnSpc>
              <a:buAutoNum type="alphaLcPeriod"/>
              <a:tabLst>
                <a:tab pos="698500" algn="l"/>
              </a:tabLst>
            </a:pPr>
            <a:r>
              <a:rPr sz="1400" dirty="0">
                <a:latin typeface="DejaVu Sans"/>
                <a:cs typeface="DejaVu Sans"/>
              </a:rPr>
              <a:t>Initiation</a:t>
            </a:r>
            <a:endParaRPr sz="1400">
              <a:latin typeface="DejaVu Sans"/>
              <a:cs typeface="DejaVu Sans"/>
            </a:endParaRPr>
          </a:p>
          <a:p>
            <a:pPr marL="697865" indent="-229235">
              <a:lnSpc>
                <a:spcPct val="100000"/>
              </a:lnSpc>
              <a:spcBef>
                <a:spcPts val="969"/>
              </a:spcBef>
              <a:buAutoNum type="alphaLcPeriod"/>
              <a:tabLst>
                <a:tab pos="698500" algn="l"/>
              </a:tabLst>
            </a:pPr>
            <a:r>
              <a:rPr sz="1400" dirty="0">
                <a:latin typeface="DejaVu Sans"/>
                <a:cs typeface="DejaVu Sans"/>
              </a:rPr>
              <a:t>Uploading the parts of objects</a:t>
            </a:r>
            <a:endParaRPr sz="1400">
              <a:latin typeface="DejaVu Sans"/>
              <a:cs typeface="DejaVu Sans"/>
            </a:endParaRPr>
          </a:p>
          <a:p>
            <a:pPr marL="697865" indent="-229235">
              <a:lnSpc>
                <a:spcPct val="100000"/>
              </a:lnSpc>
              <a:spcBef>
                <a:spcPts val="960"/>
              </a:spcBef>
              <a:buAutoNum type="alphaLcPeriod"/>
              <a:tabLst>
                <a:tab pos="698500" algn="l"/>
              </a:tabLst>
            </a:pPr>
            <a:r>
              <a:rPr sz="1400" dirty="0">
                <a:latin typeface="DejaVu Sans"/>
                <a:cs typeface="DejaVu Sans"/>
              </a:rPr>
              <a:t>Completion or Finalization</a:t>
            </a:r>
            <a:endParaRPr sz="1400">
              <a:latin typeface="DejaVu Sans"/>
              <a:cs typeface="DejaVu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5001514"/>
            <a:ext cx="440055" cy="444352"/>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Note:</a:t>
            </a:r>
            <a:endParaRPr sz="1400">
              <a:latin typeface="DejaVu Sans"/>
              <a:cs typeface="DejaVu Sans"/>
            </a:endParaRPr>
          </a:p>
        </p:txBody>
      </p:sp>
      <p:sp>
        <p:nvSpPr>
          <p:cNvPr id="3" name="object 3"/>
          <p:cNvSpPr txBox="1"/>
          <p:nvPr/>
        </p:nvSpPr>
        <p:spPr>
          <a:xfrm>
            <a:off x="914704" y="5398211"/>
            <a:ext cx="5745480" cy="1480598"/>
          </a:xfrm>
          <a:prstGeom prst="rect">
            <a:avLst/>
          </a:prstGeom>
          <a:solidFill>
            <a:srgbClr val="FFFFFF"/>
          </a:solidFill>
        </p:spPr>
        <p:txBody>
          <a:bodyPr vert="horz" wrap="square" lIns="0" tIns="0" rIns="0" bIns="0" rtlCol="0">
            <a:spAutoFit/>
          </a:bodyPr>
          <a:lstStyle/>
          <a:p>
            <a:pPr>
              <a:lnSpc>
                <a:spcPts val="1610"/>
              </a:lnSpc>
              <a:tabLst>
                <a:tab pos="322580" algn="l"/>
                <a:tab pos="1235710" algn="l"/>
                <a:tab pos="1466850" algn="l"/>
                <a:tab pos="2269490" algn="l"/>
                <a:tab pos="3091180" algn="l"/>
                <a:tab pos="3635375" algn="l"/>
                <a:tab pos="4620895" algn="l"/>
              </a:tabLst>
            </a:pPr>
            <a:r>
              <a:rPr sz="1400" b="1" dirty="0">
                <a:latin typeface="DejaVu Sans"/>
                <a:cs typeface="DejaVu Sans"/>
              </a:rPr>
              <a:t>S3	Browser </a:t>
            </a:r>
            <a:r>
              <a:rPr sz="1400" dirty="0">
                <a:latin typeface="DejaVu Sans"/>
                <a:cs typeface="DejaVu Sans"/>
              </a:rPr>
              <a:t>is	a	freeware	Windows	client	for </a:t>
            </a:r>
            <a:r>
              <a:rPr sz="1400" u="sng" dirty="0">
                <a:solidFill>
                  <a:srgbClr val="0000FF"/>
                </a:solidFill>
                <a:uFill>
                  <a:solidFill>
                    <a:srgbClr val="0000FF"/>
                  </a:solidFill>
                </a:uFill>
                <a:latin typeface="DejaVu Sans"/>
                <a:cs typeface="DejaVu Sans"/>
                <a:hlinkClick r:id="rId2"/>
              </a:rPr>
              <a:t>Amazon	S3</a:t>
            </a:r>
            <a:r>
              <a:rPr sz="1400" dirty="0">
                <a:solidFill>
                  <a:srgbClr val="0000FF"/>
                </a:solidFill>
                <a:latin typeface="DejaVu Sans"/>
                <a:cs typeface="DejaVu Sans"/>
                <a:hlinkClick r:id="rId2"/>
              </a:rPr>
              <a:t> </a:t>
            </a:r>
            <a:r>
              <a:rPr sz="1400" dirty="0">
                <a:latin typeface="DejaVu Sans"/>
                <a:cs typeface="DejaVu Sans"/>
              </a:rPr>
              <a:t>and </a:t>
            </a:r>
            <a:r>
              <a:rPr sz="1400" u="sng" dirty="0">
                <a:solidFill>
                  <a:srgbClr val="0000FF"/>
                </a:solidFill>
                <a:uFill>
                  <a:solidFill>
                    <a:srgbClr val="0000FF"/>
                  </a:solidFill>
                </a:uFill>
                <a:latin typeface="DejaVu Sans"/>
                <a:cs typeface="DejaVu Sans"/>
                <a:hlinkClick r:id="rId3"/>
              </a:rPr>
              <a:t>Amazon</a:t>
            </a:r>
            <a:endParaRPr sz="1400">
              <a:latin typeface="DejaVu Sans"/>
              <a:cs typeface="DejaVu Sans"/>
            </a:endParaRPr>
          </a:p>
          <a:p>
            <a:pPr>
              <a:lnSpc>
                <a:spcPct val="100000"/>
              </a:lnSpc>
              <a:spcBef>
                <a:spcPts val="25"/>
              </a:spcBef>
            </a:pPr>
            <a:r>
              <a:rPr sz="1400" u="sng" dirty="0">
                <a:solidFill>
                  <a:srgbClr val="0000FF"/>
                </a:solidFill>
                <a:uFill>
                  <a:solidFill>
                    <a:srgbClr val="0000FF"/>
                  </a:solidFill>
                </a:uFill>
                <a:latin typeface="DejaVu Sans"/>
                <a:cs typeface="DejaVu Sans"/>
                <a:hlinkClick r:id="rId3"/>
              </a:rPr>
              <a:t>CloudFront</a:t>
            </a:r>
            <a:r>
              <a:rPr sz="1400" dirty="0">
                <a:latin typeface="DejaVu Sans"/>
                <a:cs typeface="DejaVu Sans"/>
              </a:rPr>
              <a:t>. Amazon  S3 provides  a  simple  web  services  interface that can  be</a:t>
            </a:r>
            <a:endParaRPr sz="1400">
              <a:latin typeface="DejaVu Sans"/>
              <a:cs typeface="DejaVu Sans"/>
            </a:endParaRPr>
          </a:p>
          <a:p>
            <a:pPr>
              <a:lnSpc>
                <a:spcPct val="101400"/>
              </a:lnSpc>
              <a:spcBef>
                <a:spcPts val="10"/>
              </a:spcBef>
            </a:pPr>
            <a:r>
              <a:rPr sz="1400" dirty="0">
                <a:latin typeface="DejaVu Sans"/>
                <a:cs typeface="DejaVu Sans"/>
              </a:rPr>
              <a:t>used to store and retrieve any amount of data, at any time, from anywhere on  the  web. Amazon  CloudFront is  a  content  delivery network  (CDN).  It can be</a:t>
            </a:r>
            <a:endParaRPr sz="1400">
              <a:latin typeface="DejaVu Sans"/>
              <a:cs typeface="DejaVu Sans"/>
            </a:endParaRPr>
          </a:p>
        </p:txBody>
      </p:sp>
      <p:sp>
        <p:nvSpPr>
          <p:cNvPr id="4" name="object 4"/>
          <p:cNvSpPr txBox="1"/>
          <p:nvPr/>
        </p:nvSpPr>
        <p:spPr>
          <a:xfrm>
            <a:off x="914704" y="6267196"/>
            <a:ext cx="4779645" cy="410369"/>
          </a:xfrm>
          <a:prstGeom prst="rect">
            <a:avLst/>
          </a:prstGeom>
          <a:solidFill>
            <a:srgbClr val="FFFFFF"/>
          </a:solidFill>
        </p:spPr>
        <p:txBody>
          <a:bodyPr vert="horz" wrap="square" lIns="0" tIns="0" rIns="0" bIns="0" rtlCol="0">
            <a:spAutoFit/>
          </a:bodyPr>
          <a:lstStyle/>
          <a:p>
            <a:pPr>
              <a:lnSpc>
                <a:spcPts val="1610"/>
              </a:lnSpc>
            </a:pPr>
            <a:r>
              <a:rPr sz="1400" dirty="0">
                <a:latin typeface="DejaVu Sans"/>
                <a:cs typeface="DejaVu Sans"/>
              </a:rPr>
              <a:t>used to deliver your files using a global network of edge locations.</a:t>
            </a:r>
            <a:endParaRPr sz="1400">
              <a:latin typeface="DejaVu Sans"/>
              <a:cs typeface="DejaVu Sans"/>
            </a:endParaRPr>
          </a:p>
        </p:txBody>
      </p:sp>
      <p:sp>
        <p:nvSpPr>
          <p:cNvPr id="5" name="object 5"/>
          <p:cNvSpPr txBox="1"/>
          <p:nvPr/>
        </p:nvSpPr>
        <p:spPr>
          <a:xfrm>
            <a:off x="902004" y="6539484"/>
            <a:ext cx="4887595" cy="444352"/>
          </a:xfrm>
          <a:prstGeom prst="rect">
            <a:avLst/>
          </a:prstGeom>
        </p:spPr>
        <p:txBody>
          <a:bodyPr vert="horz" wrap="square" lIns="0" tIns="13335" rIns="0" bIns="0" rtlCol="0">
            <a:spAutoFit/>
          </a:bodyPr>
          <a:lstStyle/>
          <a:p>
            <a:pPr marL="12700">
              <a:lnSpc>
                <a:spcPct val="100000"/>
              </a:lnSpc>
              <a:spcBef>
                <a:spcPts val="105"/>
              </a:spcBef>
            </a:pPr>
            <a:r>
              <a:rPr sz="1400" dirty="0">
                <a:latin typeface="DejaVu Sans"/>
                <a:cs typeface="DejaVu Sans"/>
              </a:rPr>
              <a:t>You can download S3 Browser from the link </a:t>
            </a:r>
            <a:r>
              <a:rPr sz="1400" u="sng" dirty="0">
                <a:solidFill>
                  <a:srgbClr val="0000FF"/>
                </a:solidFill>
                <a:uFill>
                  <a:solidFill>
                    <a:srgbClr val="0000FF"/>
                  </a:solidFill>
                </a:uFill>
                <a:latin typeface="DejaVu Sans"/>
                <a:cs typeface="DejaVu Sans"/>
                <a:hlinkClick r:id="rId4"/>
              </a:rPr>
              <a:t>http://s3browser.com/</a:t>
            </a:r>
            <a:endParaRPr sz="1400">
              <a:latin typeface="DejaVu Sans"/>
              <a:cs typeface="DejaVu Sans"/>
            </a:endParaRPr>
          </a:p>
        </p:txBody>
      </p:sp>
      <p:sp>
        <p:nvSpPr>
          <p:cNvPr id="6" name="object 6"/>
          <p:cNvSpPr txBox="1"/>
          <p:nvPr/>
        </p:nvSpPr>
        <p:spPr>
          <a:xfrm>
            <a:off x="902004" y="7292340"/>
            <a:ext cx="5759450" cy="1864360"/>
          </a:xfrm>
          <a:prstGeom prst="rect">
            <a:avLst/>
          </a:prstGeom>
        </p:spPr>
        <p:txBody>
          <a:bodyPr vert="horz" wrap="square" lIns="0" tIns="13335" rIns="0" bIns="0" rtlCol="0">
            <a:spAutoFit/>
          </a:bodyPr>
          <a:lstStyle/>
          <a:p>
            <a:pPr marL="12700" algn="just">
              <a:lnSpc>
                <a:spcPct val="100000"/>
              </a:lnSpc>
              <a:spcBef>
                <a:spcPts val="105"/>
              </a:spcBef>
            </a:pPr>
            <a:r>
              <a:rPr sz="1400" b="1" dirty="0">
                <a:latin typeface="DejaVu Sans"/>
                <a:cs typeface="DejaVu Sans"/>
              </a:rPr>
              <a:t>Pre-Signed URLs</a:t>
            </a:r>
            <a:endParaRPr sz="1400">
              <a:latin typeface="DejaVu Sans"/>
              <a:cs typeface="DejaVu Sans"/>
            </a:endParaRPr>
          </a:p>
          <a:p>
            <a:pPr marL="12700" marR="5080" algn="just">
              <a:lnSpc>
                <a:spcPct val="117100"/>
              </a:lnSpc>
              <a:spcBef>
                <a:spcPts val="985"/>
              </a:spcBef>
            </a:pPr>
            <a:r>
              <a:rPr sz="1400" dirty="0">
                <a:latin typeface="DejaVu Sans"/>
                <a:cs typeface="DejaVu Sans"/>
              </a:rPr>
              <a:t>Every object uploaded in S3 bucket has a URL and this is private, and owner of  the object has permission to access. Later, the owner can provide permissions  to access the object. This means the object owner can create and share pre-  signed URL, using security credentials. In addition to limit the download for a  particular time, the owner can grant time-limit. This way pre-singed URLs are  valid for specified time.</a:t>
            </a:r>
            <a:endParaRPr sz="1400">
              <a:latin typeface="DejaVu Sans"/>
              <a:cs typeface="DejaVu Sans"/>
            </a:endParaRPr>
          </a:p>
        </p:txBody>
      </p:sp>
      <p:sp>
        <p:nvSpPr>
          <p:cNvPr id="7" name="object 7"/>
          <p:cNvSpPr/>
          <p:nvPr/>
        </p:nvSpPr>
        <p:spPr>
          <a:xfrm>
            <a:off x="2256535" y="1430655"/>
            <a:ext cx="3040380" cy="343789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4732655"/>
            <a:ext cx="5746750" cy="5791137"/>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Lifecycle Management</a:t>
            </a:r>
            <a:endParaRPr sz="1400">
              <a:latin typeface="DejaVu Sans"/>
              <a:cs typeface="DejaVu Sans"/>
            </a:endParaRPr>
          </a:p>
          <a:p>
            <a:pPr marL="12700" marR="578485">
              <a:lnSpc>
                <a:spcPct val="118000"/>
              </a:lnSpc>
              <a:spcBef>
                <a:spcPts val="965"/>
              </a:spcBef>
            </a:pPr>
            <a:r>
              <a:rPr sz="1400" dirty="0">
                <a:latin typeface="DejaVu Sans"/>
                <a:cs typeface="DejaVu Sans"/>
              </a:rPr>
              <a:t>Let us understand the concept of lifecycle management through simple  examples:</a:t>
            </a:r>
            <a:endParaRPr sz="1400">
              <a:latin typeface="DejaVu Sans"/>
              <a:cs typeface="DejaVu Sans"/>
            </a:endParaRPr>
          </a:p>
          <a:p>
            <a:pPr marL="12700" marR="203835">
              <a:lnSpc>
                <a:spcPct val="117100"/>
              </a:lnSpc>
              <a:spcBef>
                <a:spcPts val="985"/>
              </a:spcBef>
            </a:pPr>
            <a:r>
              <a:rPr sz="1400" dirty="0">
                <a:latin typeface="DejaVu Sans"/>
                <a:cs typeface="DejaVu Sans"/>
              </a:rPr>
              <a:t>Sometimes to see the business requirements, data of organization at initial  period seems important and is being used frequently. After certain period of  time you feel that you might not need frequent access to this data. But your  organization wants you to archive them for later use.</a:t>
            </a:r>
            <a:endParaRPr sz="1400">
              <a:latin typeface="DejaVu Sans"/>
              <a:cs typeface="DejaVu Sans"/>
            </a:endParaRPr>
          </a:p>
          <a:p>
            <a:pPr marL="12700" marR="163195">
              <a:lnSpc>
                <a:spcPct val="117100"/>
              </a:lnSpc>
              <a:spcBef>
                <a:spcPts val="1000"/>
              </a:spcBef>
            </a:pPr>
            <a:r>
              <a:rPr sz="1400" dirty="0">
                <a:latin typeface="DejaVu Sans"/>
                <a:cs typeface="DejaVu Sans"/>
              </a:rPr>
              <a:t>Lifecycle management configuration is a group of rules which defines how S3  handle objects on your behalf?</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Object lifecycle management actions are categorized as follows:</a:t>
            </a:r>
            <a:endParaRPr sz="1400">
              <a:latin typeface="DejaVu Sans"/>
              <a:cs typeface="DejaVu Sans"/>
            </a:endParaRPr>
          </a:p>
          <a:p>
            <a:pPr>
              <a:lnSpc>
                <a:spcPct val="100000"/>
              </a:lnSpc>
              <a:spcBef>
                <a:spcPts val="15"/>
              </a:spcBef>
            </a:pPr>
            <a:endParaRPr sz="1100">
              <a:latin typeface="DejaVu Sans"/>
              <a:cs typeface="DejaVu Sans"/>
            </a:endParaRPr>
          </a:p>
          <a:p>
            <a:pPr marL="469265">
              <a:lnSpc>
                <a:spcPct val="100000"/>
              </a:lnSpc>
            </a:pPr>
            <a:r>
              <a:rPr sz="1400" b="1" dirty="0">
                <a:latin typeface="DejaVu Sans"/>
                <a:cs typeface="DejaVu Sans"/>
              </a:rPr>
              <a:t>Transition actions</a:t>
            </a:r>
            <a:endParaRPr sz="1400">
              <a:latin typeface="DejaVu Sans"/>
              <a:cs typeface="DejaVu Sans"/>
            </a:endParaRPr>
          </a:p>
          <a:p>
            <a:pPr marL="469265" marR="5080">
              <a:lnSpc>
                <a:spcPct val="117100"/>
              </a:lnSpc>
              <a:spcBef>
                <a:spcPts val="985"/>
              </a:spcBef>
            </a:pPr>
            <a:r>
              <a:rPr sz="1400" dirty="0">
                <a:latin typeface="DejaVu Sans"/>
                <a:cs typeface="DejaVu Sans"/>
              </a:rPr>
              <a:t>For example, you want to transfer data to the STANDARD-IA storage  class after 15 days of creation of data or it can be transferred for archival  to the GLACIER storage class after 90 days of creation.</a:t>
            </a:r>
            <a:endParaRPr sz="1400">
              <a:latin typeface="DejaVu Sans"/>
              <a:cs typeface="DejaVu Sans"/>
            </a:endParaRPr>
          </a:p>
          <a:p>
            <a:pPr>
              <a:lnSpc>
                <a:spcPct val="100000"/>
              </a:lnSpc>
              <a:spcBef>
                <a:spcPts val="5"/>
              </a:spcBef>
            </a:pPr>
            <a:endParaRPr sz="1100">
              <a:latin typeface="DejaVu Sans"/>
              <a:cs typeface="DejaVu Sans"/>
            </a:endParaRPr>
          </a:p>
          <a:p>
            <a:pPr marL="469265">
              <a:lnSpc>
                <a:spcPct val="100000"/>
              </a:lnSpc>
            </a:pPr>
            <a:r>
              <a:rPr sz="1400" b="1" dirty="0">
                <a:latin typeface="DejaVu Sans"/>
                <a:cs typeface="DejaVu Sans"/>
              </a:rPr>
              <a:t>Expiration actions</a:t>
            </a:r>
            <a:endParaRPr sz="1400">
              <a:latin typeface="DejaVu Sans"/>
              <a:cs typeface="DejaVu Sans"/>
            </a:endParaRPr>
          </a:p>
          <a:p>
            <a:pPr marL="469265" marR="530225">
              <a:lnSpc>
                <a:spcPct val="117900"/>
              </a:lnSpc>
              <a:spcBef>
                <a:spcPts val="969"/>
              </a:spcBef>
            </a:pPr>
            <a:r>
              <a:rPr sz="1400" dirty="0">
                <a:latin typeface="DejaVu Sans"/>
                <a:cs typeface="DejaVu Sans"/>
              </a:rPr>
              <a:t>You set expire date for the objects, later AWS S3 can delete those  objects on your behalf.</a:t>
            </a:r>
            <a:endParaRPr sz="1400">
              <a:latin typeface="DejaVu Sans"/>
              <a:cs typeface="DejaVu Sans"/>
            </a:endParaRPr>
          </a:p>
        </p:txBody>
      </p:sp>
      <p:sp>
        <p:nvSpPr>
          <p:cNvPr id="3" name="object 3"/>
          <p:cNvSpPr/>
          <p:nvPr/>
        </p:nvSpPr>
        <p:spPr>
          <a:xfrm>
            <a:off x="1099502" y="1308100"/>
            <a:ext cx="5361940" cy="29152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270761"/>
            <a:ext cx="5749925" cy="4400115"/>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Replication</a:t>
            </a:r>
            <a:endParaRPr sz="1400">
              <a:latin typeface="DejaVu Sans"/>
              <a:cs typeface="DejaVu Sans"/>
            </a:endParaRPr>
          </a:p>
          <a:p>
            <a:pPr marL="12700" marR="6350">
              <a:lnSpc>
                <a:spcPct val="117400"/>
              </a:lnSpc>
              <a:spcBef>
                <a:spcPts val="980"/>
              </a:spcBef>
            </a:pPr>
            <a:r>
              <a:rPr sz="1400" dirty="0">
                <a:latin typeface="DejaVu Sans"/>
                <a:cs typeface="DejaVu Sans"/>
              </a:rPr>
              <a:t>You use cross region replication in order to transfer objects from source bucket  to destination bucket. This supports automatic and asynchronous copying of  objects across buckets. To enable this feature you must add a replication  configuration to your source bucket to direct S3 to replicate.</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Pre requisite to start cross-region replication:</a:t>
            </a:r>
            <a:endParaRPr sz="1400">
              <a:latin typeface="DejaVu Sans"/>
              <a:cs typeface="DejaVu Sans"/>
            </a:endParaRPr>
          </a:p>
          <a:p>
            <a:pPr marL="469265" marR="372745">
              <a:lnSpc>
                <a:spcPct val="176400"/>
              </a:lnSpc>
              <a:spcBef>
                <a:spcPts val="5"/>
              </a:spcBef>
            </a:pPr>
            <a:r>
              <a:rPr sz="1400" dirty="0">
                <a:latin typeface="DejaVu Sans"/>
                <a:cs typeface="DejaVu Sans"/>
              </a:rPr>
              <a:t>The source and destination bucket should be enabled for versioning  Both buckets must be on different region</a:t>
            </a:r>
            <a:endParaRPr sz="1400">
              <a:latin typeface="DejaVu Sans"/>
              <a:cs typeface="DejaVu Sans"/>
            </a:endParaRPr>
          </a:p>
          <a:p>
            <a:pPr marL="469265" marR="100330">
              <a:lnSpc>
                <a:spcPct val="117900"/>
              </a:lnSpc>
              <a:spcBef>
                <a:spcPts val="969"/>
              </a:spcBef>
            </a:pPr>
            <a:r>
              <a:rPr sz="1400" dirty="0">
                <a:latin typeface="DejaVu Sans"/>
                <a:cs typeface="DejaVu Sans"/>
              </a:rPr>
              <a:t>S3 must have permission to replicate objects. If not, you can use IAM to  create role.</a:t>
            </a:r>
            <a:endParaRPr sz="1400">
              <a:latin typeface="DejaVu Sans"/>
              <a:cs typeface="DejaVu Sans"/>
            </a:endParaRPr>
          </a:p>
          <a:p>
            <a:pPr>
              <a:lnSpc>
                <a:spcPct val="100000"/>
              </a:lnSpc>
            </a:pPr>
            <a:endParaRPr sz="1400">
              <a:latin typeface="DejaVu Sans"/>
              <a:cs typeface="DejaVu Sans"/>
            </a:endParaRPr>
          </a:p>
          <a:p>
            <a:pPr>
              <a:lnSpc>
                <a:spcPct val="100000"/>
              </a:lnSpc>
              <a:spcBef>
                <a:spcPts val="35"/>
              </a:spcBef>
            </a:pPr>
            <a:endParaRPr sz="1950">
              <a:latin typeface="DejaVu Sans"/>
              <a:cs typeface="DejaVu Sans"/>
            </a:endParaRPr>
          </a:p>
          <a:p>
            <a:pPr marL="12700" marR="5080">
              <a:lnSpc>
                <a:spcPct val="117900"/>
              </a:lnSpc>
              <a:spcBef>
                <a:spcPts val="5"/>
              </a:spcBef>
            </a:pPr>
            <a:r>
              <a:rPr sz="1400" dirty="0">
                <a:latin typeface="DejaVu Sans"/>
                <a:cs typeface="DejaVu Sans"/>
              </a:rPr>
              <a:t>In order to understand practically, you must follow the activity. The activity link  is </a:t>
            </a:r>
            <a:r>
              <a:rPr sz="1400" u="sng" dirty="0">
                <a:solidFill>
                  <a:srgbClr val="0000FF"/>
                </a:solidFill>
                <a:uFill>
                  <a:solidFill>
                    <a:srgbClr val="0000FF"/>
                  </a:solidFill>
                </a:uFill>
                <a:latin typeface="DejaVu Sans"/>
                <a:cs typeface="DejaVu Sans"/>
                <a:hlinkClick r:id="rId2"/>
              </a:rPr>
              <a:t>https://docs.aws.amazon.com/AmazonS3/latest/dev/crr-walkthrough1.html</a:t>
            </a:r>
            <a:endParaRPr sz="1400">
              <a:latin typeface="DejaVu Sans"/>
              <a:cs typeface="DejaVu Sans"/>
            </a:endParaRPr>
          </a:p>
        </p:txBody>
      </p:sp>
      <p:sp>
        <p:nvSpPr>
          <p:cNvPr id="3" name="object 3"/>
          <p:cNvSpPr txBox="1"/>
          <p:nvPr/>
        </p:nvSpPr>
        <p:spPr>
          <a:xfrm>
            <a:off x="2172970" y="6091808"/>
            <a:ext cx="1909445" cy="751488"/>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DejaVu Sans"/>
                <a:cs typeface="DejaVu Sans"/>
              </a:rPr>
              <a:t>Course Outline</a:t>
            </a:r>
            <a:endParaRPr sz="24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9153" y="1284986"/>
            <a:ext cx="5202555" cy="1846724"/>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Static Web Site Hosting:</a:t>
            </a:r>
            <a:endParaRPr sz="1400">
              <a:latin typeface="DejaVu Sans"/>
              <a:cs typeface="DejaVu Sans"/>
            </a:endParaRPr>
          </a:p>
          <a:p>
            <a:pPr marL="12700" marR="5080">
              <a:lnSpc>
                <a:spcPct val="117100"/>
              </a:lnSpc>
              <a:spcBef>
                <a:spcPts val="985"/>
              </a:spcBef>
            </a:pPr>
            <a:r>
              <a:rPr sz="1400" dirty="0">
                <a:latin typeface="DejaVu Sans"/>
                <a:cs typeface="DejaVu Sans"/>
              </a:rPr>
              <a:t>S3 provides facility to host a static website. The static website can have  some client side scripts. AWS S3 is a cheap and highly available space to  host static website. AWS S3 does not support server side scripting, its  mean for dynamic website S3 is not recommended. AWS Web services  provide other services to host dynamic websites.</a:t>
            </a:r>
            <a:endParaRPr sz="1400">
              <a:latin typeface="DejaVu Sans"/>
              <a:cs typeface="DejaVu Sans"/>
            </a:endParaRPr>
          </a:p>
        </p:txBody>
      </p:sp>
      <p:sp>
        <p:nvSpPr>
          <p:cNvPr id="3" name="object 3"/>
          <p:cNvSpPr txBox="1"/>
          <p:nvPr/>
        </p:nvSpPr>
        <p:spPr>
          <a:xfrm>
            <a:off x="1359153" y="3412872"/>
            <a:ext cx="4965065" cy="1365885"/>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Backup and archive:</a:t>
            </a:r>
            <a:endParaRPr sz="1400">
              <a:latin typeface="DejaVu Sans"/>
              <a:cs typeface="DejaVu Sans"/>
            </a:endParaRPr>
          </a:p>
          <a:p>
            <a:pPr marL="12700" marR="5080">
              <a:lnSpc>
                <a:spcPct val="117100"/>
              </a:lnSpc>
              <a:spcBef>
                <a:spcPts val="1000"/>
              </a:spcBef>
            </a:pPr>
            <a:r>
              <a:rPr sz="1400" dirty="0">
                <a:latin typeface="DejaVu Sans"/>
                <a:cs typeface="DejaVu Sans"/>
              </a:rPr>
              <a:t>You take backup of data where you need to use it for business  continuity. And archive term used where you want to retain data for  long term, compliance or research. AWS is preferred to store data  because it based on </a:t>
            </a:r>
            <a:r>
              <a:rPr sz="1400" b="1" dirty="0">
                <a:latin typeface="DejaVu Sans"/>
                <a:cs typeface="DejaVu Sans"/>
              </a:rPr>
              <a:t>pay as you go </a:t>
            </a:r>
            <a:r>
              <a:rPr sz="1400" dirty="0">
                <a:latin typeface="DejaVu Sans"/>
                <a:cs typeface="DejaVu Sans"/>
              </a:rPr>
              <a:t>model.</a:t>
            </a:r>
            <a:endParaRPr sz="1400">
              <a:latin typeface="DejaVu Sans"/>
              <a:cs typeface="DejaVu Sans"/>
            </a:endParaRPr>
          </a:p>
        </p:txBody>
      </p:sp>
      <p:sp>
        <p:nvSpPr>
          <p:cNvPr id="4" name="object 4"/>
          <p:cNvSpPr txBox="1"/>
          <p:nvPr/>
        </p:nvSpPr>
        <p:spPr>
          <a:xfrm>
            <a:off x="1359153" y="5292217"/>
            <a:ext cx="5015230" cy="1115695"/>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Storage Sharing:</a:t>
            </a:r>
            <a:endParaRPr sz="1400">
              <a:latin typeface="DejaVu Sans"/>
              <a:cs typeface="DejaVu Sans"/>
            </a:endParaRPr>
          </a:p>
          <a:p>
            <a:pPr marL="12700" marR="5080">
              <a:lnSpc>
                <a:spcPct val="117500"/>
              </a:lnSpc>
              <a:spcBef>
                <a:spcPts val="975"/>
              </a:spcBef>
            </a:pPr>
            <a:r>
              <a:rPr sz="1400" dirty="0">
                <a:latin typeface="DejaVu Sans"/>
                <a:cs typeface="DejaVu Sans"/>
              </a:rPr>
              <a:t>Using AWS S3, object owner can control permissions to share objects  with others. You can share URL of the object with others to provide  access. By default all objects are private.</a:t>
            </a:r>
            <a:endParaRPr sz="1400">
              <a:latin typeface="DejaVu Sans"/>
              <a:cs typeface="DejaVu Sans"/>
            </a:endParaRPr>
          </a:p>
        </p:txBody>
      </p:sp>
      <p:sp>
        <p:nvSpPr>
          <p:cNvPr id="5" name="object 5"/>
          <p:cNvSpPr txBox="1"/>
          <p:nvPr/>
        </p:nvSpPr>
        <p:spPr>
          <a:xfrm>
            <a:off x="1359153" y="6921373"/>
            <a:ext cx="5295265" cy="1097160"/>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Disaster Recovery:</a:t>
            </a:r>
            <a:endParaRPr sz="1400">
              <a:latin typeface="DejaVu Sans"/>
              <a:cs typeface="DejaVu Sans"/>
            </a:endParaRPr>
          </a:p>
          <a:p>
            <a:pPr marL="12700" marR="5080">
              <a:lnSpc>
                <a:spcPct val="117600"/>
              </a:lnSpc>
              <a:spcBef>
                <a:spcPts val="975"/>
              </a:spcBef>
            </a:pPr>
            <a:r>
              <a:rPr sz="1400" dirty="0">
                <a:latin typeface="DejaVu Sans"/>
                <a:cs typeface="DejaVu Sans"/>
              </a:rPr>
              <a:t>AWS S3 supports disaster recovery (DR) architecture which is suitable for  small customer too. AWS S3 is highly durable and secure, supports cross  region replication.</a:t>
            </a:r>
            <a:endParaRPr sz="1400">
              <a:latin typeface="DejaVu Sans"/>
              <a:cs typeface="DejaVu Sans"/>
            </a:endParaRPr>
          </a:p>
        </p:txBody>
      </p:sp>
      <p:sp>
        <p:nvSpPr>
          <p:cNvPr id="6" name="object 6"/>
          <p:cNvSpPr txBox="1"/>
          <p:nvPr/>
        </p:nvSpPr>
        <p:spPr>
          <a:xfrm>
            <a:off x="902004" y="8550910"/>
            <a:ext cx="5034915" cy="1603003"/>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Comparing Object storage and Traditional storage</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b="1" dirty="0">
                <a:latin typeface="DejaVu Sans"/>
                <a:cs typeface="DejaVu Sans"/>
              </a:rPr>
              <a:t>Traditional storage:</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In general practice you find two different type of traditional storages.</a:t>
            </a:r>
            <a:endParaRPr sz="1400">
              <a:latin typeface="DejaVu Sans"/>
              <a:cs typeface="DejaVu Sans"/>
            </a:endParaRPr>
          </a:p>
          <a:p>
            <a:pPr>
              <a:lnSpc>
                <a:spcPct val="100000"/>
              </a:lnSpc>
              <a:spcBef>
                <a:spcPts val="50"/>
              </a:spcBef>
            </a:pPr>
            <a:endParaRPr sz="1050">
              <a:latin typeface="DejaVu Sans"/>
              <a:cs typeface="DejaVu Sans"/>
            </a:endParaRPr>
          </a:p>
          <a:p>
            <a:pPr marL="241300">
              <a:lnSpc>
                <a:spcPct val="100000"/>
              </a:lnSpc>
            </a:pPr>
            <a:r>
              <a:rPr sz="1400" dirty="0">
                <a:latin typeface="DejaVu Sans"/>
                <a:cs typeface="DejaVu Sans"/>
              </a:rPr>
              <a:t>a. Block Storage</a:t>
            </a:r>
            <a:endParaRPr sz="1400">
              <a:latin typeface="DejaVu Sans"/>
              <a:cs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369542"/>
            <a:ext cx="5623560" cy="2577465"/>
          </a:xfrm>
          <a:prstGeom prst="rect">
            <a:avLst/>
          </a:prstGeom>
        </p:spPr>
        <p:txBody>
          <a:bodyPr vert="horz" wrap="square" lIns="0" tIns="134620" rIns="0" bIns="0" rtlCol="0">
            <a:spAutoFit/>
          </a:bodyPr>
          <a:lstStyle/>
          <a:p>
            <a:pPr marL="241300" algn="just">
              <a:lnSpc>
                <a:spcPct val="100000"/>
              </a:lnSpc>
              <a:spcBef>
                <a:spcPts val="1060"/>
              </a:spcBef>
            </a:pPr>
            <a:r>
              <a:rPr sz="1400" dirty="0">
                <a:latin typeface="DejaVu Sans"/>
                <a:cs typeface="DejaVu Sans"/>
              </a:rPr>
              <a:t>b. File Storage</a:t>
            </a:r>
            <a:endParaRPr sz="1400">
              <a:latin typeface="DejaVu Sans"/>
              <a:cs typeface="DejaVu Sans"/>
            </a:endParaRPr>
          </a:p>
          <a:p>
            <a:pPr marL="12700" marR="5080" algn="just">
              <a:lnSpc>
                <a:spcPct val="117500"/>
              </a:lnSpc>
              <a:spcBef>
                <a:spcPts val="665"/>
              </a:spcBef>
            </a:pPr>
            <a:r>
              <a:rPr sz="1400" dirty="0">
                <a:latin typeface="DejaVu Sans"/>
                <a:cs typeface="DejaVu Sans"/>
              </a:rPr>
              <a:t>Block Storage operates a raw storage device level and it comes with fixed size  blocks. However file storage works on operating system level and it manages  data in a hierarchical order of files and folders.</a:t>
            </a:r>
            <a:endParaRPr sz="1400">
              <a:latin typeface="DejaVu Sans"/>
              <a:cs typeface="DejaVu Sans"/>
            </a:endParaRPr>
          </a:p>
          <a:p>
            <a:pPr marL="12700" marR="555625">
              <a:lnSpc>
                <a:spcPct val="117900"/>
              </a:lnSpc>
              <a:spcBef>
                <a:spcPts val="969"/>
              </a:spcBef>
            </a:pPr>
            <a:r>
              <a:rPr sz="1400" dirty="0">
                <a:latin typeface="DejaVu Sans"/>
                <a:cs typeface="DejaVu Sans"/>
              </a:rPr>
              <a:t>Examples of block storage: Storage Area Network using Internet Small  Computer System Interface (iSCSI) protocol.</a:t>
            </a:r>
            <a:endParaRPr sz="1400">
              <a:latin typeface="DejaVu Sans"/>
              <a:cs typeface="DejaVu Sans"/>
            </a:endParaRPr>
          </a:p>
          <a:p>
            <a:pPr marL="12700" marR="1191260">
              <a:lnSpc>
                <a:spcPts val="2970"/>
              </a:lnSpc>
              <a:spcBef>
                <a:spcPts val="309"/>
              </a:spcBef>
            </a:pPr>
            <a:r>
              <a:rPr sz="1400" dirty="0">
                <a:latin typeface="DejaVu Sans"/>
                <a:cs typeface="DejaVu Sans"/>
              </a:rPr>
              <a:t>Example of File Storage: Common Internet File System (CIFS)  Or Network File System (NFS)</a:t>
            </a:r>
            <a:endParaRPr sz="1400">
              <a:latin typeface="DejaVu Sans"/>
              <a:cs typeface="DejaVu Sans"/>
            </a:endParaRPr>
          </a:p>
        </p:txBody>
      </p:sp>
      <p:sp>
        <p:nvSpPr>
          <p:cNvPr id="3" name="object 3"/>
          <p:cNvSpPr txBox="1"/>
          <p:nvPr/>
        </p:nvSpPr>
        <p:spPr>
          <a:xfrm>
            <a:off x="902004" y="4459986"/>
            <a:ext cx="5701030" cy="1115695"/>
          </a:xfrm>
          <a:prstGeom prst="rect">
            <a:avLst/>
          </a:prstGeom>
        </p:spPr>
        <p:txBody>
          <a:bodyPr vert="horz" wrap="square" lIns="0" tIns="12700" rIns="0" bIns="0" rtlCol="0">
            <a:spAutoFit/>
          </a:bodyPr>
          <a:lstStyle/>
          <a:p>
            <a:pPr marL="12700" algn="just">
              <a:lnSpc>
                <a:spcPct val="100000"/>
              </a:lnSpc>
              <a:spcBef>
                <a:spcPts val="100"/>
              </a:spcBef>
            </a:pPr>
            <a:r>
              <a:rPr sz="1400" b="1" dirty="0">
                <a:latin typeface="DejaVu Sans"/>
                <a:cs typeface="DejaVu Sans"/>
              </a:rPr>
              <a:t>Object Storage:</a:t>
            </a:r>
            <a:endParaRPr sz="1400">
              <a:latin typeface="DejaVu Sans"/>
              <a:cs typeface="DejaVu Sans"/>
            </a:endParaRPr>
          </a:p>
          <a:p>
            <a:pPr marL="12700" marR="5080" algn="just">
              <a:lnSpc>
                <a:spcPct val="117500"/>
              </a:lnSpc>
              <a:spcBef>
                <a:spcPts val="980"/>
              </a:spcBef>
            </a:pPr>
            <a:r>
              <a:rPr sz="1400" dirty="0">
                <a:latin typeface="DejaVu Sans"/>
                <a:cs typeface="DejaVu Sans"/>
              </a:rPr>
              <a:t>AWS S3 is not dependable on any server, it is accessible over the Internet. It is  different from the traditional storage. It contains both data and metadata, and  objects resides in S3 buckets.</a:t>
            </a:r>
            <a:endParaRPr sz="1400">
              <a:latin typeface="DejaVu Sans"/>
              <a:cs typeface="DejaVu Sans"/>
            </a:endParaRPr>
          </a:p>
        </p:txBody>
      </p:sp>
      <p:sp>
        <p:nvSpPr>
          <p:cNvPr id="4" name="object 4"/>
          <p:cNvSpPr txBox="1"/>
          <p:nvPr/>
        </p:nvSpPr>
        <p:spPr>
          <a:xfrm>
            <a:off x="902004" y="6465824"/>
            <a:ext cx="1766570" cy="444352"/>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Basic components of S3</a:t>
            </a:r>
            <a:endParaRPr sz="1400">
              <a:latin typeface="DejaVu Sans"/>
              <a:cs typeface="DejaVu Sans"/>
            </a:endParaRPr>
          </a:p>
        </p:txBody>
      </p:sp>
      <p:sp>
        <p:nvSpPr>
          <p:cNvPr id="5" name="object 5"/>
          <p:cNvSpPr/>
          <p:nvPr/>
        </p:nvSpPr>
        <p:spPr>
          <a:xfrm>
            <a:off x="914704" y="8742046"/>
            <a:ext cx="5208905" cy="216535"/>
          </a:xfrm>
          <a:custGeom>
            <a:avLst/>
            <a:gdLst/>
            <a:ahLst/>
            <a:cxnLst/>
            <a:rect l="l" t="t" r="r" b="b"/>
            <a:pathLst>
              <a:path w="5208905" h="216534">
                <a:moveTo>
                  <a:pt x="5208397" y="0"/>
                </a:moveTo>
                <a:lnTo>
                  <a:pt x="0" y="0"/>
                </a:lnTo>
                <a:lnTo>
                  <a:pt x="0" y="216407"/>
                </a:lnTo>
                <a:lnTo>
                  <a:pt x="5208397" y="216407"/>
                </a:lnTo>
                <a:lnTo>
                  <a:pt x="5208397" y="0"/>
                </a:lnTo>
                <a:close/>
              </a:path>
            </a:pathLst>
          </a:custGeom>
          <a:solidFill>
            <a:srgbClr val="FFFFFF"/>
          </a:solidFill>
        </p:spPr>
        <p:txBody>
          <a:bodyPr wrap="square" lIns="0" tIns="0" rIns="0" bIns="0" rtlCol="0"/>
          <a:lstStyle/>
          <a:p>
            <a:endParaRPr/>
          </a:p>
        </p:txBody>
      </p:sp>
      <p:sp>
        <p:nvSpPr>
          <p:cNvPr id="6" name="object 6"/>
          <p:cNvSpPr txBox="1"/>
          <p:nvPr/>
        </p:nvSpPr>
        <p:spPr>
          <a:xfrm>
            <a:off x="902004" y="7218680"/>
            <a:ext cx="5740400" cy="2485680"/>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Buckets</a:t>
            </a:r>
            <a:endParaRPr sz="1400">
              <a:latin typeface="DejaVu Sans"/>
              <a:cs typeface="DejaVu Sans"/>
            </a:endParaRPr>
          </a:p>
          <a:p>
            <a:pPr marL="12700" marR="5080">
              <a:lnSpc>
                <a:spcPct val="117100"/>
              </a:lnSpc>
              <a:spcBef>
                <a:spcPts val="994"/>
              </a:spcBef>
            </a:pPr>
            <a:r>
              <a:rPr sz="1400" dirty="0">
                <a:latin typeface="DejaVu Sans"/>
                <a:cs typeface="DejaVu Sans"/>
              </a:rPr>
              <a:t>A bucket in S3 act like a web folder or container, in which you can store objects  (files). Every bucket in AWS S3 is global, its mean, the bucket name must be  unique across all AWS accounts. By default you can have up to 100 bucket in  your AWS account. But you can’t create nested buckets.</a:t>
            </a:r>
            <a:endParaRPr sz="1400">
              <a:latin typeface="DejaVu Sans"/>
              <a:cs typeface="DejaVu Sans"/>
            </a:endParaRPr>
          </a:p>
          <a:p>
            <a:pPr marL="12700" marR="510540">
              <a:lnSpc>
                <a:spcPct val="117500"/>
              </a:lnSpc>
              <a:spcBef>
                <a:spcPts val="980"/>
              </a:spcBef>
            </a:pPr>
            <a:r>
              <a:rPr sz="1400" dirty="0">
                <a:latin typeface="DejaVu Sans"/>
                <a:cs typeface="DejaVu Sans"/>
              </a:rPr>
              <a:t>For example: If the object named </a:t>
            </a:r>
            <a:r>
              <a:rPr sz="1400" b="1" dirty="0">
                <a:latin typeface="DejaVu Sans"/>
                <a:cs typeface="DejaVu Sans"/>
              </a:rPr>
              <a:t>photos/mypicture.jpg </a:t>
            </a:r>
            <a:r>
              <a:rPr sz="1400" dirty="0">
                <a:latin typeface="DejaVu Sans"/>
                <a:cs typeface="DejaVu Sans"/>
              </a:rPr>
              <a:t>is stored in the  </a:t>
            </a:r>
            <a:r>
              <a:rPr sz="1400" b="1" dirty="0">
                <a:latin typeface="DejaVu Sans"/>
                <a:cs typeface="DejaVu Sans"/>
              </a:rPr>
              <a:t>ironsmith </a:t>
            </a:r>
            <a:r>
              <a:rPr sz="1400" dirty="0">
                <a:latin typeface="DejaVu Sans"/>
                <a:cs typeface="DejaVu Sans"/>
              </a:rPr>
              <a:t>bucket, then it is addressable using the URL  </a:t>
            </a:r>
            <a:r>
              <a:rPr sz="1400" u="sng" dirty="0">
                <a:solidFill>
                  <a:srgbClr val="0000FF"/>
                </a:solidFill>
                <a:uFill>
                  <a:solidFill>
                    <a:srgbClr val="0000FF"/>
                  </a:solidFill>
                </a:uFill>
                <a:latin typeface="DejaVu Sans"/>
                <a:cs typeface="DejaVu Sans"/>
                <a:hlinkClick r:id="rId2"/>
              </a:rPr>
              <a:t>http://ironsmith.s3.amazonaws.com/photos/mypicture.jpg</a:t>
            </a:r>
            <a:endParaRPr sz="1400">
              <a:latin typeface="DejaVu Sans"/>
              <a:cs typeface="DejaVu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7724775"/>
            <a:ext cx="5703570" cy="2360326"/>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Objects</a:t>
            </a:r>
            <a:endParaRPr sz="1400">
              <a:latin typeface="DejaVu Sans"/>
              <a:cs typeface="DejaVu Sans"/>
            </a:endParaRPr>
          </a:p>
          <a:p>
            <a:pPr marL="12700" marR="5080">
              <a:lnSpc>
                <a:spcPct val="117100"/>
              </a:lnSpc>
              <a:spcBef>
                <a:spcPts val="985"/>
              </a:spcBef>
            </a:pPr>
            <a:r>
              <a:rPr sz="1400" dirty="0">
                <a:latin typeface="DejaVu Sans"/>
                <a:cs typeface="DejaVu Sans"/>
              </a:rPr>
              <a:t>Objects are fundamental entities or files stored in AWS S3 buckets. Objects  contains data and metadata about the files. AWS S3 does not differentiate  about what kind of data is stored in objects, data can be in text or binary form.</a:t>
            </a:r>
            <a:endParaRPr sz="1400">
              <a:latin typeface="DejaVu Sans"/>
              <a:cs typeface="DejaVu Sans"/>
            </a:endParaRPr>
          </a:p>
          <a:p>
            <a:pPr>
              <a:lnSpc>
                <a:spcPct val="100000"/>
              </a:lnSpc>
              <a:spcBef>
                <a:spcPts val="5"/>
              </a:spcBef>
            </a:pPr>
            <a:endParaRPr sz="1100">
              <a:latin typeface="DejaVu Sans"/>
              <a:cs typeface="DejaVu Sans"/>
            </a:endParaRPr>
          </a:p>
          <a:p>
            <a:pPr marL="12700">
              <a:lnSpc>
                <a:spcPct val="100000"/>
              </a:lnSpc>
            </a:pPr>
            <a:r>
              <a:rPr sz="1400" dirty="0">
                <a:latin typeface="DejaVu Sans"/>
                <a:cs typeface="DejaVu Sans"/>
              </a:rPr>
              <a:t>Object metadata in AWS S3 are categorized in two kinds:</a:t>
            </a:r>
            <a:endParaRPr sz="1400">
              <a:latin typeface="DejaVu Sans"/>
              <a:cs typeface="DejaVu Sans"/>
            </a:endParaRPr>
          </a:p>
          <a:p>
            <a:pPr marL="12700" marR="111125">
              <a:lnSpc>
                <a:spcPct val="117100"/>
              </a:lnSpc>
              <a:spcBef>
                <a:spcPts val="994"/>
              </a:spcBef>
            </a:pPr>
            <a:r>
              <a:rPr sz="1400" b="1" dirty="0">
                <a:latin typeface="DejaVu Sans"/>
                <a:cs typeface="DejaVu Sans"/>
              </a:rPr>
              <a:t>System metadata</a:t>
            </a:r>
            <a:r>
              <a:rPr sz="1400" dirty="0">
                <a:latin typeface="DejaVu Sans"/>
                <a:cs typeface="DejaVu Sans"/>
              </a:rPr>
              <a:t>: It is created by AWS S3 for the object. For example object  creation date, size, HTTP content type, etc.</a:t>
            </a:r>
            <a:endParaRPr sz="1400">
              <a:latin typeface="DejaVu Sans"/>
              <a:cs typeface="DejaVu Sans"/>
            </a:endParaRPr>
          </a:p>
        </p:txBody>
      </p:sp>
      <p:sp>
        <p:nvSpPr>
          <p:cNvPr id="3" name="object 3"/>
          <p:cNvSpPr/>
          <p:nvPr/>
        </p:nvSpPr>
        <p:spPr>
          <a:xfrm>
            <a:off x="914400" y="1747266"/>
            <a:ext cx="5943600" cy="5836920"/>
          </a:xfrm>
          <a:prstGeom prst="rect">
            <a:avLst/>
          </a:prstGeom>
          <a:blipFill>
            <a:blip r:embed="rId2" cstate="print"/>
            <a:stretch>
              <a:fillRect/>
            </a:stretch>
          </a:blipFill>
        </p:spPr>
        <p:txBody>
          <a:bodyPr wrap="square" lIns="0" tIns="0" rIns="0" bIns="0" rtlCol="0"/>
          <a:lstStyle/>
          <a:p>
            <a:endParaRPr/>
          </a:p>
        </p:txBody>
      </p:sp>
      <p:sp>
        <p:nvSpPr>
          <p:cNvPr id="4" name="Rounded Rectangle 3"/>
          <p:cNvSpPr/>
          <p:nvPr/>
        </p:nvSpPr>
        <p:spPr>
          <a:xfrm>
            <a:off x="5149850" y="2140967"/>
            <a:ext cx="9144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854225"/>
            <a:ext cx="5680075" cy="777240"/>
          </a:xfrm>
          <a:prstGeom prst="rect">
            <a:avLst/>
          </a:prstGeom>
        </p:spPr>
        <p:txBody>
          <a:bodyPr vert="horz" wrap="square" lIns="0" tIns="11430" rIns="0" bIns="0" rtlCol="0">
            <a:spAutoFit/>
          </a:bodyPr>
          <a:lstStyle/>
          <a:p>
            <a:pPr marL="12700" marR="5080">
              <a:lnSpc>
                <a:spcPct val="117500"/>
              </a:lnSpc>
              <a:spcBef>
                <a:spcPts val="90"/>
              </a:spcBef>
            </a:pPr>
            <a:r>
              <a:rPr sz="1400" b="1" dirty="0">
                <a:latin typeface="DejaVu Sans"/>
                <a:cs typeface="DejaVu Sans"/>
              </a:rPr>
              <a:t>User defined metadata</a:t>
            </a:r>
            <a:r>
              <a:rPr sz="1400" dirty="0">
                <a:latin typeface="DejaVu Sans"/>
                <a:cs typeface="DejaVu Sans"/>
              </a:rPr>
              <a:t>: for example S3 has </a:t>
            </a:r>
            <a:r>
              <a:rPr sz="1400" i="1" dirty="0">
                <a:latin typeface="Nimbus Roman No9 L"/>
                <a:cs typeface="Nimbus Roman No9 L"/>
              </a:rPr>
              <a:t>storage class </a:t>
            </a:r>
            <a:r>
              <a:rPr sz="1400" dirty="0">
                <a:latin typeface="DejaVu Sans"/>
                <a:cs typeface="DejaVu Sans"/>
              </a:rPr>
              <a:t>of an object such as  STANDARD, STANDARD_IA, GLACIER, etc. You can use custom metadata to tag  data.</a:t>
            </a:r>
            <a:endParaRPr sz="1400">
              <a:latin typeface="DejaVu Sans"/>
              <a:cs typeface="DejaVu Sans"/>
            </a:endParaRPr>
          </a:p>
        </p:txBody>
      </p:sp>
      <p:sp>
        <p:nvSpPr>
          <p:cNvPr id="3" name="object 3"/>
          <p:cNvSpPr txBox="1"/>
          <p:nvPr/>
        </p:nvSpPr>
        <p:spPr>
          <a:xfrm>
            <a:off x="902004" y="3144443"/>
            <a:ext cx="5708015" cy="1090555"/>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Keys</a:t>
            </a:r>
            <a:endParaRPr sz="1400">
              <a:latin typeface="DejaVu Sans"/>
              <a:cs typeface="DejaVu Sans"/>
            </a:endParaRPr>
          </a:p>
          <a:p>
            <a:pPr marL="12700" marR="5080">
              <a:lnSpc>
                <a:spcPct val="117100"/>
              </a:lnSpc>
              <a:spcBef>
                <a:spcPts val="985"/>
              </a:spcBef>
            </a:pPr>
            <a:r>
              <a:rPr sz="1400" dirty="0">
                <a:latin typeface="DejaVu Sans"/>
                <a:cs typeface="DejaVu Sans"/>
              </a:rPr>
              <a:t>This is the most significant part of the object. A key of an object represents the  unique identifier within a bucket. Every object in a bucket has one key.</a:t>
            </a:r>
            <a:endParaRPr sz="1400">
              <a:latin typeface="DejaVu Sans"/>
              <a:cs typeface="DejaVu Sans"/>
            </a:endParaRPr>
          </a:p>
        </p:txBody>
      </p:sp>
      <p:sp>
        <p:nvSpPr>
          <p:cNvPr id="4" name="object 4"/>
          <p:cNvSpPr txBox="1"/>
          <p:nvPr/>
        </p:nvSpPr>
        <p:spPr>
          <a:xfrm>
            <a:off x="914704" y="4039920"/>
            <a:ext cx="538543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Because the combination of a bucket, key, and version ID uniquely identify</a:t>
            </a:r>
            <a:endParaRPr sz="1400">
              <a:latin typeface="DejaVu Sans"/>
              <a:cs typeface="DejaVu Sans"/>
            </a:endParaRPr>
          </a:p>
        </p:txBody>
      </p:sp>
      <p:sp>
        <p:nvSpPr>
          <p:cNvPr id="5" name="object 5"/>
          <p:cNvSpPr txBox="1"/>
          <p:nvPr/>
        </p:nvSpPr>
        <p:spPr>
          <a:xfrm>
            <a:off x="914704" y="4289856"/>
            <a:ext cx="517080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each object, Amazon S3 can be thought of as a basic data map between</a:t>
            </a:r>
            <a:endParaRPr sz="1400">
              <a:latin typeface="DejaVu Sans"/>
              <a:cs typeface="DejaVu Sans"/>
            </a:endParaRPr>
          </a:p>
        </p:txBody>
      </p:sp>
      <p:sp>
        <p:nvSpPr>
          <p:cNvPr id="6" name="object 6"/>
          <p:cNvSpPr txBox="1"/>
          <p:nvPr/>
        </p:nvSpPr>
        <p:spPr>
          <a:xfrm>
            <a:off x="914704" y="4541316"/>
            <a:ext cx="327723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"bucket + key + version" and the object itself.</a:t>
            </a:r>
            <a:endParaRPr sz="1400">
              <a:latin typeface="DejaVu Sans"/>
              <a:cs typeface="DejaVu Sans"/>
            </a:endParaRPr>
          </a:p>
        </p:txBody>
      </p:sp>
      <p:sp>
        <p:nvSpPr>
          <p:cNvPr id="7" name="object 7"/>
          <p:cNvSpPr txBox="1"/>
          <p:nvPr/>
        </p:nvSpPr>
        <p:spPr>
          <a:xfrm>
            <a:off x="914704" y="4916220"/>
            <a:ext cx="573468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Every object in Amazon S3 can be uniquely addressed through the combination</a:t>
            </a:r>
            <a:endParaRPr sz="1400">
              <a:latin typeface="DejaVu Sans"/>
              <a:cs typeface="DejaVu Sans"/>
            </a:endParaRPr>
          </a:p>
        </p:txBody>
      </p:sp>
      <p:sp>
        <p:nvSpPr>
          <p:cNvPr id="8" name="object 8"/>
          <p:cNvSpPr txBox="1"/>
          <p:nvPr/>
        </p:nvSpPr>
        <p:spPr>
          <a:xfrm>
            <a:off x="914704" y="5167680"/>
            <a:ext cx="528320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of the web service endpoint, bucket name, key, and optionally, a version.</a:t>
            </a:r>
            <a:endParaRPr sz="1400">
              <a:latin typeface="DejaVu Sans"/>
              <a:cs typeface="DejaVu Sans"/>
            </a:endParaRPr>
          </a:p>
        </p:txBody>
      </p:sp>
      <p:sp>
        <p:nvSpPr>
          <p:cNvPr id="9" name="object 9"/>
          <p:cNvSpPr txBox="1"/>
          <p:nvPr/>
        </p:nvSpPr>
        <p:spPr>
          <a:xfrm>
            <a:off x="914704" y="5542584"/>
            <a:ext cx="518096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For example, in the object URL </a:t>
            </a:r>
            <a:r>
              <a:rPr sz="1400" u="sng" dirty="0">
                <a:solidFill>
                  <a:srgbClr val="0000FF"/>
                </a:solidFill>
                <a:uFill>
                  <a:solidFill>
                    <a:srgbClr val="0000FF"/>
                  </a:solidFill>
                </a:uFill>
                <a:latin typeface="DejaVu Sans"/>
                <a:cs typeface="DejaVu Sans"/>
                <a:hlinkClick r:id="rId2"/>
              </a:rPr>
              <a:t>http://doc.s3.amazonaws.com/2006-03-</a:t>
            </a:r>
            <a:endParaRPr sz="1400">
              <a:latin typeface="DejaVu Sans"/>
              <a:cs typeface="DejaVu Sans"/>
            </a:endParaRPr>
          </a:p>
        </p:txBody>
      </p:sp>
      <p:sp>
        <p:nvSpPr>
          <p:cNvPr id="10" name="object 10"/>
          <p:cNvSpPr txBox="1"/>
          <p:nvPr/>
        </p:nvSpPr>
        <p:spPr>
          <a:xfrm>
            <a:off x="914704" y="5792520"/>
            <a:ext cx="4829175" cy="410369"/>
          </a:xfrm>
          <a:prstGeom prst="rect">
            <a:avLst/>
          </a:prstGeom>
          <a:solidFill>
            <a:srgbClr val="FFFFFF"/>
          </a:solidFill>
        </p:spPr>
        <p:txBody>
          <a:bodyPr vert="horz" wrap="square" lIns="0" tIns="0" rIns="0" bIns="0" rtlCol="0">
            <a:spAutoFit/>
          </a:bodyPr>
          <a:lstStyle/>
          <a:p>
            <a:pPr>
              <a:lnSpc>
                <a:spcPts val="1610"/>
              </a:lnSpc>
            </a:pPr>
            <a:r>
              <a:rPr sz="1400" u="sng" dirty="0">
                <a:solidFill>
                  <a:srgbClr val="0000FF"/>
                </a:solidFill>
                <a:uFill>
                  <a:solidFill>
                    <a:srgbClr val="0000FF"/>
                  </a:solidFill>
                </a:uFill>
                <a:latin typeface="DejaVu Sans"/>
                <a:cs typeface="DejaVu Sans"/>
                <a:hlinkClick r:id="rId2"/>
              </a:rPr>
              <a:t>01/AmazonS3.wsdl</a:t>
            </a:r>
            <a:r>
              <a:rPr sz="1400" dirty="0">
                <a:solidFill>
                  <a:srgbClr val="444444"/>
                </a:solidFill>
                <a:latin typeface="DejaVu Sans"/>
                <a:cs typeface="DejaVu Sans"/>
              </a:rPr>
              <a:t>, "doc" is the name of the bucket and "</a:t>
            </a:r>
            <a:r>
              <a:rPr sz="1400" b="1" dirty="0">
                <a:solidFill>
                  <a:srgbClr val="444444"/>
                </a:solidFill>
                <a:latin typeface="DejaVu Sans"/>
                <a:cs typeface="DejaVu Sans"/>
              </a:rPr>
              <a:t>2006-03-</a:t>
            </a:r>
            <a:endParaRPr sz="1400">
              <a:latin typeface="DejaVu Sans"/>
              <a:cs typeface="DejaVu Sans"/>
            </a:endParaRPr>
          </a:p>
        </p:txBody>
      </p:sp>
      <p:sp>
        <p:nvSpPr>
          <p:cNvPr id="11" name="object 11"/>
          <p:cNvSpPr txBox="1"/>
          <p:nvPr/>
        </p:nvSpPr>
        <p:spPr>
          <a:xfrm>
            <a:off x="914704" y="6043930"/>
            <a:ext cx="2261870" cy="410369"/>
          </a:xfrm>
          <a:prstGeom prst="rect">
            <a:avLst/>
          </a:prstGeom>
          <a:solidFill>
            <a:srgbClr val="FFFFFF"/>
          </a:solidFill>
        </p:spPr>
        <p:txBody>
          <a:bodyPr vert="horz" wrap="square" lIns="0" tIns="0" rIns="0" bIns="0" rtlCol="0">
            <a:spAutoFit/>
          </a:bodyPr>
          <a:lstStyle/>
          <a:p>
            <a:pPr>
              <a:lnSpc>
                <a:spcPts val="1614"/>
              </a:lnSpc>
            </a:pPr>
            <a:r>
              <a:rPr sz="1400" b="1" dirty="0">
                <a:solidFill>
                  <a:srgbClr val="444444"/>
                </a:solidFill>
                <a:latin typeface="DejaVu Sans"/>
                <a:cs typeface="DejaVu Sans"/>
              </a:rPr>
              <a:t>01/AmazonS3.wsdl</a:t>
            </a:r>
            <a:r>
              <a:rPr sz="1400" dirty="0">
                <a:solidFill>
                  <a:srgbClr val="444444"/>
                </a:solidFill>
                <a:latin typeface="DejaVu Sans"/>
                <a:cs typeface="DejaVu Sans"/>
              </a:rPr>
              <a:t>" is the key.</a:t>
            </a:r>
            <a:endParaRPr sz="1400">
              <a:latin typeface="DejaVu Sans"/>
              <a:cs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704" y="6889877"/>
            <a:ext cx="550735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An object key can be maximum up to 1024 bytes which include dots, slashes</a:t>
            </a:r>
            <a:endParaRPr sz="1400">
              <a:latin typeface="DejaVu Sans"/>
              <a:cs typeface="DejaVu Sans"/>
            </a:endParaRPr>
          </a:p>
        </p:txBody>
      </p:sp>
      <p:sp>
        <p:nvSpPr>
          <p:cNvPr id="3" name="object 3"/>
          <p:cNvSpPr txBox="1"/>
          <p:nvPr/>
        </p:nvSpPr>
        <p:spPr>
          <a:xfrm>
            <a:off x="914704" y="7139813"/>
            <a:ext cx="85661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and dashes.</a:t>
            </a:r>
            <a:endParaRPr sz="1400">
              <a:latin typeface="DejaVu Sans"/>
              <a:cs typeface="DejaVu Sans"/>
            </a:endParaRPr>
          </a:p>
        </p:txBody>
      </p:sp>
      <p:sp>
        <p:nvSpPr>
          <p:cNvPr id="4" name="object 4"/>
          <p:cNvSpPr txBox="1"/>
          <p:nvPr/>
        </p:nvSpPr>
        <p:spPr>
          <a:xfrm>
            <a:off x="902004" y="7872730"/>
            <a:ext cx="4819650" cy="2508700"/>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Functions of AWS S3</a:t>
            </a:r>
            <a:endParaRPr sz="1400">
              <a:latin typeface="DejaVu Sans"/>
              <a:cs typeface="DejaVu Sans"/>
            </a:endParaRPr>
          </a:p>
          <a:p>
            <a:pPr marL="469265" marR="5080" indent="-457200">
              <a:lnSpc>
                <a:spcPct val="176400"/>
              </a:lnSpc>
              <a:spcBef>
                <a:spcPts val="5"/>
              </a:spcBef>
            </a:pPr>
            <a:r>
              <a:rPr sz="1400" dirty="0">
                <a:latin typeface="DejaVu Sans"/>
                <a:cs typeface="DejaVu Sans"/>
              </a:rPr>
              <a:t>AWS S3 is simple and handful with common operations as follows:  Create/delete a bucket</a:t>
            </a:r>
            <a:endParaRPr sz="1400">
              <a:latin typeface="DejaVu Sans"/>
              <a:cs typeface="DejaVu Sans"/>
            </a:endParaRPr>
          </a:p>
          <a:p>
            <a:pPr marL="469265" marR="2630805">
              <a:lnSpc>
                <a:spcPts val="2960"/>
              </a:lnSpc>
              <a:spcBef>
                <a:spcPts val="315"/>
              </a:spcBef>
            </a:pPr>
            <a:r>
              <a:rPr sz="1400" dirty="0">
                <a:latin typeface="DejaVu Sans"/>
                <a:cs typeface="DejaVu Sans"/>
              </a:rPr>
              <a:t>Read/Write an object  Delete an object  Display keys in a bucket</a:t>
            </a:r>
            <a:endParaRPr sz="1400">
              <a:latin typeface="DejaVu Sans"/>
              <a:cs typeface="DejaVu Sans"/>
            </a:endParaRPr>
          </a:p>
        </p:txBody>
      </p:sp>
      <p:sp>
        <p:nvSpPr>
          <p:cNvPr id="5" name="object 5"/>
          <p:cNvSpPr/>
          <p:nvPr/>
        </p:nvSpPr>
        <p:spPr>
          <a:xfrm>
            <a:off x="914400" y="1355344"/>
            <a:ext cx="5943600" cy="5373370"/>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835650" y="1460500"/>
            <a:ext cx="838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704" y="2318257"/>
            <a:ext cx="5536565" cy="216535"/>
          </a:xfrm>
          <a:custGeom>
            <a:avLst/>
            <a:gdLst/>
            <a:ahLst/>
            <a:cxnLst/>
            <a:rect l="l" t="t" r="r" b="b"/>
            <a:pathLst>
              <a:path w="5536565" h="216535">
                <a:moveTo>
                  <a:pt x="5536057" y="0"/>
                </a:moveTo>
                <a:lnTo>
                  <a:pt x="0" y="0"/>
                </a:lnTo>
                <a:lnTo>
                  <a:pt x="0" y="216407"/>
                </a:lnTo>
                <a:lnTo>
                  <a:pt x="5536057" y="216407"/>
                </a:lnTo>
                <a:lnTo>
                  <a:pt x="5536057" y="0"/>
                </a:lnTo>
                <a:close/>
              </a:path>
            </a:pathLst>
          </a:custGeom>
          <a:solidFill>
            <a:srgbClr val="FFFFFF"/>
          </a:solidFill>
        </p:spPr>
        <p:txBody>
          <a:bodyPr wrap="square" lIns="0" tIns="0" rIns="0" bIns="0" rtlCol="0"/>
          <a:lstStyle/>
          <a:p>
            <a:endParaRPr/>
          </a:p>
        </p:txBody>
      </p:sp>
      <p:sp>
        <p:nvSpPr>
          <p:cNvPr id="3" name="object 3"/>
          <p:cNvSpPr txBox="1"/>
          <p:nvPr/>
        </p:nvSpPr>
        <p:spPr>
          <a:xfrm>
            <a:off x="902004" y="1270761"/>
            <a:ext cx="5604510" cy="1466812"/>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AWS S3 Data Consistency Model:</a:t>
            </a:r>
            <a:endParaRPr sz="1400">
              <a:latin typeface="DejaVu Sans"/>
              <a:cs typeface="DejaVu Sans"/>
            </a:endParaRPr>
          </a:p>
          <a:p>
            <a:pPr marL="12700" marR="5715">
              <a:lnSpc>
                <a:spcPct val="101699"/>
              </a:lnSpc>
              <a:spcBef>
                <a:spcPts val="1245"/>
              </a:spcBef>
            </a:pPr>
            <a:r>
              <a:rPr sz="1400" dirty="0">
                <a:solidFill>
                  <a:srgbClr val="444444"/>
                </a:solidFill>
                <a:latin typeface="DejaVu Sans"/>
                <a:cs typeface="DejaVu Sans"/>
              </a:rPr>
              <a:t>Amazon S3 provides read-after-write consistency for PUTS of new objects in  your S3 bucket in all regions with one caveat. The caveat is that if you make a  HEAD or GET request to the key name (to find if the object exists) before  creating the object, Amazon S3 provides eventual consistency for read-after-</a:t>
            </a:r>
            <a:endParaRPr sz="1400">
              <a:latin typeface="DejaVu Sans"/>
              <a:cs typeface="DejaVu Sans"/>
            </a:endParaRPr>
          </a:p>
        </p:txBody>
      </p:sp>
      <p:sp>
        <p:nvSpPr>
          <p:cNvPr id="4" name="object 4"/>
          <p:cNvSpPr txBox="1"/>
          <p:nvPr/>
        </p:nvSpPr>
        <p:spPr>
          <a:xfrm>
            <a:off x="914704" y="2536189"/>
            <a:ext cx="434975" cy="205184"/>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write.</a:t>
            </a:r>
            <a:endParaRPr sz="1400">
              <a:latin typeface="DejaVu Sans"/>
              <a:cs typeface="DejaVu Sans"/>
            </a:endParaRPr>
          </a:p>
        </p:txBody>
      </p:sp>
      <p:sp>
        <p:nvSpPr>
          <p:cNvPr id="5" name="object 5"/>
          <p:cNvSpPr txBox="1"/>
          <p:nvPr/>
        </p:nvSpPr>
        <p:spPr>
          <a:xfrm>
            <a:off x="914704" y="2970605"/>
            <a:ext cx="5567045" cy="410369"/>
          </a:xfrm>
          <a:prstGeom prst="rect">
            <a:avLst/>
          </a:prstGeom>
          <a:solidFill>
            <a:srgbClr val="FFFFFF"/>
          </a:solidFill>
        </p:spPr>
        <p:txBody>
          <a:bodyPr vert="horz" wrap="square" lIns="0" tIns="0" rIns="0" bIns="0" rtlCol="0">
            <a:spAutoFit/>
          </a:bodyPr>
          <a:lstStyle/>
          <a:p>
            <a:pPr>
              <a:lnSpc>
                <a:spcPts val="1614"/>
              </a:lnSpc>
            </a:pPr>
            <a:r>
              <a:rPr sz="1400" dirty="0">
                <a:solidFill>
                  <a:srgbClr val="444444"/>
                </a:solidFill>
                <a:latin typeface="DejaVu Sans"/>
                <a:cs typeface="DejaVu Sans"/>
              </a:rPr>
              <a:t>Amazon S3 offers eventual consistency for overwrite PUTS and DELETES in all</a:t>
            </a:r>
            <a:endParaRPr sz="1400">
              <a:latin typeface="DejaVu Sans"/>
              <a:cs typeface="DejaVu Sans"/>
            </a:endParaRPr>
          </a:p>
        </p:txBody>
      </p:sp>
      <p:sp>
        <p:nvSpPr>
          <p:cNvPr id="6" name="object 6"/>
          <p:cNvSpPr txBox="1"/>
          <p:nvPr/>
        </p:nvSpPr>
        <p:spPr>
          <a:xfrm>
            <a:off x="914704" y="3187318"/>
            <a:ext cx="58928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regions.</a:t>
            </a:r>
            <a:endParaRPr sz="1400">
              <a:latin typeface="DejaVu Sans"/>
              <a:cs typeface="DejaVu Sans"/>
            </a:endParaRPr>
          </a:p>
        </p:txBody>
      </p:sp>
      <p:sp>
        <p:nvSpPr>
          <p:cNvPr id="7" name="object 7"/>
          <p:cNvSpPr txBox="1"/>
          <p:nvPr/>
        </p:nvSpPr>
        <p:spPr>
          <a:xfrm>
            <a:off x="914704" y="3621658"/>
            <a:ext cx="562292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Updates to a single key are atomic. For example, if you PUT to an existing key,</a:t>
            </a:r>
            <a:endParaRPr sz="1400">
              <a:latin typeface="DejaVu Sans"/>
              <a:cs typeface="DejaVu Sans"/>
            </a:endParaRPr>
          </a:p>
        </p:txBody>
      </p:sp>
      <p:sp>
        <p:nvSpPr>
          <p:cNvPr id="8" name="object 8"/>
          <p:cNvSpPr txBox="1"/>
          <p:nvPr/>
        </p:nvSpPr>
        <p:spPr>
          <a:xfrm>
            <a:off x="914704" y="3838066"/>
            <a:ext cx="5461635"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a subsequent read might return the old data or the updated data, but it will</a:t>
            </a:r>
            <a:endParaRPr sz="1400">
              <a:latin typeface="DejaVu Sans"/>
              <a:cs typeface="DejaVu Sans"/>
            </a:endParaRPr>
          </a:p>
        </p:txBody>
      </p:sp>
      <p:sp>
        <p:nvSpPr>
          <p:cNvPr id="9" name="object 9"/>
          <p:cNvSpPr txBox="1"/>
          <p:nvPr/>
        </p:nvSpPr>
        <p:spPr>
          <a:xfrm>
            <a:off x="914704" y="4055998"/>
            <a:ext cx="2703830" cy="410369"/>
          </a:xfrm>
          <a:prstGeom prst="rect">
            <a:avLst/>
          </a:prstGeom>
          <a:solidFill>
            <a:srgbClr val="FFFFFF"/>
          </a:solidFill>
        </p:spPr>
        <p:txBody>
          <a:bodyPr vert="horz" wrap="square" lIns="0" tIns="0" rIns="0" bIns="0" rtlCol="0">
            <a:spAutoFit/>
          </a:bodyPr>
          <a:lstStyle/>
          <a:p>
            <a:pPr>
              <a:lnSpc>
                <a:spcPts val="1610"/>
              </a:lnSpc>
            </a:pPr>
            <a:r>
              <a:rPr sz="1400" dirty="0">
                <a:solidFill>
                  <a:srgbClr val="444444"/>
                </a:solidFill>
                <a:latin typeface="DejaVu Sans"/>
                <a:cs typeface="DejaVu Sans"/>
              </a:rPr>
              <a:t>never write corrupted or partial data.</a:t>
            </a:r>
            <a:endParaRPr sz="1400">
              <a:latin typeface="DejaVu Sans"/>
              <a:cs typeface="DejaVu Sans"/>
            </a:endParaRPr>
          </a:p>
        </p:txBody>
      </p:sp>
      <p:sp>
        <p:nvSpPr>
          <p:cNvPr id="10" name="object 10"/>
          <p:cNvSpPr txBox="1"/>
          <p:nvPr/>
        </p:nvSpPr>
        <p:spPr>
          <a:xfrm>
            <a:off x="902004" y="4468494"/>
            <a:ext cx="5728335" cy="444352"/>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DejaVu Sans"/>
                <a:cs typeface="DejaVu Sans"/>
              </a:rPr>
              <a:t>From &lt;</a:t>
            </a:r>
            <a:r>
              <a:rPr sz="1400" u="sng" dirty="0">
                <a:solidFill>
                  <a:srgbClr val="0000FF"/>
                </a:solidFill>
                <a:uFill>
                  <a:solidFill>
                    <a:srgbClr val="0000FF"/>
                  </a:solidFill>
                </a:uFill>
                <a:latin typeface="DejaVu Sans"/>
                <a:cs typeface="DejaVu Sans"/>
                <a:hlinkClick r:id="rId2"/>
              </a:rPr>
              <a:t>http://docs.aws.amazon.com/AmazonS3/latest/dev/Introduction.html</a:t>
            </a:r>
            <a:r>
              <a:rPr sz="1400" dirty="0">
                <a:solidFill>
                  <a:srgbClr val="585858"/>
                </a:solidFill>
                <a:latin typeface="DejaVu Sans"/>
                <a:cs typeface="DejaVu Sans"/>
              </a:rPr>
              <a:t>&gt;</a:t>
            </a:r>
            <a:endParaRPr sz="1400">
              <a:latin typeface="DejaVu Sans"/>
              <a:cs typeface="DejaVu Sans"/>
            </a:endParaRPr>
          </a:p>
        </p:txBody>
      </p:sp>
      <p:sp>
        <p:nvSpPr>
          <p:cNvPr id="11" name="object 11"/>
          <p:cNvSpPr txBox="1"/>
          <p:nvPr/>
        </p:nvSpPr>
        <p:spPr>
          <a:xfrm>
            <a:off x="902004" y="5281040"/>
            <a:ext cx="1426210" cy="444352"/>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S3 Bucket Features</a:t>
            </a:r>
            <a:endParaRPr sz="1400">
              <a:latin typeface="DejaVu Sans"/>
              <a:cs typeface="DejaVu Sans"/>
            </a:endParaRPr>
          </a:p>
        </p:txBody>
      </p:sp>
      <p:sp>
        <p:nvSpPr>
          <p:cNvPr id="12" name="object 12"/>
          <p:cNvSpPr txBox="1"/>
          <p:nvPr/>
        </p:nvSpPr>
        <p:spPr>
          <a:xfrm>
            <a:off x="902004" y="6033896"/>
            <a:ext cx="5728335" cy="2351478"/>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Versioning</a:t>
            </a:r>
            <a:endParaRPr sz="1400">
              <a:latin typeface="DejaVu Sans"/>
              <a:cs typeface="DejaVu Sans"/>
            </a:endParaRPr>
          </a:p>
          <a:p>
            <a:pPr marL="12700" marR="5080">
              <a:lnSpc>
                <a:spcPct val="117200"/>
              </a:lnSpc>
              <a:spcBef>
                <a:spcPts val="980"/>
              </a:spcBef>
            </a:pPr>
            <a:r>
              <a:rPr sz="1400" dirty="0">
                <a:latin typeface="DejaVu Sans"/>
                <a:cs typeface="DejaVu Sans"/>
              </a:rPr>
              <a:t>S3 versioning features enables you to keep multiple variants of an objects  within the same bucket. It is very useful to preserve, retrieve and restore each  version of objects stored in AWS S3 buckets. It is also useful to recover objects,  if objects from a bucked deleted accidently. Consider a case, you have an  object stored in S3 bucket, and versioning is turned on for the bucket, if you  upload a modified version of the object to the same bucket. You will have even  old version of the object which can be retrieved any time.</a:t>
            </a:r>
            <a:endParaRPr sz="1400">
              <a:latin typeface="DejaVu Sans"/>
              <a:cs typeface="DejaVu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6186272"/>
            <a:ext cx="5626100" cy="497957"/>
          </a:xfrm>
          <a:prstGeom prst="rect">
            <a:avLst/>
          </a:prstGeom>
        </p:spPr>
        <p:txBody>
          <a:bodyPr vert="horz" wrap="square" lIns="0" tIns="12065" rIns="0" bIns="0" rtlCol="0">
            <a:spAutoFit/>
          </a:bodyPr>
          <a:lstStyle/>
          <a:p>
            <a:pPr marL="12700" marR="5080">
              <a:lnSpc>
                <a:spcPct val="117900"/>
              </a:lnSpc>
              <a:spcBef>
                <a:spcPts val="95"/>
              </a:spcBef>
            </a:pPr>
            <a:r>
              <a:rPr sz="1400" b="1" dirty="0">
                <a:latin typeface="DejaVu Sans"/>
                <a:cs typeface="DejaVu Sans"/>
              </a:rPr>
              <a:t>Important</a:t>
            </a:r>
            <a:r>
              <a:rPr sz="1400" dirty="0">
                <a:latin typeface="DejaVu Sans"/>
                <a:cs typeface="DejaVu Sans"/>
              </a:rPr>
              <a:t>: Once versioning is enabled for a bucket, it can only be suspended,  it can’t be removed.</a:t>
            </a:r>
            <a:endParaRPr sz="1400">
              <a:latin typeface="DejaVu Sans"/>
              <a:cs typeface="DejaVu Sans"/>
            </a:endParaRPr>
          </a:p>
        </p:txBody>
      </p:sp>
      <p:sp>
        <p:nvSpPr>
          <p:cNvPr id="3" name="object 3"/>
          <p:cNvSpPr txBox="1"/>
          <p:nvPr/>
        </p:nvSpPr>
        <p:spPr>
          <a:xfrm>
            <a:off x="902004" y="7228078"/>
            <a:ext cx="5582285" cy="1351396"/>
          </a:xfrm>
          <a:prstGeom prst="rect">
            <a:avLst/>
          </a:prstGeom>
        </p:spPr>
        <p:txBody>
          <a:bodyPr vert="horz" wrap="square" lIns="0" tIns="13335" rIns="0" bIns="0" rtlCol="0">
            <a:spAutoFit/>
          </a:bodyPr>
          <a:lstStyle/>
          <a:p>
            <a:pPr marL="12700">
              <a:lnSpc>
                <a:spcPct val="100000"/>
              </a:lnSpc>
              <a:spcBef>
                <a:spcPts val="105"/>
              </a:spcBef>
            </a:pPr>
            <a:r>
              <a:rPr sz="1400" b="1" dirty="0">
                <a:latin typeface="DejaVu Sans"/>
                <a:cs typeface="DejaVu Sans"/>
              </a:rPr>
              <a:t>Multi Factor Authentication (MFA) Delete</a:t>
            </a:r>
            <a:endParaRPr sz="1400">
              <a:latin typeface="DejaVu Sans"/>
              <a:cs typeface="DejaVu Sans"/>
            </a:endParaRPr>
          </a:p>
          <a:p>
            <a:pPr marL="12700" marR="5080">
              <a:lnSpc>
                <a:spcPct val="117500"/>
              </a:lnSpc>
              <a:spcBef>
                <a:spcPts val="980"/>
              </a:spcBef>
            </a:pPr>
            <a:r>
              <a:rPr sz="1400" dirty="0">
                <a:latin typeface="DejaVu Sans"/>
                <a:cs typeface="DejaVu Sans"/>
              </a:rPr>
              <a:t>Multi Factor Authentication Delete is an additional layer of security for your  data stored in S3 bucket. It required 6 digit number via authentication device  to delete an object or change the version state of a bucket.</a:t>
            </a:r>
            <a:endParaRPr sz="1400">
              <a:latin typeface="DejaVu Sans"/>
              <a:cs typeface="DejaVu Sans"/>
            </a:endParaRPr>
          </a:p>
        </p:txBody>
      </p:sp>
      <p:sp>
        <p:nvSpPr>
          <p:cNvPr id="4" name="object 4"/>
          <p:cNvSpPr txBox="1"/>
          <p:nvPr/>
        </p:nvSpPr>
        <p:spPr>
          <a:xfrm>
            <a:off x="902004" y="8857615"/>
            <a:ext cx="5702935" cy="1365885"/>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Logging:</a:t>
            </a:r>
            <a:endParaRPr sz="1400">
              <a:latin typeface="DejaVu Sans"/>
              <a:cs typeface="DejaVu Sans"/>
            </a:endParaRPr>
          </a:p>
          <a:p>
            <a:pPr marL="12700" marR="5080">
              <a:lnSpc>
                <a:spcPct val="117400"/>
              </a:lnSpc>
              <a:spcBef>
                <a:spcPts val="980"/>
              </a:spcBef>
            </a:pPr>
            <a:r>
              <a:rPr sz="1400" dirty="0">
                <a:latin typeface="DejaVu Sans"/>
                <a:cs typeface="DejaVu Sans"/>
              </a:rPr>
              <a:t>As you know logging consist a list of activities about service or server. But AWS  S3 does not collect service access logs. For developers and administrators  server access logs are very useful, because logs provides insight natures of  requests made by users/clients.</a:t>
            </a:r>
            <a:endParaRPr sz="1400">
              <a:latin typeface="DejaVu Sans"/>
              <a:cs typeface="DejaVu Sans"/>
            </a:endParaRPr>
          </a:p>
        </p:txBody>
      </p:sp>
      <p:sp>
        <p:nvSpPr>
          <p:cNvPr id="5" name="object 5"/>
          <p:cNvSpPr/>
          <p:nvPr/>
        </p:nvSpPr>
        <p:spPr>
          <a:xfrm>
            <a:off x="914400" y="1418209"/>
            <a:ext cx="5943600" cy="4660900"/>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835650" y="1536700"/>
            <a:ext cx="8382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342238"/>
            <a:ext cx="5695950" cy="497957"/>
          </a:xfrm>
          <a:prstGeom prst="rect">
            <a:avLst/>
          </a:prstGeom>
        </p:spPr>
        <p:txBody>
          <a:bodyPr vert="horz" wrap="square" lIns="0" tIns="12065" rIns="0" bIns="0" rtlCol="0">
            <a:spAutoFit/>
          </a:bodyPr>
          <a:lstStyle/>
          <a:p>
            <a:pPr marL="12700" marR="5080">
              <a:lnSpc>
                <a:spcPct val="117900"/>
              </a:lnSpc>
              <a:spcBef>
                <a:spcPts val="95"/>
              </a:spcBef>
            </a:pPr>
            <a:r>
              <a:rPr sz="1400" dirty="0">
                <a:latin typeface="DejaVu Sans"/>
                <a:cs typeface="DejaVu Sans"/>
              </a:rPr>
              <a:t>By default logging for the bucket is disabled, but when you enable it, an access  log record collect details about the client’s request for a bucket.</a:t>
            </a:r>
            <a:endParaRPr sz="1400">
              <a:latin typeface="DejaVu Sans"/>
              <a:cs typeface="DejaVu Sans"/>
            </a:endParaRPr>
          </a:p>
        </p:txBody>
      </p:sp>
      <p:sp>
        <p:nvSpPr>
          <p:cNvPr id="3" name="object 3"/>
          <p:cNvSpPr/>
          <p:nvPr/>
        </p:nvSpPr>
        <p:spPr>
          <a:xfrm>
            <a:off x="1371853" y="8687309"/>
            <a:ext cx="5120005" cy="216535"/>
          </a:xfrm>
          <a:custGeom>
            <a:avLst/>
            <a:gdLst/>
            <a:ahLst/>
            <a:cxnLst/>
            <a:rect l="l" t="t" r="r" b="b"/>
            <a:pathLst>
              <a:path w="5120005" h="216534">
                <a:moveTo>
                  <a:pt x="5120005" y="0"/>
                </a:moveTo>
                <a:lnTo>
                  <a:pt x="0" y="0"/>
                </a:lnTo>
                <a:lnTo>
                  <a:pt x="0" y="216408"/>
                </a:lnTo>
                <a:lnTo>
                  <a:pt x="5120005" y="216408"/>
                </a:lnTo>
                <a:lnTo>
                  <a:pt x="5120005" y="0"/>
                </a:lnTo>
                <a:close/>
              </a:path>
            </a:pathLst>
          </a:custGeom>
          <a:solidFill>
            <a:srgbClr val="FFFFFF"/>
          </a:solidFill>
        </p:spPr>
        <p:txBody>
          <a:bodyPr wrap="square" lIns="0" tIns="0" rIns="0" bIns="0" rtlCol="0"/>
          <a:lstStyle/>
          <a:p>
            <a:endParaRPr/>
          </a:p>
        </p:txBody>
      </p:sp>
      <p:sp>
        <p:nvSpPr>
          <p:cNvPr id="4" name="object 4"/>
          <p:cNvSpPr txBox="1"/>
          <p:nvPr/>
        </p:nvSpPr>
        <p:spPr>
          <a:xfrm>
            <a:off x="1359153" y="8290560"/>
            <a:ext cx="5146040" cy="1096519"/>
          </a:xfrm>
          <a:prstGeom prst="rect">
            <a:avLst/>
          </a:prstGeom>
        </p:spPr>
        <p:txBody>
          <a:bodyPr vert="horz" wrap="square" lIns="0" tIns="12700" rIns="0" bIns="0" rtlCol="0">
            <a:spAutoFit/>
          </a:bodyPr>
          <a:lstStyle/>
          <a:p>
            <a:pPr marL="12700">
              <a:lnSpc>
                <a:spcPct val="100000"/>
              </a:lnSpc>
              <a:spcBef>
                <a:spcPts val="100"/>
              </a:spcBef>
            </a:pPr>
            <a:r>
              <a:rPr sz="1400" b="1" dirty="0">
                <a:latin typeface="DejaVu Sans"/>
                <a:cs typeface="DejaVu Sans"/>
              </a:rPr>
              <a:t>Object Level Logging :</a:t>
            </a:r>
            <a:endParaRPr sz="1400">
              <a:latin typeface="DejaVu Sans"/>
              <a:cs typeface="DejaVu Sans"/>
            </a:endParaRPr>
          </a:p>
          <a:p>
            <a:pPr marL="12700" marR="5080">
              <a:lnSpc>
                <a:spcPct val="117900"/>
              </a:lnSpc>
              <a:spcBef>
                <a:spcPts val="975"/>
              </a:spcBef>
            </a:pPr>
            <a:r>
              <a:rPr sz="1400" dirty="0">
                <a:latin typeface="DejaVu Sans"/>
                <a:cs typeface="DejaVu Sans"/>
              </a:rPr>
              <a:t>The CloudTrail data events feature is enabled for this bucket. Go to the  CloudTrail console to view and configure the settings for trails.</a:t>
            </a:r>
            <a:endParaRPr sz="1400">
              <a:latin typeface="DejaVu Sans"/>
              <a:cs typeface="DejaVu Sans"/>
            </a:endParaRPr>
          </a:p>
        </p:txBody>
      </p:sp>
      <p:sp>
        <p:nvSpPr>
          <p:cNvPr id="5" name="object 5"/>
          <p:cNvSpPr/>
          <p:nvPr/>
        </p:nvSpPr>
        <p:spPr>
          <a:xfrm>
            <a:off x="914400" y="2027682"/>
            <a:ext cx="5943600" cy="6121908"/>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5835650" y="2099819"/>
            <a:ext cx="9144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1892</Words>
  <Application>Microsoft Office PowerPoint</Application>
  <PresentationFormat>Custom</PresentationFormat>
  <Paragraphs>120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Hemant</dc:creator>
  <cp:lastModifiedBy>godwill</cp:lastModifiedBy>
  <cp:revision>1</cp:revision>
  <dcterms:created xsi:type="dcterms:W3CDTF">2020-04-26T00:15:36Z</dcterms:created>
  <dcterms:modified xsi:type="dcterms:W3CDTF">2020-04-27T00:06:38Z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Word 2013</vt:lpwstr>
  </property>
  <property fmtid="{D5CDD505-2E9C-101B-9397-08002B2CF9AE}" pid="4" name="LastSaved">
    <vt:filetime>2020-04-26T00:00:00Z</vt:filetime>
  </property>
</Properties>
</file>