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onstantia" pitchFamily="18" charset="0"/>
      <p:regular r:id="rId18"/>
      <p:bold r:id="rId19"/>
      <p:italic r:id="rId20"/>
      <p:boldItalic r:id="rId21"/>
    </p:embeddedFont>
    <p:embeddedFont>
      <p:font typeface="Wingdings 2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2" autoAdjust="0"/>
    <p:restoredTop sz="94660"/>
  </p:normalViewPr>
  <p:slideViewPr>
    <p:cSldViewPr>
      <p:cViewPr varScale="1">
        <p:scale>
          <a:sx n="42" d="100"/>
          <a:sy n="42" d="100"/>
        </p:scale>
        <p:origin x="-224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0796" y="2138680"/>
            <a:ext cx="6488515" cy="2851573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40796" y="5034125"/>
            <a:ext cx="6491034" cy="2732758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2" y="1425789"/>
            <a:ext cx="1700213" cy="812649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1425789"/>
            <a:ext cx="4974696" cy="812649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77" y="2053133"/>
            <a:ext cx="6423025" cy="212442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277" y="4217273"/>
            <a:ext cx="6423025" cy="235403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221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892812"/>
            <a:ext cx="3338766" cy="1028101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38597" y="2899844"/>
            <a:ext cx="3340078" cy="102107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825" y="3920913"/>
            <a:ext cx="3338766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920913"/>
            <a:ext cx="3340078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63821" cy="1782233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802008"/>
            <a:ext cx="2266950" cy="181193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6738" y="2613942"/>
            <a:ext cx="2266950" cy="7128933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54382" y="2613942"/>
            <a:ext cx="4224293" cy="7128933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16143" y="1727779"/>
            <a:ext cx="4344988" cy="6416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614527" y="8357269"/>
            <a:ext cx="128461" cy="2423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1835243"/>
            <a:ext cx="1828673" cy="246771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7" y="4410809"/>
            <a:ext cx="1826154" cy="3398125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4908" y="9911198"/>
            <a:ext cx="503767" cy="569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880620" y="1870358"/>
            <a:ext cx="3816033" cy="613088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872" y="9069587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620823" y="9698321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872" y="-11140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20823" y="-11138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77825" y="3017915"/>
            <a:ext cx="6800850" cy="6843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77825" y="9911198"/>
            <a:ext cx="1763183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3979" y="9911198"/>
            <a:ext cx="2770717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48967" y="9911198"/>
            <a:ext cx="629708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716" y="315606"/>
            <a:ext cx="7586703" cy="101230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18260"/>
            <a:ext cx="5760085" cy="821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6485" marR="1272540" indent="-1083945">
              <a:lnSpc>
                <a:spcPct val="155000"/>
              </a:lnSpc>
              <a:spcBef>
                <a:spcPts val="100"/>
              </a:spcBef>
            </a:pPr>
            <a:r>
              <a:rPr lang="en-US" sz="2200" b="1" spc="-5" dirty="0" smtClean="0">
                <a:latin typeface="Calibri"/>
                <a:cs typeface="Calibri"/>
              </a:rPr>
              <a:t>10. 2</a:t>
            </a:r>
            <a:r>
              <a:rPr sz="2200" b="1" spc="-5" dirty="0" smtClean="0">
                <a:latin typeface="Calibri"/>
                <a:cs typeface="Calibri"/>
              </a:rPr>
              <a:t>AWS </a:t>
            </a:r>
            <a:r>
              <a:rPr sz="2200" b="1" spc="-5" dirty="0">
                <a:latin typeface="Calibri"/>
                <a:cs typeface="Calibri"/>
              </a:rPr>
              <a:t>Elastic Compute </a:t>
            </a:r>
            <a:r>
              <a:rPr sz="2200" b="1" spc="-10" dirty="0">
                <a:latin typeface="Calibri"/>
                <a:cs typeface="Calibri"/>
              </a:rPr>
              <a:t>Cloud  </a:t>
            </a:r>
            <a:r>
              <a:rPr sz="2200" b="1" spc="-5" dirty="0">
                <a:latin typeface="Calibri"/>
                <a:cs typeface="Calibri"/>
              </a:rPr>
              <a:t>AWS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EC2</a:t>
            </a:r>
            <a:endParaRPr sz="2200" dirty="0">
              <a:latin typeface="Calibri"/>
              <a:cs typeface="Calibri"/>
            </a:endParaRPr>
          </a:p>
          <a:p>
            <a:pPr marL="12700" marR="5715" algn="just">
              <a:lnSpc>
                <a:spcPct val="117200"/>
              </a:lnSpc>
              <a:spcBef>
                <a:spcPts val="11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Amazon Web Service (AWS) </a:t>
            </a:r>
            <a:r>
              <a:rPr sz="1400" spc="-5" dirty="0">
                <a:latin typeface="Calibri"/>
                <a:cs typeface="Calibri"/>
              </a:rPr>
              <a:t>cloud environment, </a:t>
            </a:r>
            <a:r>
              <a:rPr sz="1400" b="1" dirty="0">
                <a:latin typeface="Calibri"/>
                <a:cs typeface="Calibri"/>
              </a:rPr>
              <a:t>Elastic </a:t>
            </a:r>
            <a:r>
              <a:rPr sz="1400" b="1" spc="-5" dirty="0">
                <a:latin typeface="Calibri"/>
                <a:cs typeface="Calibri"/>
              </a:rPr>
              <a:t>Compute Cloud  </a:t>
            </a:r>
            <a:r>
              <a:rPr sz="1400" spc="-5" dirty="0">
                <a:latin typeface="Calibri"/>
                <a:cs typeface="Calibri"/>
              </a:rPr>
              <a:t>(EC2)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service. Using 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a virtual </a:t>
            </a:r>
            <a:r>
              <a:rPr sz="1400" spc="-5" dirty="0">
                <a:latin typeface="Calibri"/>
                <a:cs typeface="Calibri"/>
              </a:rPr>
              <a:t>machine which </a:t>
            </a:r>
            <a:r>
              <a:rPr sz="1400" dirty="0">
                <a:latin typeface="Calibri"/>
                <a:cs typeface="Calibri"/>
              </a:rPr>
              <a:t>is known as 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virtual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where you create an </a:t>
            </a:r>
            <a:r>
              <a:rPr sz="1400" spc="-5" dirty="0">
                <a:latin typeface="Calibri"/>
                <a:cs typeface="Calibri"/>
              </a:rPr>
              <a:t>EC2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replaces your hardware </a:t>
            </a:r>
            <a:r>
              <a:rPr sz="1400" spc="-5" dirty="0">
                <a:latin typeface="Calibri"/>
                <a:cs typeface="Calibri"/>
              </a:rPr>
              <a:t>need. </a:t>
            </a:r>
            <a:r>
              <a:rPr sz="140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save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huge  investment cost </a:t>
            </a:r>
            <a:r>
              <a:rPr sz="1400" dirty="0">
                <a:latin typeface="Calibri"/>
                <a:cs typeface="Calibri"/>
              </a:rPr>
              <a:t>to run your </a:t>
            </a:r>
            <a:r>
              <a:rPr sz="1400" spc="-5" dirty="0">
                <a:latin typeface="Calibri"/>
                <a:cs typeface="Calibri"/>
              </a:rPr>
              <a:t>physical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develop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deploy 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applications </a:t>
            </a:r>
            <a:r>
              <a:rPr sz="1400" dirty="0">
                <a:latin typeface="Calibri"/>
                <a:cs typeface="Calibri"/>
              </a:rPr>
              <a:t>in less </a:t>
            </a:r>
            <a:r>
              <a:rPr sz="1400" spc="-5" dirty="0">
                <a:latin typeface="Calibri"/>
                <a:cs typeface="Calibri"/>
              </a:rPr>
              <a:t>time. EC2 created instances </a:t>
            </a:r>
            <a:r>
              <a:rPr sz="1400" dirty="0">
                <a:latin typeface="Calibri"/>
                <a:cs typeface="Calibri"/>
              </a:rPr>
              <a:t>are scalable to </a:t>
            </a:r>
            <a:r>
              <a:rPr sz="1400" spc="-5" dirty="0">
                <a:latin typeface="Calibri"/>
                <a:cs typeface="Calibri"/>
              </a:rPr>
              <a:t>handle  changes and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layers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security.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</a:pPr>
            <a:r>
              <a:rPr sz="1400" dirty="0">
                <a:latin typeface="Calibri"/>
                <a:cs typeface="Calibri"/>
              </a:rPr>
              <a:t>As we </a:t>
            </a:r>
            <a:r>
              <a:rPr sz="1400" spc="-5" dirty="0">
                <a:latin typeface="Calibri"/>
                <a:cs typeface="Calibri"/>
              </a:rPr>
              <a:t>know that AWS Cloud Computing provides delivery of IT resources </a:t>
            </a:r>
            <a:r>
              <a:rPr sz="1400" spc="5" dirty="0">
                <a:latin typeface="Calibri"/>
                <a:cs typeface="Calibri"/>
              </a:rPr>
              <a:t>on-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demand, </a:t>
            </a:r>
            <a:r>
              <a:rPr sz="1400" dirty="0">
                <a:latin typeface="Calibri"/>
                <a:cs typeface="Calibri"/>
              </a:rPr>
              <a:t>and it is </a:t>
            </a:r>
            <a:r>
              <a:rPr sz="1400" spc="-5" dirty="0">
                <a:latin typeface="Calibri"/>
                <a:cs typeface="Calibri"/>
              </a:rPr>
              <a:t>based on pay-as-you-go pricing model.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compare  running cost of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physical environment </a:t>
            </a:r>
            <a:r>
              <a:rPr sz="1400" dirty="0">
                <a:latin typeface="Calibri"/>
                <a:cs typeface="Calibri"/>
              </a:rPr>
              <a:t>with AWS </a:t>
            </a:r>
            <a:r>
              <a:rPr sz="1400" spc="-5" dirty="0">
                <a:latin typeface="Calibri"/>
                <a:cs typeface="Calibri"/>
              </a:rPr>
              <a:t>cloud services,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very  economical and provides many features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well.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 </a:t>
            </a:r>
            <a:r>
              <a:rPr sz="1600" b="1" spc="-5" dirty="0">
                <a:latin typeface="Calibri"/>
                <a:cs typeface="Calibri"/>
              </a:rPr>
              <a:t>Preconfigured Machine Template –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AMI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Computing, </a:t>
            </a:r>
            <a:r>
              <a:rPr sz="1400" dirty="0">
                <a:latin typeface="Calibri"/>
                <a:cs typeface="Calibri"/>
              </a:rPr>
              <a:t>you create </a:t>
            </a:r>
            <a:r>
              <a:rPr sz="1400" spc="-5" dirty="0">
                <a:latin typeface="Calibri"/>
                <a:cs typeface="Calibri"/>
              </a:rPr>
              <a:t>instances by using templates of instances,  which </a:t>
            </a:r>
            <a:r>
              <a:rPr sz="1400" dirty="0">
                <a:latin typeface="Calibri"/>
                <a:cs typeface="Calibri"/>
              </a:rPr>
              <a:t>is known as </a:t>
            </a:r>
            <a:r>
              <a:rPr sz="1400" spc="-5" dirty="0">
                <a:latin typeface="Calibri"/>
                <a:cs typeface="Calibri"/>
              </a:rPr>
              <a:t>Amazon Machine Image (AMI).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preconfigured  template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machine,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numbers of Instances of similar  instances </a:t>
            </a:r>
            <a:r>
              <a:rPr sz="1400" dirty="0">
                <a:latin typeface="Calibri"/>
                <a:cs typeface="Calibri"/>
              </a:rPr>
              <a:t>in very less </a:t>
            </a:r>
            <a:r>
              <a:rPr sz="1400" spc="-5" dirty="0">
                <a:latin typeface="Calibri"/>
                <a:cs typeface="Calibri"/>
              </a:rPr>
              <a:t>time.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contains </a:t>
            </a:r>
            <a:r>
              <a:rPr sz="1400" dirty="0">
                <a:latin typeface="Calibri"/>
                <a:cs typeface="Calibri"/>
              </a:rPr>
              <a:t>image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 System (OS) 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Linux or Window OS. In </a:t>
            </a:r>
            <a:r>
              <a:rPr sz="1400" dirty="0">
                <a:latin typeface="Calibri"/>
                <a:cs typeface="Calibri"/>
              </a:rPr>
              <a:t>AMIs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include some  specific application and configurations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per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requirement.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396875">
              <a:lnSpc>
                <a:spcPct val="1179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available AMIs </a:t>
            </a:r>
            <a:r>
              <a:rPr sz="1400" spc="-5" dirty="0">
                <a:latin typeface="Calibri"/>
                <a:cs typeface="Calibri"/>
              </a:rPr>
              <a:t>from AWS which </a:t>
            </a:r>
            <a:r>
              <a:rPr sz="1400" dirty="0">
                <a:latin typeface="Calibri"/>
                <a:cs typeface="Calibri"/>
              </a:rPr>
              <a:t>are available in </a:t>
            </a:r>
            <a:r>
              <a:rPr sz="1400" spc="-5" dirty="0">
                <a:latin typeface="Calibri"/>
                <a:cs typeface="Calibri"/>
              </a:rPr>
              <a:t>four different  resources: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249036"/>
            <a:ext cx="5530850" cy="439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indent="-685800" algn="just">
              <a:lnSpc>
                <a:spcPct val="100000"/>
              </a:lnSpc>
              <a:spcBef>
                <a:spcPts val="95"/>
              </a:spcBef>
              <a:buAutoNum type="arabicPeriod" startAt="11"/>
              <a:tabLst>
                <a:tab pos="698500" algn="l"/>
              </a:tabLst>
            </a:pPr>
            <a:r>
              <a:rPr sz="1600" b="1" spc="-10" dirty="0">
                <a:latin typeface="Calibri"/>
                <a:cs typeface="Calibri"/>
              </a:rPr>
              <a:t>VM </a:t>
            </a:r>
            <a:r>
              <a:rPr sz="1600" b="1" spc="-5" dirty="0">
                <a:latin typeface="Calibri"/>
                <a:cs typeface="Calibri"/>
              </a:rPr>
              <a:t>Import/Export</a:t>
            </a:r>
            <a:endParaRPr sz="160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This feature of </a:t>
            </a:r>
            <a:r>
              <a:rPr sz="1400" dirty="0">
                <a:latin typeface="Calibri"/>
                <a:cs typeface="Calibri"/>
              </a:rPr>
              <a:t>AWS is </a:t>
            </a:r>
            <a:r>
              <a:rPr sz="1400" spc="-5" dirty="0">
                <a:latin typeface="Calibri"/>
                <a:cs typeface="Calibri"/>
              </a:rPr>
              <a:t>useful </a:t>
            </a:r>
            <a:r>
              <a:rPr sz="1400" dirty="0">
                <a:latin typeface="Calibri"/>
                <a:cs typeface="Calibri"/>
              </a:rPr>
              <a:t>to migrate virtual </a:t>
            </a:r>
            <a:r>
              <a:rPr sz="1400" spc="-5" dirty="0">
                <a:latin typeface="Calibri"/>
                <a:cs typeface="Calibri"/>
              </a:rPr>
              <a:t>machine from </a:t>
            </a:r>
            <a:r>
              <a:rPr sz="1400" dirty="0">
                <a:latin typeface="Calibri"/>
                <a:cs typeface="Calibri"/>
              </a:rPr>
              <a:t>your  existing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to AWS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In VM </a:t>
            </a:r>
            <a:r>
              <a:rPr sz="1400" spc="-5" dirty="0">
                <a:latin typeface="Calibri"/>
                <a:cs typeface="Calibri"/>
              </a:rPr>
              <a:t>Import/Export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your virtual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spc="5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an AMI. </a:t>
            </a:r>
            <a:r>
              <a:rPr sz="1400" spc="-5" dirty="0">
                <a:latin typeface="Calibri"/>
                <a:cs typeface="Calibri"/>
              </a:rPr>
              <a:t>Later on </a:t>
            </a:r>
            <a:r>
              <a:rPr sz="1400" dirty="0">
                <a:latin typeface="Calibri"/>
                <a:cs typeface="Calibri"/>
              </a:rPr>
              <a:t>if it is </a:t>
            </a:r>
            <a:r>
              <a:rPr sz="1400" spc="-5" dirty="0">
                <a:latin typeface="Calibri"/>
                <a:cs typeface="Calibri"/>
              </a:rPr>
              <a:t>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</a:t>
            </a:r>
            <a:r>
              <a:rPr sz="1400" dirty="0">
                <a:latin typeface="Calibri"/>
                <a:cs typeface="Calibri"/>
              </a:rPr>
              <a:t>export </a:t>
            </a:r>
            <a:r>
              <a:rPr sz="1400" spc="-5" dirty="0">
                <a:latin typeface="Calibri"/>
                <a:cs typeface="Calibri"/>
              </a:rPr>
              <a:t>them back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on-premises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export  </a:t>
            </a:r>
            <a:r>
              <a:rPr sz="1400" spc="-5" dirty="0">
                <a:latin typeface="Calibri"/>
                <a:cs typeface="Calibri"/>
              </a:rPr>
              <a:t>EC2 Instances </a:t>
            </a:r>
            <a:r>
              <a:rPr sz="1400" dirty="0">
                <a:latin typeface="Calibri"/>
                <a:cs typeface="Calibri"/>
              </a:rPr>
              <a:t>created within AWS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  <a:endParaRPr sz="1400">
              <a:latin typeface="Calibri"/>
              <a:cs typeface="Calibri"/>
            </a:endParaRPr>
          </a:p>
          <a:p>
            <a:pPr marL="240665" marR="5080" algn="just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This technology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import or export machines support </a:t>
            </a:r>
            <a:r>
              <a:rPr sz="1400" dirty="0">
                <a:latin typeface="Calibri"/>
                <a:cs typeface="Calibri"/>
              </a:rPr>
              <a:t>with VMWare  </a:t>
            </a:r>
            <a:r>
              <a:rPr sz="1400" spc="-5" dirty="0">
                <a:latin typeface="Calibri"/>
                <a:cs typeface="Calibri"/>
              </a:rPr>
              <a:t>ESXi, </a:t>
            </a:r>
            <a:r>
              <a:rPr sz="1400" dirty="0">
                <a:latin typeface="Calibri"/>
                <a:cs typeface="Calibri"/>
              </a:rPr>
              <a:t>VMWare </a:t>
            </a:r>
            <a:r>
              <a:rPr sz="1400" spc="-5" dirty="0">
                <a:latin typeface="Calibri"/>
                <a:cs typeface="Calibri"/>
              </a:rPr>
              <a:t>Workstation, Microsoft Hyper-V and </a:t>
            </a:r>
            <a:r>
              <a:rPr sz="1400" dirty="0">
                <a:latin typeface="Calibri"/>
                <a:cs typeface="Calibri"/>
              </a:rPr>
              <a:t>Citrix </a:t>
            </a:r>
            <a:r>
              <a:rPr sz="1400" spc="-5" dirty="0">
                <a:latin typeface="Calibri"/>
                <a:cs typeface="Calibri"/>
              </a:rPr>
              <a:t>Xen  virtualization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formats.</a:t>
            </a:r>
            <a:endParaRPr sz="140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985"/>
              </a:spcBef>
            </a:pPr>
            <a:r>
              <a:rPr sz="1400" b="1" spc="-5" dirty="0">
                <a:latin typeface="Calibri"/>
                <a:cs typeface="Calibri"/>
              </a:rPr>
              <a:t>Challenge Note: </a:t>
            </a:r>
            <a:r>
              <a:rPr sz="1400" i="1" spc="-5" dirty="0">
                <a:latin typeface="Calibri"/>
                <a:cs typeface="Calibri"/>
              </a:rPr>
              <a:t>Here </a:t>
            </a:r>
            <a:r>
              <a:rPr sz="1400" i="1" dirty="0">
                <a:latin typeface="Calibri"/>
                <a:cs typeface="Calibri"/>
              </a:rPr>
              <a:t>we leave </a:t>
            </a:r>
            <a:r>
              <a:rPr sz="1400" i="1" spc="-5" dirty="0">
                <a:latin typeface="Calibri"/>
                <a:cs typeface="Calibri"/>
              </a:rPr>
              <a:t>one excellent opportunity </a:t>
            </a:r>
            <a:r>
              <a:rPr sz="1400" i="1" dirty="0">
                <a:latin typeface="Calibri"/>
                <a:cs typeface="Calibri"/>
              </a:rPr>
              <a:t>to </a:t>
            </a:r>
            <a:r>
              <a:rPr sz="1400" i="1" spc="-5" dirty="0">
                <a:latin typeface="Calibri"/>
                <a:cs typeface="Calibri"/>
              </a:rPr>
              <a:t>complete </a:t>
            </a:r>
            <a:r>
              <a:rPr sz="1400" i="1" dirty="0">
                <a:latin typeface="Calibri"/>
                <a:cs typeface="Calibri"/>
              </a:rPr>
              <a:t>a  </a:t>
            </a:r>
            <a:r>
              <a:rPr sz="1400" i="1" spc="-5" dirty="0">
                <a:latin typeface="Calibri"/>
                <a:cs typeface="Calibri"/>
              </a:rPr>
              <a:t>demanding LAB, </a:t>
            </a:r>
            <a:r>
              <a:rPr sz="1400" i="1" dirty="0">
                <a:latin typeface="Calibri"/>
                <a:cs typeface="Calibri"/>
              </a:rPr>
              <a:t>in which </a:t>
            </a:r>
            <a:r>
              <a:rPr sz="1400" i="1" spc="-5" dirty="0">
                <a:latin typeface="Calibri"/>
                <a:cs typeface="Calibri"/>
              </a:rPr>
              <a:t>you </a:t>
            </a:r>
            <a:r>
              <a:rPr sz="1400" i="1" dirty="0">
                <a:latin typeface="Calibri"/>
                <a:cs typeface="Calibri"/>
              </a:rPr>
              <a:t>can create a </a:t>
            </a:r>
            <a:r>
              <a:rPr sz="1400" i="1" spc="-5" dirty="0">
                <a:latin typeface="Calibri"/>
                <a:cs typeface="Calibri"/>
              </a:rPr>
              <a:t>virtual machine using  VMWare Workstation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your </a:t>
            </a:r>
            <a:r>
              <a:rPr sz="1400" i="1" dirty="0">
                <a:latin typeface="Calibri"/>
                <a:cs typeface="Calibri"/>
              </a:rPr>
              <a:t>environment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try to import that </a:t>
            </a:r>
            <a:r>
              <a:rPr sz="1400" i="1" spc="-5" dirty="0">
                <a:latin typeface="Calibri"/>
                <a:cs typeface="Calibri"/>
              </a:rPr>
              <a:t>virtual  machine on </a:t>
            </a:r>
            <a:r>
              <a:rPr sz="1400" i="1" dirty="0">
                <a:latin typeface="Calibri"/>
                <a:cs typeface="Calibri"/>
              </a:rPr>
              <a:t>AWS </a:t>
            </a:r>
            <a:r>
              <a:rPr sz="1400" i="1" spc="-5" dirty="0">
                <a:latin typeface="Calibri"/>
                <a:cs typeface="Calibri"/>
              </a:rPr>
              <a:t>EC2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SzPct val="81250"/>
              <a:buAutoNum type="arabicPeriod" startAt="12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Bootstrapping: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550" y="1749425"/>
            <a:ext cx="5819140" cy="306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546200"/>
            <a:ext cx="5530850" cy="506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algn="just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 some </a:t>
            </a:r>
            <a:r>
              <a:rPr sz="1400" dirty="0">
                <a:latin typeface="Calibri"/>
                <a:cs typeface="Calibri"/>
              </a:rPr>
              <a:t>cases, after installation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system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instance,  </a:t>
            </a:r>
            <a:r>
              <a:rPr sz="1400" dirty="0">
                <a:latin typeface="Calibri"/>
                <a:cs typeface="Calibri"/>
              </a:rPr>
              <a:t>you want to </a:t>
            </a:r>
            <a:r>
              <a:rPr sz="1400" spc="-5" dirty="0">
                <a:latin typeface="Calibri"/>
                <a:cs typeface="Calibri"/>
              </a:rPr>
              <a:t>install, upgrade or </a:t>
            </a:r>
            <a:r>
              <a:rPr sz="1400" dirty="0">
                <a:latin typeface="Calibri"/>
                <a:cs typeface="Calibri"/>
              </a:rPr>
              <a:t>configure </a:t>
            </a:r>
            <a:r>
              <a:rPr sz="1400" spc="-5" dirty="0">
                <a:latin typeface="Calibri"/>
                <a:cs typeface="Calibri"/>
              </a:rPr>
              <a:t>software. AWS cloud  computing provides an amazing benefit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pass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script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these  </a:t>
            </a:r>
            <a:r>
              <a:rPr sz="1400" dirty="0">
                <a:latin typeface="Calibri"/>
                <a:cs typeface="Calibri"/>
              </a:rPr>
              <a:t>tasks </a:t>
            </a:r>
            <a:r>
              <a:rPr sz="1400" spc="-5" dirty="0">
                <a:latin typeface="Calibri"/>
                <a:cs typeface="Calibri"/>
              </a:rPr>
              <a:t>automatically for the Instance.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pass this script </a:t>
            </a:r>
            <a:r>
              <a:rPr sz="1400" spc="5" dirty="0">
                <a:latin typeface="Calibri"/>
                <a:cs typeface="Calibri"/>
              </a:rPr>
              <a:t>or </a:t>
            </a:r>
            <a:r>
              <a:rPr sz="1400" spc="-5" dirty="0">
                <a:latin typeface="Calibri"/>
                <a:cs typeface="Calibri"/>
              </a:rPr>
              <a:t>code into  the launch </a:t>
            </a:r>
            <a:r>
              <a:rPr sz="1400" dirty="0">
                <a:latin typeface="Calibri"/>
                <a:cs typeface="Calibri"/>
              </a:rPr>
              <a:t>wizard as a file </a:t>
            </a:r>
            <a:r>
              <a:rPr sz="1400" spc="-5" dirty="0">
                <a:latin typeface="Calibri"/>
                <a:cs typeface="Calibri"/>
              </a:rPr>
              <a:t>or simple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text.</a:t>
            </a:r>
            <a:endParaRPr sz="1400">
              <a:latin typeface="Calibri"/>
              <a:cs typeface="Calibri"/>
            </a:endParaRPr>
          </a:p>
          <a:p>
            <a:pPr marL="240665" marR="8255" algn="just">
              <a:lnSpc>
                <a:spcPct val="1179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It’s </a:t>
            </a:r>
            <a:r>
              <a:rPr sz="1400" dirty="0">
                <a:latin typeface="Calibri"/>
                <a:cs typeface="Calibri"/>
              </a:rPr>
              <a:t>easy to </a:t>
            </a:r>
            <a:r>
              <a:rPr sz="1400" spc="-5" dirty="0">
                <a:latin typeface="Calibri"/>
                <a:cs typeface="Calibri"/>
              </a:rPr>
              <a:t>understand,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process of </a:t>
            </a:r>
            <a:r>
              <a:rPr sz="1400" dirty="0">
                <a:latin typeface="Calibri"/>
                <a:cs typeface="Calibri"/>
              </a:rPr>
              <a:t>passing </a:t>
            </a:r>
            <a:r>
              <a:rPr sz="1400" spc="-5" dirty="0">
                <a:latin typeface="Calibri"/>
                <a:cs typeface="Calibri"/>
              </a:rPr>
              <a:t>code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 executed on 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launch time </a:t>
            </a:r>
            <a:r>
              <a:rPr sz="1400" dirty="0">
                <a:latin typeface="Calibri"/>
                <a:cs typeface="Calibri"/>
              </a:rPr>
              <a:t>is known 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bootstrapping.</a:t>
            </a:r>
            <a:endParaRPr sz="1400">
              <a:latin typeface="Calibri"/>
              <a:cs typeface="Calibri"/>
            </a:endParaRPr>
          </a:p>
          <a:p>
            <a:pPr marL="240665" marR="6985" algn="just">
              <a:lnSpc>
                <a:spcPct val="117500"/>
              </a:lnSpc>
              <a:spcBef>
                <a:spcPts val="980"/>
              </a:spcBef>
            </a:pPr>
            <a:r>
              <a:rPr sz="1400" b="1" dirty="0">
                <a:latin typeface="Calibri"/>
                <a:cs typeface="Calibri"/>
              </a:rPr>
              <a:t>Challenge </a:t>
            </a:r>
            <a:r>
              <a:rPr sz="1400" b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i="1" spc="-5" dirty="0">
                <a:latin typeface="Calibri"/>
                <a:cs typeface="Calibri"/>
              </a:rPr>
              <a:t>Why don’t you </a:t>
            </a:r>
            <a:r>
              <a:rPr sz="1400" i="1" dirty="0">
                <a:latin typeface="Calibri"/>
                <a:cs typeface="Calibri"/>
              </a:rPr>
              <a:t>write a list </a:t>
            </a:r>
            <a:r>
              <a:rPr sz="1400" i="1" spc="-5" dirty="0">
                <a:latin typeface="Calibri"/>
                <a:cs typeface="Calibri"/>
              </a:rPr>
              <a:t>of </a:t>
            </a:r>
            <a:r>
              <a:rPr sz="1400" i="1" dirty="0">
                <a:latin typeface="Calibri"/>
                <a:cs typeface="Calibri"/>
              </a:rPr>
              <a:t>command in a </a:t>
            </a:r>
            <a:r>
              <a:rPr sz="1400" i="1" spc="-5" dirty="0">
                <a:latin typeface="Calibri"/>
                <a:cs typeface="Calibri"/>
              </a:rPr>
              <a:t>sequence </a:t>
            </a:r>
            <a:r>
              <a:rPr sz="1400" i="1" spc="-10" dirty="0">
                <a:latin typeface="Calibri"/>
                <a:cs typeface="Calibri"/>
              </a:rPr>
              <a:t>to  </a:t>
            </a:r>
            <a:r>
              <a:rPr sz="1400" i="1" dirty="0">
                <a:latin typeface="Calibri"/>
                <a:cs typeface="Calibri"/>
              </a:rPr>
              <a:t>install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configure </a:t>
            </a:r>
            <a:r>
              <a:rPr sz="1400" i="1" spc="-5" dirty="0">
                <a:latin typeface="Calibri"/>
                <a:cs typeface="Calibri"/>
              </a:rPr>
              <a:t>an </a:t>
            </a:r>
            <a:r>
              <a:rPr sz="1400" i="1" dirty="0">
                <a:latin typeface="Calibri"/>
                <a:cs typeface="Calibri"/>
              </a:rPr>
              <a:t>Apache </a:t>
            </a:r>
            <a:r>
              <a:rPr sz="1400" i="1" spc="-5" dirty="0">
                <a:latin typeface="Calibri"/>
                <a:cs typeface="Calibri"/>
              </a:rPr>
              <a:t>Server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Linux Instance, and pass </a:t>
            </a:r>
            <a:r>
              <a:rPr sz="1400" i="1" dirty="0">
                <a:latin typeface="Calibri"/>
                <a:cs typeface="Calibri"/>
              </a:rPr>
              <a:t>it </a:t>
            </a:r>
            <a:r>
              <a:rPr sz="1400" i="1" spc="-5" dirty="0">
                <a:latin typeface="Calibri"/>
                <a:cs typeface="Calibri"/>
              </a:rPr>
              <a:t>on </a:t>
            </a:r>
            <a:r>
              <a:rPr sz="1400" i="1" dirty="0">
                <a:latin typeface="Calibri"/>
                <a:cs typeface="Calibri"/>
              </a:rPr>
              <a:t>to  the </a:t>
            </a:r>
            <a:r>
              <a:rPr sz="1400" i="1" spc="-5" dirty="0">
                <a:latin typeface="Calibri"/>
                <a:cs typeface="Calibri"/>
              </a:rPr>
              <a:t>instance at </a:t>
            </a:r>
            <a:r>
              <a:rPr sz="1400" i="1" dirty="0">
                <a:latin typeface="Calibri"/>
                <a:cs typeface="Calibri"/>
              </a:rPr>
              <a:t>the time </a:t>
            </a:r>
            <a:r>
              <a:rPr sz="1400" i="1" spc="-5" dirty="0">
                <a:latin typeface="Calibri"/>
                <a:cs typeface="Calibri"/>
              </a:rPr>
              <a:t>of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launch.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13.</a:t>
            </a:r>
            <a:r>
              <a:rPr sz="1600" b="1" dirty="0">
                <a:latin typeface="Calibri"/>
                <a:cs typeface="Calibri"/>
              </a:rPr>
              <a:t>EC2 </a:t>
            </a:r>
            <a:r>
              <a:rPr sz="1600" b="1" spc="-5" dirty="0">
                <a:latin typeface="Calibri"/>
                <a:cs typeface="Calibri"/>
              </a:rPr>
              <a:t>Instance </a:t>
            </a:r>
            <a:r>
              <a:rPr sz="1600" b="1" dirty="0">
                <a:latin typeface="Calibri"/>
                <a:cs typeface="Calibri"/>
              </a:rPr>
              <a:t>Storage </a:t>
            </a:r>
            <a:r>
              <a:rPr sz="1600" b="1" spc="-5" dirty="0">
                <a:latin typeface="Calibri"/>
                <a:cs typeface="Calibri"/>
              </a:rPr>
              <a:t>– Elastic Block Storage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(EBS)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0665" marR="6350" algn="just">
              <a:lnSpc>
                <a:spcPct val="117100"/>
              </a:lnSpc>
              <a:spcBef>
                <a:spcPts val="670"/>
              </a:spcBef>
            </a:pP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in virtual machines (Instances) behave like hard  disk </a:t>
            </a:r>
            <a:r>
              <a:rPr sz="1600" spc="-10" dirty="0">
                <a:latin typeface="Calibri"/>
                <a:cs typeface="Calibri"/>
              </a:rPr>
              <a:t>drives </a:t>
            </a:r>
            <a:r>
              <a:rPr sz="1600" spc="-5" dirty="0">
                <a:latin typeface="Calibri"/>
                <a:cs typeface="Calibri"/>
              </a:rPr>
              <a:t>in physical </a:t>
            </a:r>
            <a:r>
              <a:rPr sz="1600" dirty="0">
                <a:latin typeface="Calibri"/>
                <a:cs typeface="Calibri"/>
              </a:rPr>
              <a:t>volumes</a:t>
            </a:r>
            <a:r>
              <a:rPr sz="1400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is a block level storage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 </a:t>
            </a:r>
            <a:r>
              <a:rPr sz="1600" spc="-5" dirty="0">
                <a:latin typeface="Calibri"/>
                <a:cs typeface="Calibri"/>
              </a:rPr>
              <a:t>volume to be attached with EC2 </a:t>
            </a:r>
            <a:r>
              <a:rPr sz="1600" dirty="0">
                <a:latin typeface="Calibri"/>
                <a:cs typeface="Calibri"/>
              </a:rPr>
              <a:t>instances</a:t>
            </a:r>
            <a:r>
              <a:rPr sz="1400" dirty="0">
                <a:latin typeface="Calibri"/>
                <a:cs typeface="Calibri"/>
              </a:rPr>
              <a:t>. And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volumes  </a:t>
            </a:r>
            <a:r>
              <a:rPr sz="1400" spc="-5" dirty="0">
                <a:latin typeface="Calibri"/>
                <a:cs typeface="Calibri"/>
              </a:rPr>
              <a:t>can be attached </a:t>
            </a:r>
            <a:r>
              <a:rPr sz="1400" dirty="0">
                <a:latin typeface="Calibri"/>
                <a:cs typeface="Calibri"/>
              </a:rPr>
              <a:t>to an </a:t>
            </a:r>
            <a:r>
              <a:rPr sz="1400" spc="-5" dirty="0">
                <a:latin typeface="Calibri"/>
                <a:cs typeface="Calibri"/>
              </a:rPr>
              <a:t>instance.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provide high  availability and durability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7137781"/>
            <a:ext cx="1543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Types of EBS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AWS: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7768184"/>
            <a:ext cx="1779270" cy="1031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latin typeface="Calibri"/>
                <a:cs typeface="Calibri"/>
              </a:rPr>
              <a:t>Provisioned </a:t>
            </a:r>
            <a:r>
              <a:rPr sz="1400" spc="-10" dirty="0">
                <a:latin typeface="Calibri"/>
                <a:cs typeface="Calibri"/>
              </a:rPr>
              <a:t>IOPs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Magnetic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10048240"/>
          <a:ext cx="6093459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/>
                <a:gridCol w="1543050"/>
                <a:gridCol w="1615440"/>
                <a:gridCol w="1561464"/>
              </a:tblGrid>
              <a:tr h="251460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Provisioned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Magnetic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1814448"/>
          <a:ext cx="6095365" cy="361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70"/>
                <a:gridCol w="1645920"/>
                <a:gridCol w="1592580"/>
                <a:gridCol w="1585595"/>
              </a:tblGrid>
              <a:tr h="254762">
                <a:tc gridSpan="4">
                  <a:txBody>
                    <a:bodyPr/>
                    <a:lstStyle/>
                    <a:p>
                      <a:pPr marL="1443355">
                        <a:lnSpc>
                          <a:spcPts val="1860"/>
                        </a:lnSpc>
                        <a:tabLst>
                          <a:tab pos="299021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SSD	SSD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Business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Cold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Workloads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87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235585">
                        <a:lnSpc>
                          <a:spcPct val="102099"/>
                        </a:lnSpc>
                        <a:spcBef>
                          <a:spcPts val="7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 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  medium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size business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needs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require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better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 marR="259715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 higher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IOPS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infrequent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432434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of data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  required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440436">
                <a:tc gridSpan="4">
                  <a:txBody>
                    <a:bodyPr/>
                    <a:lstStyle/>
                    <a:p>
                      <a:pPr marL="84709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Raid 0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566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implemented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5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 of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IOPs/GiB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maximum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20000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IOPs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 IOPs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174625" indent="39370">
                        <a:lnSpc>
                          <a:spcPct val="1014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burst 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a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few  hundred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Throughput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320MB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40-90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1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6165850"/>
            <a:ext cx="5530850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Snapshots: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1050"/>
              </a:spcBef>
            </a:pP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backup and recovery method of data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volumes. </a:t>
            </a:r>
            <a:r>
              <a:rPr sz="1400" spc="-5" dirty="0">
                <a:latin typeface="Calibri"/>
                <a:cs typeface="Calibri"/>
              </a:rPr>
              <a:t>The  snapshots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point-in-time backup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volume. </a:t>
            </a:r>
            <a:r>
              <a:rPr sz="1400" spc="-5" dirty="0">
                <a:latin typeface="Calibri"/>
                <a:cs typeface="Calibri"/>
              </a:rPr>
              <a:t>The EBS Snapshots 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 and cost </a:t>
            </a:r>
            <a:r>
              <a:rPr sz="1400" dirty="0">
                <a:latin typeface="Calibri"/>
                <a:cs typeface="Calibri"/>
              </a:rPr>
              <a:t>effective </a:t>
            </a:r>
            <a:r>
              <a:rPr sz="1400" spc="-5" dirty="0">
                <a:latin typeface="Calibri"/>
                <a:cs typeface="Calibri"/>
              </a:rPr>
              <a:t>solution. If multiple </a:t>
            </a:r>
            <a:r>
              <a:rPr sz="1400" dirty="0">
                <a:latin typeface="Calibri"/>
                <a:cs typeface="Calibri"/>
              </a:rPr>
              <a:t>backups are </a:t>
            </a:r>
            <a:r>
              <a:rPr sz="1400" spc="-5" dirty="0">
                <a:latin typeface="Calibri"/>
                <a:cs typeface="Calibri"/>
              </a:rPr>
              <a:t>taken </a:t>
            </a:r>
            <a:r>
              <a:rPr sz="1400" spc="-10" dirty="0">
                <a:latin typeface="Calibri"/>
                <a:cs typeface="Calibri"/>
              </a:rPr>
              <a:t>of  </a:t>
            </a:r>
            <a:r>
              <a:rPr sz="1400" dirty="0">
                <a:latin typeface="Calibri"/>
                <a:cs typeface="Calibri"/>
              </a:rPr>
              <a:t>a volume, </a:t>
            </a:r>
            <a:r>
              <a:rPr sz="1400" spc="-5" dirty="0">
                <a:latin typeface="Calibri"/>
                <a:cs typeface="Calibri"/>
              </a:rPr>
              <a:t>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incremental.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incremental backup </a:t>
            </a:r>
            <a:r>
              <a:rPr sz="1400" dirty="0">
                <a:latin typeface="Calibri"/>
                <a:cs typeface="Calibri"/>
              </a:rPr>
              <a:t>is a type </a:t>
            </a:r>
            <a:r>
              <a:rPr sz="1400" spc="-5" dirty="0">
                <a:latin typeface="Calibri"/>
                <a:cs typeface="Calibri"/>
              </a:rPr>
              <a:t>of backup  method which copies </a:t>
            </a:r>
            <a:r>
              <a:rPr sz="1400" dirty="0">
                <a:latin typeface="Calibri"/>
                <a:cs typeface="Calibri"/>
              </a:rPr>
              <a:t>files </a:t>
            </a:r>
            <a:r>
              <a:rPr sz="1400" spc="-5" dirty="0">
                <a:latin typeface="Calibri"/>
                <a:cs typeface="Calibri"/>
              </a:rPr>
              <a:t>that have changed since the </a:t>
            </a:r>
            <a:r>
              <a:rPr sz="1400" dirty="0">
                <a:latin typeface="Calibri"/>
                <a:cs typeface="Calibri"/>
              </a:rPr>
              <a:t>last </a:t>
            </a:r>
            <a:r>
              <a:rPr sz="1400" spc="-5" dirty="0">
                <a:latin typeface="Calibri"/>
                <a:cs typeface="Calibri"/>
              </a:rPr>
              <a:t>backup. The EBS  data </a:t>
            </a:r>
            <a:r>
              <a:rPr sz="1400" dirty="0">
                <a:latin typeface="Calibri"/>
                <a:cs typeface="Calibri"/>
              </a:rPr>
              <a:t>restore </a:t>
            </a:r>
            <a:r>
              <a:rPr sz="1400" spc="-5" dirty="0">
                <a:latin typeface="Calibri"/>
                <a:cs typeface="Calibri"/>
              </a:rPr>
              <a:t>process creates </a:t>
            </a:r>
            <a:r>
              <a:rPr sz="1400" dirty="0">
                <a:latin typeface="Calibri"/>
                <a:cs typeface="Calibri"/>
              </a:rPr>
              <a:t>a volume </a:t>
            </a:r>
            <a:r>
              <a:rPr sz="1400" spc="-5" dirty="0">
                <a:latin typeface="Calibri"/>
                <a:cs typeface="Calibri"/>
              </a:rPr>
              <a:t>from snapshots that can be attached 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EC2 instance. EBS </a:t>
            </a:r>
            <a:r>
              <a:rPr sz="1400" dirty="0">
                <a:latin typeface="Calibri"/>
                <a:cs typeface="Calibri"/>
              </a:rPr>
              <a:t>volumes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encrypted.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260" y="1358772"/>
            <a:ext cx="551497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127635" indent="-314325">
              <a:lnSpc>
                <a:spcPct val="110000"/>
              </a:lnSpc>
              <a:spcBef>
                <a:spcPts val="100"/>
              </a:spcBef>
              <a:buFont typeface="Calibri"/>
              <a:buAutoNum type="romanLcPeriod"/>
              <a:tabLst>
                <a:tab pos="326390" algn="l"/>
                <a:tab pos="327025" algn="l"/>
              </a:tabLst>
            </a:pPr>
            <a:r>
              <a:rPr sz="1400" b="1" spc="-5" dirty="0">
                <a:latin typeface="Calibri"/>
                <a:cs typeface="Calibri"/>
              </a:rPr>
              <a:t>Quick </a:t>
            </a:r>
            <a:r>
              <a:rPr sz="1400" b="1" dirty="0">
                <a:latin typeface="Calibri"/>
                <a:cs typeface="Calibri"/>
              </a:rPr>
              <a:t>Start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most frequently used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OS 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available.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romanLcPeriod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romanLcPeriod"/>
            </a:pPr>
            <a:endParaRPr sz="125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Example:</a:t>
            </a:r>
            <a:endParaRPr sz="1400">
              <a:latin typeface="Calibri"/>
              <a:cs typeface="Calibri"/>
            </a:endParaRPr>
          </a:p>
          <a:p>
            <a:pPr marL="1926589" lvl="1" indent="-229235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1927225" algn="l"/>
              </a:tabLst>
            </a:pPr>
            <a:r>
              <a:rPr sz="1400" spc="-5" dirty="0">
                <a:latin typeface="Calibri"/>
                <a:cs typeface="Calibri"/>
              </a:rPr>
              <a:t>Amazon Linux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2017.09.1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435" y="2850667"/>
            <a:ext cx="324866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Ubuntu Server 16.04 LTS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435" y="3144799"/>
            <a:ext cx="92900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Amazon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135" y="2748660"/>
            <a:ext cx="163195" cy="9067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2435" y="3437483"/>
            <a:ext cx="3075305" cy="218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2435" y="3655720"/>
            <a:ext cx="79311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Contai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3926484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435" y="3948328"/>
            <a:ext cx="350456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with SQL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435" y="4164736"/>
            <a:ext cx="104902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2017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112" y="4792726"/>
            <a:ext cx="536511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1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ii.	</a:t>
            </a:r>
            <a:r>
              <a:rPr sz="1400" b="1" dirty="0">
                <a:latin typeface="Calibri"/>
                <a:cs typeface="Calibri"/>
              </a:rPr>
              <a:t>My AMIs</a:t>
            </a:r>
            <a:r>
              <a:rPr sz="1400" dirty="0">
                <a:latin typeface="Calibri"/>
                <a:cs typeface="Calibri"/>
              </a:rPr>
              <a:t>: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your own AMIs to create </a:t>
            </a:r>
            <a:r>
              <a:rPr sz="1400" spc="-5" dirty="0">
                <a:latin typeface="Calibri"/>
                <a:cs typeface="Calibri"/>
              </a:rPr>
              <a:t>Instances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share those </a:t>
            </a:r>
            <a:r>
              <a:rPr sz="1400" dirty="0">
                <a:latin typeface="Calibri"/>
                <a:cs typeface="Calibri"/>
              </a:rPr>
              <a:t>AMIs to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accounts.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964" y="5383682"/>
            <a:ext cx="19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iii.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5362956"/>
            <a:ext cx="5156200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AWS </a:t>
            </a:r>
            <a:r>
              <a:rPr sz="1400" b="1" spc="-5" dirty="0">
                <a:latin typeface="Calibri"/>
                <a:cs typeface="Calibri"/>
              </a:rPr>
              <a:t>Marketplace</a:t>
            </a:r>
            <a:r>
              <a:rPr sz="1400" spc="-5" dirty="0">
                <a:latin typeface="Calibri"/>
                <a:cs typeface="Calibri"/>
              </a:rPr>
              <a:t>: Some vendors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their customized or product  </a:t>
            </a:r>
            <a:r>
              <a:rPr sz="1400" dirty="0">
                <a:latin typeface="Calibri"/>
                <a:cs typeface="Calibri"/>
              </a:rPr>
              <a:t>AMIs, you </a:t>
            </a:r>
            <a:r>
              <a:rPr sz="1400" spc="-5" dirty="0">
                <a:latin typeface="Calibri"/>
                <a:cs typeface="Calibri"/>
              </a:rPr>
              <a:t>can search and purchase them.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search number of  developer tools, business software and software infrastructure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list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AMIs at </a:t>
            </a:r>
            <a:r>
              <a:rPr sz="1400" spc="-5" dirty="0">
                <a:latin typeface="Calibri"/>
                <a:cs typeface="Calibri"/>
              </a:rPr>
              <a:t>AWS Marketplace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being </a:t>
            </a:r>
            <a:r>
              <a:rPr sz="1400" dirty="0">
                <a:latin typeface="Calibri"/>
                <a:cs typeface="Calibri"/>
              </a:rPr>
              <a:t>increased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regularly.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488" y="6400800"/>
            <a:ext cx="5697220" cy="367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6515" indent="-394970" algn="just">
              <a:lnSpc>
                <a:spcPct val="1098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iv. </a:t>
            </a:r>
            <a:r>
              <a:rPr sz="1400" b="1" spc="-5" dirty="0">
                <a:latin typeface="Calibri"/>
                <a:cs typeface="Calibri"/>
              </a:rPr>
              <a:t>Community </a:t>
            </a:r>
            <a:r>
              <a:rPr sz="1400" b="1" dirty="0">
                <a:latin typeface="Calibri"/>
                <a:cs typeface="Calibri"/>
              </a:rPr>
              <a:t>AMIs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</a:t>
            </a:r>
            <a:r>
              <a:rPr sz="1400" dirty="0">
                <a:latin typeface="Calibri"/>
                <a:cs typeface="Calibri"/>
              </a:rPr>
              <a:t>you can </a:t>
            </a:r>
            <a:r>
              <a:rPr sz="1400" spc="-5" dirty="0">
                <a:latin typeface="Calibri"/>
                <a:cs typeface="Calibri"/>
              </a:rPr>
              <a:t>find number of popular and  OpenSource communities. 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providing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Operating  Systems for example Amazon Linux, CentOS, Fedora, RedHat, Windows,  Ubuntu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7843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2. </a:t>
            </a: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-1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07034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(virtual machine),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</a:t>
            </a:r>
            <a:r>
              <a:rPr sz="1400" dirty="0">
                <a:latin typeface="Calibri"/>
                <a:cs typeface="Calibri"/>
              </a:rPr>
              <a:t>require two  </a:t>
            </a:r>
            <a:r>
              <a:rPr sz="1400" spc="-5" dirty="0">
                <a:latin typeface="Calibri"/>
                <a:cs typeface="Calibri"/>
              </a:rPr>
              <a:t>things. </a:t>
            </a:r>
            <a:r>
              <a:rPr sz="1400" dirty="0">
                <a:latin typeface="Calibri"/>
                <a:cs typeface="Calibri"/>
              </a:rPr>
              <a:t>First is an Operating </a:t>
            </a:r>
            <a:r>
              <a:rPr sz="1400" spc="-5" dirty="0">
                <a:latin typeface="Calibri"/>
                <a:cs typeface="Calibri"/>
              </a:rPr>
              <a:t>System which </a:t>
            </a:r>
            <a:r>
              <a:rPr sz="1400" dirty="0">
                <a:latin typeface="Calibri"/>
                <a:cs typeface="Calibri"/>
              </a:rPr>
              <a:t>is available for </a:t>
            </a:r>
            <a:r>
              <a:rPr sz="1400" spc="-5" dirty="0">
                <a:latin typeface="Calibri"/>
                <a:cs typeface="Calibri"/>
              </a:rPr>
              <a:t>selection </a:t>
            </a:r>
            <a:r>
              <a:rPr sz="1400" dirty="0">
                <a:latin typeface="Calibri"/>
                <a:cs typeface="Calibri"/>
              </a:rPr>
              <a:t>in  </a:t>
            </a:r>
            <a:r>
              <a:rPr sz="1400" spc="-5" dirty="0">
                <a:latin typeface="Calibri"/>
                <a:cs typeface="Calibri"/>
              </a:rPr>
              <a:t>terms of </a:t>
            </a:r>
            <a:r>
              <a:rPr sz="1400" dirty="0">
                <a:latin typeface="Calibri"/>
                <a:cs typeface="Calibri"/>
              </a:rPr>
              <a:t>AMI. </a:t>
            </a:r>
            <a:r>
              <a:rPr sz="1400" spc="-5" dirty="0">
                <a:latin typeface="Calibri"/>
                <a:cs typeface="Calibri"/>
              </a:rPr>
              <a:t>Second </a:t>
            </a:r>
            <a:r>
              <a:rPr sz="1400" dirty="0">
                <a:latin typeface="Calibri"/>
                <a:cs typeface="Calibri"/>
              </a:rPr>
              <a:t>is hardware resource </a:t>
            </a:r>
            <a:r>
              <a:rPr sz="1400" spc="-5" dirty="0">
                <a:latin typeface="Calibri"/>
                <a:cs typeface="Calibri"/>
              </a:rPr>
              <a:t>on which this Operating  System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installed, for </a:t>
            </a:r>
            <a:r>
              <a:rPr sz="1400" spc="-5" dirty="0">
                <a:latin typeface="Calibri"/>
                <a:cs typeface="Calibri"/>
              </a:rPr>
              <a:t>example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combination of CPU, memory,  </a:t>
            </a: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and other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resources.</a:t>
            </a:r>
            <a:endParaRPr sz="1400">
              <a:latin typeface="Calibri"/>
              <a:cs typeface="Calibri"/>
            </a:endParaRPr>
          </a:p>
          <a:p>
            <a:pPr marL="407034" marR="7620" algn="just">
              <a:lnSpc>
                <a:spcPct val="117100"/>
              </a:lnSpc>
              <a:spcBef>
                <a:spcPts val="98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EC2 service </a:t>
            </a:r>
            <a:r>
              <a:rPr sz="1400" dirty="0">
                <a:latin typeface="Calibri"/>
                <a:cs typeface="Calibri"/>
              </a:rPr>
              <a:t>various </a:t>
            </a:r>
            <a:r>
              <a:rPr sz="1400" spc="-5" dirty="0">
                <a:latin typeface="Calibri"/>
                <a:cs typeface="Calibri"/>
              </a:rPr>
              <a:t>combination of </a:t>
            </a:r>
            <a:r>
              <a:rPr sz="1400" dirty="0">
                <a:latin typeface="Calibri"/>
                <a:cs typeface="Calibri"/>
              </a:rPr>
              <a:t>instance resources are  </a:t>
            </a:r>
            <a:r>
              <a:rPr sz="1400" spc="-5" dirty="0">
                <a:latin typeface="Calibri"/>
                <a:cs typeface="Calibri"/>
              </a:rPr>
              <a:t>provided which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categorized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types. You </a:t>
            </a:r>
            <a:r>
              <a:rPr sz="1400" spc="-5" dirty="0">
                <a:latin typeface="Calibri"/>
                <a:cs typeface="Calibri"/>
              </a:rPr>
              <a:t>can select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22763"/>
            <a:ext cx="530288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instance type which suits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requirement </a:t>
            </a:r>
            <a:r>
              <a:rPr sz="1400" dirty="0">
                <a:latin typeface="Calibri"/>
                <a:cs typeface="Calibri"/>
              </a:rPr>
              <a:t>to run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After  </a:t>
            </a:r>
            <a:r>
              <a:rPr sz="1400" spc="-5" dirty="0">
                <a:latin typeface="Calibri"/>
                <a:cs typeface="Calibri"/>
              </a:rPr>
              <a:t>launching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it exactly </a:t>
            </a:r>
            <a:r>
              <a:rPr sz="1400" spc="-5" dirty="0">
                <a:latin typeface="Calibri"/>
                <a:cs typeface="Calibri"/>
              </a:rPr>
              <a:t>looks </a:t>
            </a:r>
            <a:r>
              <a:rPr sz="1400" dirty="0">
                <a:latin typeface="Calibri"/>
                <a:cs typeface="Calibri"/>
              </a:rPr>
              <a:t>like a traditional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take remote of the Instance by using </a:t>
            </a:r>
            <a:r>
              <a:rPr sz="1400" dirty="0">
                <a:latin typeface="Calibri"/>
                <a:cs typeface="Calibri"/>
              </a:rPr>
              <a:t>remote protocol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RDP in  </a:t>
            </a:r>
            <a:r>
              <a:rPr sz="1400" spc="-5" dirty="0">
                <a:latin typeface="Calibri"/>
                <a:cs typeface="Calibri"/>
              </a:rPr>
              <a:t>Windows </a:t>
            </a:r>
            <a:r>
              <a:rPr sz="1400" spc="-10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SSH 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Linux.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find </a:t>
            </a:r>
            <a:r>
              <a:rPr sz="1400" dirty="0">
                <a:latin typeface="Calibri"/>
                <a:cs typeface="Calibri"/>
              </a:rPr>
              <a:t>various </a:t>
            </a:r>
            <a:r>
              <a:rPr sz="1400" spc="-5" dirty="0">
                <a:latin typeface="Calibri"/>
                <a:cs typeface="Calibri"/>
              </a:rPr>
              <a:t>types of combinations of CPU,  memory, storage and other resources. For in-depth idea about </a:t>
            </a:r>
            <a:r>
              <a:rPr sz="1400" spc="-10" dirty="0">
                <a:latin typeface="Calibri"/>
                <a:cs typeface="Calibri"/>
              </a:rPr>
              <a:t>Instance  </a:t>
            </a:r>
            <a:r>
              <a:rPr sz="1400" spc="-5" dirty="0">
                <a:latin typeface="Calibri"/>
                <a:cs typeface="Calibri"/>
              </a:rPr>
              <a:t>Type follow the description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tabular </a:t>
            </a:r>
            <a:r>
              <a:rPr sz="1400" dirty="0">
                <a:latin typeface="Calibri"/>
                <a:cs typeface="Calibri"/>
              </a:rPr>
              <a:t>form,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would </a:t>
            </a:r>
            <a:r>
              <a:rPr sz="1400" spc="-5" dirty="0">
                <a:latin typeface="Calibri"/>
                <a:cs typeface="Calibri"/>
              </a:rPr>
              <a:t>help </a:t>
            </a:r>
            <a:r>
              <a:rPr sz="1400" dirty="0">
                <a:latin typeface="Calibri"/>
                <a:cs typeface="Calibri"/>
              </a:rPr>
              <a:t>you to  </a:t>
            </a:r>
            <a:r>
              <a:rPr sz="1400" spc="-5" dirty="0">
                <a:latin typeface="Calibri"/>
                <a:cs typeface="Calibri"/>
              </a:rPr>
              <a:t>choose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appropriate combination of resources for your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965177"/>
            <a:ext cx="2966720" cy="2418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(t2)</a:t>
            </a:r>
            <a:endParaRPr sz="14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Memory Optimized </a:t>
            </a:r>
            <a:r>
              <a:rPr sz="1400" dirty="0">
                <a:latin typeface="Calibri"/>
                <a:cs typeface="Calibri"/>
              </a:rPr>
              <a:t>(r4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x1e)</a:t>
            </a:r>
            <a:endParaRPr sz="14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9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GPU </a:t>
            </a:r>
            <a:r>
              <a:rPr sz="1400" spc="-5" dirty="0">
                <a:latin typeface="Calibri"/>
                <a:cs typeface="Calibri"/>
              </a:rPr>
              <a:t>Compute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(p2)</a:t>
            </a:r>
            <a:endParaRPr sz="14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Optimized </a:t>
            </a:r>
            <a:r>
              <a:rPr sz="1400" dirty="0">
                <a:latin typeface="Calibri"/>
                <a:cs typeface="Calibri"/>
              </a:rPr>
              <a:t>(d2, i2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i3)</a:t>
            </a:r>
            <a:endParaRPr sz="14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Compute Optimized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(c5)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Some Examples of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Types: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8400" y="6540889"/>
          <a:ext cx="6017257" cy="375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/>
                <a:gridCol w="601344"/>
                <a:gridCol w="1294130"/>
                <a:gridCol w="1292224"/>
                <a:gridCol w="1773554"/>
              </a:tblGrid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CPU Credits</a:t>
                      </a:r>
                      <a:r>
                        <a:rPr sz="1400" b="1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/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t2.nano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t2.micro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t2.small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t2.medium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1965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281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m5.12xlarge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8400" y="1603883"/>
          <a:ext cx="6021067" cy="527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639445"/>
                <a:gridCol w="1129664"/>
                <a:gridCol w="1475104"/>
                <a:gridCol w="1710689"/>
              </a:tblGrid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x1e.32xlarge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3,904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14,000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1,750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79755" marR="276860" indent="-259079">
                        <a:lnSpc>
                          <a:spcPts val="17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ng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Perf.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7233920"/>
            <a:ext cx="5532120" cy="260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3. Instance Security</a:t>
            </a:r>
            <a:r>
              <a:rPr sz="1600" b="1" spc="-1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Groups</a:t>
            </a:r>
            <a:endParaRPr sz="160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 physical </a:t>
            </a:r>
            <a:r>
              <a:rPr sz="1400" spc="-5" dirty="0">
                <a:latin typeface="Calibri"/>
                <a:cs typeface="Calibri"/>
              </a:rPr>
              <a:t>environment,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often </a:t>
            </a:r>
            <a:r>
              <a:rPr sz="1400" dirty="0">
                <a:latin typeface="Calibri"/>
                <a:cs typeface="Calibri"/>
              </a:rPr>
              <a:t>install a firewall to </a:t>
            </a:r>
            <a:r>
              <a:rPr sz="1400" spc="-5" dirty="0">
                <a:latin typeface="Calibri"/>
                <a:cs typeface="Calibri"/>
              </a:rPr>
              <a:t>filter unwanted  traffic. 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similar way Security </a:t>
            </a:r>
            <a:r>
              <a:rPr sz="1400" dirty="0">
                <a:latin typeface="Calibri"/>
                <a:cs typeface="Calibri"/>
              </a:rPr>
              <a:t>Group in </a:t>
            </a:r>
            <a:r>
              <a:rPr sz="1400" spc="-5" dirty="0">
                <a:latin typeface="Calibri"/>
                <a:cs typeface="Calibri"/>
              </a:rPr>
              <a:t>AWS </a:t>
            </a:r>
            <a:r>
              <a:rPr sz="1400" dirty="0">
                <a:latin typeface="Calibri"/>
                <a:cs typeface="Calibri"/>
              </a:rPr>
              <a:t>is linked with </a:t>
            </a:r>
            <a:r>
              <a:rPr sz="1400" spc="-5" dirty="0">
                <a:latin typeface="Calibri"/>
                <a:cs typeface="Calibri"/>
              </a:rPr>
              <a:t>EC2 Instance  </a:t>
            </a:r>
            <a:r>
              <a:rPr sz="1400" dirty="0">
                <a:latin typeface="Calibri"/>
                <a:cs typeface="Calibri"/>
              </a:rPr>
              <a:t>as a virtual firewall,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allows traffic filtration as </a:t>
            </a:r>
            <a:r>
              <a:rPr sz="1400" spc="-5" dirty="0">
                <a:latin typeface="Calibri"/>
                <a:cs typeface="Calibri"/>
              </a:rPr>
              <a:t>per configuration.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0" dirty="0">
                <a:latin typeface="Calibri"/>
                <a:cs typeface="Calibri"/>
              </a:rPr>
              <a:t>bunch </a:t>
            </a:r>
            <a:r>
              <a:rPr sz="1400" spc="-5" dirty="0">
                <a:latin typeface="Calibri"/>
                <a:cs typeface="Calibri"/>
              </a:rPr>
              <a:t>of firewall rules that decide </a:t>
            </a:r>
            <a:r>
              <a:rPr sz="1400" dirty="0">
                <a:latin typeface="Calibri"/>
                <a:cs typeface="Calibri"/>
              </a:rPr>
              <a:t>what to </a:t>
            </a:r>
            <a:r>
              <a:rPr sz="1400" spc="-5" dirty="0">
                <a:latin typeface="Calibri"/>
                <a:cs typeface="Calibri"/>
              </a:rPr>
              <a:t>allow or  deny.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all traffic is </a:t>
            </a:r>
            <a:r>
              <a:rPr sz="1400" spc="-5" dirty="0">
                <a:latin typeface="Calibri"/>
                <a:cs typeface="Calibri"/>
              </a:rPr>
              <a:t>deny.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would write  rules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allow incoming </a:t>
            </a:r>
            <a:r>
              <a:rPr sz="1400" dirty="0">
                <a:latin typeface="Calibri"/>
                <a:cs typeface="Calibri"/>
              </a:rPr>
              <a:t>traffic </a:t>
            </a:r>
            <a:r>
              <a:rPr sz="1400" spc="-5" dirty="0">
                <a:latin typeface="Calibri"/>
                <a:cs typeface="Calibri"/>
              </a:rPr>
              <a:t>for the instance. Rules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 </a:t>
            </a:r>
            <a:r>
              <a:rPr sz="1400" spc="-5" dirty="0">
                <a:latin typeface="Calibri"/>
                <a:cs typeface="Calibri"/>
              </a:rPr>
              <a:t>contain TCP/IP </a:t>
            </a:r>
            <a:r>
              <a:rPr sz="1400" dirty="0">
                <a:latin typeface="Calibri"/>
                <a:cs typeface="Calibri"/>
              </a:rPr>
              <a:t>protocols, </a:t>
            </a:r>
            <a:r>
              <a:rPr sz="1400" spc="-5" dirty="0">
                <a:latin typeface="Calibri"/>
                <a:cs typeface="Calibri"/>
              </a:rPr>
              <a:t>port numbers, </a:t>
            </a:r>
            <a:r>
              <a:rPr sz="1400" dirty="0">
                <a:latin typeface="Calibri"/>
                <a:cs typeface="Calibri"/>
              </a:rPr>
              <a:t>source </a:t>
            </a:r>
            <a:r>
              <a:rPr sz="1400" spc="-5" dirty="0">
                <a:latin typeface="Calibri"/>
                <a:cs typeface="Calibri"/>
              </a:rPr>
              <a:t>IPs or IP range/s. One  Security </a:t>
            </a:r>
            <a:r>
              <a:rPr sz="1400" dirty="0">
                <a:latin typeface="Calibri"/>
                <a:cs typeface="Calibri"/>
              </a:rPr>
              <a:t>Group </a:t>
            </a:r>
            <a:r>
              <a:rPr sz="1400" spc="-5" dirty="0">
                <a:latin typeface="Calibri"/>
                <a:cs typeface="Calibri"/>
              </a:rPr>
              <a:t>can be associated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multiple EC2 Instances. </a:t>
            </a:r>
            <a:r>
              <a:rPr sz="1400" dirty="0">
                <a:latin typeface="Calibri"/>
                <a:cs typeface="Calibri"/>
              </a:rPr>
              <a:t>And in 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Groups,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write </a:t>
            </a:r>
            <a:r>
              <a:rPr sz="1400" spc="-5" dirty="0">
                <a:latin typeface="Calibri"/>
                <a:cs typeface="Calibri"/>
              </a:rPr>
              <a:t>both Inbound and Outbound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rules.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35329"/>
            <a:ext cx="5299075" cy="777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For example, if you want to write a rule to allow </a:t>
            </a:r>
            <a:r>
              <a:rPr sz="1400" spc="-5" dirty="0">
                <a:latin typeface="Calibri"/>
                <a:cs typeface="Calibri"/>
              </a:rPr>
              <a:t>remote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Linux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SSH protocol </a:t>
            </a:r>
            <a:r>
              <a:rPr sz="1400" spc="-5" dirty="0">
                <a:latin typeface="Calibri"/>
                <a:cs typeface="Calibri"/>
              </a:rPr>
              <a:t>from any IP address of IPv4 and IPv6,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see the </a:t>
            </a:r>
            <a:r>
              <a:rPr sz="1400" dirty="0">
                <a:latin typeface="Calibri"/>
                <a:cs typeface="Calibri"/>
              </a:rPr>
              <a:t>rule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4656836"/>
            <a:ext cx="5287010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(Fig. Security Group)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12700" marR="371475">
              <a:lnSpc>
                <a:spcPct val="1180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find rules written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are permissive 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its  </a:t>
            </a:r>
            <a:r>
              <a:rPr sz="1400" spc="-5" dirty="0">
                <a:latin typeface="Calibri"/>
                <a:cs typeface="Calibri"/>
              </a:rPr>
              <a:t>mean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rules that deny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stateful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nature. In stateful characteristics, </a:t>
            </a:r>
            <a:r>
              <a:rPr sz="1400" dirty="0">
                <a:latin typeface="Calibri"/>
                <a:cs typeface="Calibri"/>
              </a:rPr>
              <a:t>when  you </a:t>
            </a:r>
            <a:r>
              <a:rPr sz="1400" spc="-5" dirty="0">
                <a:latin typeface="Calibri"/>
                <a:cs typeface="Calibri"/>
              </a:rPr>
              <a:t>send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from your </a:t>
            </a:r>
            <a:r>
              <a:rPr sz="1400" spc="-5" dirty="0">
                <a:latin typeface="Calibri"/>
                <a:cs typeface="Calibri"/>
              </a:rPr>
              <a:t>instance, acknowledgement </a:t>
            </a:r>
            <a:r>
              <a:rPr sz="1400" dirty="0">
                <a:latin typeface="Calibri"/>
                <a:cs typeface="Calibri"/>
              </a:rPr>
              <a:t>traffic for </a:t>
            </a:r>
            <a:r>
              <a:rPr sz="1400" spc="-5" dirty="0">
                <a:latin typeface="Calibri"/>
                <a:cs typeface="Calibri"/>
              </a:rPr>
              <a:t>that  request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allowed.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285990"/>
            <a:ext cx="5531485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4. EC2 </a:t>
            </a:r>
            <a:r>
              <a:rPr sz="1600" b="1" dirty="0">
                <a:latin typeface="Calibri"/>
                <a:cs typeface="Calibri"/>
              </a:rPr>
              <a:t>Key</a:t>
            </a:r>
            <a:r>
              <a:rPr sz="1600" b="1" spc="-1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Pairs</a:t>
            </a:r>
            <a:endParaRPr sz="160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cryptography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login into EC2 Instance. Public </a:t>
            </a:r>
            <a:r>
              <a:rPr sz="1400" spc="5" dirty="0">
                <a:latin typeface="Calibri"/>
                <a:cs typeface="Calibri"/>
              </a:rPr>
              <a:t>key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cryptography contains </a:t>
            </a:r>
            <a:r>
              <a:rPr sz="1400" dirty="0">
                <a:latin typeface="Calibri"/>
                <a:cs typeface="Calibri"/>
              </a:rPr>
              <a:t>two keys,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and </a:t>
            </a:r>
            <a:r>
              <a:rPr sz="1400" spc="-5" dirty="0">
                <a:latin typeface="Calibri"/>
                <a:cs typeface="Calibri"/>
              </a:rPr>
              <a:t>another one </a:t>
            </a:r>
            <a:r>
              <a:rPr sz="1400" dirty="0">
                <a:latin typeface="Calibri"/>
                <a:cs typeface="Calibri"/>
              </a:rPr>
              <a:t>is  private key.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encrypt </a:t>
            </a:r>
            <a:r>
              <a:rPr sz="1400" dirty="0">
                <a:latin typeface="Calibri"/>
                <a:cs typeface="Calibri"/>
              </a:rPr>
              <a:t>the information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Key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the encrypted </a:t>
            </a:r>
            <a:r>
              <a:rPr sz="1400" dirty="0">
                <a:latin typeface="Calibri"/>
                <a:cs typeface="Calibri"/>
              </a:rPr>
              <a:t>information. </a:t>
            </a:r>
            <a:r>
              <a:rPr sz="1400" spc="-5" dirty="0">
                <a:latin typeface="Calibri"/>
                <a:cs typeface="Calibri"/>
              </a:rPr>
              <a:t>Both </a:t>
            </a:r>
            <a:r>
              <a:rPr sz="1400" dirty="0">
                <a:latin typeface="Calibri"/>
                <a:cs typeface="Calibri"/>
              </a:rPr>
              <a:t>keys </a:t>
            </a:r>
            <a:r>
              <a:rPr sz="1400" spc="-5" dirty="0">
                <a:latin typeface="Calibri"/>
                <a:cs typeface="Calibri"/>
              </a:rPr>
              <a:t>(Key Pair) </a:t>
            </a:r>
            <a:r>
              <a:rPr sz="1400" dirty="0">
                <a:latin typeface="Calibri"/>
                <a:cs typeface="Calibri"/>
              </a:rPr>
              <a:t>are a  </a:t>
            </a:r>
            <a:r>
              <a:rPr sz="1400" spc="-5" dirty="0">
                <a:latin typeface="Calibri"/>
                <a:cs typeface="Calibri"/>
              </a:rPr>
              <a:t>part of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set.</a:t>
            </a:r>
            <a:endParaRPr sz="1400">
              <a:latin typeface="Calibri"/>
              <a:cs typeface="Calibri"/>
            </a:endParaRPr>
          </a:p>
          <a:p>
            <a:pPr marL="240665" marR="6350" algn="just">
              <a:lnSpc>
                <a:spcPct val="117900"/>
              </a:lnSpc>
              <a:spcBef>
                <a:spcPts val="969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pair of </a:t>
            </a:r>
            <a:r>
              <a:rPr sz="1400" dirty="0">
                <a:latin typeface="Calibri"/>
                <a:cs typeface="Calibri"/>
              </a:rPr>
              <a:t>keys, in </a:t>
            </a:r>
            <a:r>
              <a:rPr sz="1400" spc="-5" dirty="0">
                <a:latin typeface="Calibri"/>
                <a:cs typeface="Calibri"/>
              </a:rPr>
              <a:t>which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encrypt </a:t>
            </a:r>
            <a:r>
              <a:rPr sz="1400" spc="-5" dirty="0">
                <a:latin typeface="Calibri"/>
                <a:cs typeface="Calibri"/>
              </a:rPr>
              <a:t>the  password information and </a:t>
            </a:r>
            <a:r>
              <a:rPr sz="1400" dirty="0">
                <a:latin typeface="Calibri"/>
                <a:cs typeface="Calibri"/>
              </a:rPr>
              <a:t>Private 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  <a:p>
            <a:pPr marL="240665" marR="5715" algn="just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You create key </a:t>
            </a:r>
            <a:r>
              <a:rPr sz="1400" spc="-5" dirty="0">
                <a:latin typeface="Calibri"/>
                <a:cs typeface="Calibri"/>
              </a:rPr>
              <a:t>pair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login into EC2 Instance. One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can be used 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Instances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purpose.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separate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745613"/>
            <a:ext cx="5949315" cy="176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595095"/>
            <a:ext cx="5300345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for each Instance. If 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from  </a:t>
            </a:r>
            <a:r>
              <a:rPr sz="1400" dirty="0">
                <a:latin typeface="Calibri"/>
                <a:cs typeface="Calibri"/>
              </a:rPr>
              <a:t>your external </a:t>
            </a:r>
            <a:r>
              <a:rPr sz="1400" spc="-5" dirty="0">
                <a:latin typeface="Calibri"/>
                <a:cs typeface="Calibri"/>
              </a:rPr>
              <a:t>resources (third party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tool).</a:t>
            </a:r>
            <a:endParaRPr sz="1400">
              <a:latin typeface="Calibri"/>
              <a:cs typeface="Calibri"/>
            </a:endParaRPr>
          </a:p>
          <a:p>
            <a:pPr marL="12700" marR="885190" algn="just">
              <a:lnSpc>
                <a:spcPct val="176400"/>
              </a:lnSpc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generated </a:t>
            </a:r>
            <a:r>
              <a:rPr sz="1400" dirty="0">
                <a:latin typeface="Calibri"/>
                <a:cs typeface="Calibri"/>
              </a:rPr>
              <a:t>key uses </a:t>
            </a:r>
            <a:r>
              <a:rPr sz="1400" spc="-5" dirty="0">
                <a:latin typeface="Calibri"/>
                <a:cs typeface="Calibri"/>
              </a:rPr>
              <a:t>2048-bit and </a:t>
            </a:r>
            <a:r>
              <a:rPr sz="1400" dirty="0">
                <a:latin typeface="Calibri"/>
                <a:cs typeface="Calibri"/>
              </a:rPr>
              <a:t>SSH-2 RSA </a:t>
            </a:r>
            <a:r>
              <a:rPr sz="1400" spc="-5" dirty="0">
                <a:latin typeface="Calibri"/>
                <a:cs typeface="Calibri"/>
              </a:rPr>
              <a:t>algorithms.  Your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 can have </a:t>
            </a:r>
            <a:r>
              <a:rPr sz="1400" dirty="0">
                <a:latin typeface="Calibri"/>
                <a:cs typeface="Calibri"/>
              </a:rPr>
              <a:t>up to </a:t>
            </a:r>
            <a:r>
              <a:rPr sz="1400" spc="-5" dirty="0">
                <a:latin typeface="Calibri"/>
                <a:cs typeface="Calibri"/>
              </a:rPr>
              <a:t>5,000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per </a:t>
            </a:r>
            <a:r>
              <a:rPr sz="1400" dirty="0">
                <a:latin typeface="Calibri"/>
                <a:cs typeface="Calibri"/>
              </a:rPr>
              <a:t>region.  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 get 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.pem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853" y="3410077"/>
          <a:ext cx="5293995" cy="171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  <a:gridCol w="3234690"/>
              </a:tblGrid>
              <a:tr h="233210">
                <a:tc gridSpan="2">
                  <a:txBody>
                    <a:bodyPr/>
                    <a:lstStyle/>
                    <a:p>
                      <a:pPr marR="317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2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organization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9935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requires access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 user account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separate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pair,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Or,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someone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.pem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 want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prevent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from connecting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6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(for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they've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organization),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933">
                <a:tc>
                  <a:txBody>
                    <a:bodyPr/>
                    <a:lstStyle/>
                    <a:p>
                      <a:pPr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 new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5638292"/>
            <a:ext cx="5478145" cy="223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5. Network</a:t>
            </a:r>
            <a:r>
              <a:rPr sz="1600" b="1" spc="-1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Interfaces</a:t>
            </a:r>
            <a:endParaRPr sz="160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AWS, an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is a virtual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And every </a:t>
            </a:r>
            <a:r>
              <a:rPr sz="1400" spc="-5" dirty="0">
                <a:latin typeface="Calibri"/>
                <a:cs typeface="Calibri"/>
              </a:rPr>
              <a:t>machine which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running on TCP/IP </a:t>
            </a:r>
            <a:r>
              <a:rPr sz="1400" dirty="0">
                <a:latin typeface="Calibri"/>
                <a:cs typeface="Calibri"/>
              </a:rPr>
              <a:t>network </a:t>
            </a:r>
            <a:r>
              <a:rPr sz="1400" spc="-5" dirty="0">
                <a:latin typeface="Calibri"/>
                <a:cs typeface="Calibri"/>
              </a:rPr>
              <a:t>requires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IP address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communicate  other Instances.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logical networking </a:t>
            </a:r>
            <a:r>
              <a:rPr sz="1400" dirty="0">
                <a:latin typeface="Calibri"/>
                <a:cs typeface="Calibri"/>
              </a:rPr>
              <a:t>interface in  a </a:t>
            </a:r>
            <a:r>
              <a:rPr sz="1400" spc="-5" dirty="0">
                <a:latin typeface="Calibri"/>
                <a:cs typeface="Calibri"/>
              </a:rPr>
              <a:t>Virtual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Cloud (VPC). Each EC2 Instance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VPC has </a:t>
            </a:r>
            <a:r>
              <a:rPr sz="1400" dirty="0">
                <a:latin typeface="Calibri"/>
                <a:cs typeface="Calibri"/>
              </a:rPr>
              <a:t>one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network interface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eth0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40665" marR="13335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allows </a:t>
            </a:r>
            <a:r>
              <a:rPr sz="1400" dirty="0">
                <a:latin typeface="Calibri"/>
                <a:cs typeface="Calibri"/>
              </a:rPr>
              <a:t>you to create network </a:t>
            </a:r>
            <a:r>
              <a:rPr sz="1400" spc="-5" dirty="0">
                <a:latin typeface="Calibri"/>
                <a:cs typeface="Calibri"/>
              </a:rPr>
              <a:t>interfaces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account </a:t>
            </a:r>
            <a:r>
              <a:rPr sz="1400" dirty="0">
                <a:latin typeface="Calibri"/>
                <a:cs typeface="Calibri"/>
              </a:rPr>
              <a:t>and attach  </a:t>
            </a:r>
            <a:r>
              <a:rPr sz="1400" spc="-5" dirty="0">
                <a:latin typeface="Calibri"/>
                <a:cs typeface="Calibri"/>
              </a:rPr>
              <a:t>the new </a:t>
            </a:r>
            <a:r>
              <a:rPr sz="1400" dirty="0">
                <a:latin typeface="Calibri"/>
                <a:cs typeface="Calibri"/>
              </a:rPr>
              <a:t>network interface to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in 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386445"/>
            <a:ext cx="541909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6. Public and Private </a:t>
            </a:r>
            <a:r>
              <a:rPr sz="1600" b="1" spc="-10" dirty="0">
                <a:latin typeface="Calibri"/>
                <a:cs typeface="Calibri"/>
              </a:rPr>
              <a:t>IP</a:t>
            </a:r>
            <a:r>
              <a:rPr sz="1600" b="1" spc="-1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240665" marR="5080">
              <a:lnSpc>
                <a:spcPct val="1170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does support both IPv4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IPv6.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your instance will get  </a:t>
            </a:r>
            <a:r>
              <a:rPr sz="1400" spc="-5" dirty="0">
                <a:latin typeface="Calibri"/>
                <a:cs typeface="Calibri"/>
              </a:rPr>
              <a:t>one public </a:t>
            </a:r>
            <a:r>
              <a:rPr sz="1400" dirty="0">
                <a:latin typeface="Calibri"/>
                <a:cs typeface="Calibri"/>
              </a:rPr>
              <a:t>IP and One Private </a:t>
            </a:r>
            <a:r>
              <a:rPr sz="1400" spc="-5" dirty="0">
                <a:latin typeface="Calibri"/>
                <a:cs typeface="Calibri"/>
              </a:rPr>
              <a:t>IP </a:t>
            </a:r>
            <a:r>
              <a:rPr sz="1400" dirty="0">
                <a:latin typeface="Calibri"/>
                <a:cs typeface="Calibri"/>
              </a:rPr>
              <a:t>address. </a:t>
            </a:r>
            <a:r>
              <a:rPr sz="1400" spc="-5" dirty="0">
                <a:latin typeface="Calibri"/>
                <a:cs typeface="Calibri"/>
              </a:rPr>
              <a:t>Default public </a:t>
            </a:r>
            <a:r>
              <a:rPr sz="1400" dirty="0">
                <a:latin typeface="Calibri"/>
                <a:cs typeface="Calibri"/>
              </a:rPr>
              <a:t>IP address is 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not static. EC2 Instance can have different IP  address </a:t>
            </a:r>
            <a:r>
              <a:rPr sz="1400" dirty="0">
                <a:latin typeface="Calibri"/>
                <a:cs typeface="Calibri"/>
              </a:rPr>
              <a:t>when you reboot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Therefor </a:t>
            </a:r>
            <a:r>
              <a:rPr sz="1400" spc="-5" dirty="0">
                <a:latin typeface="Calibri"/>
                <a:cs typeface="Calibri"/>
              </a:rPr>
              <a:t>to fix one Public IP  address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 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use Elastic 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09040"/>
            <a:ext cx="529082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not want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public IP on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disallow </a:t>
            </a:r>
            <a:r>
              <a:rPr sz="1400" spc="-5" dirty="0">
                <a:latin typeface="Calibri"/>
                <a:cs typeface="Calibri"/>
              </a:rPr>
              <a:t>public  IP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VPC configuration dashboard.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support  CIDR block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IPv4.</a:t>
            </a:r>
            <a:endParaRPr sz="1400">
              <a:latin typeface="Calibri"/>
              <a:cs typeface="Calibri"/>
            </a:endParaRPr>
          </a:p>
          <a:p>
            <a:pPr marL="12700" marR="302895">
              <a:lnSpc>
                <a:spcPts val="197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internal communication amongst instances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same </a:t>
            </a:r>
            <a:r>
              <a:rPr sz="1400" dirty="0">
                <a:latin typeface="Calibri"/>
                <a:cs typeface="Calibri"/>
              </a:rPr>
              <a:t>network,  AWS </a:t>
            </a:r>
            <a:r>
              <a:rPr sz="1400" spc="-5" dirty="0">
                <a:latin typeface="Calibri"/>
                <a:cs typeface="Calibri"/>
              </a:rPr>
              <a:t>provides internal </a:t>
            </a:r>
            <a:r>
              <a:rPr sz="1400" dirty="0">
                <a:latin typeface="Calibri"/>
                <a:cs typeface="Calibri"/>
              </a:rPr>
              <a:t>DNS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hostname.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example,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ip-172-230-100-10.ec2.internal.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444875"/>
            <a:ext cx="5481955" cy="677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7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Elastic </a:t>
            </a:r>
            <a:r>
              <a:rPr sz="1600" b="1" spc="-10" dirty="0">
                <a:latin typeface="Calibri"/>
                <a:cs typeface="Calibri"/>
              </a:rPr>
              <a:t>IP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(EIP)</a:t>
            </a:r>
            <a:endParaRPr sz="160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want to provide a </a:t>
            </a:r>
            <a:r>
              <a:rPr sz="1400" spc="-5" dirty="0">
                <a:latin typeface="Calibri"/>
                <a:cs typeface="Calibri"/>
              </a:rPr>
              <a:t>fix public </a:t>
            </a:r>
            <a:r>
              <a:rPr sz="1400" dirty="0">
                <a:latin typeface="Calibri"/>
                <a:cs typeface="Calibri"/>
              </a:rPr>
              <a:t>IP address </a:t>
            </a:r>
            <a:r>
              <a:rPr sz="1400" spc="-5" dirty="0">
                <a:latin typeface="Calibri"/>
                <a:cs typeface="Calibri"/>
              </a:rPr>
              <a:t>(Static </a:t>
            </a:r>
            <a:r>
              <a:rPr sz="1400" spc="-10" dirty="0">
                <a:latin typeface="Calibri"/>
                <a:cs typeface="Calibri"/>
              </a:rPr>
              <a:t>IP)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EC2  instance or </a:t>
            </a:r>
            <a:r>
              <a:rPr sz="1400" dirty="0">
                <a:latin typeface="Calibri"/>
                <a:cs typeface="Calibri"/>
              </a:rPr>
              <a:t>a network </a:t>
            </a:r>
            <a:r>
              <a:rPr sz="1400" spc="-5" dirty="0">
                <a:latin typeface="Calibri"/>
                <a:cs typeface="Calibri"/>
              </a:rPr>
              <a:t>interface, Elastic IP address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best solution. </a:t>
            </a:r>
            <a:r>
              <a:rPr sz="1400" dirty="0">
                <a:latin typeface="Calibri"/>
                <a:cs typeface="Calibri"/>
              </a:rPr>
              <a:t>An  </a:t>
            </a:r>
            <a:r>
              <a:rPr sz="1400" spc="-5" dirty="0">
                <a:latin typeface="Calibri"/>
                <a:cs typeface="Calibri"/>
              </a:rPr>
              <a:t>Elastic IP address </a:t>
            </a:r>
            <a:r>
              <a:rPr sz="1400" dirty="0">
                <a:latin typeface="Calibri"/>
                <a:cs typeface="Calibri"/>
              </a:rPr>
              <a:t>is linked with your </a:t>
            </a:r>
            <a:r>
              <a:rPr sz="1400" spc="-5" dirty="0">
                <a:latin typeface="Calibri"/>
                <a:cs typeface="Calibri"/>
              </a:rPr>
              <a:t>account.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charges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EIPs.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associate or disassociate EIP </a:t>
            </a:r>
            <a:r>
              <a:rPr sz="1400" dirty="0">
                <a:latin typeface="Calibri"/>
                <a:cs typeface="Calibri"/>
              </a:rPr>
              <a:t>with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network resource  </a:t>
            </a:r>
            <a:r>
              <a:rPr sz="1400" spc="-5" dirty="0">
                <a:latin typeface="Calibri"/>
                <a:cs typeface="Calibri"/>
              </a:rPr>
              <a:t>any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Important about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EIP:</a:t>
            </a:r>
            <a:endParaRPr sz="1400">
              <a:latin typeface="Calibri"/>
              <a:cs typeface="Calibri"/>
            </a:endParaRPr>
          </a:p>
          <a:p>
            <a:pPr marL="469265" marR="473075" lvl="1" indent="-228600">
              <a:lnSpc>
                <a:spcPct val="109300"/>
              </a:lnSpc>
              <a:spcBef>
                <a:spcPts val="112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EIP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public static IP address, which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reachable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any  Instance.</a:t>
            </a:r>
            <a:endParaRPr sz="1400">
              <a:latin typeface="Calibri"/>
              <a:cs typeface="Calibri"/>
            </a:endParaRPr>
          </a:p>
          <a:p>
            <a:pPr marL="469265" marR="5080" lvl="1" indent="-228600">
              <a:lnSpc>
                <a:spcPct val="109300"/>
              </a:lnSpc>
              <a:spcBef>
                <a:spcPts val="81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Static IP </a:t>
            </a:r>
            <a:r>
              <a:rPr sz="1400" dirty="0">
                <a:latin typeface="Calibri"/>
                <a:cs typeface="Calibri"/>
              </a:rPr>
              <a:t>address </a:t>
            </a:r>
            <a:r>
              <a:rPr sz="1400" spc="-5" dirty="0">
                <a:latin typeface="Calibri"/>
                <a:cs typeface="Calibri"/>
              </a:rPr>
              <a:t>based instance </a:t>
            </a: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be reachable from the </a:t>
            </a:r>
            <a:r>
              <a:rPr sz="1400" dirty="0">
                <a:latin typeface="Calibri"/>
                <a:cs typeface="Calibri"/>
              </a:rPr>
              <a:t>anywhere 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>
              <a:latin typeface="Calibri"/>
              <a:cs typeface="Calibri"/>
            </a:endParaRPr>
          </a:p>
          <a:p>
            <a:pPr marL="469265" marR="111760" lvl="1" indent="-228600">
              <a:lnSpc>
                <a:spcPct val="110000"/>
              </a:lnSpc>
              <a:spcBef>
                <a:spcPts val="80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provide an </a:t>
            </a:r>
            <a:r>
              <a:rPr sz="1400" spc="-5" dirty="0">
                <a:latin typeface="Calibri"/>
                <a:cs typeface="Calibri"/>
              </a:rPr>
              <a:t>entry </a:t>
            </a:r>
            <a:r>
              <a:rPr sz="1400" dirty="0">
                <a:latin typeface="Calibri"/>
                <a:cs typeface="Calibri"/>
              </a:rPr>
              <a:t>for reverse </a:t>
            </a:r>
            <a:r>
              <a:rPr sz="1400" spc="-5" dirty="0">
                <a:latin typeface="Calibri"/>
                <a:cs typeface="Calibri"/>
              </a:rPr>
              <a:t>DNS,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Elastic IP </a:t>
            </a:r>
            <a:r>
              <a:rPr sz="1400" dirty="0">
                <a:latin typeface="Calibri"/>
                <a:cs typeface="Calibri"/>
              </a:rPr>
              <a:t>Address is  </a:t>
            </a:r>
            <a:r>
              <a:rPr sz="1400" spc="-5" dirty="0">
                <a:latin typeface="Calibri"/>
                <a:cs typeface="Calibri"/>
              </a:rPr>
              <a:t>needed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EC2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 marL="469265" lvl="1" indent="-229235">
              <a:lnSpc>
                <a:spcPct val="100000"/>
              </a:lnSpc>
              <a:spcBef>
                <a:spcPts val="96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accounts </a:t>
            </a:r>
            <a:r>
              <a:rPr sz="1400" dirty="0">
                <a:latin typeface="Calibri"/>
                <a:cs typeface="Calibri"/>
              </a:rPr>
              <a:t>have limit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5 </a:t>
            </a:r>
            <a:r>
              <a:rPr sz="1400" spc="-5" dirty="0">
                <a:latin typeface="Calibri"/>
                <a:cs typeface="Calibri"/>
              </a:rPr>
              <a:t>Elastic IP addresses per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region.</a:t>
            </a:r>
            <a:endParaRPr sz="1400">
              <a:latin typeface="Calibri"/>
              <a:cs typeface="Calibri"/>
            </a:endParaRPr>
          </a:p>
          <a:p>
            <a:pPr marL="469265" marR="212090" lvl="1" indent="-228600">
              <a:lnSpc>
                <a:spcPct val="110000"/>
              </a:lnSpc>
              <a:spcBef>
                <a:spcPts val="79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case of </a:t>
            </a:r>
            <a:r>
              <a:rPr sz="1400" dirty="0">
                <a:latin typeface="Calibri"/>
                <a:cs typeface="Calibri"/>
              </a:rPr>
              <a:t>failure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which is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application on  </a:t>
            </a:r>
            <a:r>
              <a:rPr sz="1400" dirty="0">
                <a:latin typeface="Calibri"/>
                <a:cs typeface="Calibri"/>
              </a:rPr>
              <a:t>AWS, a </a:t>
            </a:r>
            <a:r>
              <a:rPr sz="1400" spc="-5" dirty="0">
                <a:latin typeface="Calibri"/>
                <a:cs typeface="Calibri"/>
              </a:rPr>
              <a:t>new healthy instance can have </a:t>
            </a:r>
            <a:r>
              <a:rPr sz="1400" dirty="0">
                <a:latin typeface="Calibri"/>
                <a:cs typeface="Calibri"/>
              </a:rPr>
              <a:t>same </a:t>
            </a:r>
            <a:r>
              <a:rPr sz="1400" spc="-5" dirty="0">
                <a:latin typeface="Calibri"/>
                <a:cs typeface="Calibri"/>
              </a:rPr>
              <a:t>static IP address </a:t>
            </a:r>
            <a:r>
              <a:rPr sz="1400" dirty="0">
                <a:latin typeface="Calibri"/>
                <a:cs typeface="Calibri"/>
              </a:rPr>
              <a:t>to  provide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dirty="0">
                <a:latin typeface="Calibri"/>
                <a:cs typeface="Calibri"/>
              </a:rPr>
              <a:t>available </a:t>
            </a:r>
            <a:r>
              <a:rPr sz="1400" spc="-5" dirty="0">
                <a:latin typeface="Calibri"/>
                <a:cs typeface="Calibri"/>
              </a:rPr>
              <a:t>on 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>
              <a:latin typeface="Calibri"/>
              <a:cs typeface="Calibri"/>
            </a:endParaRPr>
          </a:p>
          <a:p>
            <a:pPr marL="469265" marR="73025" lvl="1" indent="-228600">
              <a:lnSpc>
                <a:spcPct val="110000"/>
              </a:lnSpc>
              <a:spcBef>
                <a:spcPts val="79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If 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need of more static IP </a:t>
            </a:r>
            <a:r>
              <a:rPr sz="1400" dirty="0">
                <a:latin typeface="Calibri"/>
                <a:cs typeface="Calibri"/>
              </a:rPr>
              <a:t>address for your </a:t>
            </a:r>
            <a:r>
              <a:rPr sz="1400" spc="-5" dirty="0">
                <a:latin typeface="Calibri"/>
                <a:cs typeface="Calibri"/>
              </a:rPr>
              <a:t>architecture,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raise your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additional EIPs to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SzPct val="87500"/>
              <a:buFont typeface="Calibri"/>
              <a:buAutoNum type="arabicPeriod" startAt="8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Domain Name System (DNS)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0665" marR="66040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Every EC2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IP 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10" dirty="0">
                <a:latin typeface="Calibri"/>
                <a:cs typeface="Calibri"/>
              </a:rPr>
              <a:t>IP. </a:t>
            </a:r>
            <a:r>
              <a:rPr sz="1400" dirty="0">
                <a:latin typeface="Calibri"/>
                <a:cs typeface="Calibri"/>
              </a:rPr>
              <a:t>And to </a:t>
            </a:r>
            <a:r>
              <a:rPr sz="1400" spc="-5" dirty="0">
                <a:latin typeface="Calibri"/>
                <a:cs typeface="Calibri"/>
              </a:rPr>
              <a:t>reach  that machine </a:t>
            </a:r>
            <a:r>
              <a:rPr sz="1400" dirty="0">
                <a:latin typeface="Calibri"/>
                <a:cs typeface="Calibri"/>
              </a:rPr>
              <a:t>over the </a:t>
            </a:r>
            <a:r>
              <a:rPr sz="1400" spc="-5" dirty="0">
                <a:latin typeface="Calibri"/>
                <a:cs typeface="Calibri"/>
              </a:rPr>
              <a:t>Internet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</a:t>
            </a:r>
            <a:r>
              <a:rPr sz="1400" spc="-5" dirty="0">
                <a:latin typeface="Calibri"/>
                <a:cs typeface="Calibri"/>
              </a:rPr>
              <a:t>Name which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646784"/>
            <a:ext cx="527875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looks like this </a:t>
            </a:r>
            <a:r>
              <a:rPr sz="1200" b="1" spc="-5" dirty="0">
                <a:solidFill>
                  <a:srgbClr val="444444"/>
                </a:solidFill>
                <a:latin typeface="Calibri"/>
                <a:cs typeface="Calibri"/>
              </a:rPr>
              <a:t>ec2-13-127-228-5.ap-south-1.compute.amazonaws.com</a:t>
            </a:r>
            <a:r>
              <a:rPr sz="1400" b="1" spc="-5" dirty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DNS  </a:t>
            </a:r>
            <a:r>
              <a:rPr sz="1400" spc="-5" dirty="0">
                <a:latin typeface="Calibri"/>
                <a:cs typeface="Calibri"/>
              </a:rPr>
              <a:t>Name of the instance consists the Public IP address, the </a:t>
            </a:r>
            <a:r>
              <a:rPr sz="1400" dirty="0">
                <a:latin typeface="Calibri"/>
                <a:cs typeface="Calibri"/>
              </a:rPr>
              <a:t>region and </a:t>
            </a:r>
            <a:r>
              <a:rPr sz="1400" spc="-5" dirty="0">
                <a:latin typeface="Calibri"/>
                <a:cs typeface="Calibri"/>
              </a:rPr>
              <a:t>the  service. DNS Name of the Instance can be mapped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registered  DNS to </a:t>
            </a:r>
            <a:r>
              <a:rPr sz="1400" spc="-5" dirty="0">
                <a:latin typeface="Calibri"/>
                <a:cs typeface="Calibri"/>
              </a:rPr>
              <a:t>reach the machine. To </a:t>
            </a:r>
            <a:r>
              <a:rPr sz="1400" dirty="0">
                <a:latin typeface="Calibri"/>
                <a:cs typeface="Calibri"/>
              </a:rPr>
              <a:t>verify </a:t>
            </a:r>
            <a:r>
              <a:rPr sz="1400" spc="-5" dirty="0">
                <a:latin typeface="Calibri"/>
                <a:cs typeface="Calibri"/>
              </a:rPr>
              <a:t>the reachability from the Internet,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run </a:t>
            </a:r>
            <a:r>
              <a:rPr sz="1400" spc="-5" dirty="0">
                <a:latin typeface="Calibri"/>
                <a:cs typeface="Calibri"/>
              </a:rPr>
              <a:t>ping command using public DNS. The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will give  response </a:t>
            </a:r>
            <a:r>
              <a:rPr sz="1400" spc="-5" dirty="0">
                <a:latin typeface="Calibri"/>
                <a:cs typeface="Calibri"/>
              </a:rPr>
              <a:t>only </a:t>
            </a:r>
            <a:r>
              <a:rPr sz="1400" dirty="0">
                <a:latin typeface="Calibri"/>
                <a:cs typeface="Calibri"/>
              </a:rPr>
              <a:t>when its </a:t>
            </a:r>
            <a:r>
              <a:rPr sz="1400" spc="-5" dirty="0">
                <a:latin typeface="Calibri"/>
                <a:cs typeface="Calibri"/>
              </a:rPr>
              <a:t>ICMP </a:t>
            </a:r>
            <a:r>
              <a:rPr sz="1400" dirty="0">
                <a:latin typeface="Calibri"/>
                <a:cs typeface="Calibri"/>
              </a:rPr>
              <a:t>traffic 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316955"/>
            <a:ext cx="51174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Description </a:t>
            </a:r>
            <a:r>
              <a:rPr sz="1400" dirty="0">
                <a:latin typeface="Calibri"/>
                <a:cs typeface="Calibri"/>
              </a:rPr>
              <a:t>tab </a:t>
            </a:r>
            <a:r>
              <a:rPr sz="1400" spc="-5" dirty="0">
                <a:latin typeface="Calibri"/>
                <a:cs typeface="Calibri"/>
              </a:rPr>
              <a:t>of the Instance,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see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details </a:t>
            </a:r>
            <a:r>
              <a:rPr sz="1400" dirty="0">
                <a:latin typeface="Calibri"/>
                <a:cs typeface="Calibri"/>
              </a:rPr>
              <a:t>related to 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dirty="0">
                <a:latin typeface="Calibri"/>
                <a:cs typeface="Calibri"/>
              </a:rPr>
              <a:t>including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Name </a:t>
            </a:r>
            <a:r>
              <a:rPr sz="1400" spc="-5" dirty="0">
                <a:latin typeface="Calibri"/>
                <a:cs typeface="Calibri"/>
              </a:rPr>
              <a:t>and IP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addresses.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3705479"/>
            <a:ext cx="5836920" cy="213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7378193"/>
            <a:ext cx="5866130" cy="2464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811021"/>
            <a:ext cx="494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more details on DNS,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will study about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Route53.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60829"/>
            <a:ext cx="5494655" cy="161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libri"/>
                <a:cs typeface="Calibri"/>
              </a:rPr>
              <a:t>9. </a:t>
            </a:r>
            <a:r>
              <a:rPr sz="1600" b="1" spc="-5" dirty="0">
                <a:latin typeface="Calibri"/>
                <a:cs typeface="Calibri"/>
              </a:rPr>
              <a:t>Regions and Availability Zones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(AZ):</a:t>
            </a:r>
            <a:endParaRPr sz="1600">
              <a:latin typeface="Calibri"/>
              <a:cs typeface="Calibri"/>
            </a:endParaRPr>
          </a:p>
          <a:p>
            <a:pPr marL="240665" marR="5080">
              <a:lnSpc>
                <a:spcPct val="117200"/>
              </a:lnSpc>
              <a:spcBef>
                <a:spcPts val="72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 resources available world-wide. They </a:t>
            </a:r>
            <a:r>
              <a:rPr sz="1400" dirty="0">
                <a:latin typeface="Calibri"/>
                <a:cs typeface="Calibri"/>
              </a:rPr>
              <a:t>are  </a:t>
            </a:r>
            <a:r>
              <a:rPr sz="1400" spc="-5" dirty="0">
                <a:latin typeface="Calibri"/>
                <a:cs typeface="Calibri"/>
              </a:rPr>
              <a:t>segregated </a:t>
            </a:r>
            <a:r>
              <a:rPr sz="1400" dirty="0">
                <a:latin typeface="Calibri"/>
                <a:cs typeface="Calibri"/>
              </a:rPr>
              <a:t>in various </a:t>
            </a:r>
            <a:r>
              <a:rPr sz="1400" spc="-5" dirty="0">
                <a:latin typeface="Calibri"/>
                <a:cs typeface="Calibri"/>
              </a:rPr>
              <a:t>Regions and Regions further </a:t>
            </a:r>
            <a:r>
              <a:rPr sz="1400" dirty="0">
                <a:latin typeface="Calibri"/>
                <a:cs typeface="Calibri"/>
              </a:rPr>
              <a:t>are classified in  </a:t>
            </a:r>
            <a:r>
              <a:rPr sz="1400" spc="-5" dirty="0">
                <a:latin typeface="Calibri"/>
                <a:cs typeface="Calibri"/>
              </a:rPr>
              <a:t>Availability Zones. AWS Regions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separated geographically.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resources do not replicate across AWS Regions.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want </a:t>
            </a:r>
            <a:r>
              <a:rPr sz="1400" dirty="0">
                <a:latin typeface="Calibri"/>
                <a:cs typeface="Calibri"/>
              </a:rPr>
              <a:t>to  </a:t>
            </a:r>
            <a:r>
              <a:rPr sz="1400" spc="-5" dirty="0">
                <a:latin typeface="Calibri"/>
                <a:cs typeface="Calibri"/>
              </a:rPr>
              <a:t>replicate them </a:t>
            </a:r>
            <a:r>
              <a:rPr sz="1400" dirty="0">
                <a:latin typeface="Calibri"/>
                <a:cs typeface="Calibri"/>
              </a:rPr>
              <a:t>across </a:t>
            </a:r>
            <a:r>
              <a:rPr sz="1400" spc="-5" dirty="0">
                <a:latin typeface="Calibri"/>
                <a:cs typeface="Calibri"/>
              </a:rPr>
              <a:t>resources,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need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059046"/>
            <a:ext cx="5379085" cy="3335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SzPct val="81250"/>
              <a:buFont typeface="Calibri"/>
              <a:buAutoNum type="arabicPeriod" startAt="10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Metadata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0665" marR="5080">
              <a:lnSpc>
                <a:spcPct val="117900"/>
              </a:lnSpc>
              <a:spcBef>
                <a:spcPts val="705"/>
              </a:spcBef>
            </a:pP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data about EC2 instance that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and </a:t>
            </a:r>
            <a:r>
              <a:rPr sz="1400" dirty="0">
                <a:latin typeface="Calibri"/>
                <a:cs typeface="Calibri"/>
              </a:rPr>
              <a:t>configure  </a:t>
            </a:r>
            <a:r>
              <a:rPr sz="1400" spc="-5" dirty="0">
                <a:latin typeface="Calibri"/>
                <a:cs typeface="Calibri"/>
              </a:rPr>
              <a:t>the running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metadata </a:t>
            </a:r>
            <a:r>
              <a:rPr sz="1400" dirty="0">
                <a:latin typeface="Calibri"/>
                <a:cs typeface="Calibri"/>
              </a:rPr>
              <a:t>divided </a:t>
            </a:r>
            <a:r>
              <a:rPr sz="1400" spc="-5" dirty="0">
                <a:latin typeface="Calibri"/>
                <a:cs typeface="Calibri"/>
              </a:rPr>
              <a:t>into four categories: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 </a:t>
            </a:r>
            <a:r>
              <a:rPr sz="1400" dirty="0">
                <a:latin typeface="Calibri"/>
                <a:cs typeface="Calibri"/>
              </a:rPr>
              <a:t>linked </a:t>
            </a:r>
            <a:r>
              <a:rPr sz="1400" spc="-5" dirty="0">
                <a:latin typeface="Calibri"/>
                <a:cs typeface="Calibri"/>
              </a:rPr>
              <a:t>security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group</a:t>
            </a:r>
            <a:endParaRPr sz="1400">
              <a:latin typeface="Calibri"/>
              <a:cs typeface="Calibri"/>
            </a:endParaRPr>
          </a:p>
          <a:p>
            <a:pPr marL="240665" marR="25400" lvl="1" indent="1143000">
              <a:lnSpc>
                <a:spcPts val="2660"/>
              </a:lnSpc>
              <a:spcBef>
                <a:spcPts val="22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Information about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instance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curl command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Linux Instance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see Instance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Metadata.</a:t>
            </a:r>
            <a:endParaRPr sz="1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latin typeface="Calibri"/>
                <a:cs typeface="Calibri"/>
              </a:rPr>
              <a:t>[ec2-user@ip&lt;~&gt;]$ curl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  <a:hlinkClick r:id="rId2"/>
              </a:rPr>
              <a:t>http://169.254.169.254/latest/meta-data/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2559</Words>
  <Application>Microsoft Office PowerPoint</Application>
  <PresentationFormat>Custom</PresentationFormat>
  <Paragraphs>335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Constantia</vt:lpstr>
      <vt:lpstr>Wingdings 2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godwill</cp:lastModifiedBy>
  <cp:revision>1</cp:revision>
  <dcterms:created xsi:type="dcterms:W3CDTF">2020-03-23T22:07:00Z</dcterms:created>
  <dcterms:modified xsi:type="dcterms:W3CDTF">2020-04-27T00:19:36Z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2020-03-23T00:00:00Z</vt:filetime>
  </property>
</Properties>
</file>