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WSCloudFormation/latest/UserGuide/format-version-structur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ocs.aws.amazon.com/AWSCloudFormation/latest/UserGuide/template-description-structur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WSCloudFormation/latest/UserGuide/parameters-section-structur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ocs.aws.amazon.com/AWSCloudFormation/latest/UserGuide/intrinsic-function-reference-findinmap.html" TargetMode="External"/><Relationship Id="rId4" Type="http://schemas.openxmlformats.org/officeDocument/2006/relationships/hyperlink" Target="http://docs.aws.amazon.com/AWSCloudFormation/latest/UserGuide/mappings-section-structur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AWSCloudFormation/latest/UserGuide/conditions-section-structur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WSCloudFormation/latest/UserGuide/resources-section-structur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aws.amazon.com/AWSCloudFormation/latest/UserGuide/outputs-section-structur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3.amazonaws.com/cloudformation-templates-us-east-1/WordPress_Multi_AZ.templa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3627120"/>
            <a:ext cx="5944870" cy="5974080"/>
            <a:chOff x="914704" y="2042160"/>
            <a:chExt cx="5944870" cy="5974080"/>
          </a:xfrm>
        </p:grpSpPr>
        <p:sp>
          <p:nvSpPr>
            <p:cNvPr id="3" name="object 3"/>
            <p:cNvSpPr/>
            <p:nvPr/>
          </p:nvSpPr>
          <p:spPr>
            <a:xfrm>
              <a:off x="1020445" y="2042160"/>
              <a:ext cx="5731509" cy="597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704" y="2248153"/>
              <a:ext cx="5944870" cy="1302385"/>
            </a:xfrm>
            <a:custGeom>
              <a:avLst/>
              <a:gdLst/>
              <a:ahLst/>
              <a:cxnLst/>
              <a:rect l="l" t="t" r="r" b="b"/>
              <a:pathLst>
                <a:path w="5944870" h="1302385">
                  <a:moveTo>
                    <a:pt x="4805807" y="434340"/>
                  </a:moveTo>
                  <a:lnTo>
                    <a:pt x="0" y="434340"/>
                  </a:lnTo>
                  <a:lnTo>
                    <a:pt x="0" y="650748"/>
                  </a:lnTo>
                  <a:lnTo>
                    <a:pt x="4805807" y="650748"/>
                  </a:lnTo>
                  <a:lnTo>
                    <a:pt x="4805807" y="434340"/>
                  </a:lnTo>
                  <a:close/>
                </a:path>
                <a:path w="5944870" h="1302385">
                  <a:moveTo>
                    <a:pt x="5000879" y="1085469"/>
                  </a:moveTo>
                  <a:lnTo>
                    <a:pt x="0" y="1085469"/>
                  </a:lnTo>
                  <a:lnTo>
                    <a:pt x="0" y="1301877"/>
                  </a:lnTo>
                  <a:lnTo>
                    <a:pt x="5000879" y="1301877"/>
                  </a:lnTo>
                  <a:lnTo>
                    <a:pt x="5000879" y="1085469"/>
                  </a:lnTo>
                  <a:close/>
                </a:path>
                <a:path w="5944870" h="1302385">
                  <a:moveTo>
                    <a:pt x="5944489" y="867232"/>
                  </a:moveTo>
                  <a:lnTo>
                    <a:pt x="0" y="867232"/>
                  </a:lnTo>
                  <a:lnTo>
                    <a:pt x="0" y="1083945"/>
                  </a:lnTo>
                  <a:lnTo>
                    <a:pt x="5944489" y="1083945"/>
                  </a:lnTo>
                  <a:lnTo>
                    <a:pt x="5944489" y="867232"/>
                  </a:lnTo>
                  <a:close/>
                </a:path>
                <a:path w="5944870" h="1302385">
                  <a:moveTo>
                    <a:pt x="5944489" y="216420"/>
                  </a:moveTo>
                  <a:lnTo>
                    <a:pt x="0" y="216420"/>
                  </a:lnTo>
                  <a:lnTo>
                    <a:pt x="0" y="432816"/>
                  </a:lnTo>
                  <a:lnTo>
                    <a:pt x="5944489" y="432816"/>
                  </a:lnTo>
                  <a:lnTo>
                    <a:pt x="5944489" y="216420"/>
                  </a:lnTo>
                  <a:close/>
                </a:path>
                <a:path w="5944870" h="1302385">
                  <a:moveTo>
                    <a:pt x="594448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5944489" y="216408"/>
                  </a:lnTo>
                  <a:lnTo>
                    <a:pt x="5944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2052254"/>
            <a:ext cx="6096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455" dirty="0">
                <a:solidFill>
                  <a:srgbClr val="1F487C"/>
                </a:solidFill>
              </a:rPr>
              <a:t>AWS</a:t>
            </a:r>
            <a:r>
              <a:rPr b="1" spc="-290" dirty="0">
                <a:solidFill>
                  <a:srgbClr val="1F487C"/>
                </a:solidFill>
              </a:rPr>
              <a:t> </a:t>
            </a:r>
            <a:r>
              <a:rPr b="1" spc="-400" dirty="0">
                <a:solidFill>
                  <a:srgbClr val="1F487C"/>
                </a:solidFill>
              </a:rPr>
              <a:t>CLOUDFORMATION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3160521"/>
            <a:ext cx="5969635" cy="1976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80"/>
              </a:spcBef>
            </a:pP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AWS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CloudFormation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is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service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helps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model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set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up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your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Amazon 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Web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Services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resources.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 algn="just">
              <a:lnSpc>
                <a:spcPct val="101800"/>
              </a:lnSpc>
            </a:pP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create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template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describes </a:t>
            </a:r>
            <a:r>
              <a:rPr sz="1400" spc="-110" dirty="0">
                <a:solidFill>
                  <a:srgbClr val="444444"/>
                </a:solidFill>
                <a:latin typeface="DejaVu Sans"/>
                <a:cs typeface="DejaVu Sans"/>
              </a:rPr>
              <a:t>all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AWS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resources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want </a:t>
            </a:r>
            <a:r>
              <a:rPr sz="1400" spc="-120" dirty="0">
                <a:solidFill>
                  <a:srgbClr val="444444"/>
                </a:solidFill>
                <a:latin typeface="DejaVu Sans"/>
                <a:cs typeface="DejaVu Sans"/>
              </a:rPr>
              <a:t>(like </a:t>
            </a:r>
            <a:r>
              <a:rPr sz="1400" spc="20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Amazon </a:t>
            </a:r>
            <a:r>
              <a:rPr sz="1400" spc="-210" dirty="0">
                <a:solidFill>
                  <a:srgbClr val="444444"/>
                </a:solidFill>
                <a:latin typeface="DejaVu Sans"/>
                <a:cs typeface="DejaVu Sans"/>
              </a:rPr>
              <a:t>EC2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instances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or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Amazon </a:t>
            </a:r>
            <a:r>
              <a:rPr sz="1400" spc="-229" dirty="0">
                <a:solidFill>
                  <a:srgbClr val="444444"/>
                </a:solidFill>
                <a:latin typeface="DejaVu Sans"/>
                <a:cs typeface="DejaVu Sans"/>
              </a:rPr>
              <a:t>RDS </a:t>
            </a:r>
            <a:r>
              <a:rPr sz="1400" spc="-210" dirty="0">
                <a:solidFill>
                  <a:srgbClr val="444444"/>
                </a:solidFill>
                <a:latin typeface="DejaVu Sans"/>
                <a:cs typeface="DejaVu Sans"/>
              </a:rPr>
              <a:t>DB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instances),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AWS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CloudFormation 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takes care </a:t>
            </a:r>
            <a:r>
              <a:rPr sz="1400" spc="-95" dirty="0">
                <a:solidFill>
                  <a:srgbClr val="444444"/>
                </a:solidFill>
                <a:latin typeface="DejaVu Sans"/>
                <a:cs typeface="DejaVu Sans"/>
              </a:rPr>
              <a:t>of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provisioning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configuring those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resources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for</a:t>
            </a:r>
            <a:r>
              <a:rPr sz="1400" spc="-5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you.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 algn="just">
              <a:lnSpc>
                <a:spcPct val="102099"/>
              </a:lnSpc>
            </a:pP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20" dirty="0">
                <a:solidFill>
                  <a:srgbClr val="444444"/>
                </a:solidFill>
                <a:latin typeface="DejaVu Sans"/>
                <a:cs typeface="DejaVu Sans"/>
              </a:rPr>
              <a:t>don't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need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individually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create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configure </a:t>
            </a:r>
            <a:r>
              <a:rPr sz="1400" spc="-180" dirty="0">
                <a:solidFill>
                  <a:srgbClr val="444444"/>
                </a:solidFill>
                <a:latin typeface="DejaVu Sans"/>
                <a:cs typeface="DejaVu Sans"/>
              </a:rPr>
              <a:t>AWS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resources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figure </a:t>
            </a:r>
            <a:r>
              <a:rPr sz="1400" spc="-120" dirty="0">
                <a:solidFill>
                  <a:srgbClr val="444444"/>
                </a:solidFill>
                <a:latin typeface="DejaVu Sans"/>
                <a:cs typeface="DejaVu Sans"/>
              </a:rPr>
              <a:t>out 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what's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dependent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on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what;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AWS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CloudFormation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handles </a:t>
            </a:r>
            <a:r>
              <a:rPr sz="1400" spc="-110" dirty="0">
                <a:solidFill>
                  <a:srgbClr val="444444"/>
                </a:solidFill>
                <a:latin typeface="DejaVu Sans"/>
                <a:cs typeface="DejaVu Sans"/>
              </a:rPr>
              <a:t>all </a:t>
            </a:r>
            <a:r>
              <a:rPr sz="1400" spc="-95" dirty="0">
                <a:solidFill>
                  <a:srgbClr val="444444"/>
                </a:solidFill>
                <a:latin typeface="DejaVu Sans"/>
                <a:cs typeface="DejaVu Sans"/>
              </a:rPr>
              <a:t>of</a:t>
            </a:r>
            <a:r>
              <a:rPr sz="1400" spc="-5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20" dirty="0">
                <a:solidFill>
                  <a:srgbClr val="444444"/>
                </a:solidFill>
                <a:latin typeface="DejaVu Sans"/>
                <a:cs typeface="DejaVu Sans"/>
              </a:rPr>
              <a:t>that.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5786627"/>
            <a:ext cx="6248400" cy="2570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362195"/>
            <a:ext cx="5967730" cy="456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5"/>
              </a:spcBef>
            </a:pP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next </a:t>
            </a:r>
            <a:r>
              <a:rPr sz="1400" spc="-170" dirty="0">
                <a:latin typeface="DejaVu Sans"/>
                <a:cs typeface="DejaVu Sans"/>
              </a:rPr>
              <a:t>page, </a:t>
            </a:r>
            <a:r>
              <a:rPr sz="1400" spc="-150" dirty="0">
                <a:latin typeface="DejaVu Sans"/>
                <a:cs typeface="DejaVu Sans"/>
              </a:rPr>
              <a:t>specify </a:t>
            </a:r>
            <a:r>
              <a:rPr sz="1400" spc="-195" dirty="0">
                <a:latin typeface="DejaVu Sans"/>
                <a:cs typeface="DejaVu Sans"/>
              </a:rPr>
              <a:t>Tags </a:t>
            </a:r>
            <a:r>
              <a:rPr sz="1400" spc="-70" dirty="0">
                <a:latin typeface="DejaVu Sans"/>
                <a:cs typeface="DejaVu Sans"/>
              </a:rPr>
              <a:t>if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35" dirty="0">
                <a:latin typeface="DejaVu Sans"/>
                <a:cs typeface="DejaVu Sans"/>
              </a:rPr>
              <a:t>want, </a:t>
            </a:r>
            <a:r>
              <a:rPr sz="1400" spc="-150" dirty="0">
                <a:latin typeface="DejaVu Sans"/>
                <a:cs typeface="DejaVu Sans"/>
              </a:rPr>
              <a:t>specify </a:t>
            </a:r>
            <a:r>
              <a:rPr sz="1400" spc="-125" dirty="0">
                <a:latin typeface="DejaVu Sans"/>
                <a:cs typeface="DejaVu Sans"/>
              </a:rPr>
              <a:t>notifications </a:t>
            </a:r>
            <a:r>
              <a:rPr sz="1400" spc="-140" dirty="0">
                <a:latin typeface="DejaVu Sans"/>
                <a:cs typeface="DejaVu Sans"/>
              </a:rPr>
              <a:t>which </a:t>
            </a:r>
            <a:r>
              <a:rPr sz="1400" spc="-125" dirty="0">
                <a:latin typeface="DejaVu Sans"/>
                <a:cs typeface="DejaVu Sans"/>
              </a:rPr>
              <a:t>is </a:t>
            </a:r>
            <a:r>
              <a:rPr sz="1400" spc="-150" dirty="0">
                <a:latin typeface="DejaVu Sans"/>
                <a:cs typeface="DejaVu Sans"/>
              </a:rPr>
              <a:t>under  </a:t>
            </a:r>
            <a:r>
              <a:rPr sz="1400" spc="-160" dirty="0">
                <a:latin typeface="DejaVu Sans"/>
                <a:cs typeface="DejaVu Sans"/>
              </a:rPr>
              <a:t>Advanced,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Next </a:t>
            </a:r>
            <a:r>
              <a:rPr sz="1400" spc="-100" dirty="0">
                <a:latin typeface="DejaVu Sans"/>
                <a:cs typeface="DejaVu Sans"/>
              </a:rPr>
              <a:t>to</a:t>
            </a:r>
            <a:r>
              <a:rPr sz="1400" spc="-70" dirty="0">
                <a:latin typeface="DejaVu Sans"/>
                <a:cs typeface="DejaVu Sans"/>
              </a:rPr>
              <a:t> </a:t>
            </a:r>
            <a:r>
              <a:rPr sz="1400" spc="-135" dirty="0">
                <a:latin typeface="DejaVu Sans"/>
                <a:cs typeface="DejaVu Sans"/>
              </a:rPr>
              <a:t>continue.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523605"/>
            <a:ext cx="3881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35" dirty="0">
                <a:latin typeface="DejaVu Sans"/>
                <a:cs typeface="DejaVu Sans"/>
              </a:rPr>
              <a:t>click </a:t>
            </a:r>
            <a:r>
              <a:rPr sz="1400" spc="-140" dirty="0">
                <a:latin typeface="DejaVu Sans"/>
                <a:cs typeface="DejaVu Sans"/>
              </a:rPr>
              <a:t>on </a:t>
            </a:r>
            <a:r>
              <a:rPr sz="1400" spc="-155" dirty="0">
                <a:latin typeface="DejaVu Sans"/>
                <a:cs typeface="DejaVu Sans"/>
              </a:rPr>
              <a:t>Create </a:t>
            </a:r>
            <a:r>
              <a:rPr sz="1400" spc="-130" dirty="0">
                <a:latin typeface="DejaVu Sans"/>
                <a:cs typeface="DejaVu Sans"/>
              </a:rPr>
              <a:t>below </a:t>
            </a:r>
            <a:r>
              <a:rPr sz="1400" spc="-95" dirty="0">
                <a:latin typeface="DejaVu Sans"/>
                <a:cs typeface="DejaVu Sans"/>
              </a:rPr>
              <a:t>of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45" dirty="0">
                <a:latin typeface="DejaVu Sans"/>
                <a:cs typeface="DejaVu Sans"/>
              </a:rPr>
              <a:t>create </a:t>
            </a:r>
            <a:r>
              <a:rPr sz="1400" spc="-135" dirty="0">
                <a:latin typeface="DejaVu Sans"/>
                <a:cs typeface="DejaVu Sans"/>
              </a:rPr>
              <a:t>the</a:t>
            </a:r>
            <a:r>
              <a:rPr sz="1400" spc="-145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Stack.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299696"/>
            <a:ext cx="5943600" cy="3649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257" y="6109834"/>
            <a:ext cx="5862477" cy="213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512060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3938651"/>
            <a:ext cx="5967730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  <a:tabLst>
                <a:tab pos="4937125" algn="l"/>
              </a:tabLst>
            </a:pPr>
            <a:r>
              <a:rPr sz="1400" spc="-165" dirty="0">
                <a:latin typeface="DejaVu Sans"/>
                <a:cs typeface="DejaVu Sans"/>
              </a:rPr>
              <a:t>Then    </a:t>
            </a:r>
            <a:r>
              <a:rPr sz="1400" spc="-140" dirty="0">
                <a:latin typeface="DejaVu Sans"/>
                <a:cs typeface="DejaVu Sans"/>
              </a:rPr>
              <a:t>on   </a:t>
            </a:r>
            <a:r>
              <a:rPr sz="1400" spc="-135" dirty="0">
                <a:latin typeface="DejaVu Sans"/>
                <a:cs typeface="DejaVu Sans"/>
              </a:rPr>
              <a:t>the   </a:t>
            </a:r>
            <a:r>
              <a:rPr sz="1400" spc="-130" dirty="0">
                <a:latin typeface="DejaVu Sans"/>
                <a:cs typeface="DejaVu Sans"/>
              </a:rPr>
              <a:t>cloudformation   </a:t>
            </a:r>
            <a:r>
              <a:rPr sz="1400" spc="-170" dirty="0">
                <a:latin typeface="DejaVu Sans"/>
                <a:cs typeface="DejaVu Sans"/>
              </a:rPr>
              <a:t>page,    </a:t>
            </a:r>
            <a:r>
              <a:rPr sz="1400" spc="-160" dirty="0">
                <a:latin typeface="DejaVu Sans"/>
                <a:cs typeface="DejaVu Sans"/>
              </a:rPr>
              <a:t>you    </a:t>
            </a:r>
            <a:r>
              <a:rPr sz="1400" spc="-175" dirty="0">
                <a:latin typeface="DejaVu Sans"/>
                <a:cs typeface="DejaVu Sans"/>
              </a:rPr>
              <a:t>can    see </a:t>
            </a:r>
            <a:r>
              <a:rPr sz="1400" spc="50" dirty="0">
                <a:latin typeface="DejaVu Sans"/>
                <a:cs typeface="DejaVu Sans"/>
              </a:rPr>
              <a:t> </a:t>
            </a:r>
            <a:r>
              <a:rPr sz="1400" spc="-150" dirty="0">
                <a:latin typeface="DejaVu Sans"/>
                <a:cs typeface="DejaVu Sans"/>
              </a:rPr>
              <a:t>status  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95" dirty="0">
                <a:latin typeface="DejaVu Sans"/>
                <a:cs typeface="DejaVu Sans"/>
              </a:rPr>
              <a:t>of	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stack </a:t>
            </a:r>
            <a:r>
              <a:rPr sz="1400" spc="-195" dirty="0">
                <a:latin typeface="DejaVu Sans"/>
                <a:cs typeface="DejaVu Sans"/>
              </a:rPr>
              <a:t>as  </a:t>
            </a:r>
            <a:r>
              <a:rPr sz="1400" spc="-170" dirty="0">
                <a:latin typeface="DejaVu Sans"/>
                <a:cs typeface="DejaVu Sans"/>
              </a:rPr>
              <a:t>CREATE_IN_PROGRESS,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75" dirty="0">
                <a:latin typeface="DejaVu Sans"/>
                <a:cs typeface="DejaVu Sans"/>
              </a:rPr>
              <a:t>can </a:t>
            </a:r>
            <a:r>
              <a:rPr sz="1400" spc="-140" dirty="0">
                <a:latin typeface="DejaVu Sans"/>
                <a:cs typeface="DejaVu Sans"/>
              </a:rPr>
              <a:t>also </a:t>
            </a:r>
            <a:r>
              <a:rPr sz="1400" spc="-175" dirty="0">
                <a:latin typeface="DejaVu Sans"/>
                <a:cs typeface="DejaVu Sans"/>
              </a:rPr>
              <a:t>see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events </a:t>
            </a:r>
            <a:r>
              <a:rPr sz="1400" spc="-145" dirty="0">
                <a:latin typeface="DejaVu Sans"/>
                <a:cs typeface="DejaVu Sans"/>
              </a:rPr>
              <a:t>under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Events</a:t>
            </a:r>
            <a:r>
              <a:rPr sz="1400" spc="85" dirty="0">
                <a:latin typeface="DejaVu Sans"/>
                <a:cs typeface="DejaVu Sans"/>
              </a:rPr>
              <a:t> </a:t>
            </a:r>
            <a:r>
              <a:rPr sz="1400" spc="-130" dirty="0">
                <a:latin typeface="DejaVu Sans"/>
                <a:cs typeface="DejaVu Sans"/>
              </a:rPr>
              <a:t>tab.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22768"/>
            <a:ext cx="4488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DejaVu Sans"/>
                <a:cs typeface="DejaVu Sans"/>
              </a:rPr>
              <a:t>Once </a:t>
            </a:r>
            <a:r>
              <a:rPr sz="1400" spc="-140" dirty="0">
                <a:latin typeface="DejaVu Sans"/>
                <a:cs typeface="DejaVu Sans"/>
              </a:rPr>
              <a:t>created, </a:t>
            </a:r>
            <a:r>
              <a:rPr sz="1400" spc="-165" dirty="0">
                <a:latin typeface="DejaVu Sans"/>
                <a:cs typeface="DejaVu Sans"/>
              </a:rPr>
              <a:t>stack </a:t>
            </a:r>
            <a:r>
              <a:rPr sz="1400" spc="-150" dirty="0">
                <a:latin typeface="DejaVu Sans"/>
                <a:cs typeface="DejaVu Sans"/>
              </a:rPr>
              <a:t>status </a:t>
            </a:r>
            <a:r>
              <a:rPr sz="1400" spc="-90" dirty="0">
                <a:latin typeface="DejaVu Sans"/>
                <a:cs typeface="DejaVu Sans"/>
              </a:rPr>
              <a:t>will </a:t>
            </a:r>
            <a:r>
              <a:rPr sz="1400" spc="-185" dirty="0">
                <a:latin typeface="DejaVu Sans"/>
                <a:cs typeface="DejaVu Sans"/>
              </a:rPr>
              <a:t>change </a:t>
            </a:r>
            <a:r>
              <a:rPr sz="1400" spc="-100" dirty="0">
                <a:latin typeface="DejaVu Sans"/>
                <a:cs typeface="DejaVu Sans"/>
              </a:rPr>
              <a:t>to</a:t>
            </a:r>
            <a:r>
              <a:rPr sz="1400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CREATE_COMPLETE.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384300"/>
            <a:ext cx="5943600" cy="7759700"/>
            <a:chOff x="914400" y="914400"/>
            <a:chExt cx="5943600" cy="7759700"/>
          </a:xfrm>
        </p:grpSpPr>
        <p:sp>
          <p:nvSpPr>
            <p:cNvPr id="6" name="object 6"/>
            <p:cNvSpPr/>
            <p:nvPr/>
          </p:nvSpPr>
          <p:spPr>
            <a:xfrm>
              <a:off x="914400" y="914400"/>
              <a:ext cx="5943600" cy="1924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4141342"/>
              <a:ext cx="5943600" cy="2398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7408164"/>
              <a:ext cx="5943600" cy="1265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472590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323240"/>
            <a:ext cx="5966460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spc="-150" dirty="0">
                <a:latin typeface="DejaVu Sans"/>
                <a:cs typeface="DejaVu Sans"/>
              </a:rPr>
              <a:t>You </a:t>
            </a:r>
            <a:r>
              <a:rPr sz="1400" spc="-175" dirty="0">
                <a:latin typeface="DejaVu Sans"/>
                <a:cs typeface="DejaVu Sans"/>
              </a:rPr>
              <a:t>can go </a:t>
            </a:r>
            <a:r>
              <a:rPr sz="1400" spc="-170" dirty="0">
                <a:latin typeface="DejaVu Sans"/>
                <a:cs typeface="DejaVu Sans"/>
              </a:rPr>
              <a:t>and </a:t>
            </a:r>
            <a:r>
              <a:rPr sz="1400" spc="-175" dirty="0">
                <a:latin typeface="DejaVu Sans"/>
                <a:cs typeface="DejaVu Sans"/>
              </a:rPr>
              <a:t>see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50" dirty="0">
                <a:latin typeface="DejaVu Sans"/>
                <a:cs typeface="DejaVu Sans"/>
              </a:rPr>
              <a:t>resources </a:t>
            </a:r>
            <a:r>
              <a:rPr sz="1400" spc="-140" dirty="0">
                <a:latin typeface="DejaVu Sans"/>
                <a:cs typeface="DejaVu Sans"/>
              </a:rPr>
              <a:t>which were </a:t>
            </a:r>
            <a:r>
              <a:rPr sz="1400" spc="-150" dirty="0">
                <a:latin typeface="DejaVu Sans"/>
                <a:cs typeface="DejaVu Sans"/>
              </a:rPr>
              <a:t>created </a:t>
            </a:r>
            <a:r>
              <a:rPr sz="1400" spc="-180" dirty="0">
                <a:latin typeface="DejaVu Sans"/>
                <a:cs typeface="DejaVu Sans"/>
              </a:rPr>
              <a:t>by </a:t>
            </a:r>
            <a:r>
              <a:rPr sz="1400" spc="-145" dirty="0">
                <a:latin typeface="DejaVu Sans"/>
                <a:cs typeface="DejaVu Sans"/>
              </a:rPr>
              <a:t>CloudFormation </a:t>
            </a:r>
            <a:r>
              <a:rPr sz="1400" spc="-180" dirty="0">
                <a:latin typeface="DejaVu Sans"/>
                <a:cs typeface="DejaVu Sans"/>
              </a:rPr>
              <a:t>by  </a:t>
            </a:r>
            <a:r>
              <a:rPr sz="1400" spc="-160" dirty="0">
                <a:latin typeface="DejaVu Sans"/>
                <a:cs typeface="DejaVu Sans"/>
              </a:rPr>
              <a:t>going </a:t>
            </a:r>
            <a:r>
              <a:rPr sz="1400" spc="-110" dirty="0">
                <a:latin typeface="DejaVu Sans"/>
                <a:cs typeface="DejaVu Sans"/>
              </a:rPr>
              <a:t>in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each </a:t>
            </a:r>
            <a:r>
              <a:rPr sz="1400" spc="-155" dirty="0">
                <a:latin typeface="DejaVu Sans"/>
                <a:cs typeface="DejaVu Sans"/>
              </a:rPr>
              <a:t>services</a:t>
            </a:r>
            <a:r>
              <a:rPr sz="1400" spc="-145" dirty="0">
                <a:latin typeface="DejaVu Sans"/>
                <a:cs typeface="DejaVu Sans"/>
              </a:rPr>
              <a:t> </a:t>
            </a:r>
            <a:r>
              <a:rPr sz="1400" spc="-150" dirty="0">
                <a:latin typeface="DejaVu Sans"/>
                <a:cs typeface="DejaVu Sans"/>
              </a:rPr>
              <a:t>dashboard.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969028"/>
            <a:ext cx="5968365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35" dirty="0">
                <a:latin typeface="DejaVu Sans"/>
                <a:cs typeface="DejaVu Sans"/>
              </a:rPr>
              <a:t>CREATE </a:t>
            </a:r>
            <a:r>
              <a:rPr sz="1200" b="1" spc="-225" dirty="0">
                <a:latin typeface="DejaVu Sans"/>
                <a:cs typeface="DejaVu Sans"/>
              </a:rPr>
              <a:t>CLOUDFORMATON TEMPLATE </a:t>
            </a:r>
            <a:r>
              <a:rPr sz="1200" b="1" spc="-220" dirty="0">
                <a:latin typeface="DejaVu Sans"/>
                <a:cs typeface="DejaVu Sans"/>
              </a:rPr>
              <a:t>FROM </a:t>
            </a:r>
            <a:r>
              <a:rPr sz="1200" b="1" spc="-215" dirty="0">
                <a:latin typeface="DejaVu Sans"/>
                <a:cs typeface="DejaVu Sans"/>
              </a:rPr>
              <a:t>EXISTING</a:t>
            </a:r>
            <a:r>
              <a:rPr sz="1200" b="1" spc="-30" dirty="0">
                <a:latin typeface="DejaVu Sans"/>
                <a:cs typeface="DejaVu Sans"/>
              </a:rPr>
              <a:t> </a:t>
            </a:r>
            <a:r>
              <a:rPr sz="1200" b="1" spc="-215" dirty="0">
                <a:latin typeface="DejaVu Sans"/>
                <a:cs typeface="DejaVu Sans"/>
              </a:rPr>
              <a:t>ENVIRONMENT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DejaVu Sans"/>
              <a:cs typeface="DejaVu Sans"/>
            </a:endParaRPr>
          </a:p>
          <a:p>
            <a:pPr marL="12700" marR="5080">
              <a:lnSpc>
                <a:spcPct val="101400"/>
              </a:lnSpc>
            </a:pPr>
            <a:r>
              <a:rPr sz="1400" spc="-185" dirty="0">
                <a:latin typeface="DejaVu Sans"/>
                <a:cs typeface="DejaVu Sans"/>
              </a:rPr>
              <a:t>Log </a:t>
            </a:r>
            <a:r>
              <a:rPr sz="1400" spc="-110" dirty="0">
                <a:latin typeface="DejaVu Sans"/>
                <a:cs typeface="DejaVu Sans"/>
              </a:rPr>
              <a:t>in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AWS </a:t>
            </a:r>
            <a:r>
              <a:rPr sz="1400" spc="-185" dirty="0">
                <a:latin typeface="DejaVu Sans"/>
                <a:cs typeface="DejaVu Sans"/>
              </a:rPr>
              <a:t>management </a:t>
            </a:r>
            <a:r>
              <a:rPr sz="1400" spc="-140" dirty="0">
                <a:latin typeface="DejaVu Sans"/>
                <a:cs typeface="DejaVu Sans"/>
              </a:rPr>
              <a:t>console, then </a:t>
            </a:r>
            <a:r>
              <a:rPr sz="1400" spc="-175" dirty="0">
                <a:latin typeface="DejaVu Sans"/>
                <a:cs typeface="DejaVu Sans"/>
              </a:rPr>
              <a:t>go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45" dirty="0">
                <a:latin typeface="DejaVu Sans"/>
                <a:cs typeface="DejaVu Sans"/>
              </a:rPr>
              <a:t>CloudFormation </a:t>
            </a:r>
            <a:r>
              <a:rPr sz="1400" spc="-130" dirty="0">
                <a:latin typeface="DejaVu Sans"/>
                <a:cs typeface="DejaVu Sans"/>
              </a:rPr>
              <a:t>from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50" dirty="0">
                <a:latin typeface="DejaVu Sans"/>
                <a:cs typeface="DejaVu Sans"/>
              </a:rPr>
              <a:t>Console  </a:t>
            </a:r>
            <a:r>
              <a:rPr sz="1400" spc="-180" dirty="0">
                <a:latin typeface="DejaVu Sans"/>
                <a:cs typeface="DejaVu Sans"/>
              </a:rPr>
              <a:t>Home</a:t>
            </a:r>
            <a:r>
              <a:rPr sz="1400" spc="-140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Page.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75" dirty="0">
                <a:latin typeface="DejaVu Sans"/>
                <a:cs typeface="DejaVu Sans"/>
              </a:rPr>
              <a:t>Launch</a:t>
            </a:r>
            <a:r>
              <a:rPr sz="1400" spc="-95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CloudFormer.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367933"/>
            <a:ext cx="5943600" cy="2852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13713"/>
            <a:ext cx="3183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Next </a:t>
            </a:r>
            <a:r>
              <a:rPr sz="1400" spc="-140" dirty="0">
                <a:latin typeface="DejaVu Sans"/>
                <a:cs typeface="DejaVu Sans"/>
              </a:rPr>
              <a:t>on </a:t>
            </a:r>
            <a:r>
              <a:rPr sz="1400" spc="-155" dirty="0">
                <a:latin typeface="DejaVu Sans"/>
                <a:cs typeface="DejaVu Sans"/>
              </a:rPr>
              <a:t>Select </a:t>
            </a:r>
            <a:r>
              <a:rPr sz="1400" spc="-160" dirty="0">
                <a:latin typeface="DejaVu Sans"/>
                <a:cs typeface="DejaVu Sans"/>
              </a:rPr>
              <a:t>Template</a:t>
            </a:r>
            <a:r>
              <a:rPr sz="1400" spc="-55" dirty="0">
                <a:latin typeface="DejaVu Sans"/>
                <a:cs typeface="DejaVu Sans"/>
              </a:rPr>
              <a:t> </a:t>
            </a:r>
            <a:r>
              <a:rPr sz="1400" spc="-170" dirty="0">
                <a:latin typeface="DejaVu Sans"/>
                <a:cs typeface="DejaVu Sans"/>
              </a:rPr>
              <a:t>page.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96078"/>
            <a:ext cx="597090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55" dirty="0">
                <a:latin typeface="DejaVu Sans"/>
                <a:cs typeface="DejaVu Sans"/>
              </a:rPr>
              <a:t>Specify </a:t>
            </a:r>
            <a:r>
              <a:rPr sz="1400" spc="-130" dirty="0">
                <a:latin typeface="DejaVu Sans"/>
                <a:cs typeface="DejaVu Sans"/>
              </a:rPr>
              <a:t>details </a:t>
            </a:r>
            <a:r>
              <a:rPr sz="1400" spc="-170" dirty="0">
                <a:latin typeface="DejaVu Sans"/>
                <a:cs typeface="DejaVu Sans"/>
              </a:rPr>
              <a:t>page, </a:t>
            </a:r>
            <a:r>
              <a:rPr sz="1400" spc="-150" dirty="0">
                <a:latin typeface="DejaVu Sans"/>
                <a:cs typeface="DejaVu Sans"/>
              </a:rPr>
              <a:t>specify </a:t>
            </a:r>
            <a:r>
              <a:rPr sz="1400" spc="-175" dirty="0">
                <a:latin typeface="DejaVu Sans"/>
                <a:cs typeface="DejaVu Sans"/>
              </a:rPr>
              <a:t>username </a:t>
            </a:r>
            <a:r>
              <a:rPr sz="1400" spc="-170" dirty="0">
                <a:latin typeface="DejaVu Sans"/>
                <a:cs typeface="DejaVu Sans"/>
              </a:rPr>
              <a:t>and </a:t>
            </a:r>
            <a:r>
              <a:rPr sz="1400" spc="-145" dirty="0">
                <a:latin typeface="DejaVu Sans"/>
                <a:cs typeface="DejaVu Sans"/>
              </a:rPr>
              <a:t>password,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60" dirty="0">
                <a:latin typeface="DejaVu Sans"/>
                <a:cs typeface="DejaVu Sans"/>
              </a:rPr>
              <a:t>next </a:t>
            </a:r>
            <a:r>
              <a:rPr sz="1400" spc="-100" dirty="0">
                <a:latin typeface="DejaVu Sans"/>
                <a:cs typeface="DejaVu Sans"/>
              </a:rPr>
              <a:t>to  </a:t>
            </a:r>
            <a:r>
              <a:rPr sz="1400" spc="-135" dirty="0">
                <a:latin typeface="DejaVu Sans"/>
                <a:cs typeface="DejaVu Sans"/>
              </a:rPr>
              <a:t>continue.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71205"/>
            <a:ext cx="2541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35" dirty="0">
                <a:latin typeface="DejaVu Sans"/>
                <a:cs typeface="DejaVu Sans"/>
              </a:rPr>
              <a:t>the Options </a:t>
            </a:r>
            <a:r>
              <a:rPr sz="1400" spc="-170" dirty="0">
                <a:latin typeface="DejaVu Sans"/>
                <a:cs typeface="DejaVu Sans"/>
              </a:rPr>
              <a:t>page, </a:t>
            </a:r>
            <a:r>
              <a:rPr sz="1400" spc="-155" dirty="0">
                <a:latin typeface="DejaVu Sans"/>
                <a:cs typeface="DejaVu Sans"/>
              </a:rPr>
              <a:t>choose</a:t>
            </a:r>
            <a:r>
              <a:rPr sz="1400" spc="-114" dirty="0">
                <a:latin typeface="DejaVu Sans"/>
                <a:cs typeface="DejaVu Sans"/>
              </a:rPr>
              <a:t> </a:t>
            </a:r>
            <a:r>
              <a:rPr sz="1400" spc="-140" dirty="0">
                <a:latin typeface="DejaVu Sans"/>
                <a:cs typeface="DejaVu Sans"/>
              </a:rPr>
              <a:t>Next.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679" y="2003070"/>
            <a:ext cx="5713766" cy="2950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5547" y="5938746"/>
            <a:ext cx="5681305" cy="2042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378710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3323717"/>
            <a:ext cx="5967730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40" dirty="0">
                <a:latin typeface="DejaVu Sans"/>
                <a:cs typeface="DejaVu Sans"/>
              </a:rPr>
              <a:t>review </a:t>
            </a:r>
            <a:r>
              <a:rPr sz="1400" spc="-170" dirty="0">
                <a:latin typeface="DejaVu Sans"/>
                <a:cs typeface="DejaVu Sans"/>
              </a:rPr>
              <a:t>page, </a:t>
            </a:r>
            <a:r>
              <a:rPr sz="1400" spc="-175" dirty="0">
                <a:latin typeface="DejaVu Sans"/>
                <a:cs typeface="DejaVu Sans"/>
              </a:rPr>
              <a:t>go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30" dirty="0">
                <a:latin typeface="DejaVu Sans"/>
                <a:cs typeface="DejaVu Sans"/>
              </a:rPr>
              <a:t>below </a:t>
            </a:r>
            <a:r>
              <a:rPr sz="1400" spc="-140" dirty="0">
                <a:latin typeface="DejaVu Sans"/>
                <a:cs typeface="DejaVu Sans"/>
              </a:rPr>
              <a:t>section </a:t>
            </a:r>
            <a:r>
              <a:rPr sz="1400" spc="-95" dirty="0">
                <a:latin typeface="DejaVu Sans"/>
                <a:cs typeface="DejaVu Sans"/>
              </a:rPr>
              <a:t>of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70" dirty="0">
                <a:latin typeface="DejaVu Sans"/>
                <a:cs typeface="DejaVu Sans"/>
              </a:rPr>
              <a:t>page, </a:t>
            </a:r>
            <a:r>
              <a:rPr sz="1400" spc="-175" dirty="0">
                <a:latin typeface="DejaVu Sans"/>
                <a:cs typeface="DejaVu Sans"/>
              </a:rPr>
              <a:t>check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acknowledgement  </a:t>
            </a:r>
            <a:r>
              <a:rPr sz="1400" spc="-150" dirty="0">
                <a:latin typeface="DejaVu Sans"/>
                <a:cs typeface="DejaVu Sans"/>
              </a:rPr>
              <a:t>box,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Create</a:t>
            </a:r>
            <a:r>
              <a:rPr sz="1400" spc="-114" dirty="0">
                <a:latin typeface="DejaVu Sans"/>
                <a:cs typeface="DejaVu Sans"/>
              </a:rPr>
              <a:t> </a:t>
            </a:r>
            <a:r>
              <a:rPr sz="1400" spc="-125" dirty="0">
                <a:latin typeface="DejaVu Sans"/>
                <a:cs typeface="DejaVu Sans"/>
              </a:rPr>
              <a:t>button.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46775"/>
            <a:ext cx="5969635" cy="6737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spc="-135" dirty="0">
                <a:latin typeface="DejaVu Sans"/>
                <a:cs typeface="DejaVu Sans"/>
              </a:rPr>
              <a:t>Cloudformation </a:t>
            </a:r>
            <a:r>
              <a:rPr sz="1400" spc="-90" dirty="0">
                <a:latin typeface="DejaVu Sans"/>
                <a:cs typeface="DejaVu Sans"/>
              </a:rPr>
              <a:t>will </a:t>
            </a:r>
            <a:r>
              <a:rPr sz="1400" spc="-145" dirty="0">
                <a:latin typeface="DejaVu Sans"/>
                <a:cs typeface="DejaVu Sans"/>
              </a:rPr>
              <a:t>create </a:t>
            </a:r>
            <a:r>
              <a:rPr sz="1400" spc="-190" dirty="0">
                <a:latin typeface="DejaVu Sans"/>
                <a:cs typeface="DejaVu Sans"/>
              </a:rPr>
              <a:t>a </a:t>
            </a:r>
            <a:r>
              <a:rPr sz="1400" spc="-155" dirty="0">
                <a:latin typeface="DejaVu Sans"/>
                <a:cs typeface="DejaVu Sans"/>
              </a:rPr>
              <a:t>stack, </a:t>
            </a:r>
            <a:r>
              <a:rPr sz="1400" spc="-160" dirty="0">
                <a:latin typeface="DejaVu Sans"/>
                <a:cs typeface="DejaVu Sans"/>
              </a:rPr>
              <a:t>once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stack </a:t>
            </a:r>
            <a:r>
              <a:rPr sz="1400" spc="-130" dirty="0">
                <a:latin typeface="DejaVu Sans"/>
                <a:cs typeface="DejaVu Sans"/>
              </a:rPr>
              <a:t>creation </a:t>
            </a:r>
            <a:r>
              <a:rPr sz="1400" spc="-180" dirty="0">
                <a:latin typeface="DejaVu Sans"/>
                <a:cs typeface="DejaVu Sans"/>
              </a:rPr>
              <a:t>has </a:t>
            </a:r>
            <a:r>
              <a:rPr sz="1400" spc="-165" dirty="0">
                <a:latin typeface="DejaVu Sans"/>
                <a:cs typeface="DejaVu Sans"/>
              </a:rPr>
              <a:t>been </a:t>
            </a:r>
            <a:r>
              <a:rPr sz="1400" spc="-145" dirty="0">
                <a:latin typeface="DejaVu Sans"/>
                <a:cs typeface="DejaVu Sans"/>
              </a:rPr>
              <a:t>completed.  </a:t>
            </a:r>
            <a:r>
              <a:rPr sz="1400" spc="-160" dirty="0">
                <a:latin typeface="DejaVu Sans"/>
                <a:cs typeface="DejaVu Sans"/>
              </a:rPr>
              <a:t>Go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45" dirty="0">
                <a:latin typeface="DejaVu Sans"/>
                <a:cs typeface="DejaVu Sans"/>
              </a:rPr>
              <a:t>Outputs</a:t>
            </a:r>
            <a:r>
              <a:rPr sz="1400" spc="-140" dirty="0">
                <a:latin typeface="DejaVu Sans"/>
                <a:cs typeface="DejaVu Sans"/>
              </a:rPr>
              <a:t> </a:t>
            </a:r>
            <a:r>
              <a:rPr sz="1400" spc="-135" dirty="0">
                <a:latin typeface="DejaVu Sans"/>
                <a:cs typeface="DejaVu Sans"/>
              </a:rPr>
              <a:t>section.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180" dirty="0">
                <a:latin typeface="DejaVu Sans"/>
                <a:cs typeface="DejaVu Sans"/>
              </a:rPr>
              <a:t>Copy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75" dirty="0">
                <a:latin typeface="DejaVu Sans"/>
                <a:cs typeface="DejaVu Sans"/>
              </a:rPr>
              <a:t>URL </a:t>
            </a:r>
            <a:r>
              <a:rPr sz="1400" spc="-170" dirty="0">
                <a:latin typeface="DejaVu Sans"/>
                <a:cs typeface="DejaVu Sans"/>
              </a:rPr>
              <a:t>and </a:t>
            </a:r>
            <a:r>
              <a:rPr sz="1400" spc="-150" dirty="0">
                <a:latin typeface="DejaVu Sans"/>
                <a:cs typeface="DejaVu Sans"/>
              </a:rPr>
              <a:t>open </a:t>
            </a:r>
            <a:r>
              <a:rPr sz="1400" spc="-110" dirty="0">
                <a:latin typeface="DejaVu Sans"/>
                <a:cs typeface="DejaVu Sans"/>
              </a:rPr>
              <a:t>in </a:t>
            </a:r>
            <a:r>
              <a:rPr sz="1400" spc="-140" dirty="0">
                <a:latin typeface="DejaVu Sans"/>
                <a:cs typeface="DejaVu Sans"/>
              </a:rPr>
              <a:t>your</a:t>
            </a:r>
            <a:r>
              <a:rPr sz="1400" spc="-50" dirty="0">
                <a:latin typeface="DejaVu Sans"/>
                <a:cs typeface="DejaVu Sans"/>
              </a:rPr>
              <a:t> </a:t>
            </a:r>
            <a:r>
              <a:rPr sz="1400" spc="-130" dirty="0">
                <a:latin typeface="DejaVu Sans"/>
                <a:cs typeface="DejaVu Sans"/>
              </a:rPr>
              <a:t>browser.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250950"/>
            <a:ext cx="5943600" cy="8121650"/>
            <a:chOff x="914400" y="914400"/>
            <a:chExt cx="5943600" cy="8121650"/>
          </a:xfrm>
        </p:grpSpPr>
        <p:sp>
          <p:nvSpPr>
            <p:cNvPr id="6" name="object 6"/>
            <p:cNvSpPr/>
            <p:nvPr/>
          </p:nvSpPr>
          <p:spPr>
            <a:xfrm>
              <a:off x="914400" y="914400"/>
              <a:ext cx="5943600" cy="1876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612514"/>
              <a:ext cx="5943600" cy="18402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6499021"/>
              <a:ext cx="5943600" cy="25367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042160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279906"/>
            <a:ext cx="5966460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400" spc="-175" dirty="0">
                <a:latin typeface="DejaVu Sans"/>
                <a:cs typeface="DejaVu Sans"/>
              </a:rPr>
              <a:t>Once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80" dirty="0">
                <a:latin typeface="DejaVu Sans"/>
                <a:cs typeface="DejaVu Sans"/>
              </a:rPr>
              <a:t>have </a:t>
            </a:r>
            <a:r>
              <a:rPr sz="1400" spc="-155" dirty="0">
                <a:latin typeface="DejaVu Sans"/>
                <a:cs typeface="DejaVu Sans"/>
              </a:rPr>
              <a:t>opened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URL, </a:t>
            </a:r>
            <a:r>
              <a:rPr sz="1400" spc="-150" dirty="0">
                <a:latin typeface="DejaVu Sans"/>
                <a:cs typeface="DejaVu Sans"/>
              </a:rPr>
              <a:t>specify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75" dirty="0">
                <a:latin typeface="DejaVu Sans"/>
                <a:cs typeface="DejaVu Sans"/>
              </a:rPr>
              <a:t>username </a:t>
            </a:r>
            <a:r>
              <a:rPr sz="1400" spc="-165" dirty="0">
                <a:latin typeface="DejaVu Sans"/>
                <a:cs typeface="DejaVu Sans"/>
              </a:rPr>
              <a:t>and </a:t>
            </a:r>
            <a:r>
              <a:rPr sz="1400" spc="-155" dirty="0">
                <a:latin typeface="DejaVu Sans"/>
                <a:cs typeface="DejaVu Sans"/>
              </a:rPr>
              <a:t>password </a:t>
            </a:r>
            <a:r>
              <a:rPr sz="1400" spc="-140" dirty="0">
                <a:latin typeface="DejaVu Sans"/>
                <a:cs typeface="DejaVu Sans"/>
              </a:rPr>
              <a:t>which </a:t>
            </a:r>
            <a:r>
              <a:rPr sz="1400" spc="-155" dirty="0">
                <a:latin typeface="DejaVu Sans"/>
                <a:cs typeface="DejaVu Sans"/>
              </a:rPr>
              <a:t>you  </a:t>
            </a:r>
            <a:r>
              <a:rPr sz="1400" spc="-180" dirty="0">
                <a:latin typeface="DejaVu Sans"/>
                <a:cs typeface="DejaVu Sans"/>
              </a:rPr>
              <a:t>have </a:t>
            </a:r>
            <a:r>
              <a:rPr sz="1400" spc="-135" dirty="0">
                <a:latin typeface="DejaVu Sans"/>
                <a:cs typeface="DejaVu Sans"/>
              </a:rPr>
              <a:t>specified </a:t>
            </a:r>
            <a:r>
              <a:rPr sz="1400" spc="-120" dirty="0">
                <a:latin typeface="DejaVu Sans"/>
                <a:cs typeface="DejaVu Sans"/>
              </a:rPr>
              <a:t>while </a:t>
            </a:r>
            <a:r>
              <a:rPr sz="1400" spc="-145" dirty="0">
                <a:latin typeface="DejaVu Sans"/>
                <a:cs typeface="DejaVu Sans"/>
              </a:rPr>
              <a:t>creating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55" dirty="0">
                <a:latin typeface="DejaVu Sans"/>
                <a:cs typeface="DejaVu Sans"/>
              </a:rPr>
              <a:t>stack,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35" dirty="0">
                <a:latin typeface="DejaVu Sans"/>
                <a:cs typeface="DejaVu Sans"/>
              </a:rPr>
              <a:t>click </a:t>
            </a:r>
            <a:r>
              <a:rPr sz="1400" spc="-140" dirty="0">
                <a:latin typeface="DejaVu Sans"/>
                <a:cs typeface="DejaVu Sans"/>
              </a:rPr>
              <a:t>on</a:t>
            </a:r>
            <a:r>
              <a:rPr sz="1400" spc="-75" dirty="0">
                <a:latin typeface="DejaVu Sans"/>
                <a:cs typeface="DejaVu Sans"/>
              </a:rPr>
              <a:t> </a:t>
            </a:r>
            <a:r>
              <a:rPr sz="1400" spc="-150" dirty="0">
                <a:latin typeface="DejaVu Sans"/>
                <a:cs typeface="DejaVu Sans"/>
              </a:rPr>
              <a:t>Ok.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13501"/>
            <a:ext cx="5969000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400" spc="-175" dirty="0">
                <a:latin typeface="DejaVu Sans"/>
                <a:cs typeface="DejaVu Sans"/>
              </a:rPr>
              <a:t>Once </a:t>
            </a:r>
            <a:r>
              <a:rPr sz="1400" spc="-150" dirty="0">
                <a:latin typeface="DejaVu Sans"/>
                <a:cs typeface="DejaVu Sans"/>
              </a:rPr>
              <a:t>opened,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40" dirty="0">
                <a:latin typeface="DejaVu Sans"/>
                <a:cs typeface="DejaVu Sans"/>
              </a:rPr>
              <a:t>your </a:t>
            </a:r>
            <a:r>
              <a:rPr sz="1400" spc="-135" dirty="0">
                <a:latin typeface="DejaVu Sans"/>
                <a:cs typeface="DejaVu Sans"/>
              </a:rPr>
              <a:t>region </a:t>
            </a:r>
            <a:r>
              <a:rPr sz="1400" spc="-145" dirty="0">
                <a:latin typeface="DejaVu Sans"/>
                <a:cs typeface="DejaVu Sans"/>
              </a:rPr>
              <a:t>where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80" dirty="0">
                <a:latin typeface="DejaVu Sans"/>
                <a:cs typeface="DejaVu Sans"/>
              </a:rPr>
              <a:t>have </a:t>
            </a:r>
            <a:r>
              <a:rPr sz="1400" spc="-140" dirty="0">
                <a:latin typeface="DejaVu Sans"/>
                <a:cs typeface="DejaVu Sans"/>
              </a:rPr>
              <a:t>your </a:t>
            </a:r>
            <a:r>
              <a:rPr sz="1400" spc="-150" dirty="0">
                <a:latin typeface="DejaVu Sans"/>
                <a:cs typeface="DejaVu Sans"/>
              </a:rPr>
              <a:t>resources </a:t>
            </a:r>
            <a:r>
              <a:rPr sz="1400" spc="-130" dirty="0">
                <a:latin typeface="DejaVu Sans"/>
                <a:cs typeface="DejaVu Sans"/>
              </a:rPr>
              <a:t>from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55" dirty="0">
                <a:latin typeface="DejaVu Sans"/>
                <a:cs typeface="DejaVu Sans"/>
              </a:rPr>
              <a:t>Select 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75" dirty="0">
                <a:latin typeface="DejaVu Sans"/>
                <a:cs typeface="DejaVu Sans"/>
              </a:rPr>
              <a:t>AWS </a:t>
            </a:r>
            <a:r>
              <a:rPr sz="1400" spc="-135" dirty="0">
                <a:latin typeface="DejaVu Sans"/>
                <a:cs typeface="DejaVu Sans"/>
              </a:rPr>
              <a:t>region </a:t>
            </a:r>
            <a:r>
              <a:rPr sz="1400" spc="-130" dirty="0">
                <a:latin typeface="DejaVu Sans"/>
                <a:cs typeface="DejaVu Sans"/>
              </a:rPr>
              <a:t>drop </a:t>
            </a:r>
            <a:r>
              <a:rPr sz="1400" spc="-145" dirty="0">
                <a:latin typeface="DejaVu Sans"/>
                <a:cs typeface="DejaVu Sans"/>
              </a:rPr>
              <a:t>down </a:t>
            </a:r>
            <a:r>
              <a:rPr sz="1400" spc="-100" dirty="0">
                <a:latin typeface="DejaVu Sans"/>
                <a:cs typeface="DejaVu Sans"/>
              </a:rPr>
              <a:t>list,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Create</a:t>
            </a:r>
            <a:r>
              <a:rPr sz="1400" spc="-135" dirty="0">
                <a:latin typeface="DejaVu Sans"/>
                <a:cs typeface="DejaVu Sans"/>
              </a:rPr>
              <a:t> </a:t>
            </a:r>
            <a:r>
              <a:rPr sz="1400" spc="-150" dirty="0">
                <a:latin typeface="DejaVu Sans"/>
                <a:cs typeface="DejaVu Sans"/>
              </a:rPr>
              <a:t>Template.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123567"/>
            <a:ext cx="5943600" cy="2390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406904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5208142"/>
            <a:ext cx="3663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20" dirty="0">
                <a:latin typeface="DejaVu Sans"/>
                <a:cs typeface="DejaVu Sans"/>
              </a:rPr>
              <a:t>Wait </a:t>
            </a:r>
            <a:r>
              <a:rPr sz="1400" spc="-90" dirty="0">
                <a:latin typeface="DejaVu Sans"/>
                <a:cs typeface="DejaVu Sans"/>
              </a:rPr>
              <a:t>for </a:t>
            </a:r>
            <a:r>
              <a:rPr sz="1400" spc="-185" dirty="0">
                <a:latin typeface="DejaVu Sans"/>
                <a:cs typeface="DejaVu Sans"/>
              </a:rPr>
              <a:t>some </a:t>
            </a:r>
            <a:r>
              <a:rPr sz="1400" spc="-145" dirty="0">
                <a:latin typeface="DejaVu Sans"/>
                <a:cs typeface="DejaVu Sans"/>
              </a:rPr>
              <a:t>time </a:t>
            </a:r>
            <a:r>
              <a:rPr sz="1400" spc="-185" dirty="0">
                <a:latin typeface="DejaVu Sans"/>
                <a:cs typeface="DejaVu Sans"/>
              </a:rPr>
              <a:t>as </a:t>
            </a:r>
            <a:r>
              <a:rPr sz="1400" spc="-75" dirty="0">
                <a:latin typeface="DejaVu Sans"/>
                <a:cs typeface="DejaVu Sans"/>
              </a:rPr>
              <a:t>it </a:t>
            </a:r>
            <a:r>
              <a:rPr sz="1400" spc="-90" dirty="0">
                <a:latin typeface="DejaVu Sans"/>
                <a:cs typeface="DejaVu Sans"/>
              </a:rPr>
              <a:t>will </a:t>
            </a:r>
            <a:r>
              <a:rPr sz="1400" spc="-165" dirty="0">
                <a:latin typeface="DejaVu Sans"/>
                <a:cs typeface="DejaVu Sans"/>
              </a:rPr>
              <a:t>analyse </a:t>
            </a:r>
            <a:r>
              <a:rPr sz="1400" spc="-145" dirty="0">
                <a:latin typeface="DejaVu Sans"/>
                <a:cs typeface="DejaVu Sans"/>
              </a:rPr>
              <a:t>your</a:t>
            </a:r>
            <a:r>
              <a:rPr sz="1400" spc="-120" dirty="0">
                <a:latin typeface="DejaVu Sans"/>
                <a:cs typeface="DejaVu Sans"/>
              </a:rPr>
              <a:t> </a:t>
            </a:r>
            <a:r>
              <a:rPr sz="1400" spc="-150" dirty="0">
                <a:latin typeface="DejaVu Sans"/>
                <a:cs typeface="DejaVu Sans"/>
              </a:rPr>
              <a:t>account.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688070"/>
            <a:ext cx="5967730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40" dirty="0">
                <a:latin typeface="DejaVu Sans"/>
                <a:cs typeface="DejaVu Sans"/>
              </a:rPr>
              <a:t>on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next </a:t>
            </a:r>
            <a:r>
              <a:rPr sz="1400" spc="-170" dirty="0">
                <a:latin typeface="DejaVu Sans"/>
                <a:cs typeface="DejaVu Sans"/>
              </a:rPr>
              <a:t>page, add </a:t>
            </a:r>
            <a:r>
              <a:rPr sz="1400" spc="-180" dirty="0">
                <a:latin typeface="DejaVu Sans"/>
                <a:cs typeface="DejaVu Sans"/>
              </a:rPr>
              <a:t>some </a:t>
            </a:r>
            <a:r>
              <a:rPr sz="1400" spc="-160" dirty="0">
                <a:latin typeface="DejaVu Sans"/>
                <a:cs typeface="DejaVu Sans"/>
              </a:rPr>
              <a:t>Template </a:t>
            </a:r>
            <a:r>
              <a:rPr sz="1400" spc="-130" dirty="0">
                <a:latin typeface="DejaVu Sans"/>
                <a:cs typeface="DejaVu Sans"/>
              </a:rPr>
              <a:t>description, </a:t>
            </a:r>
            <a:r>
              <a:rPr sz="1400" spc="-145" dirty="0">
                <a:latin typeface="DejaVu Sans"/>
                <a:cs typeface="DejaVu Sans"/>
              </a:rPr>
              <a:t>select </a:t>
            </a:r>
            <a:r>
              <a:rPr sz="1400" spc="-175" dirty="0">
                <a:latin typeface="DejaVu Sans"/>
                <a:cs typeface="DejaVu Sans"/>
              </a:rPr>
              <a:t>check </a:t>
            </a:r>
            <a:r>
              <a:rPr sz="1400" spc="-170" dirty="0">
                <a:latin typeface="DejaVu Sans"/>
                <a:cs typeface="DejaVu Sans"/>
              </a:rPr>
              <a:t>box </a:t>
            </a:r>
            <a:r>
              <a:rPr sz="1400" spc="-90" dirty="0">
                <a:latin typeface="DejaVu Sans"/>
                <a:cs typeface="DejaVu Sans"/>
              </a:rPr>
              <a:t>for </a:t>
            </a:r>
            <a:r>
              <a:rPr sz="1400" spc="-110" dirty="0">
                <a:latin typeface="DejaVu Sans"/>
                <a:cs typeface="DejaVu Sans"/>
              </a:rPr>
              <a:t>all  </a:t>
            </a:r>
            <a:r>
              <a:rPr sz="1400" spc="-150" dirty="0">
                <a:latin typeface="DejaVu Sans"/>
                <a:cs typeface="DejaVu Sans"/>
              </a:rPr>
              <a:t>resources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40" dirty="0">
                <a:latin typeface="DejaVu Sans"/>
                <a:cs typeface="DejaVu Sans"/>
              </a:rPr>
              <a:t>continue tab </a:t>
            </a:r>
            <a:r>
              <a:rPr sz="1400" spc="-165" dirty="0">
                <a:latin typeface="DejaVu Sans"/>
                <a:cs typeface="DejaVu Sans"/>
              </a:rPr>
              <a:t>above </a:t>
            </a:r>
            <a:r>
              <a:rPr sz="1400" spc="-135" dirty="0">
                <a:latin typeface="DejaVu Sans"/>
                <a:cs typeface="DejaVu Sans"/>
              </a:rPr>
              <a:t>the</a:t>
            </a:r>
            <a:r>
              <a:rPr sz="1400" spc="-60" dirty="0">
                <a:latin typeface="DejaVu Sans"/>
                <a:cs typeface="DejaVu Sans"/>
              </a:rPr>
              <a:t> </a:t>
            </a:r>
            <a:r>
              <a:rPr sz="1400" spc="-170" dirty="0">
                <a:latin typeface="DejaVu Sans"/>
                <a:cs typeface="DejaVu Sans"/>
              </a:rPr>
              <a:t>page.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279144"/>
            <a:ext cx="5943600" cy="5956300"/>
            <a:chOff x="914400" y="914400"/>
            <a:chExt cx="5943600" cy="5956300"/>
          </a:xfrm>
        </p:grpSpPr>
        <p:sp>
          <p:nvSpPr>
            <p:cNvPr id="6" name="object 6"/>
            <p:cNvSpPr/>
            <p:nvPr/>
          </p:nvSpPr>
          <p:spPr>
            <a:xfrm>
              <a:off x="914400" y="914400"/>
              <a:ext cx="5943600" cy="35629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5423027"/>
              <a:ext cx="2961004" cy="14471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90872"/>
            <a:ext cx="596646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150" dirty="0">
                <a:latin typeface="DejaVu Sans"/>
                <a:cs typeface="DejaVu Sans"/>
              </a:rPr>
              <a:t>resources </a:t>
            </a:r>
            <a:r>
              <a:rPr sz="1400" spc="-180" dirty="0">
                <a:latin typeface="DejaVu Sans"/>
                <a:cs typeface="DejaVu Sans"/>
              </a:rPr>
              <a:t>by</a:t>
            </a:r>
            <a:r>
              <a:rPr sz="1400" spc="-100" dirty="0">
                <a:latin typeface="DejaVu Sans"/>
                <a:cs typeface="DejaVu Sans"/>
              </a:rPr>
              <a:t> </a:t>
            </a:r>
            <a:r>
              <a:rPr sz="1400" spc="-155" dirty="0">
                <a:latin typeface="DejaVu Sans"/>
                <a:cs typeface="DejaVu Sans"/>
              </a:rPr>
              <a:t>Service.</a:t>
            </a:r>
            <a:endParaRPr sz="1400">
              <a:latin typeface="DejaVu Sans"/>
              <a:cs typeface="DejaVu Sans"/>
            </a:endParaRPr>
          </a:p>
          <a:p>
            <a:pPr marL="12700" marR="5080">
              <a:lnSpc>
                <a:spcPct val="101400"/>
              </a:lnSpc>
              <a:spcBef>
                <a:spcPts val="10"/>
              </a:spcBef>
            </a:pPr>
            <a:r>
              <a:rPr sz="1400" spc="-175" dirty="0">
                <a:latin typeface="DejaVu Sans"/>
                <a:cs typeface="DejaVu Sans"/>
              </a:rPr>
              <a:t>Once </a:t>
            </a:r>
            <a:r>
              <a:rPr sz="1400" spc="-150" dirty="0">
                <a:latin typeface="DejaVu Sans"/>
                <a:cs typeface="DejaVu Sans"/>
              </a:rPr>
              <a:t>done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90" dirty="0">
                <a:latin typeface="DejaVu Sans"/>
                <a:cs typeface="DejaVu Sans"/>
              </a:rPr>
              <a:t>will </a:t>
            </a:r>
            <a:r>
              <a:rPr sz="1400" spc="-180" dirty="0">
                <a:latin typeface="DejaVu Sans"/>
                <a:cs typeface="DejaVu Sans"/>
              </a:rPr>
              <a:t>have </a:t>
            </a:r>
            <a:r>
              <a:rPr sz="1400" spc="-170" dirty="0">
                <a:latin typeface="DejaVu Sans"/>
                <a:cs typeface="DejaVu Sans"/>
              </a:rPr>
              <a:t>an </a:t>
            </a:r>
            <a:r>
              <a:rPr sz="1400" spc="-120" dirty="0">
                <a:latin typeface="DejaVu Sans"/>
                <a:cs typeface="DejaVu Sans"/>
              </a:rPr>
              <a:t>option </a:t>
            </a:r>
            <a:r>
              <a:rPr sz="1400" spc="-105" dirty="0">
                <a:latin typeface="DejaVu Sans"/>
                <a:cs typeface="DejaVu Sans"/>
              </a:rPr>
              <a:t>to </a:t>
            </a:r>
            <a:r>
              <a:rPr sz="1400" spc="-185" dirty="0">
                <a:latin typeface="DejaVu Sans"/>
                <a:cs typeface="DejaVu Sans"/>
              </a:rPr>
              <a:t>save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45" dirty="0">
                <a:latin typeface="DejaVu Sans"/>
                <a:cs typeface="DejaVu Sans"/>
              </a:rPr>
              <a:t>template which </a:t>
            </a:r>
            <a:r>
              <a:rPr sz="1400" spc="-125" dirty="0">
                <a:latin typeface="DejaVu Sans"/>
                <a:cs typeface="DejaVu Sans"/>
              </a:rPr>
              <a:t>is </a:t>
            </a:r>
            <a:r>
              <a:rPr sz="1400" spc="-150" dirty="0">
                <a:latin typeface="DejaVu Sans"/>
                <a:cs typeface="DejaVu Sans"/>
              </a:rPr>
              <a:t>created </a:t>
            </a:r>
            <a:r>
              <a:rPr sz="1400" spc="-180" dirty="0">
                <a:latin typeface="DejaVu Sans"/>
                <a:cs typeface="DejaVu Sans"/>
              </a:rPr>
              <a:t>by  </a:t>
            </a:r>
            <a:r>
              <a:rPr sz="1400" spc="-150" dirty="0">
                <a:latin typeface="DejaVu Sans"/>
                <a:cs typeface="DejaVu Sans"/>
              </a:rPr>
              <a:t>CloudFormer </a:t>
            </a:r>
            <a:r>
              <a:rPr sz="1400" spc="-105" dirty="0">
                <a:latin typeface="DejaVu Sans"/>
                <a:cs typeface="DejaVu Sans"/>
              </a:rPr>
              <a:t>to </a:t>
            </a:r>
            <a:r>
              <a:rPr sz="1400" spc="-215" dirty="0">
                <a:latin typeface="DejaVu Sans"/>
                <a:cs typeface="DejaVu Sans"/>
              </a:rPr>
              <a:t>S3 </a:t>
            </a:r>
            <a:r>
              <a:rPr sz="1400" spc="-155" dirty="0">
                <a:latin typeface="DejaVu Sans"/>
                <a:cs typeface="DejaVu Sans"/>
              </a:rPr>
              <a:t>bucket </a:t>
            </a:r>
            <a:r>
              <a:rPr sz="1400" spc="-105" dirty="0">
                <a:latin typeface="DejaVu Sans"/>
                <a:cs typeface="DejaVu Sans"/>
              </a:rPr>
              <a:t>or </a:t>
            </a:r>
            <a:r>
              <a:rPr sz="1400" spc="-165" dirty="0">
                <a:latin typeface="DejaVu Sans"/>
                <a:cs typeface="DejaVu Sans"/>
              </a:rPr>
              <a:t>copy and </a:t>
            </a:r>
            <a:r>
              <a:rPr sz="1400" spc="-180" dirty="0">
                <a:latin typeface="DejaVu Sans"/>
                <a:cs typeface="DejaVu Sans"/>
              </a:rPr>
              <a:t>save </a:t>
            </a:r>
            <a:r>
              <a:rPr sz="1400" spc="-75" dirty="0">
                <a:latin typeface="DejaVu Sans"/>
                <a:cs typeface="DejaVu Sans"/>
              </a:rPr>
              <a:t>it </a:t>
            </a:r>
            <a:r>
              <a:rPr sz="1400" spc="-110" dirty="0">
                <a:latin typeface="DejaVu Sans"/>
                <a:cs typeface="DejaVu Sans"/>
              </a:rPr>
              <a:t>in </a:t>
            </a:r>
            <a:r>
              <a:rPr sz="1400" spc="-140" dirty="0">
                <a:latin typeface="DejaVu Sans"/>
                <a:cs typeface="DejaVu Sans"/>
              </a:rPr>
              <a:t>your</a:t>
            </a:r>
            <a:r>
              <a:rPr sz="1400" spc="-60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desktop.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643" y="1419621"/>
            <a:ext cx="5717416" cy="311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5343" y="5768445"/>
            <a:ext cx="5226667" cy="2613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432560"/>
            <a:ext cx="5943600" cy="7101840"/>
            <a:chOff x="914400" y="914400"/>
            <a:chExt cx="5943600" cy="7101840"/>
          </a:xfrm>
        </p:grpSpPr>
        <p:sp>
          <p:nvSpPr>
            <p:cNvPr id="3" name="object 3"/>
            <p:cNvSpPr/>
            <p:nvPr/>
          </p:nvSpPr>
          <p:spPr>
            <a:xfrm>
              <a:off x="1020445" y="2042160"/>
              <a:ext cx="5731509" cy="597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14400"/>
              <a:ext cx="5943600" cy="465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2677922"/>
            <a:ext cx="5981065" cy="5974080"/>
            <a:chOff x="896416" y="2042160"/>
            <a:chExt cx="5981065" cy="5974080"/>
          </a:xfrm>
        </p:grpSpPr>
        <p:sp>
          <p:nvSpPr>
            <p:cNvPr id="3" name="object 3"/>
            <p:cNvSpPr/>
            <p:nvPr/>
          </p:nvSpPr>
          <p:spPr>
            <a:xfrm>
              <a:off x="1020444" y="2042160"/>
              <a:ext cx="5731509" cy="597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6416" y="5833236"/>
              <a:ext cx="5981065" cy="867410"/>
            </a:xfrm>
            <a:custGeom>
              <a:avLst/>
              <a:gdLst/>
              <a:ahLst/>
              <a:cxnLst/>
              <a:rect l="l" t="t" r="r" b="b"/>
              <a:pathLst>
                <a:path w="5981065" h="867409">
                  <a:moveTo>
                    <a:pt x="5981065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0" y="434340"/>
                  </a:lnTo>
                  <a:lnTo>
                    <a:pt x="18288" y="434340"/>
                  </a:lnTo>
                  <a:lnTo>
                    <a:pt x="18288" y="650748"/>
                  </a:lnTo>
                  <a:lnTo>
                    <a:pt x="18288" y="867156"/>
                  </a:lnTo>
                  <a:lnTo>
                    <a:pt x="216408" y="867156"/>
                  </a:lnTo>
                  <a:lnTo>
                    <a:pt x="216408" y="650748"/>
                  </a:lnTo>
                  <a:lnTo>
                    <a:pt x="5962777" y="650748"/>
                  </a:lnTo>
                  <a:lnTo>
                    <a:pt x="5962777" y="434340"/>
                  </a:lnTo>
                  <a:lnTo>
                    <a:pt x="5981065" y="434340"/>
                  </a:lnTo>
                  <a:lnTo>
                    <a:pt x="5981065" y="217932"/>
                  </a:lnTo>
                  <a:lnTo>
                    <a:pt x="5981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447800"/>
            <a:ext cx="6553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sz="4000" b="1" spc="-450" dirty="0"/>
              <a:t>AWS </a:t>
            </a:r>
            <a:r>
              <a:rPr sz="4000" b="1" spc="-395" dirty="0"/>
              <a:t>CLOUDFORMATION</a:t>
            </a:r>
            <a:r>
              <a:rPr sz="4000" b="1" spc="-445" dirty="0"/>
              <a:t> </a:t>
            </a:r>
            <a:r>
              <a:rPr sz="4000" b="1" spc="-385" dirty="0"/>
              <a:t>ANATOMY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6447154"/>
            <a:ext cx="5969635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Format </a:t>
            </a:r>
            <a:r>
              <a:rPr sz="1400" b="1" u="sng" spc="-22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Version</a:t>
            </a:r>
            <a:r>
              <a:rPr sz="1400" b="1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 </a:t>
            </a:r>
            <a:r>
              <a:rPr sz="1400" b="1" u="sng" spc="-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(optional)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>
              <a:lnSpc>
                <a:spcPct val="101400"/>
              </a:lnSpc>
            </a:pP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Specifies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80" dirty="0">
                <a:solidFill>
                  <a:srgbClr val="444444"/>
                </a:solidFill>
                <a:latin typeface="DejaVu Sans"/>
                <a:cs typeface="DejaVu Sans"/>
              </a:rPr>
              <a:t>AWS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CloudFormation template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version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template conforms </a:t>
            </a:r>
            <a:r>
              <a:rPr sz="1400" spc="15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39" y="7558658"/>
            <a:ext cx="6142990" cy="318770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95"/>
              </a:spcBef>
            </a:pP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"AWSTemplateFormatVersion"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8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"2010-09-09"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8314943"/>
            <a:ext cx="5981065" cy="434340"/>
          </a:xfrm>
          <a:custGeom>
            <a:avLst/>
            <a:gdLst/>
            <a:ahLst/>
            <a:cxnLst/>
            <a:rect l="l" t="t" r="r" b="b"/>
            <a:pathLst>
              <a:path w="5981065" h="434340">
                <a:moveTo>
                  <a:pt x="5981065" y="217944"/>
                </a:moveTo>
                <a:lnTo>
                  <a:pt x="0" y="217944"/>
                </a:lnTo>
                <a:lnTo>
                  <a:pt x="0" y="434340"/>
                </a:lnTo>
                <a:lnTo>
                  <a:pt x="5981065" y="434340"/>
                </a:lnTo>
                <a:lnTo>
                  <a:pt x="5981065" y="217944"/>
                </a:lnTo>
                <a:close/>
              </a:path>
              <a:path w="5981065" h="434340">
                <a:moveTo>
                  <a:pt x="5981065" y="0"/>
                </a:moveTo>
                <a:lnTo>
                  <a:pt x="0" y="0"/>
                </a:lnTo>
                <a:lnTo>
                  <a:pt x="0" y="217932"/>
                </a:lnTo>
                <a:lnTo>
                  <a:pt x="5981065" y="217932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8293100"/>
            <a:ext cx="597090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Description</a:t>
            </a:r>
            <a:r>
              <a:rPr sz="1400" b="1" u="sng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 </a:t>
            </a:r>
            <a:r>
              <a:rPr sz="1400" b="1" u="sng" spc="-2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(optional)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>
              <a:lnSpc>
                <a:spcPct val="102099"/>
              </a:lnSpc>
            </a:pP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text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string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describes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template. This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section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must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always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follow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template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format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version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section.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9404603"/>
            <a:ext cx="6142990" cy="318770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95"/>
              </a:spcBef>
            </a:pP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"Description"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"Test environment </a:t>
            </a:r>
            <a:r>
              <a:rPr sz="1000" spc="-70" dirty="0">
                <a:solidFill>
                  <a:srgbClr val="444444"/>
                </a:solidFill>
                <a:latin typeface="DejaVu Sans"/>
                <a:cs typeface="DejaVu Sans"/>
              </a:rPr>
              <a:t>for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Client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B."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2325878"/>
            <a:ext cx="5943600" cy="370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1999742"/>
            <a:ext cx="5837555" cy="6016625"/>
            <a:chOff x="914704" y="1999742"/>
            <a:chExt cx="5837555" cy="6016625"/>
          </a:xfrm>
        </p:grpSpPr>
        <p:sp>
          <p:nvSpPr>
            <p:cNvPr id="3" name="object 3"/>
            <p:cNvSpPr/>
            <p:nvPr/>
          </p:nvSpPr>
          <p:spPr>
            <a:xfrm>
              <a:off x="1020445" y="2042160"/>
              <a:ext cx="5731509" cy="597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704" y="1999742"/>
              <a:ext cx="3484879" cy="216535"/>
            </a:xfrm>
            <a:custGeom>
              <a:avLst/>
              <a:gdLst/>
              <a:ahLst/>
              <a:cxnLst/>
              <a:rect l="l" t="t" r="r" b="b"/>
              <a:pathLst>
                <a:path w="3484879" h="216535">
                  <a:moveTo>
                    <a:pt x="3484499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3484499" y="216407"/>
                  </a:lnTo>
                  <a:lnTo>
                    <a:pt x="3484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1109218"/>
            <a:ext cx="596900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u="sng" spc="-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Parameters</a:t>
            </a:r>
            <a:r>
              <a:rPr sz="1400" b="1" u="sng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 </a:t>
            </a:r>
            <a:r>
              <a:rPr sz="1400" b="1" u="sng" spc="-2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(optional)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 algn="just">
              <a:lnSpc>
                <a:spcPct val="101800"/>
              </a:lnSpc>
            </a:pP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Specifies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values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can </a:t>
            </a:r>
            <a:r>
              <a:rPr sz="1400" spc="-180" dirty="0">
                <a:solidFill>
                  <a:srgbClr val="444444"/>
                </a:solidFill>
                <a:latin typeface="DejaVu Sans"/>
                <a:cs typeface="DejaVu Sans"/>
              </a:rPr>
              <a:t>pass </a:t>
            </a:r>
            <a:r>
              <a:rPr sz="1400" spc="-110" dirty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your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template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at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runtime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(when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create</a:t>
            </a:r>
            <a:r>
              <a:rPr sz="1400" spc="15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or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update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stack).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can </a:t>
            </a:r>
            <a:r>
              <a:rPr sz="1400" spc="-114" dirty="0">
                <a:solidFill>
                  <a:srgbClr val="444444"/>
                </a:solidFill>
                <a:latin typeface="DejaVu Sans"/>
                <a:cs typeface="DejaVu Sans"/>
              </a:rPr>
              <a:t>refer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parameters </a:t>
            </a:r>
            <a:r>
              <a:rPr sz="1400" spc="-110" dirty="0">
                <a:solidFill>
                  <a:srgbClr val="444444"/>
                </a:solidFill>
                <a:latin typeface="DejaVu Sans"/>
                <a:cs typeface="DejaVu Sans"/>
              </a:rPr>
              <a:t>in 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100" spc="-130" dirty="0">
                <a:latin typeface="DejaVu Sans"/>
                <a:cs typeface="DejaVu Sans"/>
              </a:rPr>
              <a:t>Resources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100" spc="-114" dirty="0">
                <a:latin typeface="DejaVu Sans"/>
                <a:cs typeface="DejaVu Sans"/>
              </a:rPr>
              <a:t>Outputs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sections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of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</a:t>
            </a:r>
            <a:r>
              <a:rPr sz="1400" spc="-2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template.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39" y="2438654"/>
            <a:ext cx="6142990" cy="2798445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56845" marR="4958715" indent="-58419">
              <a:lnSpc>
                <a:spcPct val="102000"/>
              </a:lnSpc>
              <a:spcBef>
                <a:spcPts val="560"/>
              </a:spcBef>
            </a:pP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"Parameters"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 </a:t>
            </a:r>
            <a:r>
              <a:rPr sz="1000" spc="-31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"DBPort"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 </a:t>
            </a:r>
            <a:r>
              <a:rPr sz="1000" spc="-31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"Default"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1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"3306",</a:t>
            </a:r>
            <a:endParaRPr sz="1000">
              <a:latin typeface="DejaVu Sans"/>
              <a:cs typeface="DejaVu Sans"/>
            </a:endParaRPr>
          </a:p>
          <a:p>
            <a:pPr marL="214629" marR="3535679">
              <a:lnSpc>
                <a:spcPts val="1230"/>
              </a:lnSpc>
              <a:spcBef>
                <a:spcPts val="25"/>
              </a:spcBef>
            </a:pP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"Description"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80" dirty="0">
                <a:solidFill>
                  <a:srgbClr val="444444"/>
                </a:solidFill>
                <a:latin typeface="DejaVu Sans"/>
                <a:cs typeface="DejaVu Sans"/>
              </a:rPr>
              <a:t>"TCP/IP port </a:t>
            </a:r>
            <a:r>
              <a:rPr sz="1000" spc="-70" dirty="0">
                <a:solidFill>
                  <a:srgbClr val="444444"/>
                </a:solidFill>
                <a:latin typeface="DejaVu Sans"/>
                <a:cs typeface="DejaVu Sans"/>
              </a:rPr>
              <a:t>for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database",  "Type"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"Number",</a:t>
            </a:r>
            <a:endParaRPr sz="1000">
              <a:latin typeface="DejaVu Sans"/>
              <a:cs typeface="DejaVu Sans"/>
            </a:endParaRPr>
          </a:p>
          <a:p>
            <a:pPr marL="214629">
              <a:lnSpc>
                <a:spcPts val="1175"/>
              </a:lnSpc>
            </a:pP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"MinValue"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"1150",</a:t>
            </a:r>
            <a:endParaRPr sz="1000">
              <a:latin typeface="DejaVu Sans"/>
              <a:cs typeface="DejaVu Sans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"MaxValue"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"65535"</a:t>
            </a:r>
            <a:endParaRPr sz="1000">
              <a:latin typeface="DejaVu Sans"/>
              <a:cs typeface="DejaVu Sans"/>
            </a:endParaRPr>
          </a:p>
          <a:p>
            <a:pPr marL="156845">
              <a:lnSpc>
                <a:spcPct val="100000"/>
              </a:lnSpc>
              <a:spcBef>
                <a:spcPts val="10"/>
              </a:spcBef>
            </a:pPr>
            <a:r>
              <a:rPr sz="1000" spc="-204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00">
              <a:latin typeface="DejaVu Sans"/>
              <a:cs typeface="DejaVu Sans"/>
            </a:endParaRPr>
          </a:p>
          <a:p>
            <a:pPr marL="156845">
              <a:lnSpc>
                <a:spcPct val="100000"/>
              </a:lnSpc>
              <a:spcBef>
                <a:spcPts val="25"/>
              </a:spcBef>
            </a:pP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"DBPwd"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"NoEcho"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80" dirty="0">
                <a:solidFill>
                  <a:srgbClr val="444444"/>
                </a:solidFill>
                <a:latin typeface="DejaVu Sans"/>
                <a:cs typeface="DejaVu Sans"/>
              </a:rPr>
              <a:t>"true",</a:t>
            </a:r>
            <a:endParaRPr sz="1000">
              <a:latin typeface="DejaVu Sans"/>
              <a:cs typeface="DejaVu Sans"/>
            </a:endParaRPr>
          </a:p>
          <a:p>
            <a:pPr marL="214629" marR="2997835">
              <a:lnSpc>
                <a:spcPts val="1220"/>
              </a:lnSpc>
              <a:spcBef>
                <a:spcPts val="35"/>
              </a:spcBef>
            </a:pP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"Description"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"The </a:t>
            </a:r>
            <a:r>
              <a:rPr sz="1000" spc="-120" dirty="0">
                <a:solidFill>
                  <a:srgbClr val="444444"/>
                </a:solidFill>
                <a:latin typeface="DejaVu Sans"/>
                <a:cs typeface="DejaVu Sans"/>
              </a:rPr>
              <a:t>database admin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account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password", 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"Type"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"String",</a:t>
            </a:r>
            <a:endParaRPr sz="1000">
              <a:latin typeface="DejaVu Sans"/>
              <a:cs typeface="DejaVu Sans"/>
            </a:endParaRPr>
          </a:p>
          <a:p>
            <a:pPr marL="214629">
              <a:lnSpc>
                <a:spcPts val="1185"/>
              </a:lnSpc>
            </a:pP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"MinLength"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80" dirty="0">
                <a:solidFill>
                  <a:srgbClr val="444444"/>
                </a:solidFill>
                <a:latin typeface="DejaVu Sans"/>
                <a:cs typeface="DejaVu Sans"/>
              </a:rPr>
              <a:t>"1",</a:t>
            </a:r>
            <a:endParaRPr sz="1000">
              <a:latin typeface="DejaVu Sans"/>
              <a:cs typeface="DejaVu Sans"/>
            </a:endParaRPr>
          </a:p>
          <a:p>
            <a:pPr marL="214629" marR="4191635">
              <a:lnSpc>
                <a:spcPct val="101000"/>
              </a:lnSpc>
              <a:spcBef>
                <a:spcPts val="15"/>
              </a:spcBef>
            </a:pP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"MaxLength"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"41",  "AllowedPattern"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4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"[a-zA-Z0-9]*"</a:t>
            </a:r>
            <a:endParaRPr sz="1000">
              <a:latin typeface="DejaVu Sans"/>
              <a:cs typeface="DejaVu Sans"/>
            </a:endParaRPr>
          </a:p>
          <a:p>
            <a:pPr marL="156845">
              <a:lnSpc>
                <a:spcPct val="100000"/>
              </a:lnSpc>
              <a:spcBef>
                <a:spcPts val="25"/>
              </a:spcBef>
            </a:pP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20"/>
              </a:spcBef>
            </a:pP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16" y="5676264"/>
            <a:ext cx="5981065" cy="1301750"/>
          </a:xfrm>
          <a:custGeom>
            <a:avLst/>
            <a:gdLst/>
            <a:ahLst/>
            <a:cxnLst/>
            <a:rect l="l" t="t" r="r" b="b"/>
            <a:pathLst>
              <a:path w="5981065" h="1301750">
                <a:moveTo>
                  <a:pt x="2263394" y="1085088"/>
                </a:moveTo>
                <a:lnTo>
                  <a:pt x="18288" y="1085088"/>
                </a:lnTo>
                <a:lnTo>
                  <a:pt x="18288" y="1301496"/>
                </a:lnTo>
                <a:lnTo>
                  <a:pt x="2263394" y="1301496"/>
                </a:lnTo>
                <a:lnTo>
                  <a:pt x="2263394" y="1085088"/>
                </a:lnTo>
                <a:close/>
              </a:path>
              <a:path w="5981065" h="1301750">
                <a:moveTo>
                  <a:pt x="5962777" y="650748"/>
                </a:moveTo>
                <a:lnTo>
                  <a:pt x="18288" y="650748"/>
                </a:lnTo>
                <a:lnTo>
                  <a:pt x="18288" y="867156"/>
                </a:lnTo>
                <a:lnTo>
                  <a:pt x="18288" y="1083564"/>
                </a:lnTo>
                <a:lnTo>
                  <a:pt x="5962777" y="1083564"/>
                </a:lnTo>
                <a:lnTo>
                  <a:pt x="5962777" y="867156"/>
                </a:lnTo>
                <a:lnTo>
                  <a:pt x="5962777" y="650748"/>
                </a:lnTo>
                <a:close/>
              </a:path>
              <a:path w="5981065" h="1301750">
                <a:moveTo>
                  <a:pt x="5981065" y="0"/>
                </a:moveTo>
                <a:lnTo>
                  <a:pt x="0" y="0"/>
                </a:lnTo>
                <a:lnTo>
                  <a:pt x="0" y="216408"/>
                </a:lnTo>
                <a:lnTo>
                  <a:pt x="0" y="432816"/>
                </a:lnTo>
                <a:lnTo>
                  <a:pt x="18288" y="432816"/>
                </a:lnTo>
                <a:lnTo>
                  <a:pt x="18288" y="649224"/>
                </a:lnTo>
                <a:lnTo>
                  <a:pt x="5962777" y="649224"/>
                </a:lnTo>
                <a:lnTo>
                  <a:pt x="5962777" y="432816"/>
                </a:lnTo>
                <a:lnTo>
                  <a:pt x="5981065" y="432816"/>
                </a:lnTo>
                <a:lnTo>
                  <a:pt x="5981065" y="216408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4" y="5654420"/>
            <a:ext cx="5970905" cy="1324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u="sng" spc="-2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Mappings</a:t>
            </a:r>
            <a:r>
              <a:rPr sz="1400" b="1" u="sng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 </a:t>
            </a:r>
            <a:r>
              <a:rPr sz="1400" b="1" u="sng" spc="-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(optional)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 algn="just">
              <a:lnSpc>
                <a:spcPct val="101899"/>
              </a:lnSpc>
            </a:pP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mapping </a:t>
            </a:r>
            <a:r>
              <a:rPr sz="1400" spc="-95" dirty="0">
                <a:solidFill>
                  <a:srgbClr val="444444"/>
                </a:solidFill>
                <a:latin typeface="DejaVu Sans"/>
                <a:cs typeface="DejaVu Sans"/>
              </a:rPr>
              <a:t>of </a:t>
            </a:r>
            <a:r>
              <a:rPr sz="1400" spc="-180" dirty="0">
                <a:solidFill>
                  <a:srgbClr val="444444"/>
                </a:solidFill>
                <a:latin typeface="DejaVu Sans"/>
                <a:cs typeface="DejaVu Sans"/>
              </a:rPr>
              <a:t>keys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associated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values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can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use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specify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conditional 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parameter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values,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similar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lookup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table.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can match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80" dirty="0">
                <a:solidFill>
                  <a:srgbClr val="444444"/>
                </a:solidFill>
                <a:latin typeface="DejaVu Sans"/>
                <a:cs typeface="DejaVu Sans"/>
              </a:rPr>
              <a:t>key </a:t>
            </a:r>
            <a:r>
              <a:rPr sz="1400" spc="-100" dirty="0">
                <a:solidFill>
                  <a:srgbClr val="444444"/>
                </a:solidFill>
                <a:latin typeface="DejaVu Sans"/>
                <a:cs typeface="DejaVu Sans"/>
              </a:rPr>
              <a:t>to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corresponding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value </a:t>
            </a:r>
            <a:r>
              <a:rPr sz="1400" spc="-180" dirty="0">
                <a:solidFill>
                  <a:srgbClr val="444444"/>
                </a:solidFill>
                <a:latin typeface="DejaVu Sans"/>
                <a:cs typeface="DejaVu Sans"/>
              </a:rPr>
              <a:t>by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using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100" spc="-100" dirty="0">
                <a:solidFill>
                  <a:srgbClr val="444444"/>
                </a:solidFill>
                <a:latin typeface="DejaVu Sans"/>
                <a:cs typeface="DejaVu Sans"/>
                <a:hlinkClick r:id="rId5"/>
              </a:rPr>
              <a:t>Fn::FindInMap </a:t>
            </a:r>
            <a:r>
              <a:rPr sz="1400" spc="-120" dirty="0">
                <a:solidFill>
                  <a:srgbClr val="444444"/>
                </a:solidFill>
                <a:latin typeface="DejaVu Sans"/>
                <a:cs typeface="DejaVu Sans"/>
              </a:rPr>
              <a:t>intrinsic</a:t>
            </a:r>
            <a:r>
              <a:rPr sz="1400" spc="20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function </a:t>
            </a:r>
            <a:r>
              <a:rPr sz="1400" spc="-110" dirty="0">
                <a:solidFill>
                  <a:srgbClr val="444444"/>
                </a:solidFill>
                <a:latin typeface="DejaVu Sans"/>
                <a:cs typeface="DejaVu Sans"/>
              </a:rPr>
              <a:t>in 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100" spc="-130" dirty="0">
                <a:latin typeface="DejaVu Sans"/>
                <a:cs typeface="DejaVu Sans"/>
              </a:rPr>
              <a:t>Resources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100" spc="-114" dirty="0">
                <a:latin typeface="DejaVu Sans"/>
                <a:cs typeface="DejaVu Sans"/>
              </a:rPr>
              <a:t>Outputs</a:t>
            </a:r>
            <a:r>
              <a:rPr sz="1100" spc="-165" dirty="0">
                <a:latin typeface="DejaVu Sans"/>
                <a:cs typeface="DejaVu Sans"/>
              </a:rPr>
              <a:t>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section.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416" y="6977760"/>
            <a:ext cx="5981065" cy="341630"/>
          </a:xfrm>
          <a:custGeom>
            <a:avLst/>
            <a:gdLst/>
            <a:ahLst/>
            <a:cxnLst/>
            <a:rect l="l" t="t" r="r" b="b"/>
            <a:pathLst>
              <a:path w="5981065" h="341629">
                <a:moveTo>
                  <a:pt x="5981065" y="0"/>
                </a:moveTo>
                <a:lnTo>
                  <a:pt x="0" y="0"/>
                </a:lnTo>
                <a:lnTo>
                  <a:pt x="0" y="170688"/>
                </a:lnTo>
                <a:lnTo>
                  <a:pt x="0" y="341376"/>
                </a:lnTo>
                <a:lnTo>
                  <a:pt x="5981065" y="341376"/>
                </a:lnTo>
                <a:lnTo>
                  <a:pt x="5981065" y="170688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5339" y="7323708"/>
            <a:ext cx="6142990" cy="1558290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85"/>
              </a:spcBef>
            </a:pP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“Mappings”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200" dirty="0">
                <a:solidFill>
                  <a:srgbClr val="444444"/>
                </a:solidFill>
                <a:latin typeface="DejaVu Sans"/>
                <a:cs typeface="DejaVu Sans"/>
              </a:rPr>
              <a:t>:{</a:t>
            </a:r>
            <a:endParaRPr sz="100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"RegionMap"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156845">
              <a:lnSpc>
                <a:spcPct val="100000"/>
              </a:lnSpc>
              <a:spcBef>
                <a:spcPts val="25"/>
              </a:spcBef>
              <a:tabLst>
                <a:tab pos="904875" algn="l"/>
              </a:tabLst>
            </a:pP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"us-east-1"	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8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"ami-7a11e213",</a:t>
            </a:r>
            <a:endParaRPr sz="1000">
              <a:latin typeface="DejaVu Sans"/>
              <a:cs typeface="DejaVu Sans"/>
            </a:endParaRPr>
          </a:p>
          <a:p>
            <a:pPr marL="156845">
              <a:lnSpc>
                <a:spcPct val="100000"/>
              </a:lnSpc>
              <a:spcBef>
                <a:spcPts val="10"/>
              </a:spcBef>
              <a:tabLst>
                <a:tab pos="935355" algn="l"/>
              </a:tabLst>
            </a:pP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"us-west-1"	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1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"ami-cfc7978a",</a:t>
            </a:r>
            <a:endParaRPr sz="1000">
              <a:latin typeface="DejaVu Sans"/>
              <a:cs typeface="DejaVu Sans"/>
            </a:endParaRPr>
          </a:p>
          <a:p>
            <a:pPr marL="156845" marR="4166235">
              <a:lnSpc>
                <a:spcPct val="101499"/>
              </a:lnSpc>
              <a:spcBef>
                <a:spcPts val="5"/>
              </a:spcBef>
              <a:tabLst>
                <a:tab pos="948690" algn="l"/>
              </a:tabLst>
            </a:pP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"eu-west-1"	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"ami-31c2f645",  </a:t>
            </a:r>
            <a:r>
              <a:rPr sz="1000" spc="-100" dirty="0">
                <a:solidFill>
                  <a:srgbClr val="444444"/>
                </a:solidFill>
                <a:latin typeface="DejaVu Sans"/>
                <a:cs typeface="DejaVu Sans"/>
              </a:rPr>
              <a:t>"ap-southeast-1"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3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"ami-60f28c32",  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"ap-northeast-1"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3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14" dirty="0">
                <a:solidFill>
                  <a:srgbClr val="444444"/>
                </a:solidFill>
                <a:latin typeface="DejaVu Sans"/>
                <a:cs typeface="DejaVu Sans"/>
              </a:rPr>
              <a:t>"ami-a003a8a1"</a:t>
            </a:r>
            <a:endParaRPr sz="100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r>
              <a:rPr sz="1000" spc="-200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0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75561"/>
            <a:ext cx="5969635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u="sng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2"/>
              </a:rPr>
              <a:t>Conditions</a:t>
            </a:r>
            <a:r>
              <a:rPr sz="1400" b="1" u="sng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2"/>
              </a:rPr>
              <a:t> </a:t>
            </a:r>
            <a:r>
              <a:rPr sz="1400" b="1" u="sng" spc="-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2"/>
              </a:rPr>
              <a:t>(optional)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 algn="just">
              <a:lnSpc>
                <a:spcPct val="101899"/>
              </a:lnSpc>
            </a:pP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Defines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conditions that </a:t>
            </a:r>
            <a:r>
              <a:rPr sz="1400" spc="-120" dirty="0">
                <a:solidFill>
                  <a:srgbClr val="444444"/>
                </a:solidFill>
                <a:latin typeface="DejaVu Sans"/>
                <a:cs typeface="DejaVu Sans"/>
              </a:rPr>
              <a:t>control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whether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certain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resources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are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created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or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whether 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certain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resource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properties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are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assigned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value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during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stack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creation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or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update. 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For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example,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you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could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conditionally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create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resource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depends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on whether 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stack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is </a:t>
            </a:r>
            <a:r>
              <a:rPr sz="1400" spc="-90" dirty="0">
                <a:solidFill>
                  <a:srgbClr val="444444"/>
                </a:solidFill>
                <a:latin typeface="DejaVu Sans"/>
                <a:cs typeface="DejaVu Sans"/>
              </a:rPr>
              <a:t>for </a:t>
            </a:r>
            <a:r>
              <a:rPr sz="1400" spc="-190" dirty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production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or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test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environment.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339" y="3119882"/>
            <a:ext cx="6142990" cy="6024245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85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160020" marR="3432810">
              <a:lnSpc>
                <a:spcPct val="101000"/>
              </a:lnSpc>
              <a:spcBef>
                <a:spcPts val="10"/>
              </a:spcBef>
            </a:pP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"AWSTemplateFormatVersion"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"2010-09-09",  "Parameters"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25"/>
              </a:spcBef>
            </a:pPr>
            <a:r>
              <a:rPr sz="1050" spc="-120" dirty="0">
                <a:solidFill>
                  <a:srgbClr val="444444"/>
                </a:solidFill>
                <a:latin typeface="DejaVu Sans"/>
                <a:cs typeface="DejaVu Sans"/>
              </a:rPr>
              <a:t>"EnvType"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81940" marR="3883660">
              <a:lnSpc>
                <a:spcPct val="101899"/>
              </a:lnSpc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"Description"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"Environment 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type.",  "Default"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85" dirty="0">
                <a:solidFill>
                  <a:srgbClr val="444444"/>
                </a:solidFill>
                <a:latin typeface="DejaVu Sans"/>
                <a:cs typeface="DejaVu Sans"/>
              </a:rPr>
              <a:t>"test",</a:t>
            </a:r>
            <a:endParaRPr sz="1050">
              <a:latin typeface="DejaVu Sans"/>
              <a:cs typeface="DejaVu Sans"/>
            </a:endParaRPr>
          </a:p>
          <a:p>
            <a:pPr marL="281940">
              <a:lnSpc>
                <a:spcPct val="100000"/>
              </a:lnSpc>
              <a:spcBef>
                <a:spcPts val="25"/>
              </a:spcBef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"Type"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 "String",</a:t>
            </a:r>
            <a:endParaRPr sz="1050">
              <a:latin typeface="DejaVu Sans"/>
              <a:cs typeface="DejaVu Sans"/>
            </a:endParaRPr>
          </a:p>
          <a:p>
            <a:pPr marL="281940" marR="2974340">
              <a:lnSpc>
                <a:spcPts val="1280"/>
              </a:lnSpc>
              <a:spcBef>
                <a:spcPts val="35"/>
              </a:spcBef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"AllowedValues"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["prod", </a:t>
            </a:r>
            <a:r>
              <a:rPr sz="1050" spc="-85" dirty="0">
                <a:solidFill>
                  <a:srgbClr val="444444"/>
                </a:solidFill>
                <a:latin typeface="DejaVu Sans"/>
                <a:cs typeface="DejaVu Sans"/>
              </a:rPr>
              <a:t>"test"],  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"ConstraintDescription"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"must specify 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prod </a:t>
            </a:r>
            <a:r>
              <a:rPr sz="1050" spc="-80" dirty="0">
                <a:solidFill>
                  <a:srgbClr val="444444"/>
                </a:solidFill>
                <a:latin typeface="DejaVu Sans"/>
                <a:cs typeface="DejaVu Sans"/>
              </a:rPr>
              <a:t>or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test."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ts val="1240"/>
              </a:lnSpc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160020">
              <a:lnSpc>
                <a:spcPct val="100000"/>
              </a:lnSpc>
              <a:spcBef>
                <a:spcPts val="25"/>
              </a:spcBef>
            </a:pPr>
            <a:r>
              <a:rPr sz="1050" spc="-204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25"/>
              </a:spcBef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"Conditions"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15"/>
              </a:spcBef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"CreateProdResources"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25" dirty="0">
                <a:solidFill>
                  <a:srgbClr val="444444"/>
                </a:solidFill>
                <a:latin typeface="DejaVu Sans"/>
                <a:cs typeface="DejaVu Sans"/>
              </a:rPr>
              <a:t>{"Fn::Equals"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30" dirty="0">
                <a:solidFill>
                  <a:srgbClr val="444444"/>
                </a:solidFill>
                <a:latin typeface="DejaVu Sans"/>
                <a:cs typeface="DejaVu Sans"/>
              </a:rPr>
              <a:t>[{"Ref"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35" dirty="0">
                <a:solidFill>
                  <a:srgbClr val="444444"/>
                </a:solidFill>
                <a:latin typeface="DejaVu Sans"/>
                <a:cs typeface="DejaVu Sans"/>
              </a:rPr>
              <a:t>"EnvType"},</a:t>
            </a:r>
            <a:r>
              <a:rPr sz="1050" spc="-13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20" dirty="0">
                <a:solidFill>
                  <a:srgbClr val="444444"/>
                </a:solidFill>
                <a:latin typeface="DejaVu Sans"/>
                <a:cs typeface="DejaVu Sans"/>
              </a:rPr>
              <a:t>"prod"]}</a:t>
            </a:r>
            <a:endParaRPr sz="1050">
              <a:latin typeface="DejaVu Sans"/>
              <a:cs typeface="DejaVu Sans"/>
            </a:endParaRPr>
          </a:p>
          <a:p>
            <a:pPr marL="160020">
              <a:lnSpc>
                <a:spcPct val="100000"/>
              </a:lnSpc>
              <a:spcBef>
                <a:spcPts val="20"/>
              </a:spcBef>
            </a:pPr>
            <a:r>
              <a:rPr sz="1050" spc="-204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50">
              <a:latin typeface="DejaVu Sans"/>
              <a:cs typeface="DejaVu Sans"/>
            </a:endParaRPr>
          </a:p>
          <a:p>
            <a:pPr marL="220979" marR="5007610" indent="-60960">
              <a:lnSpc>
                <a:spcPct val="101899"/>
              </a:lnSpc>
            </a:pP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"Resources"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 </a:t>
            </a:r>
            <a:r>
              <a:rPr sz="1050" spc="-32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"EC2Instance"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5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81940" marR="4189729">
              <a:lnSpc>
                <a:spcPct val="101899"/>
              </a:lnSpc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"Type"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4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"AWS::EC2::Instance", 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"Properties"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3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341630">
              <a:lnSpc>
                <a:spcPct val="100000"/>
              </a:lnSpc>
              <a:spcBef>
                <a:spcPts val="15"/>
              </a:spcBef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"ImageId"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"ami-2f726546"</a:t>
            </a:r>
            <a:endParaRPr sz="1050">
              <a:latin typeface="DejaVu Sans"/>
              <a:cs typeface="DejaVu Sans"/>
            </a:endParaRPr>
          </a:p>
          <a:p>
            <a:pPr marL="280670">
              <a:lnSpc>
                <a:spcPct val="100000"/>
              </a:lnSpc>
              <a:spcBef>
                <a:spcPts val="25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20"/>
              </a:spcBef>
            </a:pPr>
            <a:r>
              <a:rPr sz="1050" spc="-215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25"/>
              </a:spcBef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"NewVolume"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81940" marR="3815715">
              <a:lnSpc>
                <a:spcPct val="101400"/>
              </a:lnSpc>
              <a:spcBef>
                <a:spcPts val="5"/>
              </a:spcBef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"Type"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"AWS::EC2::Volume",  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"Condition"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"CreateProdResources", 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"Properties"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3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341630">
              <a:lnSpc>
                <a:spcPct val="100000"/>
              </a:lnSpc>
              <a:spcBef>
                <a:spcPts val="30"/>
              </a:spcBef>
            </a:pP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"Size"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7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"100",</a:t>
            </a:r>
            <a:endParaRPr sz="1050">
              <a:latin typeface="DejaVu Sans"/>
              <a:cs typeface="DejaVu Sans"/>
            </a:endParaRPr>
          </a:p>
          <a:p>
            <a:pPr marL="341630">
              <a:lnSpc>
                <a:spcPct val="100000"/>
              </a:lnSpc>
              <a:spcBef>
                <a:spcPts val="25"/>
              </a:spcBef>
            </a:pP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"AvailabilityZone"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 "Fn::GetAtt"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[ 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"EC2Instance", </a:t>
            </a: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"AvailabilityZone"</a:t>
            </a:r>
            <a:r>
              <a:rPr sz="1050" spc="-13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220" dirty="0">
                <a:solidFill>
                  <a:srgbClr val="444444"/>
                </a:solidFill>
                <a:latin typeface="DejaVu Sans"/>
                <a:cs typeface="DejaVu Sans"/>
              </a:rPr>
              <a:t>]}</a:t>
            </a:r>
            <a:endParaRPr sz="1050">
              <a:latin typeface="DejaVu Sans"/>
              <a:cs typeface="DejaVu Sans"/>
            </a:endParaRPr>
          </a:p>
          <a:p>
            <a:pPr marL="280670">
              <a:lnSpc>
                <a:spcPct val="100000"/>
              </a:lnSpc>
              <a:spcBef>
                <a:spcPts val="20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15"/>
              </a:spcBef>
            </a:pPr>
            <a:r>
              <a:rPr sz="1050" spc="-215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50">
              <a:latin typeface="DejaVu Sans"/>
              <a:cs typeface="DejaVu Sans"/>
            </a:endParaRPr>
          </a:p>
          <a:p>
            <a:pPr marL="681355">
              <a:lnSpc>
                <a:spcPct val="100000"/>
              </a:lnSpc>
              <a:spcBef>
                <a:spcPts val="25"/>
              </a:spcBef>
            </a:pPr>
            <a:r>
              <a:rPr sz="1050" spc="-80" dirty="0">
                <a:solidFill>
                  <a:srgbClr val="444444"/>
                </a:solidFill>
                <a:latin typeface="DejaVu Sans"/>
                <a:cs typeface="DejaVu Sans"/>
              </a:rPr>
              <a:t>"MountPoint"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81940" marR="3580765">
              <a:lnSpc>
                <a:spcPct val="101899"/>
              </a:lnSpc>
            </a:pP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"Type"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7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"AWS::EC2::VolumeAttachment",  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"Condition"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"CreateProdResources", 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"Properties"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3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341630">
              <a:lnSpc>
                <a:spcPct val="100000"/>
              </a:lnSpc>
              <a:spcBef>
                <a:spcPts val="20"/>
              </a:spcBef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"InstanceId"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"Ref"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"EC2Instance"</a:t>
            </a:r>
            <a:r>
              <a:rPr sz="1050" spc="-16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204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50">
              <a:latin typeface="DejaVu Sans"/>
              <a:cs typeface="DejaVu Sans"/>
            </a:endParaRPr>
          </a:p>
          <a:p>
            <a:pPr marL="341630" marR="3702685">
              <a:lnSpc>
                <a:spcPts val="1300"/>
              </a:lnSpc>
              <a:spcBef>
                <a:spcPts val="25"/>
              </a:spcBef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"VolumeId"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 "Ref"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"NewVolume" </a:t>
            </a:r>
            <a:r>
              <a:rPr sz="1050" spc="-204" dirty="0">
                <a:solidFill>
                  <a:srgbClr val="444444"/>
                </a:solidFill>
                <a:latin typeface="DejaVu Sans"/>
                <a:cs typeface="DejaVu Sans"/>
              </a:rPr>
              <a:t>}, 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"Device"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80" dirty="0">
                <a:solidFill>
                  <a:srgbClr val="444444"/>
                </a:solidFill>
                <a:latin typeface="DejaVu Sans"/>
                <a:cs typeface="DejaVu Sans"/>
              </a:rPr>
              <a:t>"/dev/sdh"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2042160"/>
            <a:ext cx="5981065" cy="5974080"/>
            <a:chOff x="896416" y="2042160"/>
            <a:chExt cx="5981065" cy="5974080"/>
          </a:xfrm>
        </p:grpSpPr>
        <p:sp>
          <p:nvSpPr>
            <p:cNvPr id="3" name="object 3"/>
            <p:cNvSpPr/>
            <p:nvPr/>
          </p:nvSpPr>
          <p:spPr>
            <a:xfrm>
              <a:off x="1020444" y="2042160"/>
              <a:ext cx="5731509" cy="597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6416" y="2171953"/>
              <a:ext cx="5981065" cy="1209040"/>
            </a:xfrm>
            <a:custGeom>
              <a:avLst/>
              <a:gdLst/>
              <a:ahLst/>
              <a:cxnLst/>
              <a:rect l="l" t="t" r="r" b="b"/>
              <a:pathLst>
                <a:path w="5981065" h="1209039">
                  <a:moveTo>
                    <a:pt x="5083175" y="992517"/>
                  </a:moveTo>
                  <a:lnTo>
                    <a:pt x="18288" y="992517"/>
                  </a:lnTo>
                  <a:lnTo>
                    <a:pt x="18288" y="1208913"/>
                  </a:lnTo>
                  <a:lnTo>
                    <a:pt x="5083175" y="1208913"/>
                  </a:lnTo>
                  <a:lnTo>
                    <a:pt x="5083175" y="992517"/>
                  </a:lnTo>
                  <a:close/>
                </a:path>
                <a:path w="5981065" h="1209039">
                  <a:moveTo>
                    <a:pt x="5962777" y="774268"/>
                  </a:moveTo>
                  <a:lnTo>
                    <a:pt x="18288" y="774268"/>
                  </a:lnTo>
                  <a:lnTo>
                    <a:pt x="18288" y="990981"/>
                  </a:lnTo>
                  <a:lnTo>
                    <a:pt x="5962777" y="990981"/>
                  </a:lnTo>
                  <a:lnTo>
                    <a:pt x="5962777" y="774268"/>
                  </a:lnTo>
                  <a:close/>
                </a:path>
                <a:path w="5981065" h="1209039">
                  <a:moveTo>
                    <a:pt x="5981065" y="339864"/>
                  </a:moveTo>
                  <a:lnTo>
                    <a:pt x="0" y="339864"/>
                  </a:lnTo>
                  <a:lnTo>
                    <a:pt x="0" y="557784"/>
                  </a:lnTo>
                  <a:lnTo>
                    <a:pt x="0" y="774192"/>
                  </a:lnTo>
                  <a:lnTo>
                    <a:pt x="5981065" y="774192"/>
                  </a:lnTo>
                  <a:lnTo>
                    <a:pt x="5981065" y="557784"/>
                  </a:lnTo>
                  <a:lnTo>
                    <a:pt x="5981065" y="339864"/>
                  </a:lnTo>
                  <a:close/>
                </a:path>
                <a:path w="5981065" h="1209039">
                  <a:moveTo>
                    <a:pt x="5981065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0" y="339852"/>
                  </a:lnTo>
                  <a:lnTo>
                    <a:pt x="5981065" y="339852"/>
                  </a:lnTo>
                  <a:lnTo>
                    <a:pt x="5981065" y="169164"/>
                  </a:lnTo>
                  <a:lnTo>
                    <a:pt x="5981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5339" y="918972"/>
            <a:ext cx="6142990" cy="814069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585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220979">
              <a:lnSpc>
                <a:spcPct val="100000"/>
              </a:lnSpc>
              <a:spcBef>
                <a:spcPts val="10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160020">
              <a:lnSpc>
                <a:spcPct val="100000"/>
              </a:lnSpc>
              <a:spcBef>
                <a:spcPts val="25"/>
              </a:spcBef>
            </a:pPr>
            <a:r>
              <a:rPr sz="1050" spc="-204" dirty="0">
                <a:solidFill>
                  <a:srgbClr val="444444"/>
                </a:solidFill>
                <a:latin typeface="DejaVu Sans"/>
                <a:cs typeface="DejaVu Sans"/>
              </a:rPr>
              <a:t>},</a:t>
            </a:r>
            <a:endParaRPr sz="105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35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489961"/>
            <a:ext cx="596900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2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Resources</a:t>
            </a:r>
            <a:r>
              <a:rPr sz="1400" b="1" u="sng" spc="-1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 </a:t>
            </a:r>
            <a:r>
              <a:rPr sz="1400" b="1" u="sng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3"/>
              </a:rPr>
              <a:t>(required)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>
              <a:lnSpc>
                <a:spcPct val="102299"/>
              </a:lnSpc>
            </a:pP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Specifies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stack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resources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and </a:t>
            </a:r>
            <a:r>
              <a:rPr sz="1400" spc="-114" dirty="0">
                <a:solidFill>
                  <a:srgbClr val="444444"/>
                </a:solidFill>
                <a:latin typeface="DejaVu Sans"/>
                <a:cs typeface="DejaVu Sans"/>
              </a:rPr>
              <a:t>their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properties,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such </a:t>
            </a:r>
            <a:r>
              <a:rPr sz="1400" spc="-185" dirty="0">
                <a:solidFill>
                  <a:srgbClr val="444444"/>
                </a:solidFill>
                <a:latin typeface="DejaVu Sans"/>
                <a:cs typeface="DejaVu Sans"/>
              </a:rPr>
              <a:t>as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Amazon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Elastic 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Compute </a:t>
            </a:r>
            <a:r>
              <a:rPr sz="1400" spc="-150" dirty="0">
                <a:solidFill>
                  <a:srgbClr val="444444"/>
                </a:solidFill>
                <a:latin typeface="DejaVu Sans"/>
                <a:cs typeface="DejaVu Sans"/>
              </a:rPr>
              <a:t>Cloud instance </a:t>
            </a:r>
            <a:r>
              <a:rPr sz="1400" spc="-105" dirty="0">
                <a:solidFill>
                  <a:srgbClr val="444444"/>
                </a:solidFill>
                <a:latin typeface="DejaVu Sans"/>
                <a:cs typeface="DejaVu Sans"/>
              </a:rPr>
              <a:t>or </a:t>
            </a:r>
            <a:r>
              <a:rPr sz="1400" spc="-170" dirty="0">
                <a:solidFill>
                  <a:srgbClr val="444444"/>
                </a:solidFill>
                <a:latin typeface="DejaVu Sans"/>
                <a:cs typeface="DejaVu Sans"/>
              </a:rPr>
              <a:t>an </a:t>
            </a:r>
            <a:r>
              <a:rPr sz="1400" spc="-175" dirty="0">
                <a:solidFill>
                  <a:srgbClr val="444444"/>
                </a:solidFill>
                <a:latin typeface="DejaVu Sans"/>
                <a:cs typeface="DejaVu Sans"/>
              </a:rPr>
              <a:t>Amazon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Simple Storage </a:t>
            </a:r>
            <a:r>
              <a:rPr sz="1400" spc="-165" dirty="0">
                <a:solidFill>
                  <a:srgbClr val="444444"/>
                </a:solidFill>
                <a:latin typeface="DejaVu Sans"/>
                <a:cs typeface="DejaVu Sans"/>
              </a:rPr>
              <a:t>Service</a:t>
            </a:r>
            <a:r>
              <a:rPr sz="1400" spc="1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bucket.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39" y="3601846"/>
            <a:ext cx="6142990" cy="1403985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56845" marR="4951730" indent="-58419">
              <a:lnSpc>
                <a:spcPct val="102000"/>
              </a:lnSpc>
              <a:spcBef>
                <a:spcPts val="560"/>
              </a:spcBef>
            </a:pP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"Resources"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 </a:t>
            </a:r>
            <a:r>
              <a:rPr sz="1000" spc="-31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"MyEC2Instance"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7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214629" marR="4335780">
              <a:lnSpc>
                <a:spcPct val="102000"/>
              </a:lnSpc>
            </a:pP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"Type"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"AWS::EC2::Instance",  </a:t>
            </a:r>
            <a:r>
              <a:rPr sz="1000" spc="-90" dirty="0">
                <a:solidFill>
                  <a:srgbClr val="444444"/>
                </a:solidFill>
                <a:latin typeface="DejaVu Sans"/>
                <a:cs typeface="DejaVu Sans"/>
              </a:rPr>
              <a:t>"Properties"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00">
              <a:latin typeface="DejaVu Sans"/>
              <a:cs typeface="DejaVu Sans"/>
            </a:endParaRPr>
          </a:p>
          <a:p>
            <a:pPr marL="273050">
              <a:lnSpc>
                <a:spcPct val="100000"/>
              </a:lnSpc>
              <a:spcBef>
                <a:spcPts val="20"/>
              </a:spcBef>
            </a:pPr>
            <a:r>
              <a:rPr sz="1000" spc="-105" dirty="0">
                <a:solidFill>
                  <a:srgbClr val="444444"/>
                </a:solidFill>
                <a:latin typeface="DejaVu Sans"/>
                <a:cs typeface="DejaVu Sans"/>
              </a:rPr>
              <a:t>"ImageId" </a:t>
            </a:r>
            <a:r>
              <a:rPr sz="100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00" spc="-9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00" spc="-110" dirty="0">
                <a:solidFill>
                  <a:srgbClr val="444444"/>
                </a:solidFill>
                <a:latin typeface="DejaVu Sans"/>
                <a:cs typeface="DejaVu Sans"/>
              </a:rPr>
              <a:t>"ami-2f726546"</a:t>
            </a:r>
            <a:endParaRPr sz="1000">
              <a:latin typeface="DejaVu Sans"/>
              <a:cs typeface="DejaVu Sans"/>
            </a:endParaRPr>
          </a:p>
          <a:p>
            <a:pPr marL="214629">
              <a:lnSpc>
                <a:spcPct val="100000"/>
              </a:lnSpc>
              <a:spcBef>
                <a:spcPts val="15"/>
              </a:spcBef>
            </a:pP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156845">
              <a:lnSpc>
                <a:spcPct val="100000"/>
              </a:lnSpc>
              <a:spcBef>
                <a:spcPts val="25"/>
              </a:spcBef>
            </a:pP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20"/>
              </a:spcBef>
            </a:pPr>
            <a:r>
              <a:rPr sz="1000" spc="-325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5010022"/>
            <a:ext cx="5981065" cy="1083945"/>
          </a:xfrm>
          <a:custGeom>
            <a:avLst/>
            <a:gdLst/>
            <a:ahLst/>
            <a:cxnLst/>
            <a:rect l="l" t="t" r="r" b="b"/>
            <a:pathLst>
              <a:path w="5981065" h="1083945">
                <a:moveTo>
                  <a:pt x="5981065" y="0"/>
                </a:moveTo>
                <a:lnTo>
                  <a:pt x="0" y="0"/>
                </a:lnTo>
                <a:lnTo>
                  <a:pt x="0" y="216357"/>
                </a:lnTo>
                <a:lnTo>
                  <a:pt x="0" y="434594"/>
                </a:lnTo>
                <a:lnTo>
                  <a:pt x="0" y="651002"/>
                </a:lnTo>
                <a:lnTo>
                  <a:pt x="0" y="867410"/>
                </a:lnTo>
                <a:lnTo>
                  <a:pt x="18288" y="867410"/>
                </a:lnTo>
                <a:lnTo>
                  <a:pt x="18288" y="1083818"/>
                </a:lnTo>
                <a:lnTo>
                  <a:pt x="5962777" y="1083818"/>
                </a:lnTo>
                <a:lnTo>
                  <a:pt x="5962777" y="867410"/>
                </a:lnTo>
                <a:lnTo>
                  <a:pt x="5981065" y="867410"/>
                </a:lnTo>
                <a:lnTo>
                  <a:pt x="5981065" y="651002"/>
                </a:lnTo>
                <a:lnTo>
                  <a:pt x="5981065" y="434594"/>
                </a:lnTo>
                <a:lnTo>
                  <a:pt x="5981065" y="216408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5422772"/>
            <a:ext cx="5970270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2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Outputs</a:t>
            </a:r>
            <a:r>
              <a:rPr sz="1400" b="1" u="sng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 </a:t>
            </a:r>
            <a:r>
              <a:rPr sz="1400" b="1" u="sng" spc="-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DejaVu Sans"/>
                <a:cs typeface="DejaVu Sans"/>
                <a:hlinkClick r:id="rId4"/>
              </a:rPr>
              <a:t>(optional)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Describes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sz="1400" spc="-160" dirty="0">
                <a:solidFill>
                  <a:srgbClr val="444444"/>
                </a:solidFill>
                <a:latin typeface="DejaVu Sans"/>
                <a:cs typeface="DejaVu Sans"/>
              </a:rPr>
              <a:t>values </a:t>
            </a:r>
            <a:r>
              <a:rPr sz="1400" spc="-130" dirty="0">
                <a:solidFill>
                  <a:srgbClr val="444444"/>
                </a:solidFill>
                <a:latin typeface="DejaVu Sans"/>
                <a:cs typeface="DejaVu Sans"/>
              </a:rPr>
              <a:t>that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are </a:t>
            </a:r>
            <a:r>
              <a:rPr sz="1400" spc="-135" dirty="0">
                <a:solidFill>
                  <a:srgbClr val="444444"/>
                </a:solidFill>
                <a:latin typeface="DejaVu Sans"/>
                <a:cs typeface="DejaVu Sans"/>
              </a:rPr>
              <a:t>returned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whenever you </a:t>
            </a:r>
            <a:r>
              <a:rPr sz="1400" spc="-145" dirty="0">
                <a:solidFill>
                  <a:srgbClr val="444444"/>
                </a:solidFill>
                <a:latin typeface="DejaVu Sans"/>
                <a:cs typeface="DejaVu Sans"/>
              </a:rPr>
              <a:t>view </a:t>
            </a:r>
            <a:r>
              <a:rPr sz="1400" spc="-140" dirty="0">
                <a:solidFill>
                  <a:srgbClr val="444444"/>
                </a:solidFill>
                <a:latin typeface="DejaVu Sans"/>
                <a:cs typeface="DejaVu Sans"/>
              </a:rPr>
              <a:t>your </a:t>
            </a:r>
            <a:r>
              <a:rPr sz="1400" spc="-155" dirty="0">
                <a:solidFill>
                  <a:srgbClr val="444444"/>
                </a:solidFill>
                <a:latin typeface="DejaVu Sans"/>
                <a:cs typeface="DejaVu Sans"/>
              </a:rPr>
              <a:t>stack's</a:t>
            </a:r>
            <a:r>
              <a:rPr sz="1400" spc="4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400" spc="-125" dirty="0">
                <a:solidFill>
                  <a:srgbClr val="444444"/>
                </a:solidFill>
                <a:latin typeface="DejaVu Sans"/>
                <a:cs typeface="DejaVu Sans"/>
              </a:rPr>
              <a:t>properties.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6316345"/>
            <a:ext cx="6142990" cy="1140460"/>
          </a:xfrm>
          <a:prstGeom prst="rect">
            <a:avLst/>
          </a:prstGeom>
          <a:solidFill>
            <a:srgbClr val="EFEFEF"/>
          </a:solidFill>
          <a:ln w="9144">
            <a:solidFill>
              <a:srgbClr val="E0E0E8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60020" marR="5156835" indent="-60960">
              <a:lnSpc>
                <a:spcPct val="101000"/>
              </a:lnSpc>
              <a:spcBef>
                <a:spcPts val="570"/>
              </a:spcBef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"Outputs"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 </a:t>
            </a:r>
            <a:r>
              <a:rPr sz="1050" spc="-32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"InstanceID"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sz="1050" spc="-13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endParaRPr sz="1050">
              <a:latin typeface="DejaVu Sans"/>
              <a:cs typeface="DejaVu Sans"/>
            </a:endParaRPr>
          </a:p>
          <a:p>
            <a:pPr marL="220979" marR="4110990">
              <a:lnSpc>
                <a:spcPct val="101899"/>
              </a:lnSpc>
            </a:pP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"Description": </a:t>
            </a:r>
            <a:r>
              <a:rPr sz="1050" spc="-110" dirty="0">
                <a:solidFill>
                  <a:srgbClr val="444444"/>
                </a:solidFill>
                <a:latin typeface="DejaVu Sans"/>
                <a:cs typeface="DejaVu Sans"/>
              </a:rPr>
              <a:t>"The Instance </a:t>
            </a:r>
            <a:r>
              <a:rPr sz="1050" spc="-90" dirty="0">
                <a:solidFill>
                  <a:srgbClr val="444444"/>
                </a:solidFill>
                <a:latin typeface="DejaVu Sans"/>
                <a:cs typeface="DejaVu Sans"/>
              </a:rPr>
              <a:t>ID",  </a:t>
            </a:r>
            <a:r>
              <a:rPr sz="1050" spc="-100" dirty="0">
                <a:solidFill>
                  <a:srgbClr val="444444"/>
                </a:solidFill>
                <a:latin typeface="DejaVu Sans"/>
                <a:cs typeface="DejaVu Sans"/>
              </a:rPr>
              <a:t>"Value"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{</a:t>
            </a:r>
            <a:r>
              <a:rPr sz="1050" spc="-10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95" dirty="0">
                <a:solidFill>
                  <a:srgbClr val="444444"/>
                </a:solidFill>
                <a:latin typeface="DejaVu Sans"/>
                <a:cs typeface="DejaVu Sans"/>
              </a:rPr>
              <a:t>"Ref" </a:t>
            </a:r>
            <a:r>
              <a:rPr sz="1050" spc="-75" dirty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sz="1050" spc="-114" dirty="0">
                <a:solidFill>
                  <a:srgbClr val="444444"/>
                </a:solidFill>
                <a:latin typeface="DejaVu Sans"/>
                <a:cs typeface="DejaVu Sans"/>
              </a:rPr>
              <a:t>"EC2Instance"</a:t>
            </a:r>
            <a:r>
              <a:rPr sz="1050" spc="-200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160020">
              <a:lnSpc>
                <a:spcPct val="100000"/>
              </a:lnSpc>
              <a:spcBef>
                <a:spcPts val="20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  <a:p>
            <a:pPr marL="99060">
              <a:lnSpc>
                <a:spcPct val="100000"/>
              </a:lnSpc>
              <a:spcBef>
                <a:spcPts val="40"/>
              </a:spcBef>
            </a:pPr>
            <a:r>
              <a:rPr sz="1050" spc="-340" dirty="0">
                <a:solidFill>
                  <a:srgbClr val="444444"/>
                </a:solidFill>
                <a:latin typeface="DejaVu Sans"/>
                <a:cs typeface="DejaVu Sans"/>
              </a:rPr>
              <a:t>}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042160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2624073"/>
            <a:ext cx="5970905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2000" b="1" spc="-360" dirty="0">
                <a:latin typeface="DejaVu Sans"/>
                <a:cs typeface="DejaVu Sans"/>
              </a:rPr>
              <a:t>CLOUDFORMATION </a:t>
            </a:r>
            <a:r>
              <a:rPr sz="2000" b="1" spc="-390" dirty="0">
                <a:latin typeface="DejaVu Sans"/>
                <a:cs typeface="DejaVu Sans"/>
              </a:rPr>
              <a:t>SAMPLE</a:t>
            </a:r>
            <a:r>
              <a:rPr sz="2000" b="1" spc="-135" dirty="0">
                <a:latin typeface="DejaVu Sans"/>
                <a:cs typeface="DejaVu Sans"/>
              </a:rPr>
              <a:t> </a:t>
            </a:r>
            <a:r>
              <a:rPr sz="2000" b="1" spc="-375" dirty="0">
                <a:latin typeface="DejaVu Sans"/>
                <a:cs typeface="DejaVu Sans"/>
              </a:rPr>
              <a:t>TEMPLATE</a:t>
            </a:r>
            <a:endParaRPr sz="2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DejaVu Sans"/>
              <a:cs typeface="DejaVu Sans"/>
            </a:endParaRPr>
          </a:p>
          <a:p>
            <a:pPr marL="12700" marR="5080">
              <a:lnSpc>
                <a:spcPct val="102099"/>
              </a:lnSpc>
            </a:pP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75" dirty="0">
                <a:latin typeface="DejaVu Sans"/>
                <a:cs typeface="DejaVu Sans"/>
              </a:rPr>
              <a:t>can </a:t>
            </a:r>
            <a:r>
              <a:rPr sz="1400" spc="-140" dirty="0">
                <a:latin typeface="DejaVu Sans"/>
                <a:cs typeface="DejaVu Sans"/>
              </a:rPr>
              <a:t>download </a:t>
            </a:r>
            <a:r>
              <a:rPr sz="1400" spc="-175" dirty="0">
                <a:latin typeface="DejaVu Sans"/>
                <a:cs typeface="DejaVu Sans"/>
              </a:rPr>
              <a:t>sample </a:t>
            </a:r>
            <a:r>
              <a:rPr sz="1400" spc="-145" dirty="0">
                <a:latin typeface="DejaVu Sans"/>
                <a:cs typeface="DejaVu Sans"/>
              </a:rPr>
              <a:t>template </a:t>
            </a:r>
            <a:r>
              <a:rPr sz="1400" spc="-90" dirty="0">
                <a:latin typeface="DejaVu Sans"/>
                <a:cs typeface="DejaVu Sans"/>
              </a:rPr>
              <a:t>for </a:t>
            </a:r>
            <a:r>
              <a:rPr sz="1400" spc="-140" dirty="0">
                <a:latin typeface="DejaVu Sans"/>
                <a:cs typeface="DejaVu Sans"/>
              </a:rPr>
              <a:t>WordPress </a:t>
            </a:r>
            <a:r>
              <a:rPr sz="1400" spc="-80" dirty="0">
                <a:latin typeface="DejaVu Sans"/>
                <a:cs typeface="DejaVu Sans"/>
              </a:rPr>
              <a:t>Multi </a:t>
            </a:r>
            <a:r>
              <a:rPr sz="1400" spc="-225" dirty="0">
                <a:latin typeface="DejaVu Sans"/>
                <a:cs typeface="DejaVu Sans"/>
              </a:rPr>
              <a:t>AZ </a:t>
            </a:r>
            <a:r>
              <a:rPr sz="1400" spc="-125" dirty="0">
                <a:latin typeface="DejaVu Sans"/>
                <a:cs typeface="DejaVu Sans"/>
              </a:rPr>
              <a:t>installation </a:t>
            </a:r>
            <a:r>
              <a:rPr sz="1400" spc="-110" dirty="0">
                <a:latin typeface="DejaVu Sans"/>
                <a:cs typeface="DejaVu Sans"/>
              </a:rPr>
              <a:t>with </a:t>
            </a:r>
            <a:r>
              <a:rPr sz="1400" spc="-204" dirty="0">
                <a:latin typeface="DejaVu Sans"/>
                <a:cs typeface="DejaVu Sans"/>
              </a:rPr>
              <a:t>ELB  </a:t>
            </a:r>
            <a:r>
              <a:rPr sz="1400" spc="-170" dirty="0">
                <a:latin typeface="DejaVu Sans"/>
                <a:cs typeface="DejaVu Sans"/>
              </a:rPr>
              <a:t>and </a:t>
            </a:r>
            <a:r>
              <a:rPr sz="1400" spc="-145" dirty="0">
                <a:latin typeface="DejaVu Sans"/>
                <a:cs typeface="DejaVu Sans"/>
              </a:rPr>
              <a:t>Autoscaling</a:t>
            </a:r>
            <a:r>
              <a:rPr sz="1400" spc="-114" dirty="0">
                <a:latin typeface="DejaVu Sans"/>
                <a:cs typeface="DejaVu Sans"/>
              </a:rPr>
              <a:t> </a:t>
            </a:r>
            <a:r>
              <a:rPr sz="1400" spc="-140" dirty="0">
                <a:latin typeface="DejaVu Sans"/>
                <a:cs typeface="DejaVu Sans"/>
              </a:rPr>
              <a:t>configured.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1444625">
              <a:lnSpc>
                <a:spcPct val="102099"/>
              </a:lnSpc>
            </a:pPr>
            <a:r>
              <a:rPr sz="140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DejaVu Sans"/>
                <a:cs typeface="DejaVu Sans"/>
                <a:hlinkClick r:id="rId3"/>
              </a:rPr>
              <a:t>http://s3.amazonaws.com/cloudformation-templates-us-east- </a:t>
            </a:r>
            <a:r>
              <a:rPr sz="1400" spc="-135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4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DejaVu Sans"/>
                <a:cs typeface="DejaVu Sans"/>
                <a:hlinkClick r:id="rId3"/>
              </a:rPr>
              <a:t>1/WordPress_Multi_AZ.template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5080">
              <a:lnSpc>
                <a:spcPct val="101400"/>
              </a:lnSpc>
            </a:pPr>
            <a:r>
              <a:rPr sz="1400" spc="-175" dirty="0">
                <a:latin typeface="DejaVu Sans"/>
                <a:cs typeface="DejaVu Sans"/>
              </a:rPr>
              <a:t>Once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65" dirty="0">
                <a:latin typeface="DejaVu Sans"/>
                <a:cs typeface="DejaVu Sans"/>
              </a:rPr>
              <a:t>logged </a:t>
            </a:r>
            <a:r>
              <a:rPr sz="1400" spc="-110" dirty="0">
                <a:latin typeface="DejaVu Sans"/>
                <a:cs typeface="DejaVu Sans"/>
              </a:rPr>
              <a:t>in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AWS </a:t>
            </a:r>
            <a:r>
              <a:rPr sz="1400" spc="-160" dirty="0">
                <a:latin typeface="DejaVu Sans"/>
                <a:cs typeface="DejaVu Sans"/>
              </a:rPr>
              <a:t>Management </a:t>
            </a:r>
            <a:r>
              <a:rPr sz="1400" spc="-145" dirty="0">
                <a:latin typeface="DejaVu Sans"/>
                <a:cs typeface="DejaVu Sans"/>
              </a:rPr>
              <a:t>Console, create </a:t>
            </a:r>
            <a:r>
              <a:rPr sz="1400" spc="-190" dirty="0">
                <a:latin typeface="DejaVu Sans"/>
                <a:cs typeface="DejaVu Sans"/>
              </a:rPr>
              <a:t>a </a:t>
            </a:r>
            <a:r>
              <a:rPr sz="1400" spc="-180" dirty="0">
                <a:latin typeface="DejaVu Sans"/>
                <a:cs typeface="DejaVu Sans"/>
              </a:rPr>
              <a:t>key </a:t>
            </a:r>
            <a:r>
              <a:rPr sz="1400" spc="-125" dirty="0">
                <a:latin typeface="DejaVu Sans"/>
                <a:cs typeface="DejaVu Sans"/>
              </a:rPr>
              <a:t>pair from </a:t>
            </a:r>
            <a:r>
              <a:rPr sz="1400" spc="-210" dirty="0">
                <a:latin typeface="DejaVu Sans"/>
                <a:cs typeface="DejaVu Sans"/>
              </a:rPr>
              <a:t>EC2  </a:t>
            </a:r>
            <a:r>
              <a:rPr sz="1400" spc="-185" dirty="0">
                <a:latin typeface="DejaVu Sans"/>
                <a:cs typeface="DejaVu Sans"/>
              </a:rPr>
              <a:t>page </a:t>
            </a:r>
            <a:r>
              <a:rPr sz="1400" spc="-70" dirty="0">
                <a:latin typeface="DejaVu Sans"/>
                <a:cs typeface="DejaVu Sans"/>
              </a:rPr>
              <a:t>if </a:t>
            </a:r>
            <a:r>
              <a:rPr sz="1400" spc="-155" dirty="0">
                <a:latin typeface="DejaVu Sans"/>
                <a:cs typeface="DejaVu Sans"/>
              </a:rPr>
              <a:t>you </a:t>
            </a:r>
            <a:r>
              <a:rPr sz="1400" spc="-180" dirty="0">
                <a:latin typeface="DejaVu Sans"/>
                <a:cs typeface="DejaVu Sans"/>
              </a:rPr>
              <a:t>have </a:t>
            </a:r>
            <a:r>
              <a:rPr sz="1400" spc="-120" dirty="0">
                <a:latin typeface="DejaVu Sans"/>
                <a:cs typeface="DejaVu Sans"/>
              </a:rPr>
              <a:t>not </a:t>
            </a:r>
            <a:r>
              <a:rPr sz="1400" spc="-150" dirty="0">
                <a:latin typeface="DejaVu Sans"/>
                <a:cs typeface="DejaVu Sans"/>
              </a:rPr>
              <a:t>created</a:t>
            </a:r>
            <a:r>
              <a:rPr sz="1400" spc="-100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already.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5" dirty="0">
                <a:latin typeface="DejaVu Sans"/>
                <a:cs typeface="DejaVu Sans"/>
              </a:rPr>
              <a:t>Form Console </a:t>
            </a:r>
            <a:r>
              <a:rPr sz="1400" spc="-175" dirty="0">
                <a:latin typeface="DejaVu Sans"/>
                <a:cs typeface="DejaVu Sans"/>
              </a:rPr>
              <a:t>home </a:t>
            </a:r>
            <a:r>
              <a:rPr sz="1400" spc="-185" dirty="0">
                <a:latin typeface="DejaVu Sans"/>
                <a:cs typeface="DejaVu Sans"/>
              </a:rPr>
              <a:t>page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40" dirty="0">
                <a:latin typeface="DejaVu Sans"/>
                <a:cs typeface="DejaVu Sans"/>
              </a:rPr>
              <a:t>CloudFormation </a:t>
            </a:r>
            <a:r>
              <a:rPr sz="1400" spc="-150" dirty="0">
                <a:latin typeface="DejaVu Sans"/>
                <a:cs typeface="DejaVu Sans"/>
              </a:rPr>
              <a:t>under </a:t>
            </a:r>
            <a:r>
              <a:rPr sz="1400" spc="-160" dirty="0">
                <a:latin typeface="DejaVu Sans"/>
                <a:cs typeface="DejaVu Sans"/>
              </a:rPr>
              <a:t>Management</a:t>
            </a:r>
            <a:r>
              <a:rPr sz="1400" spc="35" dirty="0">
                <a:latin typeface="DejaVu Sans"/>
                <a:cs typeface="DejaVu Sans"/>
              </a:rPr>
              <a:t> </a:t>
            </a:r>
            <a:r>
              <a:rPr sz="1400" spc="-130" dirty="0">
                <a:latin typeface="DejaVu Sans"/>
                <a:cs typeface="DejaVu Sans"/>
              </a:rPr>
              <a:t>Tools.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437626"/>
            <a:ext cx="2299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Create </a:t>
            </a:r>
            <a:r>
              <a:rPr sz="1400" spc="-150" dirty="0">
                <a:latin typeface="DejaVu Sans"/>
                <a:cs typeface="DejaVu Sans"/>
              </a:rPr>
              <a:t>New</a:t>
            </a:r>
            <a:r>
              <a:rPr sz="1400" spc="-105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Stack.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658611"/>
            <a:ext cx="5943600" cy="2148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667506"/>
            <a:ext cx="5967730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next </a:t>
            </a:r>
            <a:r>
              <a:rPr sz="1400" spc="-185" dirty="0">
                <a:latin typeface="DejaVu Sans"/>
                <a:cs typeface="DejaVu Sans"/>
              </a:rPr>
              <a:t>page </a:t>
            </a:r>
            <a:r>
              <a:rPr sz="1400" spc="-150" dirty="0">
                <a:latin typeface="DejaVu Sans"/>
                <a:cs typeface="DejaVu Sans"/>
              </a:rPr>
              <a:t>under </a:t>
            </a: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190" dirty="0">
                <a:latin typeface="DejaVu Sans"/>
                <a:cs typeface="DejaVu Sans"/>
              </a:rPr>
              <a:t>a </a:t>
            </a:r>
            <a:r>
              <a:rPr sz="1400" spc="-150" dirty="0">
                <a:latin typeface="DejaVu Sans"/>
                <a:cs typeface="DejaVu Sans"/>
              </a:rPr>
              <a:t>template </a:t>
            </a:r>
            <a:r>
              <a:rPr sz="1400" spc="-130" dirty="0">
                <a:latin typeface="DejaVu Sans"/>
                <a:cs typeface="DejaVu Sans"/>
              </a:rPr>
              <a:t>from </a:t>
            </a:r>
            <a:r>
              <a:rPr sz="1400" spc="-135" dirty="0">
                <a:latin typeface="DejaVu Sans"/>
                <a:cs typeface="DejaVu Sans"/>
              </a:rPr>
              <a:t>the </a:t>
            </a:r>
            <a:r>
              <a:rPr sz="1400" spc="-130" dirty="0">
                <a:latin typeface="DejaVu Sans"/>
                <a:cs typeface="DejaVu Sans"/>
              </a:rPr>
              <a:t>drop </a:t>
            </a:r>
            <a:r>
              <a:rPr sz="1400" spc="-145" dirty="0">
                <a:latin typeface="DejaVu Sans"/>
                <a:cs typeface="DejaVu Sans"/>
              </a:rPr>
              <a:t>down </a:t>
            </a:r>
            <a:r>
              <a:rPr sz="1400" spc="-105" dirty="0">
                <a:latin typeface="DejaVu Sans"/>
                <a:cs typeface="DejaVu Sans"/>
              </a:rPr>
              <a:t>list </a:t>
            </a:r>
            <a:r>
              <a:rPr sz="1400" spc="-100" dirty="0">
                <a:latin typeface="DejaVu Sans"/>
                <a:cs typeface="DejaVu Sans"/>
              </a:rPr>
              <a:t>of </a:t>
            </a:r>
            <a:r>
              <a:rPr sz="1400" spc="-145" dirty="0">
                <a:latin typeface="DejaVu Sans"/>
                <a:cs typeface="DejaVu Sans"/>
              </a:rPr>
              <a:t>select </a:t>
            </a:r>
            <a:r>
              <a:rPr sz="1400" spc="-190" dirty="0">
                <a:latin typeface="DejaVu Sans"/>
                <a:cs typeface="DejaVu Sans"/>
              </a:rPr>
              <a:t>a  </a:t>
            </a:r>
            <a:r>
              <a:rPr sz="1400" spc="-170" dirty="0">
                <a:latin typeface="DejaVu Sans"/>
                <a:cs typeface="DejaVu Sans"/>
              </a:rPr>
              <a:t>sample </a:t>
            </a:r>
            <a:r>
              <a:rPr sz="1400" spc="-145" dirty="0">
                <a:latin typeface="DejaVu Sans"/>
                <a:cs typeface="DejaVu Sans"/>
              </a:rPr>
              <a:t>template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40" dirty="0">
                <a:latin typeface="DejaVu Sans"/>
                <a:cs typeface="DejaVu Sans"/>
              </a:rPr>
              <a:t>WordPress</a:t>
            </a:r>
            <a:r>
              <a:rPr sz="1400" spc="-70" dirty="0">
                <a:latin typeface="DejaVu Sans"/>
                <a:cs typeface="DejaVu Sans"/>
              </a:rPr>
              <a:t> </a:t>
            </a:r>
            <a:r>
              <a:rPr sz="1400" spc="-135" dirty="0">
                <a:latin typeface="DejaVu Sans"/>
                <a:cs typeface="DejaVu Sans"/>
              </a:rPr>
              <a:t>blog.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914005"/>
            <a:ext cx="2700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 </a:t>
            </a:r>
            <a:r>
              <a:rPr sz="1400" spc="-160" dirty="0">
                <a:latin typeface="DejaVu Sans"/>
                <a:cs typeface="DejaVu Sans"/>
              </a:rPr>
              <a:t>next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75" dirty="0">
                <a:latin typeface="DejaVu Sans"/>
                <a:cs typeface="DejaVu Sans"/>
              </a:rPr>
              <a:t>go </a:t>
            </a:r>
            <a:r>
              <a:rPr sz="1400" spc="-100" dirty="0">
                <a:latin typeface="DejaVu Sans"/>
                <a:cs typeface="DejaVu Sans"/>
              </a:rPr>
              <a:t>to </a:t>
            </a:r>
            <a:r>
              <a:rPr sz="1400" spc="-160" dirty="0">
                <a:latin typeface="DejaVu Sans"/>
                <a:cs typeface="DejaVu Sans"/>
              </a:rPr>
              <a:t>next</a:t>
            </a:r>
            <a:r>
              <a:rPr sz="1400" spc="-100" dirty="0">
                <a:latin typeface="DejaVu Sans"/>
                <a:cs typeface="DejaVu Sans"/>
              </a:rPr>
              <a:t> </a:t>
            </a:r>
            <a:r>
              <a:rPr sz="1400" spc="-170" dirty="0">
                <a:latin typeface="DejaVu Sans"/>
                <a:cs typeface="DejaVu Sans"/>
              </a:rPr>
              <a:t>page.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985" y="1542482"/>
            <a:ext cx="5889485" cy="192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929" y="4417597"/>
            <a:ext cx="5835070" cy="3300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444" y="2636520"/>
            <a:ext cx="5731509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5006467"/>
            <a:ext cx="4938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55" dirty="0">
                <a:latin typeface="DejaVu Sans"/>
                <a:cs typeface="DejaVu Sans"/>
              </a:rPr>
              <a:t>Specify </a:t>
            </a:r>
            <a:r>
              <a:rPr sz="1400" spc="-130" dirty="0">
                <a:latin typeface="DejaVu Sans"/>
                <a:cs typeface="DejaVu Sans"/>
              </a:rPr>
              <a:t>details, </a:t>
            </a:r>
            <a:r>
              <a:rPr sz="1400" spc="-145" dirty="0">
                <a:latin typeface="DejaVu Sans"/>
                <a:cs typeface="DejaVu Sans"/>
              </a:rPr>
              <a:t>specify </a:t>
            </a:r>
            <a:r>
              <a:rPr sz="1400" spc="-190" dirty="0">
                <a:latin typeface="DejaVu Sans"/>
                <a:cs typeface="DejaVu Sans"/>
              </a:rPr>
              <a:t>a </a:t>
            </a:r>
            <a:r>
              <a:rPr sz="1400" spc="-165" dirty="0">
                <a:latin typeface="DejaVu Sans"/>
                <a:cs typeface="DejaVu Sans"/>
              </a:rPr>
              <a:t>stack </a:t>
            </a:r>
            <a:r>
              <a:rPr sz="1400" spc="-190" dirty="0">
                <a:latin typeface="DejaVu Sans"/>
                <a:cs typeface="DejaVu Sans"/>
              </a:rPr>
              <a:t>name </a:t>
            </a:r>
            <a:r>
              <a:rPr sz="1400" spc="-145" dirty="0">
                <a:latin typeface="DejaVu Sans"/>
                <a:cs typeface="DejaVu Sans"/>
              </a:rPr>
              <a:t>under </a:t>
            </a:r>
            <a:r>
              <a:rPr sz="1400" spc="-165" dirty="0">
                <a:latin typeface="DejaVu Sans"/>
                <a:cs typeface="DejaVu Sans"/>
              </a:rPr>
              <a:t>stack </a:t>
            </a:r>
            <a:r>
              <a:rPr sz="1400" spc="-190" dirty="0">
                <a:latin typeface="DejaVu Sans"/>
                <a:cs typeface="DejaVu Sans"/>
              </a:rPr>
              <a:t>name</a:t>
            </a:r>
            <a:r>
              <a:rPr sz="1400" spc="-114" dirty="0">
                <a:latin typeface="DejaVu Sans"/>
                <a:cs typeface="DejaVu Sans"/>
              </a:rPr>
              <a:t> </a:t>
            </a:r>
            <a:r>
              <a:rPr sz="1400" spc="-140" dirty="0">
                <a:latin typeface="DejaVu Sans"/>
                <a:cs typeface="DejaVu Sans"/>
              </a:rPr>
              <a:t>text </a:t>
            </a:r>
            <a:r>
              <a:rPr sz="1400" spc="-110" dirty="0">
                <a:latin typeface="DejaVu Sans"/>
                <a:cs typeface="DejaVu Sans"/>
              </a:rPr>
              <a:t>field.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37985"/>
            <a:ext cx="56451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65" dirty="0">
                <a:latin typeface="DejaVu Sans"/>
                <a:cs typeface="DejaVu Sans"/>
              </a:rPr>
              <a:t>Then </a:t>
            </a:r>
            <a:r>
              <a:rPr sz="1400" spc="-145" dirty="0">
                <a:latin typeface="DejaVu Sans"/>
                <a:cs typeface="DejaVu Sans"/>
              </a:rPr>
              <a:t>under </a:t>
            </a:r>
            <a:r>
              <a:rPr sz="1400" spc="-150" dirty="0">
                <a:latin typeface="DejaVu Sans"/>
                <a:cs typeface="DejaVu Sans"/>
              </a:rPr>
              <a:t>Parameters </a:t>
            </a:r>
            <a:r>
              <a:rPr sz="1400" spc="-140" dirty="0">
                <a:latin typeface="DejaVu Sans"/>
                <a:cs typeface="DejaVu Sans"/>
              </a:rPr>
              <a:t>section </a:t>
            </a:r>
            <a:r>
              <a:rPr sz="1400" spc="-150" dirty="0">
                <a:latin typeface="DejaVu Sans"/>
                <a:cs typeface="DejaVu Sans"/>
              </a:rPr>
              <a:t>specify </a:t>
            </a:r>
            <a:r>
              <a:rPr sz="1400" spc="-110" dirty="0">
                <a:latin typeface="DejaVu Sans"/>
                <a:cs typeface="DejaVu Sans"/>
              </a:rPr>
              <a:t>all </a:t>
            </a:r>
            <a:r>
              <a:rPr sz="1400" spc="-130" dirty="0">
                <a:latin typeface="DejaVu Sans"/>
                <a:cs typeface="DejaVu Sans"/>
              </a:rPr>
              <a:t>required options </a:t>
            </a:r>
            <a:r>
              <a:rPr sz="1400" spc="-140" dirty="0">
                <a:latin typeface="DejaVu Sans"/>
                <a:cs typeface="DejaVu Sans"/>
              </a:rPr>
              <a:t>then </a:t>
            </a:r>
            <a:r>
              <a:rPr sz="1400" spc="-155" dirty="0">
                <a:latin typeface="DejaVu Sans"/>
                <a:cs typeface="DejaVu Sans"/>
              </a:rPr>
              <a:t>choose</a:t>
            </a:r>
            <a:r>
              <a:rPr sz="1400" spc="-75" dirty="0">
                <a:latin typeface="DejaVu Sans"/>
                <a:cs typeface="DejaVu Sans"/>
              </a:rPr>
              <a:t> </a:t>
            </a:r>
            <a:r>
              <a:rPr sz="1400" spc="-140" dirty="0">
                <a:latin typeface="DejaVu Sans"/>
                <a:cs typeface="DejaVu Sans"/>
              </a:rPr>
              <a:t>Next.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508760"/>
            <a:ext cx="5943600" cy="5034280"/>
            <a:chOff x="914400" y="914400"/>
            <a:chExt cx="5943600" cy="5034280"/>
          </a:xfrm>
        </p:grpSpPr>
        <p:sp>
          <p:nvSpPr>
            <p:cNvPr id="6" name="object 6"/>
            <p:cNvSpPr/>
            <p:nvPr/>
          </p:nvSpPr>
          <p:spPr>
            <a:xfrm>
              <a:off x="914400" y="914400"/>
              <a:ext cx="5943600" cy="3084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4866766"/>
              <a:ext cx="5943600" cy="10814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1188</Words>
  <Application>Microsoft Office PowerPoint</Application>
  <PresentationFormat>Custom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AWS CLOUDFORMATION</vt:lpstr>
      <vt:lpstr>Slide 2</vt:lpstr>
      <vt:lpstr>AWS CLOUDFORMATION ANATOMY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Training</dc:title>
  <dc:subject>Selection Criteria and Profiles</dc:subject>
  <dc:creator>Dheeresh Bajpai</dc:creator>
  <cp:lastModifiedBy>godwill</cp:lastModifiedBy>
  <cp:revision>1</cp:revision>
  <dcterms:created xsi:type="dcterms:W3CDTF">2020-04-26T00:06:18Z</dcterms:created>
  <dcterms:modified xsi:type="dcterms:W3CDTF">2020-04-26T00:48:15Z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2020-04-26T00:00:00Z</vt:filetime>
  </property>
</Properties>
</file>