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9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" y="1342021"/>
            <a:ext cx="69951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algn="r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17. </a:t>
            </a:r>
            <a:r>
              <a:rPr sz="4400" dirty="0"/>
              <a:t>VIRTUAL PRIVATE </a:t>
            </a:r>
            <a:r>
              <a:rPr sz="4400" spc="-5" dirty="0"/>
              <a:t>CLOUD</a:t>
            </a:r>
            <a:r>
              <a:rPr sz="4400" spc="-105" dirty="0"/>
              <a:t> </a:t>
            </a:r>
            <a:r>
              <a:rPr sz="4400" spc="-5" dirty="0"/>
              <a:t>(VPC)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910841"/>
            <a:ext cx="5971540" cy="676655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9525" algn="just">
              <a:lnSpc>
                <a:spcPct val="91800"/>
              </a:lnSpc>
              <a:spcBef>
                <a:spcPts val="240"/>
              </a:spcBef>
            </a:pP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virtual private cloud (VPC) is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virtual network that closely resembles </a:t>
            </a:r>
            <a:r>
              <a:rPr sz="1400" dirty="0">
                <a:latin typeface="Bell MT"/>
                <a:cs typeface="Bell MT"/>
              </a:rPr>
              <a:t>a  </a:t>
            </a:r>
            <a:r>
              <a:rPr sz="1400" spc="-5" dirty="0">
                <a:latin typeface="Bell MT"/>
                <a:cs typeface="Bell MT"/>
              </a:rPr>
              <a:t>traditional network </a:t>
            </a:r>
            <a:r>
              <a:rPr sz="1400" dirty="0">
                <a:latin typeface="Bell MT"/>
                <a:cs typeface="Bell MT"/>
              </a:rPr>
              <a:t>that you'd operate </a:t>
            </a:r>
            <a:r>
              <a:rPr sz="1400" spc="-5" dirty="0">
                <a:latin typeface="Bell MT"/>
                <a:cs typeface="Bell MT"/>
              </a:rPr>
              <a:t>in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own data </a:t>
            </a:r>
            <a:r>
              <a:rPr sz="1400" dirty="0">
                <a:latin typeface="Bell MT"/>
                <a:cs typeface="Bell MT"/>
              </a:rPr>
              <a:t>centre, </a:t>
            </a:r>
            <a:r>
              <a:rPr sz="1400" spc="-5" dirty="0">
                <a:latin typeface="Bell MT"/>
                <a:cs typeface="Bell MT"/>
              </a:rPr>
              <a:t>with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benefits  </a:t>
            </a:r>
            <a:r>
              <a:rPr sz="1400" dirty="0">
                <a:latin typeface="Bell MT"/>
                <a:cs typeface="Bell MT"/>
              </a:rPr>
              <a:t>of </a:t>
            </a:r>
            <a:r>
              <a:rPr sz="1400" spc="-5" dirty="0">
                <a:latin typeface="Bell MT"/>
                <a:cs typeface="Bell MT"/>
              </a:rPr>
              <a:t>using the </a:t>
            </a:r>
            <a:r>
              <a:rPr sz="1400" dirty="0">
                <a:latin typeface="Bell MT"/>
                <a:cs typeface="Bell MT"/>
              </a:rPr>
              <a:t>scalable </a:t>
            </a:r>
            <a:r>
              <a:rPr sz="1400" spc="-5" dirty="0">
                <a:latin typeface="Bell MT"/>
                <a:cs typeface="Bell MT"/>
              </a:rPr>
              <a:t>infrastructure of Amazon Web Services</a:t>
            </a:r>
            <a:r>
              <a:rPr sz="1400" spc="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(AWS).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Bell MT"/>
              <a:cs typeface="Bell MT"/>
            </a:endParaRPr>
          </a:p>
          <a:p>
            <a:pPr marL="12700" marR="8255">
              <a:lnSpc>
                <a:spcPts val="1560"/>
              </a:lnSpc>
            </a:pPr>
            <a:r>
              <a:rPr sz="1400" spc="-5" dirty="0">
                <a:latin typeface="Bell MT"/>
                <a:cs typeface="Bell MT"/>
              </a:rPr>
              <a:t>Amazon Virtual </a:t>
            </a:r>
            <a:r>
              <a:rPr sz="1400" dirty="0">
                <a:latin typeface="Bell MT"/>
                <a:cs typeface="Bell MT"/>
              </a:rPr>
              <a:t>Private </a:t>
            </a:r>
            <a:r>
              <a:rPr sz="1400" spc="-5" dirty="0">
                <a:latin typeface="Bell MT"/>
                <a:cs typeface="Bell MT"/>
              </a:rPr>
              <a:t>Cloud </a:t>
            </a:r>
            <a:r>
              <a:rPr sz="1400" dirty="0">
                <a:latin typeface="Bell MT"/>
                <a:cs typeface="Bell MT"/>
              </a:rPr>
              <a:t>(Amazon </a:t>
            </a:r>
            <a:r>
              <a:rPr sz="1400" spc="-5" dirty="0">
                <a:latin typeface="Bell MT"/>
                <a:cs typeface="Bell MT"/>
              </a:rPr>
              <a:t>VPC) enables </a:t>
            </a:r>
            <a:r>
              <a:rPr sz="1400" dirty="0">
                <a:latin typeface="Bell MT"/>
                <a:cs typeface="Bell MT"/>
              </a:rPr>
              <a:t>you to </a:t>
            </a:r>
            <a:r>
              <a:rPr sz="1400" spc="-5" dirty="0">
                <a:latin typeface="Bell MT"/>
                <a:cs typeface="Bell MT"/>
              </a:rPr>
              <a:t>launch Amazon  </a:t>
            </a:r>
            <a:r>
              <a:rPr sz="1400" dirty="0">
                <a:latin typeface="Bell MT"/>
                <a:cs typeface="Bell MT"/>
              </a:rPr>
              <a:t>Web Services </a:t>
            </a:r>
            <a:r>
              <a:rPr sz="1400" spc="-5" dirty="0">
                <a:latin typeface="Bell MT"/>
                <a:cs typeface="Bell MT"/>
              </a:rPr>
              <a:t>(AWS) resources into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virtual network that you've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defined.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Bell MT"/>
              <a:cs typeface="Bel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create </a:t>
            </a:r>
            <a:r>
              <a:rPr sz="1400" spc="-5" dirty="0">
                <a:latin typeface="Bell MT"/>
                <a:cs typeface="Bell MT"/>
              </a:rPr>
              <a:t>isolated networks for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applications </a:t>
            </a:r>
            <a:r>
              <a:rPr sz="1400" dirty="0">
                <a:latin typeface="Bell MT"/>
                <a:cs typeface="Bell MT"/>
              </a:rPr>
              <a:t>or</a:t>
            </a:r>
            <a:r>
              <a:rPr sz="1400" spc="-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clients.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450" dirty="0">
              <a:latin typeface="Bell MT"/>
              <a:cs typeface="Bell MT"/>
            </a:endParaRPr>
          </a:p>
          <a:p>
            <a:pPr marL="12700" marR="5080" algn="just">
              <a:lnSpc>
                <a:spcPct val="92000"/>
              </a:lnSpc>
            </a:pPr>
            <a:r>
              <a:rPr sz="1400" b="1" dirty="0">
                <a:latin typeface="Bell MT"/>
                <a:cs typeface="Bell MT"/>
              </a:rPr>
              <a:t>VPC: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i="1" spc="-5" dirty="0">
                <a:latin typeface="Bell MT"/>
                <a:cs typeface="Bell MT"/>
              </a:rPr>
              <a:t>virtual private cloud </a:t>
            </a:r>
            <a:r>
              <a:rPr sz="1400" spc="-5" dirty="0">
                <a:latin typeface="Bell MT"/>
                <a:cs typeface="Bell MT"/>
              </a:rPr>
              <a:t>(VPC) is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virtual network dedicated </a:t>
            </a:r>
            <a:r>
              <a:rPr sz="1400" dirty="0">
                <a:latin typeface="Bell MT"/>
                <a:cs typeface="Bell MT"/>
              </a:rPr>
              <a:t>to your AWS  account. It </a:t>
            </a:r>
            <a:r>
              <a:rPr sz="1400" spc="-5" dirty="0">
                <a:latin typeface="Bell MT"/>
                <a:cs typeface="Bell MT"/>
              </a:rPr>
              <a:t>is logically isolated from other virtual networks in </a:t>
            </a:r>
            <a:r>
              <a:rPr sz="1400" dirty="0">
                <a:latin typeface="Bell MT"/>
                <a:cs typeface="Bell MT"/>
              </a:rPr>
              <a:t>the AWS cloud.  </a:t>
            </a: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launch </a:t>
            </a:r>
            <a:r>
              <a:rPr sz="1400" dirty="0">
                <a:latin typeface="Bell MT"/>
                <a:cs typeface="Bell MT"/>
              </a:rPr>
              <a:t>your AWS </a:t>
            </a:r>
            <a:r>
              <a:rPr sz="1400" spc="-5" dirty="0">
                <a:latin typeface="Bell MT"/>
                <a:cs typeface="Bell MT"/>
              </a:rPr>
              <a:t>resources, such </a:t>
            </a:r>
            <a:r>
              <a:rPr sz="1400" dirty="0">
                <a:latin typeface="Bell MT"/>
                <a:cs typeface="Bell MT"/>
              </a:rPr>
              <a:t>as </a:t>
            </a:r>
            <a:r>
              <a:rPr sz="1400" spc="-5" dirty="0">
                <a:latin typeface="Bell MT"/>
                <a:cs typeface="Bell MT"/>
              </a:rPr>
              <a:t>Amazon </a:t>
            </a:r>
            <a:r>
              <a:rPr sz="1400" dirty="0">
                <a:latin typeface="Bell MT"/>
                <a:cs typeface="Bell MT"/>
              </a:rPr>
              <a:t>EC2 </a:t>
            </a:r>
            <a:r>
              <a:rPr sz="1400" spc="-5" dirty="0">
                <a:latin typeface="Bell MT"/>
                <a:cs typeface="Bell MT"/>
              </a:rPr>
              <a:t>instances, into </a:t>
            </a:r>
            <a:r>
              <a:rPr sz="1400" dirty="0">
                <a:latin typeface="Bell MT"/>
                <a:cs typeface="Bell MT"/>
              </a:rPr>
              <a:t>your  </a:t>
            </a:r>
            <a:r>
              <a:rPr sz="1400" spc="-5" dirty="0">
                <a:latin typeface="Bell MT"/>
                <a:cs typeface="Bell MT"/>
              </a:rPr>
              <a:t>VPC. 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configure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VPC; </a:t>
            </a:r>
            <a:r>
              <a:rPr sz="1400" dirty="0">
                <a:latin typeface="Bell MT"/>
                <a:cs typeface="Bell MT"/>
              </a:rPr>
              <a:t>you can select </a:t>
            </a:r>
            <a:r>
              <a:rPr sz="1400" spc="-5" dirty="0">
                <a:latin typeface="Bell MT"/>
                <a:cs typeface="Bell MT"/>
              </a:rPr>
              <a:t>its </a:t>
            </a:r>
            <a:r>
              <a:rPr sz="1400" dirty="0">
                <a:latin typeface="Bell MT"/>
                <a:cs typeface="Bell MT"/>
              </a:rPr>
              <a:t>IP address </a:t>
            </a:r>
            <a:r>
              <a:rPr sz="1400" spc="-5" dirty="0">
                <a:latin typeface="Bell MT"/>
                <a:cs typeface="Bell MT"/>
              </a:rPr>
              <a:t>range, </a:t>
            </a:r>
            <a:r>
              <a:rPr sz="1400" dirty="0">
                <a:latin typeface="Bell MT"/>
                <a:cs typeface="Bell MT"/>
              </a:rPr>
              <a:t>create  </a:t>
            </a:r>
            <a:r>
              <a:rPr sz="1400" spc="-5" dirty="0">
                <a:latin typeface="Bell MT"/>
                <a:cs typeface="Bell MT"/>
              </a:rPr>
              <a:t>subnets, and configure route tables, network gateways, </a:t>
            </a:r>
            <a:r>
              <a:rPr sz="1400" dirty="0">
                <a:latin typeface="Bell MT"/>
                <a:cs typeface="Bell MT"/>
              </a:rPr>
              <a:t>and </a:t>
            </a:r>
            <a:r>
              <a:rPr sz="1400" spc="-5" dirty="0">
                <a:latin typeface="Bell MT"/>
                <a:cs typeface="Bell MT"/>
              </a:rPr>
              <a:t>security</a:t>
            </a:r>
            <a:r>
              <a:rPr sz="1400" spc="6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settings.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Bell MT"/>
              <a:cs typeface="Bell MT"/>
            </a:endParaRPr>
          </a:p>
          <a:p>
            <a:pPr marL="12700" marR="6350" algn="just">
              <a:lnSpc>
                <a:spcPct val="91900"/>
              </a:lnSpc>
            </a:pPr>
            <a:r>
              <a:rPr sz="1400" b="1" spc="-5" dirty="0">
                <a:latin typeface="Bell MT"/>
                <a:cs typeface="Bell MT"/>
              </a:rPr>
              <a:t>Subnet: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i="1" dirty="0">
                <a:latin typeface="Bell MT"/>
                <a:cs typeface="Bell MT"/>
              </a:rPr>
              <a:t>subnet </a:t>
            </a:r>
            <a:r>
              <a:rPr sz="1400" spc="-5" dirty="0">
                <a:latin typeface="Bell MT"/>
                <a:cs typeface="Bell MT"/>
              </a:rPr>
              <a:t>is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range </a:t>
            </a:r>
            <a:r>
              <a:rPr sz="1400" dirty="0">
                <a:latin typeface="Bell MT"/>
                <a:cs typeface="Bell MT"/>
              </a:rPr>
              <a:t>of IP </a:t>
            </a:r>
            <a:r>
              <a:rPr sz="1400" spc="-5" dirty="0">
                <a:latin typeface="Bell MT"/>
                <a:cs typeface="Bell MT"/>
              </a:rPr>
              <a:t>addresses in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VPC. 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launch AWS  </a:t>
            </a:r>
            <a:r>
              <a:rPr sz="1400" dirty="0">
                <a:latin typeface="Bell MT"/>
                <a:cs typeface="Bell MT"/>
              </a:rPr>
              <a:t>resources </a:t>
            </a:r>
            <a:r>
              <a:rPr sz="1400" spc="-5" dirty="0">
                <a:latin typeface="Bell MT"/>
                <a:cs typeface="Bell MT"/>
              </a:rPr>
              <a:t>into </a:t>
            </a:r>
            <a:r>
              <a:rPr sz="1400" dirty="0">
                <a:latin typeface="Bell MT"/>
                <a:cs typeface="Bell MT"/>
              </a:rPr>
              <a:t>a subnet </a:t>
            </a:r>
            <a:r>
              <a:rPr sz="1400" spc="-5" dirty="0">
                <a:latin typeface="Bell MT"/>
                <a:cs typeface="Bell MT"/>
              </a:rPr>
              <a:t>that </a:t>
            </a:r>
            <a:r>
              <a:rPr sz="1400" dirty="0">
                <a:latin typeface="Bell MT"/>
                <a:cs typeface="Bell MT"/>
              </a:rPr>
              <a:t>you select. </a:t>
            </a:r>
            <a:r>
              <a:rPr sz="1400" spc="-5" dirty="0">
                <a:latin typeface="Bell MT"/>
                <a:cs typeface="Bell MT"/>
              </a:rPr>
              <a:t>Use </a:t>
            </a:r>
            <a:r>
              <a:rPr sz="1400" dirty="0">
                <a:latin typeface="Bell MT"/>
                <a:cs typeface="Bell MT"/>
              </a:rPr>
              <a:t>a public </a:t>
            </a:r>
            <a:r>
              <a:rPr sz="1400" spc="-5" dirty="0">
                <a:latin typeface="Bell MT"/>
                <a:cs typeface="Bell MT"/>
              </a:rPr>
              <a:t>subnet for </a:t>
            </a:r>
            <a:r>
              <a:rPr sz="1400" dirty="0">
                <a:latin typeface="Bell MT"/>
                <a:cs typeface="Bell MT"/>
              </a:rPr>
              <a:t>resources </a:t>
            </a:r>
            <a:r>
              <a:rPr sz="1400" spc="-5" dirty="0">
                <a:latin typeface="Bell MT"/>
                <a:cs typeface="Bell MT"/>
              </a:rPr>
              <a:t>that  must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connected </a:t>
            </a:r>
            <a:r>
              <a:rPr sz="1400" spc="-10" dirty="0">
                <a:latin typeface="Bell MT"/>
                <a:cs typeface="Bell MT"/>
              </a:rPr>
              <a:t>to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Internet, </a:t>
            </a:r>
            <a:r>
              <a:rPr sz="1400" dirty="0">
                <a:latin typeface="Bell MT"/>
                <a:cs typeface="Bell MT"/>
              </a:rPr>
              <a:t>and a </a:t>
            </a:r>
            <a:r>
              <a:rPr sz="1400" spc="-5" dirty="0">
                <a:latin typeface="Bell MT"/>
                <a:cs typeface="Bell MT"/>
              </a:rPr>
              <a:t>private subnet for </a:t>
            </a:r>
            <a:r>
              <a:rPr sz="1400" dirty="0">
                <a:latin typeface="Bell MT"/>
                <a:cs typeface="Bell MT"/>
              </a:rPr>
              <a:t>resources </a:t>
            </a:r>
            <a:r>
              <a:rPr sz="1400" spc="-5" dirty="0">
                <a:latin typeface="Bell MT"/>
                <a:cs typeface="Bell MT"/>
              </a:rPr>
              <a:t>that won't 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connected to </a:t>
            </a:r>
            <a:r>
              <a:rPr sz="1400" dirty="0">
                <a:latin typeface="Bell MT"/>
                <a:cs typeface="Bell MT"/>
              </a:rPr>
              <a:t>the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Internet.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Bell MT"/>
              <a:cs typeface="Bell MT"/>
            </a:endParaRPr>
          </a:p>
          <a:p>
            <a:pPr marL="12700" marR="5080">
              <a:lnSpc>
                <a:spcPts val="1550"/>
              </a:lnSpc>
            </a:pPr>
            <a:r>
              <a:rPr sz="1400" b="1" spc="-5" dirty="0">
                <a:latin typeface="Bell MT"/>
                <a:cs typeface="Bell MT"/>
              </a:rPr>
              <a:t>Route Table: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i="1" spc="-5" dirty="0">
                <a:latin typeface="Bell MT"/>
                <a:cs typeface="Bell MT"/>
              </a:rPr>
              <a:t>route table </a:t>
            </a:r>
            <a:r>
              <a:rPr sz="1400" spc="-5" dirty="0">
                <a:latin typeface="Bell MT"/>
                <a:cs typeface="Bell MT"/>
              </a:rPr>
              <a:t>contains </a:t>
            </a:r>
            <a:r>
              <a:rPr sz="1400" dirty="0">
                <a:latin typeface="Bell MT"/>
                <a:cs typeface="Bell MT"/>
              </a:rPr>
              <a:t>a set of rules, </a:t>
            </a:r>
            <a:r>
              <a:rPr sz="1400" spc="-5" dirty="0">
                <a:latin typeface="Bell MT"/>
                <a:cs typeface="Bell MT"/>
              </a:rPr>
              <a:t>called </a:t>
            </a:r>
            <a:r>
              <a:rPr sz="1400" i="1" spc="-5" dirty="0">
                <a:latin typeface="Bell MT"/>
                <a:cs typeface="Bell MT"/>
              </a:rPr>
              <a:t>routes</a:t>
            </a:r>
            <a:r>
              <a:rPr sz="1400" spc="-5" dirty="0">
                <a:latin typeface="Bell MT"/>
                <a:cs typeface="Bell MT"/>
              </a:rPr>
              <a:t>, that are used </a:t>
            </a:r>
            <a:r>
              <a:rPr sz="1400" dirty="0">
                <a:latin typeface="Bell MT"/>
                <a:cs typeface="Bell MT"/>
              </a:rPr>
              <a:t>to  </a:t>
            </a:r>
            <a:r>
              <a:rPr sz="1400" spc="-5" dirty="0">
                <a:latin typeface="Bell MT"/>
                <a:cs typeface="Bell MT"/>
              </a:rPr>
              <a:t>determine </a:t>
            </a:r>
            <a:r>
              <a:rPr sz="1400" dirty="0">
                <a:latin typeface="Bell MT"/>
                <a:cs typeface="Bell MT"/>
              </a:rPr>
              <a:t>where </a:t>
            </a:r>
            <a:r>
              <a:rPr sz="1400" spc="-5" dirty="0">
                <a:latin typeface="Bell MT"/>
                <a:cs typeface="Bell MT"/>
              </a:rPr>
              <a:t>network traffic is</a:t>
            </a:r>
            <a:r>
              <a:rPr sz="140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directed.</a:t>
            </a:r>
            <a:endParaRPr sz="1400" dirty="0">
              <a:latin typeface="Bell MT"/>
              <a:cs typeface="Bell MT"/>
            </a:endParaRPr>
          </a:p>
          <a:p>
            <a:pPr marL="12700">
              <a:lnSpc>
                <a:spcPts val="1440"/>
              </a:lnSpc>
            </a:pPr>
            <a:r>
              <a:rPr sz="1400" spc="-5" dirty="0">
                <a:latin typeface="Bell MT"/>
                <a:cs typeface="Bell MT"/>
              </a:rPr>
              <a:t>Each subnet in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 must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associated with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route </a:t>
            </a:r>
            <a:r>
              <a:rPr sz="1400" spc="-10" dirty="0">
                <a:latin typeface="Bell MT"/>
                <a:cs typeface="Bell MT"/>
              </a:rPr>
              <a:t>table;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table</a:t>
            </a:r>
            <a:r>
              <a:rPr sz="1400" spc="5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controls</a:t>
            </a:r>
            <a:endParaRPr sz="1400" dirty="0">
              <a:latin typeface="Bell MT"/>
              <a:cs typeface="Bell MT"/>
            </a:endParaRPr>
          </a:p>
          <a:p>
            <a:pPr marL="12700" marR="8255">
              <a:lnSpc>
                <a:spcPts val="1550"/>
              </a:lnSpc>
              <a:spcBef>
                <a:spcPts val="95"/>
              </a:spcBef>
            </a:pP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routing for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subnet.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subnet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10" dirty="0">
                <a:latin typeface="Bell MT"/>
                <a:cs typeface="Bell MT"/>
              </a:rPr>
              <a:t>only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associated with one route table </a:t>
            </a:r>
            <a:r>
              <a:rPr sz="1400" spc="-10" dirty="0">
                <a:latin typeface="Bell MT"/>
                <a:cs typeface="Bell MT"/>
              </a:rPr>
              <a:t>at 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time, </a:t>
            </a:r>
            <a:r>
              <a:rPr sz="1400" dirty="0">
                <a:latin typeface="Bell MT"/>
                <a:cs typeface="Bell MT"/>
              </a:rPr>
              <a:t>but you can </a:t>
            </a:r>
            <a:r>
              <a:rPr sz="1400" spc="-5" dirty="0">
                <a:latin typeface="Bell MT"/>
                <a:cs typeface="Bell MT"/>
              </a:rPr>
              <a:t>associate multiple subnets with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same route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table.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Bell MT"/>
              <a:cs typeface="Bell MT"/>
            </a:endParaRPr>
          </a:p>
          <a:p>
            <a:pPr marL="12700" marR="5715" algn="just">
              <a:lnSpc>
                <a:spcPct val="91900"/>
              </a:lnSpc>
            </a:pPr>
            <a:r>
              <a:rPr sz="1400" b="1" spc="-5" dirty="0">
                <a:latin typeface="Bell MT"/>
                <a:cs typeface="Bell MT"/>
              </a:rPr>
              <a:t>Internet Gateway: </a:t>
            </a:r>
            <a:r>
              <a:rPr sz="1400" spc="-5" dirty="0">
                <a:latin typeface="Bell MT"/>
                <a:cs typeface="Bell MT"/>
              </a:rPr>
              <a:t>An Internet gateway is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horizontally scaled, redundant, and  </a:t>
            </a:r>
            <a:r>
              <a:rPr sz="1400" dirty="0">
                <a:latin typeface="Bell MT"/>
                <a:cs typeface="Bell MT"/>
              </a:rPr>
              <a:t>highly </a:t>
            </a:r>
            <a:r>
              <a:rPr sz="1400" spc="-5" dirty="0">
                <a:latin typeface="Bell MT"/>
                <a:cs typeface="Bell MT"/>
              </a:rPr>
              <a:t>available VPC component that allows communication between instances in 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 </a:t>
            </a:r>
            <a:r>
              <a:rPr sz="1400" dirty="0">
                <a:latin typeface="Bell MT"/>
                <a:cs typeface="Bell MT"/>
              </a:rPr>
              <a:t>and the </a:t>
            </a:r>
            <a:r>
              <a:rPr sz="1400" spc="-5" dirty="0">
                <a:latin typeface="Bell MT"/>
                <a:cs typeface="Bell MT"/>
              </a:rPr>
              <a:t>Internet. </a:t>
            </a:r>
            <a:r>
              <a:rPr sz="1400" dirty="0">
                <a:latin typeface="Bell MT"/>
                <a:cs typeface="Bell MT"/>
              </a:rPr>
              <a:t>It </a:t>
            </a:r>
            <a:r>
              <a:rPr sz="1400" spc="-5" dirty="0">
                <a:latin typeface="Bell MT"/>
                <a:cs typeface="Bell MT"/>
              </a:rPr>
              <a:t>therefore imposes no availability risks </a:t>
            </a:r>
            <a:r>
              <a:rPr sz="1400" dirty="0">
                <a:latin typeface="Bell MT"/>
                <a:cs typeface="Bell MT"/>
              </a:rPr>
              <a:t>or  </a:t>
            </a:r>
            <a:r>
              <a:rPr sz="1400" spc="-5" dirty="0">
                <a:latin typeface="Bell MT"/>
                <a:cs typeface="Bell MT"/>
              </a:rPr>
              <a:t>bandwidth constraints </a:t>
            </a:r>
            <a:r>
              <a:rPr sz="1400" dirty="0">
                <a:latin typeface="Bell MT"/>
                <a:cs typeface="Bell MT"/>
              </a:rPr>
              <a:t>on your </a:t>
            </a:r>
            <a:r>
              <a:rPr sz="1400" spc="-5" dirty="0">
                <a:latin typeface="Bell MT"/>
                <a:cs typeface="Bell MT"/>
              </a:rPr>
              <a:t>network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traffic.</a:t>
            </a:r>
            <a:endParaRPr sz="1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450" dirty="0">
              <a:latin typeface="Bell MT"/>
              <a:cs typeface="Bell MT"/>
            </a:endParaRPr>
          </a:p>
          <a:p>
            <a:pPr marL="12700" marR="6350" algn="just">
              <a:lnSpc>
                <a:spcPct val="92100"/>
              </a:lnSpc>
            </a:pPr>
            <a:r>
              <a:rPr sz="1400" b="1" dirty="0">
                <a:latin typeface="Bell MT"/>
                <a:cs typeface="Bell MT"/>
              </a:rPr>
              <a:t>An </a:t>
            </a:r>
            <a:r>
              <a:rPr sz="1400" b="1" spc="-5" dirty="0">
                <a:latin typeface="Bell MT"/>
                <a:cs typeface="Bell MT"/>
              </a:rPr>
              <a:t>Internet gateway serves two purposes: </a:t>
            </a:r>
            <a:r>
              <a:rPr sz="1400" spc="-5" dirty="0">
                <a:latin typeface="Bell MT"/>
                <a:cs typeface="Bell MT"/>
              </a:rPr>
              <a:t>to provide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target in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  route tables for Internet-routable traffic, </a:t>
            </a:r>
            <a:r>
              <a:rPr sz="1400" dirty="0">
                <a:latin typeface="Bell MT"/>
                <a:cs typeface="Bell MT"/>
              </a:rPr>
              <a:t>and to </a:t>
            </a:r>
            <a:r>
              <a:rPr sz="1400" spc="-5" dirty="0">
                <a:latin typeface="Bell MT"/>
                <a:cs typeface="Bell MT"/>
              </a:rPr>
              <a:t>perform network </a:t>
            </a:r>
            <a:r>
              <a:rPr sz="1400" dirty="0">
                <a:latin typeface="Bell MT"/>
                <a:cs typeface="Bell MT"/>
              </a:rPr>
              <a:t>address  </a:t>
            </a:r>
            <a:r>
              <a:rPr sz="1400" spc="-5" dirty="0">
                <a:latin typeface="Bell MT"/>
                <a:cs typeface="Bell MT"/>
              </a:rPr>
              <a:t>translation (NAT) </a:t>
            </a:r>
            <a:r>
              <a:rPr sz="1400" dirty="0">
                <a:latin typeface="Bell MT"/>
                <a:cs typeface="Bell MT"/>
              </a:rPr>
              <a:t>for </a:t>
            </a:r>
            <a:r>
              <a:rPr sz="1400" spc="-5" dirty="0">
                <a:latin typeface="Bell MT"/>
                <a:cs typeface="Bell MT"/>
              </a:rPr>
              <a:t>instances that </a:t>
            </a:r>
            <a:r>
              <a:rPr sz="1400" dirty="0">
                <a:latin typeface="Bell MT"/>
                <a:cs typeface="Bell MT"/>
              </a:rPr>
              <a:t>have been </a:t>
            </a:r>
            <a:r>
              <a:rPr sz="1400" spc="-5" dirty="0">
                <a:latin typeface="Bell MT"/>
                <a:cs typeface="Bell MT"/>
              </a:rPr>
              <a:t>assigned public </a:t>
            </a:r>
            <a:r>
              <a:rPr sz="1400" dirty="0">
                <a:latin typeface="Bell MT"/>
                <a:cs typeface="Bell MT"/>
              </a:rPr>
              <a:t>IP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addresses.</a:t>
            </a:r>
            <a:endParaRPr sz="1400" dirty="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902084"/>
            <a:ext cx="5970905" cy="8280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1900"/>
              </a:lnSpc>
              <a:spcBef>
                <a:spcPts val="240"/>
              </a:spcBef>
            </a:pPr>
            <a:r>
              <a:rPr sz="1400" b="1" spc="-5" dirty="0">
                <a:latin typeface="Bell MT"/>
                <a:cs typeface="Bell MT"/>
              </a:rPr>
              <a:t>Network </a:t>
            </a:r>
            <a:r>
              <a:rPr sz="1400" b="1" dirty="0">
                <a:latin typeface="Bell MT"/>
                <a:cs typeface="Bell MT"/>
              </a:rPr>
              <a:t>ACLs: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i="1" dirty="0">
                <a:latin typeface="Bell MT"/>
                <a:cs typeface="Bell MT"/>
              </a:rPr>
              <a:t>network </a:t>
            </a:r>
            <a:r>
              <a:rPr sz="1400" i="1" spc="-5" dirty="0">
                <a:latin typeface="Bell MT"/>
                <a:cs typeface="Bell MT"/>
              </a:rPr>
              <a:t>access control list (ACL) </a:t>
            </a:r>
            <a:r>
              <a:rPr sz="1400" spc="-5" dirty="0">
                <a:latin typeface="Bell MT"/>
                <a:cs typeface="Bell MT"/>
              </a:rPr>
              <a:t>is </a:t>
            </a:r>
            <a:r>
              <a:rPr sz="1400" dirty="0">
                <a:latin typeface="Bell MT"/>
                <a:cs typeface="Bell MT"/>
              </a:rPr>
              <a:t>an optional </a:t>
            </a:r>
            <a:r>
              <a:rPr sz="1400" spc="-5" dirty="0">
                <a:latin typeface="Bell MT"/>
                <a:cs typeface="Bell MT"/>
              </a:rPr>
              <a:t>layer </a:t>
            </a:r>
            <a:r>
              <a:rPr sz="1400" dirty="0">
                <a:latin typeface="Bell MT"/>
                <a:cs typeface="Bell MT"/>
              </a:rPr>
              <a:t>of security  </a:t>
            </a:r>
            <a:r>
              <a:rPr sz="1400" spc="-5" dirty="0">
                <a:latin typeface="Bell MT"/>
                <a:cs typeface="Bell MT"/>
              </a:rPr>
              <a:t>for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VPC that </a:t>
            </a:r>
            <a:r>
              <a:rPr sz="1400" dirty="0">
                <a:latin typeface="Bell MT"/>
                <a:cs typeface="Bell MT"/>
              </a:rPr>
              <a:t>acts as a </a:t>
            </a:r>
            <a:r>
              <a:rPr sz="1400" spc="-5" dirty="0">
                <a:latin typeface="Bell MT"/>
                <a:cs typeface="Bell MT"/>
              </a:rPr>
              <a:t>firewall for controlling traffic in </a:t>
            </a:r>
            <a:r>
              <a:rPr sz="1400" dirty="0">
                <a:latin typeface="Bell MT"/>
                <a:cs typeface="Bell MT"/>
              </a:rPr>
              <a:t>and out of </a:t>
            </a:r>
            <a:r>
              <a:rPr sz="1400" spc="-5" dirty="0">
                <a:latin typeface="Bell MT"/>
                <a:cs typeface="Bell MT"/>
              </a:rPr>
              <a:t>one </a:t>
            </a:r>
            <a:r>
              <a:rPr sz="1400" dirty="0">
                <a:latin typeface="Bell MT"/>
                <a:cs typeface="Bell MT"/>
              </a:rPr>
              <a:t>or  </a:t>
            </a:r>
            <a:r>
              <a:rPr sz="1400" spc="-5" dirty="0">
                <a:latin typeface="Bell MT"/>
                <a:cs typeface="Bell MT"/>
              </a:rPr>
              <a:t>more subnets. You might </a:t>
            </a:r>
            <a:r>
              <a:rPr sz="1400" dirty="0">
                <a:latin typeface="Bell MT"/>
                <a:cs typeface="Bell MT"/>
              </a:rPr>
              <a:t>set </a:t>
            </a:r>
            <a:r>
              <a:rPr sz="1400" spc="-5" dirty="0">
                <a:latin typeface="Bell MT"/>
                <a:cs typeface="Bell MT"/>
              </a:rPr>
              <a:t>up network </a:t>
            </a:r>
            <a:r>
              <a:rPr sz="1400" dirty="0">
                <a:latin typeface="Bell MT"/>
                <a:cs typeface="Bell MT"/>
              </a:rPr>
              <a:t>ACLs </a:t>
            </a:r>
            <a:r>
              <a:rPr sz="1400" spc="-5" dirty="0">
                <a:latin typeface="Bell MT"/>
                <a:cs typeface="Bell MT"/>
              </a:rPr>
              <a:t>with </a:t>
            </a:r>
            <a:r>
              <a:rPr sz="1400" dirty="0">
                <a:latin typeface="Bell MT"/>
                <a:cs typeface="Bell MT"/>
              </a:rPr>
              <a:t>rules similar </a:t>
            </a:r>
            <a:r>
              <a:rPr sz="1400" spc="-5" dirty="0">
                <a:latin typeface="Bell MT"/>
                <a:cs typeface="Bell MT"/>
              </a:rPr>
              <a:t>to </a:t>
            </a:r>
            <a:r>
              <a:rPr sz="1400" dirty="0">
                <a:latin typeface="Bell MT"/>
                <a:cs typeface="Bell MT"/>
              </a:rPr>
              <a:t>your security  </a:t>
            </a:r>
            <a:r>
              <a:rPr sz="1400" spc="-5" dirty="0">
                <a:latin typeface="Bell MT"/>
                <a:cs typeface="Bell MT"/>
              </a:rPr>
              <a:t>groups in order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add an additional layer </a:t>
            </a:r>
            <a:r>
              <a:rPr sz="1400" dirty="0">
                <a:latin typeface="Bell MT"/>
                <a:cs typeface="Bell MT"/>
              </a:rPr>
              <a:t>of security to your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VPC.</a:t>
            </a:r>
            <a:endParaRPr sz="1400">
              <a:latin typeface="Bell MT"/>
              <a:cs typeface="Bel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8316" y="3114426"/>
          <a:ext cx="6542405" cy="4657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572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Bell MT"/>
                          <a:cs typeface="Bell MT"/>
                        </a:rPr>
                        <a:t>Scenario</a:t>
                      </a:r>
                      <a:endParaRPr sz="1100" dirty="0">
                        <a:latin typeface="Bell MT"/>
                        <a:cs typeface="Bel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solidFill>
                            <a:srgbClr val="333333"/>
                          </a:solidFill>
                          <a:latin typeface="Bell MT"/>
                          <a:cs typeface="Bell MT"/>
                        </a:rPr>
                        <a:t>Usage</a:t>
                      </a:r>
                      <a:endParaRPr sz="1100">
                        <a:latin typeface="Bell MT"/>
                        <a:cs typeface="Bel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73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Scenario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1: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r>
                        <a:rPr sz="1200" spc="-3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Your instances run in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private,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isolated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section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of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the AWS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cloud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66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Single Public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Subnet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direct access to the</a:t>
                      </a:r>
                      <a:r>
                        <a:rPr sz="1200" spc="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Internet.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Scenario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2: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latin typeface="Bell MT"/>
                          <a:cs typeface="Bell MT"/>
                        </a:rPr>
                        <a:t>In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addition to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containing a public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subnet, this configuration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adds a</a:t>
                      </a:r>
                      <a:r>
                        <a:rPr sz="1200" spc="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Public and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subnet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whose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instances are not addressable from the Internet. Instances</a:t>
                      </a:r>
                      <a:r>
                        <a:rPr sz="1200" spc="4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in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Subnets (NAT)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the private subnet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can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establish outbound connections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to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the Internet</a:t>
                      </a:r>
                      <a:r>
                        <a:rPr sz="1200" spc="4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via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the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public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subnet using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Network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Address Translation</a:t>
                      </a:r>
                      <a:r>
                        <a:rPr sz="1200" spc="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(NAT).</a:t>
                      </a:r>
                      <a:endParaRPr sz="1200" dirty="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025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Scenario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3: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Bell MT"/>
                          <a:cs typeface="Bell MT"/>
                        </a:rPr>
                        <a:t>This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configuration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adds an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IPsec Virtual Private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Network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(VPN)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Public and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Bell MT"/>
                          <a:cs typeface="Bell MT"/>
                        </a:rPr>
                        <a:t>connection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between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your Amazon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and your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data center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-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effectively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Subnets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and</a:t>
                      </a:r>
                      <a:r>
                        <a:rPr sz="1200" spc="-1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Hardware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extending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your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data center to the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cloud while also providing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direct access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to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3621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VPN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Access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the Internet for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public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subnet instances in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your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Amazon</a:t>
                      </a:r>
                      <a:r>
                        <a:rPr sz="1200" spc="2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VPC.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024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Scenario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4: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VPC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with</a:t>
                      </a:r>
                      <a:r>
                        <a:rPr sz="1200" spc="-3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Your instances run in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private,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isolated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section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of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the AWS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cloud with</a:t>
                      </a:r>
                      <a:r>
                        <a:rPr sz="1200" spc="-2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Private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Subnet Only</a:t>
                      </a:r>
                      <a:r>
                        <a:rPr sz="1200" spc="-5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and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private subnet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whose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instances are not addressable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from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the Internet.</a:t>
                      </a:r>
                      <a:r>
                        <a:rPr sz="1200" spc="2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You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Hardware VPN</a:t>
                      </a:r>
                      <a:r>
                        <a:rPr sz="1200" spc="-15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Access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Bell MT"/>
                          <a:cs typeface="Bell MT"/>
                        </a:rPr>
                        <a:t>can connect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this private subnet to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your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corporate data center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via an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IPsec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Bell MT"/>
                          <a:cs typeface="Bell MT"/>
                        </a:rPr>
                        <a:t>Virtual Private </a:t>
                      </a:r>
                      <a:r>
                        <a:rPr sz="1200" dirty="0">
                          <a:latin typeface="Bell MT"/>
                          <a:cs typeface="Bell MT"/>
                        </a:rPr>
                        <a:t>Network </a:t>
                      </a:r>
                      <a:r>
                        <a:rPr sz="1200" spc="-5" dirty="0">
                          <a:latin typeface="Bell MT"/>
                          <a:cs typeface="Bell MT"/>
                        </a:rPr>
                        <a:t>(VPN)</a:t>
                      </a:r>
                      <a:r>
                        <a:rPr sz="1200" spc="-20" dirty="0">
                          <a:latin typeface="Bell MT"/>
                          <a:cs typeface="Bell MT"/>
                        </a:rPr>
                        <a:t> </a:t>
                      </a:r>
                      <a:r>
                        <a:rPr sz="1200" spc="-10" dirty="0">
                          <a:latin typeface="Bell MT"/>
                          <a:cs typeface="Bell MT"/>
                        </a:rPr>
                        <a:t>tunnel.</a:t>
                      </a:r>
                      <a:endParaRPr sz="1200">
                        <a:latin typeface="Bell MT"/>
                        <a:cs typeface="Bel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648</Words>
  <Application>Microsoft Office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Bell MT</vt:lpstr>
      <vt:lpstr>Calibri</vt:lpstr>
      <vt:lpstr>Constantia</vt:lpstr>
      <vt:lpstr>Times New Roman</vt:lpstr>
      <vt:lpstr>Wingdings 2</vt:lpstr>
      <vt:lpstr>Flow</vt:lpstr>
      <vt:lpstr>17. VIRTUAL PRIVATE CLOUD (VPC)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 VIRTUAL PRIVATE CLOUD (VPC)</dc:title>
  <dc:creator>Windows User</dc:creator>
  <cp:lastModifiedBy>Godwill Ngwanah</cp:lastModifiedBy>
  <cp:revision>3</cp:revision>
  <dcterms:created xsi:type="dcterms:W3CDTF">2020-04-25T22:17:57Z</dcterms:created>
  <dcterms:modified xsi:type="dcterms:W3CDTF">2022-06-14T22:29:34Z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