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346" y="-750"/>
      </p:cViewPr>
      <p:guideLst>
        <p:guide orient="horz" pos="288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3390" y="2011680"/>
            <a:ext cx="6673901" cy="26822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3390" y="4735186"/>
            <a:ext cx="6676492" cy="25704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341122"/>
            <a:ext cx="1748790" cy="764391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341122"/>
            <a:ext cx="5116830" cy="7643919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9" y="1931213"/>
            <a:ext cx="660654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99" y="3966841"/>
            <a:ext cx="6606540" cy="221424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721030"/>
            <a:ext cx="3434160" cy="96705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48272" y="2727645"/>
            <a:ext cx="3435509" cy="96043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8620" y="3688080"/>
            <a:ext cx="3434160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688080"/>
            <a:ext cx="3435509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7059930" cy="1676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754383"/>
            <a:ext cx="233172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2930" y="2458720"/>
            <a:ext cx="2331720" cy="670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38792" y="2458720"/>
            <a:ext cx="4344988" cy="6705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90890" y="1625180"/>
            <a:ext cx="446913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803514" y="7860995"/>
            <a:ext cx="13213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726262"/>
            <a:ext cx="1880921" cy="232117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" y="4148885"/>
            <a:ext cx="1878330" cy="319633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5620" y="9322647"/>
            <a:ext cx="518160" cy="5355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962924" y="1759292"/>
            <a:ext cx="3925062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8097" y="8531013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724275" y="9122411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8097" y="-10478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24275" y="-10477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88620" y="2838704"/>
            <a:ext cx="6995160" cy="6437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66950" y="9322647"/>
            <a:ext cx="284988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736080" y="9322647"/>
            <a:ext cx="6477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6165" y="296865"/>
            <a:ext cx="7803466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5418539"/>
            <a:ext cx="5981700" cy="1191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7819602"/>
            <a:ext cx="5981700" cy="1200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01" y="1242022"/>
            <a:ext cx="605376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US" sz="3600" b="1" spc="-10" dirty="0">
                <a:solidFill>
                  <a:srgbClr val="6F2F9F"/>
                </a:solidFill>
              </a:rPr>
              <a:t>21. </a:t>
            </a:r>
            <a:r>
              <a:rPr sz="3600" b="1" spc="-10" dirty="0">
                <a:solidFill>
                  <a:srgbClr val="6F2F9F"/>
                </a:solidFill>
              </a:rPr>
              <a:t>BOOT </a:t>
            </a:r>
            <a:r>
              <a:rPr sz="3600" b="1" spc="-5" dirty="0">
                <a:solidFill>
                  <a:srgbClr val="6F2F9F"/>
                </a:solidFill>
              </a:rPr>
              <a:t>STRAPPING (USER</a:t>
            </a:r>
            <a:r>
              <a:rPr sz="3600" b="1" spc="-20" dirty="0">
                <a:solidFill>
                  <a:srgbClr val="6F2F9F"/>
                </a:solidFill>
              </a:rPr>
              <a:t> </a:t>
            </a:r>
            <a:r>
              <a:rPr sz="3600" b="1" spc="-5" dirty="0">
                <a:solidFill>
                  <a:srgbClr val="6F2F9F"/>
                </a:solidFill>
              </a:rPr>
              <a:t>DATA)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005" y="2398223"/>
            <a:ext cx="5840095" cy="269528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325120">
              <a:lnSpc>
                <a:spcPct val="92500"/>
              </a:lnSpc>
              <a:spcBef>
                <a:spcPts val="229"/>
              </a:spcBef>
            </a:pPr>
            <a:r>
              <a:rPr sz="1400" dirty="0">
                <a:latin typeface="Bell MT"/>
                <a:cs typeface="Bell MT"/>
              </a:rPr>
              <a:t>When you </a:t>
            </a:r>
            <a:r>
              <a:rPr sz="1400" spc="-5" dirty="0">
                <a:latin typeface="Bell MT"/>
                <a:cs typeface="Bell MT"/>
              </a:rPr>
              <a:t>launch </a:t>
            </a:r>
            <a:r>
              <a:rPr sz="1400" dirty="0">
                <a:latin typeface="Bell MT"/>
                <a:cs typeface="Bell MT"/>
              </a:rPr>
              <a:t>an </a:t>
            </a:r>
            <a:r>
              <a:rPr sz="1400" spc="-5" dirty="0">
                <a:latin typeface="Bell MT"/>
                <a:cs typeface="Bell MT"/>
              </a:rPr>
              <a:t>instance in </a:t>
            </a:r>
            <a:r>
              <a:rPr sz="1400" dirty="0">
                <a:latin typeface="Bell MT"/>
                <a:cs typeface="Bell MT"/>
              </a:rPr>
              <a:t>Amazon </a:t>
            </a:r>
            <a:r>
              <a:rPr sz="1400" spc="-5" dirty="0">
                <a:latin typeface="Bell MT"/>
                <a:cs typeface="Bell MT"/>
              </a:rPr>
              <a:t>EC2, </a:t>
            </a:r>
            <a:r>
              <a:rPr sz="1400" dirty="0">
                <a:latin typeface="Bell MT"/>
                <a:cs typeface="Bell MT"/>
              </a:rPr>
              <a:t>you </a:t>
            </a:r>
            <a:r>
              <a:rPr sz="1400" spc="-5" dirty="0">
                <a:latin typeface="Bell MT"/>
                <a:cs typeface="Bell MT"/>
              </a:rPr>
              <a:t>have the option of  passing user data </a:t>
            </a:r>
            <a:r>
              <a:rPr sz="1400" dirty="0">
                <a:latin typeface="Bell MT"/>
                <a:cs typeface="Bell MT"/>
              </a:rPr>
              <a:t>to the </a:t>
            </a:r>
            <a:r>
              <a:rPr sz="1400" spc="-5" dirty="0">
                <a:latin typeface="Bell MT"/>
                <a:cs typeface="Bell MT"/>
              </a:rPr>
              <a:t>instance </a:t>
            </a:r>
            <a:r>
              <a:rPr sz="1400" dirty="0">
                <a:latin typeface="Bell MT"/>
                <a:cs typeface="Bell MT"/>
              </a:rPr>
              <a:t>that can be </a:t>
            </a:r>
            <a:r>
              <a:rPr sz="1400" spc="-5" dirty="0">
                <a:latin typeface="Bell MT"/>
                <a:cs typeface="Bell MT"/>
              </a:rPr>
              <a:t>used </a:t>
            </a:r>
            <a:r>
              <a:rPr sz="1400" dirty="0">
                <a:latin typeface="Bell MT"/>
                <a:cs typeface="Bell MT"/>
              </a:rPr>
              <a:t>to perform </a:t>
            </a:r>
            <a:r>
              <a:rPr sz="1400" spc="-5" dirty="0">
                <a:latin typeface="Bell MT"/>
                <a:cs typeface="Bell MT"/>
              </a:rPr>
              <a:t>common  automated configuration tasks </a:t>
            </a:r>
            <a:r>
              <a:rPr sz="1400" dirty="0">
                <a:latin typeface="Bell MT"/>
                <a:cs typeface="Bell MT"/>
              </a:rPr>
              <a:t>and even </a:t>
            </a:r>
            <a:r>
              <a:rPr sz="1400" spc="-5" dirty="0">
                <a:latin typeface="Bell MT"/>
                <a:cs typeface="Bell MT"/>
              </a:rPr>
              <a:t>run scripts after the instance</a:t>
            </a:r>
            <a:r>
              <a:rPr sz="1400" spc="7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starts.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550"/>
              </a:lnSpc>
            </a:pPr>
            <a:r>
              <a:rPr sz="1400" spc="-5" dirty="0">
                <a:latin typeface="Bell MT"/>
                <a:cs typeface="Bell MT"/>
              </a:rPr>
              <a:t>You </a:t>
            </a:r>
            <a:r>
              <a:rPr sz="1400" dirty="0">
                <a:latin typeface="Bell MT"/>
                <a:cs typeface="Bell MT"/>
              </a:rPr>
              <a:t>can also </a:t>
            </a:r>
            <a:r>
              <a:rPr sz="1400" spc="-5" dirty="0">
                <a:latin typeface="Bell MT"/>
                <a:cs typeface="Bell MT"/>
              </a:rPr>
              <a:t>pass this data into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launch wizard </a:t>
            </a:r>
            <a:r>
              <a:rPr sz="1400" dirty="0">
                <a:latin typeface="Bell MT"/>
                <a:cs typeface="Bell MT"/>
              </a:rPr>
              <a:t>as </a:t>
            </a:r>
            <a:r>
              <a:rPr sz="1400" spc="-5" dirty="0">
                <a:latin typeface="Bell MT"/>
                <a:cs typeface="Bell MT"/>
              </a:rPr>
              <a:t>plain text, as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file (this is  useful for launching instances via </a:t>
            </a:r>
            <a:r>
              <a:rPr sz="1400" dirty="0">
                <a:latin typeface="Bell MT"/>
                <a:cs typeface="Bell MT"/>
              </a:rPr>
              <a:t>the command </a:t>
            </a:r>
            <a:r>
              <a:rPr sz="1400" spc="-5" dirty="0">
                <a:latin typeface="Bell MT"/>
                <a:cs typeface="Bell MT"/>
              </a:rPr>
              <a:t>line tools), or </a:t>
            </a:r>
            <a:r>
              <a:rPr sz="1400" dirty="0">
                <a:latin typeface="Bell MT"/>
                <a:cs typeface="Bell MT"/>
              </a:rPr>
              <a:t>as </a:t>
            </a:r>
            <a:r>
              <a:rPr sz="1400" spc="-5" dirty="0">
                <a:latin typeface="Bell MT"/>
                <a:cs typeface="Bell MT"/>
              </a:rPr>
              <a:t>base64-encoded  </a:t>
            </a:r>
            <a:r>
              <a:rPr sz="1400" dirty="0">
                <a:latin typeface="Bell MT"/>
                <a:cs typeface="Bell MT"/>
              </a:rPr>
              <a:t>text </a:t>
            </a:r>
            <a:r>
              <a:rPr sz="1400" spc="-5" dirty="0">
                <a:latin typeface="Bell MT"/>
                <a:cs typeface="Bell MT"/>
              </a:rPr>
              <a:t>(for API</a:t>
            </a:r>
            <a:r>
              <a:rPr sz="1400" spc="-2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calls).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60020">
              <a:lnSpc>
                <a:spcPts val="1560"/>
              </a:lnSpc>
            </a:pPr>
            <a:r>
              <a:rPr sz="1400" spc="-5" dirty="0">
                <a:latin typeface="Bell MT"/>
                <a:cs typeface="Bell MT"/>
              </a:rPr>
              <a:t>Navigate to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b="1" spc="-5" dirty="0">
                <a:latin typeface="Bell MT"/>
                <a:cs typeface="Bell MT"/>
              </a:rPr>
              <a:t>EC2 dashboard </a:t>
            </a:r>
            <a:r>
              <a:rPr sz="1400" spc="-5" dirty="0">
                <a:latin typeface="Bell MT"/>
                <a:cs typeface="Bell MT"/>
              </a:rPr>
              <a:t>from the </a:t>
            </a:r>
            <a:r>
              <a:rPr sz="1400" dirty="0">
                <a:latin typeface="Bell MT"/>
                <a:cs typeface="Bell MT"/>
              </a:rPr>
              <a:t>AWS Console and </a:t>
            </a:r>
            <a:r>
              <a:rPr sz="1400" spc="-5" dirty="0">
                <a:latin typeface="Bell MT"/>
                <a:cs typeface="Bell MT"/>
              </a:rPr>
              <a:t>select </a:t>
            </a:r>
            <a:r>
              <a:rPr sz="1400" b="1" spc="-5" dirty="0">
                <a:latin typeface="Bell MT"/>
                <a:cs typeface="Bell MT"/>
              </a:rPr>
              <a:t>Instances</a:t>
            </a:r>
            <a:r>
              <a:rPr sz="1400" spc="-5" dirty="0">
                <a:latin typeface="Bell MT"/>
                <a:cs typeface="Bell MT"/>
              </a:rPr>
              <a:t>,  located in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left </a:t>
            </a:r>
            <a:r>
              <a:rPr sz="1400" dirty="0">
                <a:latin typeface="Bell MT"/>
                <a:cs typeface="Bell MT"/>
              </a:rPr>
              <a:t>bar </a:t>
            </a:r>
            <a:r>
              <a:rPr sz="1400" spc="-5" dirty="0">
                <a:latin typeface="Bell MT"/>
                <a:cs typeface="Bell MT"/>
              </a:rPr>
              <a:t>under</a:t>
            </a:r>
            <a:r>
              <a:rPr sz="1400" spc="-10" dirty="0">
                <a:latin typeface="Bell MT"/>
                <a:cs typeface="Bell MT"/>
              </a:rPr>
              <a:t> </a:t>
            </a:r>
            <a:r>
              <a:rPr sz="1400" b="1" spc="-5" dirty="0">
                <a:latin typeface="Bell MT"/>
                <a:cs typeface="Bell MT"/>
              </a:rPr>
              <a:t>INSTANCES.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Bell MT"/>
                <a:cs typeface="Bell MT"/>
              </a:rPr>
              <a:t>Choose </a:t>
            </a:r>
            <a:r>
              <a:rPr sz="1400" b="1" spc="-5" dirty="0">
                <a:latin typeface="Bell MT"/>
                <a:cs typeface="Bell MT"/>
              </a:rPr>
              <a:t>Launch Instance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create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new</a:t>
            </a:r>
            <a:r>
              <a:rPr sz="1400" spc="-3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instance.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978480"/>
            <a:ext cx="5259070" cy="4238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25"/>
              </a:lnSpc>
              <a:spcBef>
                <a:spcPts val="105"/>
              </a:spcBef>
            </a:pPr>
            <a:r>
              <a:rPr sz="1400" dirty="0">
                <a:latin typeface="Bell MT"/>
                <a:cs typeface="Bell MT"/>
              </a:rPr>
              <a:t>Choose </a:t>
            </a:r>
            <a:r>
              <a:rPr sz="1400" b="1" spc="-5" dirty="0">
                <a:latin typeface="Bell MT"/>
                <a:cs typeface="Bell MT"/>
              </a:rPr>
              <a:t>Amazon Linux </a:t>
            </a:r>
            <a:r>
              <a:rPr sz="1400" b="1" dirty="0">
                <a:latin typeface="Bell MT"/>
                <a:cs typeface="Bell MT"/>
              </a:rPr>
              <a:t>AMI </a:t>
            </a:r>
            <a:r>
              <a:rPr sz="1400" spc="-5" dirty="0">
                <a:latin typeface="Bell MT"/>
                <a:cs typeface="Bell MT"/>
              </a:rPr>
              <a:t>from </a:t>
            </a:r>
            <a:r>
              <a:rPr sz="1400" b="1" spc="-5" dirty="0">
                <a:latin typeface="Bell MT"/>
                <a:cs typeface="Bell MT"/>
              </a:rPr>
              <a:t>choose </a:t>
            </a:r>
            <a:r>
              <a:rPr sz="1400" b="1" dirty="0">
                <a:latin typeface="Bell MT"/>
                <a:cs typeface="Bell MT"/>
              </a:rPr>
              <a:t>an Amazon </a:t>
            </a:r>
            <a:r>
              <a:rPr sz="1400" b="1" spc="-5" dirty="0">
                <a:latin typeface="Bell MT"/>
                <a:cs typeface="Bell MT"/>
              </a:rPr>
              <a:t>Machine</a:t>
            </a:r>
            <a:r>
              <a:rPr sz="1400" b="1" spc="-15" dirty="0">
                <a:latin typeface="Bell MT"/>
                <a:cs typeface="Bell MT"/>
              </a:rPr>
              <a:t> </a:t>
            </a:r>
            <a:r>
              <a:rPr sz="1400" b="1" spc="-5" dirty="0">
                <a:latin typeface="Bell MT"/>
                <a:cs typeface="Bell MT"/>
              </a:rPr>
              <a:t>Image</a:t>
            </a:r>
            <a:endParaRPr sz="1400">
              <a:latin typeface="Bell MT"/>
              <a:cs typeface="Bell MT"/>
            </a:endParaRPr>
          </a:p>
          <a:p>
            <a:pPr marL="12700">
              <a:lnSpc>
                <a:spcPts val="1625"/>
              </a:lnSpc>
            </a:pPr>
            <a:r>
              <a:rPr sz="1400" spc="-5" dirty="0">
                <a:latin typeface="Bell MT"/>
                <a:cs typeface="Bell MT"/>
              </a:rPr>
              <a:t>dashboard click on</a:t>
            </a:r>
            <a:r>
              <a:rPr sz="1400" spc="5" dirty="0">
                <a:latin typeface="Bell MT"/>
                <a:cs typeface="Bell MT"/>
              </a:rPr>
              <a:t> </a:t>
            </a:r>
            <a:r>
              <a:rPr sz="1400" b="1" spc="-5" dirty="0">
                <a:latin typeface="Bell MT"/>
                <a:cs typeface="Bell MT"/>
              </a:rPr>
              <a:t>select.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9386731"/>
            <a:ext cx="5792470" cy="44306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54"/>
              </a:spcBef>
            </a:pPr>
            <a:r>
              <a:rPr sz="1400" dirty="0">
                <a:latin typeface="Bell MT"/>
                <a:cs typeface="Bell MT"/>
              </a:rPr>
              <a:t>Choose </a:t>
            </a:r>
            <a:r>
              <a:rPr sz="1400" spc="-5" dirty="0">
                <a:latin typeface="Bell MT"/>
                <a:cs typeface="Bell MT"/>
              </a:rPr>
              <a:t>instance </a:t>
            </a:r>
            <a:r>
              <a:rPr sz="1400" dirty="0">
                <a:latin typeface="Bell MT"/>
                <a:cs typeface="Bell MT"/>
              </a:rPr>
              <a:t>type </a:t>
            </a:r>
            <a:r>
              <a:rPr sz="1400" spc="-5" dirty="0">
                <a:latin typeface="Bell MT"/>
                <a:cs typeface="Bell MT"/>
              </a:rPr>
              <a:t>from the </a:t>
            </a:r>
            <a:r>
              <a:rPr sz="1400" b="1" dirty="0">
                <a:latin typeface="Bell MT"/>
                <a:cs typeface="Bell MT"/>
              </a:rPr>
              <a:t>Choose an Instance </a:t>
            </a:r>
            <a:r>
              <a:rPr sz="1400" b="1" spc="-5" dirty="0">
                <a:latin typeface="Bell MT"/>
                <a:cs typeface="Bell MT"/>
              </a:rPr>
              <a:t>Type </a:t>
            </a:r>
            <a:r>
              <a:rPr sz="1400" spc="-5" dirty="0">
                <a:latin typeface="Bell MT"/>
                <a:cs typeface="Bell MT"/>
              </a:rPr>
              <a:t>dashboard, then click  </a:t>
            </a:r>
            <a:r>
              <a:rPr sz="1400" dirty="0">
                <a:latin typeface="Bell MT"/>
                <a:cs typeface="Bell MT"/>
              </a:rPr>
              <a:t>on</a:t>
            </a:r>
            <a:r>
              <a:rPr sz="1400" spc="-10" dirty="0">
                <a:latin typeface="Bell MT"/>
                <a:cs typeface="Bell MT"/>
              </a:rPr>
              <a:t> </a:t>
            </a:r>
            <a:r>
              <a:rPr sz="1400" dirty="0">
                <a:latin typeface="Bell MT"/>
                <a:cs typeface="Bell MT"/>
              </a:rPr>
              <a:t>Next.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4116452"/>
            <a:ext cx="5621655" cy="44306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54"/>
              </a:spcBef>
            </a:pPr>
            <a:r>
              <a:rPr sz="1400" spc="-5" dirty="0">
                <a:latin typeface="Bell MT"/>
                <a:cs typeface="Bell MT"/>
              </a:rPr>
              <a:t>Expand </a:t>
            </a:r>
            <a:r>
              <a:rPr sz="1400" b="1" spc="-5" dirty="0">
                <a:latin typeface="Bell MT"/>
                <a:cs typeface="Bell MT"/>
              </a:rPr>
              <a:t>Advanced Details </a:t>
            </a:r>
            <a:r>
              <a:rPr sz="1400" dirty="0">
                <a:latin typeface="Bell MT"/>
                <a:cs typeface="Bell MT"/>
              </a:rPr>
              <a:t>section below </a:t>
            </a:r>
            <a:r>
              <a:rPr sz="1400" spc="-5" dirty="0">
                <a:latin typeface="Bell MT"/>
                <a:cs typeface="Bell MT"/>
              </a:rPr>
              <a:t>of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b="1" spc="-5" dirty="0">
                <a:latin typeface="Bell MT"/>
                <a:cs typeface="Bell MT"/>
              </a:rPr>
              <a:t>Configure Instance </a:t>
            </a:r>
            <a:r>
              <a:rPr sz="1400" b="1" dirty="0">
                <a:latin typeface="Bell MT"/>
                <a:cs typeface="Bell MT"/>
              </a:rPr>
              <a:t>Details  </a:t>
            </a:r>
            <a:r>
              <a:rPr sz="1400" b="1" spc="-5" dirty="0">
                <a:latin typeface="Bell MT"/>
                <a:cs typeface="Bell MT"/>
              </a:rPr>
              <a:t>dashboard.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86395"/>
            <a:ext cx="5872480" cy="44371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550"/>
              </a:lnSpc>
              <a:spcBef>
                <a:spcPts val="260"/>
              </a:spcBef>
            </a:pPr>
            <a:r>
              <a:rPr sz="1400" spc="-5" dirty="0">
                <a:latin typeface="Bell MT"/>
                <a:cs typeface="Bell MT"/>
              </a:rPr>
              <a:t>After expanding Advanced Details section, </a:t>
            </a:r>
            <a:r>
              <a:rPr sz="1400" dirty="0">
                <a:latin typeface="Bell MT"/>
                <a:cs typeface="Bell MT"/>
              </a:rPr>
              <a:t>you </a:t>
            </a:r>
            <a:r>
              <a:rPr sz="1400" spc="-5" dirty="0">
                <a:latin typeface="Bell MT"/>
                <a:cs typeface="Bell MT"/>
              </a:rPr>
              <a:t>will find User data </a:t>
            </a:r>
            <a:r>
              <a:rPr sz="1400" dirty="0">
                <a:latin typeface="Bell MT"/>
                <a:cs typeface="Bell MT"/>
              </a:rPr>
              <a:t>section </a:t>
            </a:r>
            <a:r>
              <a:rPr sz="1400" spc="-5" dirty="0">
                <a:latin typeface="Bell MT"/>
                <a:cs typeface="Bell MT"/>
              </a:rPr>
              <a:t>with </a:t>
            </a:r>
            <a:r>
              <a:rPr sz="1400" dirty="0">
                <a:latin typeface="Bell MT"/>
                <a:cs typeface="Bell MT"/>
              </a:rPr>
              <a:t>a  text</a:t>
            </a:r>
            <a:r>
              <a:rPr sz="1400" spc="-15" dirty="0">
                <a:latin typeface="Bell MT"/>
                <a:cs typeface="Bell MT"/>
              </a:rPr>
              <a:t> </a:t>
            </a:r>
            <a:r>
              <a:rPr sz="1400" dirty="0">
                <a:latin typeface="Bell MT"/>
                <a:cs typeface="Bell MT"/>
              </a:rPr>
              <a:t>box.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1" y="3919855"/>
            <a:ext cx="6096000" cy="1181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1" y="6287136"/>
            <a:ext cx="5751830" cy="3542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620" y="1416115"/>
            <a:ext cx="699516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sz="4400" b="1" spc="-5" dirty="0"/>
              <a:t>LINUX USER DATA</a:t>
            </a:r>
            <a:r>
              <a:rPr sz="4400" b="1" spc="-20" dirty="0"/>
              <a:t> </a:t>
            </a:r>
            <a:r>
              <a:rPr sz="4400" b="1" spc="-5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005" y="2283459"/>
            <a:ext cx="4824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ell MT"/>
                <a:cs typeface="Bell MT"/>
              </a:rPr>
              <a:t>Enter the below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commands in </a:t>
            </a:r>
            <a:r>
              <a:rPr sz="1400" dirty="0">
                <a:latin typeface="Bell MT"/>
                <a:cs typeface="Bell MT"/>
              </a:rPr>
              <a:t>the text </a:t>
            </a:r>
            <a:r>
              <a:rPr sz="1400" spc="-5" dirty="0">
                <a:latin typeface="Bell MT"/>
                <a:cs typeface="Bell MT"/>
              </a:rPr>
              <a:t>field, then choose</a:t>
            </a:r>
            <a:r>
              <a:rPr sz="1400" spc="3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Next.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5" y="2722245"/>
            <a:ext cx="5938520" cy="998671"/>
          </a:xfrm>
          <a:prstGeom prst="rect">
            <a:avLst/>
          </a:prstGeom>
          <a:ln w="60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ts val="1425"/>
              </a:lnSpc>
            </a:pPr>
            <a:r>
              <a:rPr sz="1400" dirty="0">
                <a:latin typeface="Bell MT"/>
                <a:cs typeface="Bell MT"/>
              </a:rPr>
              <a:t>#!/bin/bash</a:t>
            </a:r>
            <a:endParaRPr sz="1400">
              <a:latin typeface="Bell MT"/>
              <a:cs typeface="Bell MT"/>
            </a:endParaRPr>
          </a:p>
          <a:p>
            <a:pPr marL="73025" marR="4094479">
              <a:lnSpc>
                <a:spcPct val="92500"/>
              </a:lnSpc>
              <a:spcBef>
                <a:spcPts val="65"/>
              </a:spcBef>
            </a:pPr>
            <a:r>
              <a:rPr sz="1400" dirty="0">
                <a:latin typeface="Bell MT"/>
                <a:cs typeface="Bell MT"/>
              </a:rPr>
              <a:t>yum </a:t>
            </a:r>
            <a:r>
              <a:rPr sz="1400" spc="-5" dirty="0">
                <a:latin typeface="Bell MT"/>
                <a:cs typeface="Bell MT"/>
              </a:rPr>
              <a:t>install httpd php -y  service httpd start  chkconfig httpd on</a:t>
            </a:r>
            <a:endParaRPr sz="1400">
              <a:latin typeface="Bell MT"/>
              <a:cs typeface="Bell MT"/>
            </a:endParaRPr>
          </a:p>
          <a:p>
            <a:pPr marL="73025">
              <a:lnSpc>
                <a:spcPts val="1570"/>
              </a:lnSpc>
            </a:pPr>
            <a:r>
              <a:rPr sz="1400" spc="-5" dirty="0">
                <a:latin typeface="Bell MT"/>
                <a:cs typeface="Bell MT"/>
              </a:rPr>
              <a:t>echo "&lt;?php phpinfo(); ?&gt;" </a:t>
            </a:r>
            <a:r>
              <a:rPr sz="1400" dirty="0">
                <a:latin typeface="Bell MT"/>
                <a:cs typeface="Bell MT"/>
              </a:rPr>
              <a:t>&gt;</a:t>
            </a:r>
            <a:r>
              <a:rPr sz="1400" spc="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/var/www/html/index.php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5" y="5258689"/>
            <a:ext cx="5970905" cy="8222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just">
              <a:lnSpc>
                <a:spcPct val="92400"/>
              </a:lnSpc>
              <a:spcBef>
                <a:spcPts val="229"/>
              </a:spcBef>
            </a:pPr>
            <a:r>
              <a:rPr sz="1400" dirty="0">
                <a:latin typeface="Bell MT"/>
                <a:cs typeface="Bell MT"/>
              </a:rPr>
              <a:t>Then </a:t>
            </a:r>
            <a:r>
              <a:rPr sz="1400" spc="-5" dirty="0">
                <a:latin typeface="Bell MT"/>
                <a:cs typeface="Bell MT"/>
              </a:rPr>
              <a:t>go with </a:t>
            </a:r>
            <a:r>
              <a:rPr sz="1400" dirty="0">
                <a:latin typeface="Bell MT"/>
                <a:cs typeface="Bell MT"/>
              </a:rPr>
              <a:t>normal process </a:t>
            </a:r>
            <a:r>
              <a:rPr sz="1400" spc="-5" dirty="0">
                <a:latin typeface="Bell MT"/>
                <a:cs typeface="Bell MT"/>
              </a:rPr>
              <a:t>for </a:t>
            </a:r>
            <a:r>
              <a:rPr sz="1400" dirty="0">
                <a:latin typeface="Bell MT"/>
                <a:cs typeface="Bell MT"/>
              </a:rPr>
              <a:t>creating a </a:t>
            </a:r>
            <a:r>
              <a:rPr sz="1400" spc="-5" dirty="0">
                <a:latin typeface="Bell MT"/>
                <a:cs typeface="Bell MT"/>
              </a:rPr>
              <a:t>new instance, </a:t>
            </a:r>
            <a:r>
              <a:rPr sz="1400" dirty="0">
                <a:latin typeface="Bell MT"/>
                <a:cs typeface="Bell MT"/>
              </a:rPr>
              <a:t>make sure you </a:t>
            </a:r>
            <a:r>
              <a:rPr sz="1400" spc="-5" dirty="0">
                <a:latin typeface="Bell MT"/>
                <a:cs typeface="Bell MT"/>
              </a:rPr>
              <a:t>have  </a:t>
            </a:r>
            <a:r>
              <a:rPr sz="1400" dirty="0">
                <a:latin typeface="Bell MT"/>
                <a:cs typeface="Bell MT"/>
              </a:rPr>
              <a:t>selected a </a:t>
            </a:r>
            <a:r>
              <a:rPr sz="1400" spc="-5" dirty="0">
                <a:latin typeface="Bell MT"/>
                <a:cs typeface="Bell MT"/>
              </a:rPr>
              <a:t>security group </a:t>
            </a:r>
            <a:r>
              <a:rPr sz="1400" dirty="0">
                <a:latin typeface="Bell MT"/>
                <a:cs typeface="Bell MT"/>
              </a:rPr>
              <a:t>which has </a:t>
            </a:r>
            <a:r>
              <a:rPr sz="1400" spc="-5" dirty="0">
                <a:latin typeface="Bell MT"/>
                <a:cs typeface="Bell MT"/>
              </a:rPr>
              <a:t>80(HTTP) </a:t>
            </a:r>
            <a:r>
              <a:rPr sz="1400" dirty="0">
                <a:latin typeface="Bell MT"/>
                <a:cs typeface="Bell MT"/>
              </a:rPr>
              <a:t>port open. </a:t>
            </a:r>
            <a:r>
              <a:rPr sz="1400" spc="-5" dirty="0">
                <a:latin typeface="Bell MT"/>
                <a:cs typeface="Bell MT"/>
              </a:rPr>
              <a:t>Once instance  launched, </a:t>
            </a:r>
            <a:r>
              <a:rPr sz="1400" dirty="0">
                <a:latin typeface="Bell MT"/>
                <a:cs typeface="Bell MT"/>
              </a:rPr>
              <a:t>you can </a:t>
            </a:r>
            <a:r>
              <a:rPr sz="1400" spc="-5" dirty="0">
                <a:latin typeface="Bell MT"/>
                <a:cs typeface="Bell MT"/>
              </a:rPr>
              <a:t>browse </a:t>
            </a:r>
            <a:r>
              <a:rPr sz="1400" dirty="0">
                <a:latin typeface="Bell MT"/>
                <a:cs typeface="Bell MT"/>
              </a:rPr>
              <a:t>the IP </a:t>
            </a:r>
            <a:r>
              <a:rPr sz="1400" spc="-5" dirty="0">
                <a:latin typeface="Bell MT"/>
                <a:cs typeface="Bell MT"/>
              </a:rPr>
              <a:t>Address assigned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instance </a:t>
            </a:r>
            <a:r>
              <a:rPr sz="1400" dirty="0">
                <a:latin typeface="Bell MT"/>
                <a:cs typeface="Bell MT"/>
              </a:rPr>
              <a:t>by </a:t>
            </a:r>
            <a:r>
              <a:rPr sz="1400" spc="-5" dirty="0">
                <a:latin typeface="Bell MT"/>
                <a:cs typeface="Bell MT"/>
              </a:rPr>
              <a:t>AWS. You will  </a:t>
            </a:r>
            <a:r>
              <a:rPr sz="1400" dirty="0">
                <a:latin typeface="Bell MT"/>
                <a:cs typeface="Bell MT"/>
              </a:rPr>
              <a:t>be </a:t>
            </a:r>
            <a:r>
              <a:rPr sz="1400" spc="-5" dirty="0">
                <a:latin typeface="Bell MT"/>
                <a:cs typeface="Bell MT"/>
              </a:rPr>
              <a:t>displayed with PHP </a:t>
            </a:r>
            <a:r>
              <a:rPr sz="1400" dirty="0">
                <a:latin typeface="Bell MT"/>
                <a:cs typeface="Bell MT"/>
              </a:rPr>
              <a:t>Info </a:t>
            </a:r>
            <a:r>
              <a:rPr sz="1400" spc="-5" dirty="0">
                <a:latin typeface="Bell MT"/>
                <a:cs typeface="Bell MT"/>
              </a:rPr>
              <a:t>page with </a:t>
            </a:r>
            <a:r>
              <a:rPr sz="1400" dirty="0">
                <a:latin typeface="Bell MT"/>
                <a:cs typeface="Bell MT"/>
              </a:rPr>
              <a:t>all PHP </a:t>
            </a:r>
            <a:r>
              <a:rPr sz="1400" spc="-10" dirty="0">
                <a:latin typeface="Bell MT"/>
                <a:cs typeface="Bell MT"/>
              </a:rPr>
              <a:t>settings </a:t>
            </a:r>
            <a:r>
              <a:rPr sz="1400" spc="-5" dirty="0">
                <a:latin typeface="Bell MT"/>
                <a:cs typeface="Bell MT"/>
              </a:rPr>
              <a:t>like</a:t>
            </a:r>
            <a:r>
              <a:rPr sz="1400" spc="1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below.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5143500"/>
            <a:ext cx="5981700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5" y="1322050"/>
            <a:ext cx="5868035" cy="4353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spc="-5" dirty="0">
                <a:solidFill>
                  <a:srgbClr val="FFC000"/>
                </a:solidFill>
              </a:rPr>
              <a:t>WINDOWS </a:t>
            </a:r>
            <a:r>
              <a:rPr sz="2750" spc="-10" dirty="0">
                <a:solidFill>
                  <a:srgbClr val="FFC000"/>
                </a:solidFill>
              </a:rPr>
              <a:t>USER </a:t>
            </a:r>
            <a:r>
              <a:rPr sz="2750" spc="-5" dirty="0">
                <a:solidFill>
                  <a:srgbClr val="FFC000"/>
                </a:solidFill>
              </a:rPr>
              <a:t>DATA </a:t>
            </a:r>
            <a:r>
              <a:rPr sz="2750" spc="-10" dirty="0">
                <a:solidFill>
                  <a:srgbClr val="FFC000"/>
                </a:solidFill>
              </a:rPr>
              <a:t>EXAMPLE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902004" y="1925574"/>
            <a:ext cx="48247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ell MT"/>
                <a:cs typeface="Bell MT"/>
              </a:rPr>
              <a:t>Enter the below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commands in </a:t>
            </a:r>
            <a:r>
              <a:rPr sz="1400" dirty="0">
                <a:latin typeface="Bell MT"/>
                <a:cs typeface="Bell MT"/>
              </a:rPr>
              <a:t>the text </a:t>
            </a:r>
            <a:r>
              <a:rPr sz="1400" spc="-5" dirty="0">
                <a:latin typeface="Bell MT"/>
                <a:cs typeface="Bell MT"/>
              </a:rPr>
              <a:t>field, </a:t>
            </a:r>
            <a:r>
              <a:rPr sz="1400" dirty="0">
                <a:latin typeface="Bell MT"/>
                <a:cs typeface="Bell MT"/>
              </a:rPr>
              <a:t>then </a:t>
            </a:r>
            <a:r>
              <a:rPr sz="1400" spc="-5" dirty="0">
                <a:latin typeface="Bell MT"/>
                <a:cs typeface="Bell MT"/>
              </a:rPr>
              <a:t>choose</a:t>
            </a:r>
            <a:r>
              <a:rPr sz="1400" spc="1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Next.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575" y="2364106"/>
            <a:ext cx="5938520" cy="904799"/>
          </a:xfrm>
          <a:prstGeom prst="rect">
            <a:avLst/>
          </a:prstGeom>
          <a:ln w="60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ts val="1425"/>
              </a:lnSpc>
            </a:pPr>
            <a:r>
              <a:rPr lang="en-US" sz="1400" spc="-5" dirty="0">
                <a:latin typeface="Bell MT"/>
                <a:cs typeface="Bell MT"/>
              </a:rPr>
              <a:t>&lt;</a:t>
            </a:r>
            <a:r>
              <a:rPr lang="en-US" sz="1400" spc="-5" dirty="0" err="1">
                <a:latin typeface="Bell MT"/>
                <a:cs typeface="Bell MT"/>
              </a:rPr>
              <a:t>powershell</a:t>
            </a:r>
            <a:r>
              <a:rPr lang="en-US" sz="1400" spc="-5" dirty="0">
                <a:latin typeface="Bell MT"/>
                <a:cs typeface="Bell MT"/>
              </a:rPr>
              <a:t>&gt;</a:t>
            </a:r>
          </a:p>
          <a:p>
            <a:pPr marL="73025">
              <a:lnSpc>
                <a:spcPts val="1425"/>
              </a:lnSpc>
            </a:pPr>
            <a:r>
              <a:rPr lang="en-US" sz="1400" spc="-5" dirty="0">
                <a:latin typeface="Bell MT"/>
                <a:cs typeface="Bell MT"/>
              </a:rPr>
              <a:t>Install-</a:t>
            </a:r>
            <a:r>
              <a:rPr lang="en-US" sz="1400" spc="-5" dirty="0" err="1">
                <a:latin typeface="Bell MT"/>
                <a:cs typeface="Bell MT"/>
              </a:rPr>
              <a:t>WindowsFeature</a:t>
            </a:r>
            <a:r>
              <a:rPr lang="en-US" sz="1400" spc="-5" dirty="0">
                <a:latin typeface="Bell MT"/>
                <a:cs typeface="Bell MT"/>
              </a:rPr>
              <a:t> -name Web-Server -</a:t>
            </a:r>
            <a:r>
              <a:rPr lang="en-US" sz="1400" spc="-5" dirty="0" err="1">
                <a:latin typeface="Bell MT"/>
                <a:cs typeface="Bell MT"/>
              </a:rPr>
              <a:t>IncludeManagementTools</a:t>
            </a:r>
            <a:endParaRPr lang="en-US" sz="1400" spc="-5" dirty="0">
              <a:latin typeface="Bell MT"/>
              <a:cs typeface="Bell MT"/>
            </a:endParaRPr>
          </a:p>
          <a:p>
            <a:pPr marL="73025">
              <a:lnSpc>
                <a:spcPts val="1425"/>
              </a:lnSpc>
            </a:pPr>
            <a:r>
              <a:rPr lang="en-US" sz="1400" spc="-5" dirty="0">
                <a:latin typeface="Bell MT"/>
                <a:cs typeface="Bell MT"/>
              </a:rPr>
              <a:t>New-Item -Path C:\inetpub\wwwroot\index.html -ItemType File -Value "</a:t>
            </a:r>
            <a:r>
              <a:rPr lang="en-US" sz="1400" spc="-5" dirty="0" err="1">
                <a:latin typeface="Bell MT"/>
                <a:cs typeface="Bell MT"/>
              </a:rPr>
              <a:t>KTExperts</a:t>
            </a:r>
            <a:r>
              <a:rPr lang="en-US" sz="1400" spc="-5" dirty="0">
                <a:latin typeface="Bell MT"/>
                <a:cs typeface="Bell MT"/>
              </a:rPr>
              <a:t> is a knowledge Sharing Platform" -Force</a:t>
            </a:r>
          </a:p>
          <a:p>
            <a:pPr marL="73025">
              <a:lnSpc>
                <a:spcPts val="1425"/>
              </a:lnSpc>
            </a:pPr>
            <a:r>
              <a:rPr lang="en-US" sz="1400" spc="-5" dirty="0">
                <a:latin typeface="Bell MT"/>
                <a:cs typeface="Bell MT"/>
              </a:rPr>
              <a:t>&lt;/</a:t>
            </a:r>
            <a:r>
              <a:rPr lang="en-US" sz="1400" spc="-5" dirty="0" err="1">
                <a:latin typeface="Bell MT"/>
                <a:cs typeface="Bell MT"/>
              </a:rPr>
              <a:t>powershell</a:t>
            </a:r>
            <a:r>
              <a:rPr lang="en-US" sz="1400" spc="-5" dirty="0">
                <a:latin typeface="Bell MT"/>
                <a:cs typeface="Bell MT"/>
              </a:rPr>
              <a:t>&gt;</a:t>
            </a:r>
            <a:endParaRPr sz="1400" dirty="0">
              <a:latin typeface="Bell MT"/>
              <a:cs typeface="Bel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5" y="4115944"/>
            <a:ext cx="5785485" cy="85472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123825">
              <a:lnSpc>
                <a:spcPts val="1550"/>
              </a:lnSpc>
              <a:spcBef>
                <a:spcPts val="265"/>
              </a:spcBef>
            </a:pPr>
            <a:r>
              <a:rPr sz="1400" dirty="0">
                <a:latin typeface="Bell MT"/>
                <a:cs typeface="Bell MT"/>
              </a:rPr>
              <a:t>Then </a:t>
            </a:r>
            <a:r>
              <a:rPr sz="1400" spc="-5" dirty="0">
                <a:latin typeface="Bell MT"/>
                <a:cs typeface="Bell MT"/>
              </a:rPr>
              <a:t>go with normal </a:t>
            </a:r>
            <a:r>
              <a:rPr sz="1400" dirty="0">
                <a:latin typeface="Bell MT"/>
                <a:cs typeface="Bell MT"/>
              </a:rPr>
              <a:t>process </a:t>
            </a:r>
            <a:r>
              <a:rPr sz="1400" spc="-5" dirty="0">
                <a:latin typeface="Bell MT"/>
                <a:cs typeface="Bell MT"/>
              </a:rPr>
              <a:t>for creating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new instance, make sure </a:t>
            </a:r>
            <a:r>
              <a:rPr sz="1400" dirty="0">
                <a:latin typeface="Bell MT"/>
                <a:cs typeface="Bell MT"/>
              </a:rPr>
              <a:t>you </a:t>
            </a:r>
            <a:r>
              <a:rPr sz="1400" spc="-5" dirty="0">
                <a:latin typeface="Bell MT"/>
                <a:cs typeface="Bell MT"/>
              </a:rPr>
              <a:t>have  </a:t>
            </a:r>
            <a:r>
              <a:rPr sz="1400" dirty="0">
                <a:latin typeface="Bell MT"/>
                <a:cs typeface="Bell MT"/>
              </a:rPr>
              <a:t>selected a </a:t>
            </a:r>
            <a:r>
              <a:rPr sz="1400" spc="-5" dirty="0">
                <a:latin typeface="Bell MT"/>
                <a:cs typeface="Bell MT"/>
              </a:rPr>
              <a:t>security group </a:t>
            </a:r>
            <a:r>
              <a:rPr sz="1400" dirty="0">
                <a:latin typeface="Bell MT"/>
                <a:cs typeface="Bell MT"/>
              </a:rPr>
              <a:t>which has </a:t>
            </a:r>
            <a:r>
              <a:rPr sz="1400" spc="-5" dirty="0">
                <a:latin typeface="Bell MT"/>
                <a:cs typeface="Bell MT"/>
              </a:rPr>
              <a:t>80(HTTP) port</a:t>
            </a:r>
            <a:r>
              <a:rPr sz="1400" spc="-25" dirty="0">
                <a:latin typeface="Bell MT"/>
                <a:cs typeface="Bell MT"/>
              </a:rPr>
              <a:t> </a:t>
            </a:r>
            <a:r>
              <a:rPr sz="1400" dirty="0">
                <a:latin typeface="Bell MT"/>
                <a:cs typeface="Bell MT"/>
              </a:rPr>
              <a:t>open.</a:t>
            </a:r>
            <a:endParaRPr sz="1400">
              <a:latin typeface="Bell MT"/>
              <a:cs typeface="Bell MT"/>
            </a:endParaRPr>
          </a:p>
          <a:p>
            <a:pPr marL="12700" marR="5080">
              <a:lnSpc>
                <a:spcPts val="1550"/>
              </a:lnSpc>
              <a:spcBef>
                <a:spcPts val="5"/>
              </a:spcBef>
            </a:pPr>
            <a:r>
              <a:rPr sz="1400" spc="-5" dirty="0">
                <a:latin typeface="Bell MT"/>
                <a:cs typeface="Bell MT"/>
              </a:rPr>
              <a:t>Once instance launched, </a:t>
            </a:r>
            <a:r>
              <a:rPr sz="1400" dirty="0">
                <a:latin typeface="Bell MT"/>
                <a:cs typeface="Bell MT"/>
              </a:rPr>
              <a:t>you can </a:t>
            </a:r>
            <a:r>
              <a:rPr sz="1400" spc="-5" dirty="0">
                <a:latin typeface="Bell MT"/>
                <a:cs typeface="Bell MT"/>
              </a:rPr>
              <a:t>browse the </a:t>
            </a:r>
            <a:r>
              <a:rPr sz="1400" dirty="0">
                <a:latin typeface="Bell MT"/>
                <a:cs typeface="Bell MT"/>
              </a:rPr>
              <a:t>IP </a:t>
            </a:r>
            <a:r>
              <a:rPr sz="1400" spc="-5" dirty="0">
                <a:latin typeface="Bell MT"/>
                <a:cs typeface="Bell MT"/>
              </a:rPr>
              <a:t>Address assigned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instance </a:t>
            </a:r>
            <a:r>
              <a:rPr sz="1400" dirty="0">
                <a:latin typeface="Bell MT"/>
                <a:cs typeface="Bell MT"/>
              </a:rPr>
              <a:t>by  AWS. </a:t>
            </a:r>
            <a:r>
              <a:rPr sz="1400" spc="-10" dirty="0">
                <a:latin typeface="Bell MT"/>
                <a:cs typeface="Bell MT"/>
              </a:rPr>
              <a:t>You </a:t>
            </a:r>
            <a:r>
              <a:rPr sz="1400" spc="-5" dirty="0">
                <a:latin typeface="Bell MT"/>
                <a:cs typeface="Bell MT"/>
              </a:rPr>
              <a:t>will </a:t>
            </a:r>
            <a:r>
              <a:rPr sz="1400" dirty="0">
                <a:latin typeface="Bell MT"/>
                <a:cs typeface="Bell MT"/>
              </a:rPr>
              <a:t>be </a:t>
            </a:r>
            <a:r>
              <a:rPr sz="1400" spc="-5" dirty="0">
                <a:latin typeface="Bell MT"/>
                <a:cs typeface="Bell MT"/>
              </a:rPr>
              <a:t>displayed with default </a:t>
            </a:r>
            <a:r>
              <a:rPr sz="1400" dirty="0">
                <a:latin typeface="Bell MT"/>
                <a:cs typeface="Bell MT"/>
              </a:rPr>
              <a:t>IIS Info </a:t>
            </a:r>
            <a:r>
              <a:rPr sz="1400" spc="-5" dirty="0">
                <a:latin typeface="Bell MT"/>
                <a:cs typeface="Bell MT"/>
              </a:rPr>
              <a:t>page like</a:t>
            </a:r>
            <a:r>
              <a:rPr sz="1400" spc="1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below.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</TotalTime>
  <Words>399</Words>
  <Application>Microsoft Office PowerPoint</Application>
  <PresentationFormat>Custom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Bell MT</vt:lpstr>
      <vt:lpstr>Calibri</vt:lpstr>
      <vt:lpstr>Constantia</vt:lpstr>
      <vt:lpstr>Times New Roman</vt:lpstr>
      <vt:lpstr>Wingdings 2</vt:lpstr>
      <vt:lpstr>Flow</vt:lpstr>
      <vt:lpstr>21. BOOT STRAPPING (USER DATA)</vt:lpstr>
      <vt:lpstr>PowerPoint Presentation</vt:lpstr>
      <vt:lpstr>LINUX USER DATA EXAMPLE</vt:lpstr>
      <vt:lpstr>WINDOWS USER DATA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21. BOOT STRAPPING (USER DATA)</dc:title>
  <dc:creator>Windows User</dc:creator>
  <cp:lastModifiedBy>Godwill Ngwanah</cp:lastModifiedBy>
  <cp:revision>2</cp:revision>
  <dcterms:created xsi:type="dcterms:W3CDTF">2020-04-25T22:20:26Z</dcterms:created>
  <dcterms:modified xsi:type="dcterms:W3CDTF">2021-12-06T01:49:21Z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2018-12-28T00:00:00Z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2020-04-25T00:00:00Z</vt:filetime>
  </property>
</Properties>
</file>