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76"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4/26/2020</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66814" y="4866894"/>
            <a:ext cx="1748789" cy="228600"/>
          </a:xfrm>
          <a:prstGeom prst="rect">
            <a:avLst/>
          </a:prstGeom>
        </p:spPr>
        <p:txBody>
          <a:bodyPr vert="horz" wrap="square" lIns="0" tIns="0" rIns="0" bIns="0" rtlCol="0">
            <a:spAutoFit/>
          </a:bodyPr>
          <a:lstStyle/>
          <a:p>
            <a:pPr>
              <a:lnSpc>
                <a:spcPts val="1710"/>
              </a:lnSpc>
            </a:pPr>
            <a:r>
              <a:rPr sz="1800" spc="-185" dirty="0">
                <a:latin typeface="DejaVu Sans"/>
                <a:cs typeface="DejaVu Sans"/>
                <a:hlinkClick r:id="rId2"/>
              </a:rPr>
              <a:t>ww</a:t>
            </a:r>
            <a:r>
              <a:rPr sz="1800" spc="-315" dirty="0">
                <a:latin typeface="DejaVu Sans"/>
                <a:cs typeface="DejaVu Sans"/>
                <a:hlinkClick r:id="rId2"/>
              </a:rPr>
              <a:t>w</a:t>
            </a:r>
            <a:r>
              <a:rPr sz="1800" spc="-135" dirty="0">
                <a:latin typeface="DejaVu Sans"/>
                <a:cs typeface="DejaVu Sans"/>
                <a:hlinkClick r:id="rId2"/>
              </a:rPr>
              <a:t>.</a:t>
            </a:r>
            <a:r>
              <a:rPr sz="1800" spc="-235" dirty="0">
                <a:latin typeface="DejaVu Sans"/>
                <a:cs typeface="DejaVu Sans"/>
                <a:hlinkClick r:id="rId2"/>
              </a:rPr>
              <a:t>c</a:t>
            </a:r>
            <a:r>
              <a:rPr sz="1800" spc="-225" dirty="0">
                <a:latin typeface="DejaVu Sans"/>
                <a:cs typeface="DejaVu Sans"/>
                <a:hlinkClick r:id="rId2"/>
              </a:rPr>
              <a:t>og</a:t>
            </a:r>
            <a:r>
              <a:rPr sz="1800" spc="-200" dirty="0">
                <a:latin typeface="DejaVu Sans"/>
                <a:cs typeface="DejaVu Sans"/>
                <a:hlinkClick r:id="rId2"/>
              </a:rPr>
              <a:t>n</a:t>
            </a:r>
            <a:r>
              <a:rPr sz="1800" spc="-95" dirty="0">
                <a:latin typeface="DejaVu Sans"/>
                <a:cs typeface="DejaVu Sans"/>
                <a:hlinkClick r:id="rId2"/>
              </a:rPr>
              <a:t>i</a:t>
            </a:r>
            <a:r>
              <a:rPr sz="1800" spc="-210" dirty="0">
                <a:latin typeface="DejaVu Sans"/>
                <a:cs typeface="DejaVu Sans"/>
                <a:hlinkClick r:id="rId2"/>
              </a:rPr>
              <a:t>xia</a:t>
            </a:r>
            <a:r>
              <a:rPr sz="1800" spc="-130" dirty="0">
                <a:latin typeface="DejaVu Sans"/>
                <a:cs typeface="DejaVu Sans"/>
                <a:hlinkClick r:id="rId2"/>
              </a:rPr>
              <a:t>.</a:t>
            </a:r>
            <a:r>
              <a:rPr sz="1800" spc="-245" dirty="0">
                <a:latin typeface="DejaVu Sans"/>
                <a:cs typeface="DejaVu Sans"/>
                <a:hlinkClick r:id="rId2"/>
              </a:rPr>
              <a:t>c</a:t>
            </a:r>
            <a:r>
              <a:rPr sz="1800" spc="-240" dirty="0">
                <a:latin typeface="DejaVu Sans"/>
                <a:cs typeface="DejaVu Sans"/>
                <a:hlinkClick r:id="rId2"/>
              </a:rPr>
              <a:t>om</a:t>
            </a:r>
            <a:endParaRPr sz="180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58267" y="2441828"/>
            <a:ext cx="5564505"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FFFFFF"/>
                </a:solidFill>
                <a:latin typeface="Nimbus Sans L"/>
                <a:cs typeface="Nimbus Sans L"/>
              </a:rPr>
              <a:t>AWS </a:t>
            </a:r>
            <a:r>
              <a:rPr sz="2800" spc="-10" dirty="0">
                <a:solidFill>
                  <a:srgbClr val="FFFFFF"/>
                </a:solidFill>
                <a:latin typeface="Nimbus Sans L"/>
                <a:cs typeface="Nimbus Sans L"/>
              </a:rPr>
              <a:t>EC2 </a:t>
            </a:r>
            <a:r>
              <a:rPr sz="2800" spc="-5" dirty="0">
                <a:solidFill>
                  <a:srgbClr val="FFFFFF"/>
                </a:solidFill>
                <a:latin typeface="Nimbus Sans L"/>
                <a:cs typeface="Nimbus Sans L"/>
              </a:rPr>
              <a:t>(Elastic Compute</a:t>
            </a:r>
            <a:r>
              <a:rPr sz="2800" spc="95" dirty="0">
                <a:solidFill>
                  <a:srgbClr val="FFFFFF"/>
                </a:solidFill>
                <a:latin typeface="Nimbus Sans L"/>
                <a:cs typeface="Nimbus Sans L"/>
              </a:rPr>
              <a:t> </a:t>
            </a:r>
            <a:r>
              <a:rPr sz="2800" spc="-5" dirty="0">
                <a:solidFill>
                  <a:srgbClr val="FFFFFF"/>
                </a:solidFill>
                <a:latin typeface="Nimbus Sans L"/>
                <a:cs typeface="Nimbus Sans L"/>
              </a:rPr>
              <a:t>Cloud)</a:t>
            </a:r>
            <a:endParaRPr sz="2800">
              <a:latin typeface="Nimbus Sans L"/>
              <a:cs typeface="Nimbus Sans 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959" y="716915"/>
            <a:ext cx="132397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latin typeface="Nimbus Sans L"/>
                <a:cs typeface="Nimbus Sans L"/>
              </a:rPr>
              <a:t>AWS - EC2</a:t>
            </a:r>
          </a:p>
        </p:txBody>
      </p:sp>
      <p:grpSp>
        <p:nvGrpSpPr>
          <p:cNvPr id="3" name="object 3"/>
          <p:cNvGrpSpPr/>
          <p:nvPr/>
        </p:nvGrpSpPr>
        <p:grpSpPr>
          <a:xfrm>
            <a:off x="1115567" y="2045207"/>
            <a:ext cx="661670" cy="1597660"/>
            <a:chOff x="1115567" y="2045207"/>
            <a:chExt cx="661670" cy="1597660"/>
          </a:xfrm>
        </p:grpSpPr>
        <p:sp>
          <p:nvSpPr>
            <p:cNvPr id="4" name="object 4"/>
            <p:cNvSpPr/>
            <p:nvPr/>
          </p:nvSpPr>
          <p:spPr>
            <a:xfrm>
              <a:off x="1115567" y="2045207"/>
              <a:ext cx="661416" cy="15971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08531" y="2593847"/>
              <a:ext cx="475488" cy="5654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8239" y="2068067"/>
              <a:ext cx="576072" cy="151180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1158239" y="2068067"/>
            <a:ext cx="576580" cy="900246"/>
          </a:xfrm>
          <a:prstGeom prst="rect">
            <a:avLst/>
          </a:prstGeom>
        </p:spPr>
        <p:txBody>
          <a:bodyPr vert="horz" wrap="square" lIns="0" tIns="0" rIns="0" bIns="0" rtlCol="0">
            <a:spAutoFit/>
          </a:bodyPr>
          <a:lstStyle/>
          <a:p>
            <a:pPr>
              <a:lnSpc>
                <a:spcPct val="100000"/>
              </a:lnSpc>
            </a:pPr>
            <a:endParaRPr sz="1800">
              <a:latin typeface="DejaVu Serif"/>
              <a:cs typeface="DejaVu Serif"/>
            </a:endParaRPr>
          </a:p>
          <a:p>
            <a:pPr>
              <a:lnSpc>
                <a:spcPct val="100000"/>
              </a:lnSpc>
              <a:spcBef>
                <a:spcPts val="40"/>
              </a:spcBef>
            </a:pPr>
            <a:endParaRPr sz="2250">
              <a:latin typeface="DejaVu Serif"/>
              <a:cs typeface="DejaVu Serif"/>
            </a:endParaRPr>
          </a:p>
          <a:p>
            <a:pPr algn="ctr">
              <a:lnSpc>
                <a:spcPct val="100000"/>
              </a:lnSpc>
            </a:pPr>
            <a:r>
              <a:rPr sz="1800" dirty="0">
                <a:latin typeface="DejaVu Sans"/>
                <a:cs typeface="DejaVu Sans"/>
              </a:rPr>
              <a:t>1</a:t>
            </a:r>
            <a:endParaRPr sz="1800">
              <a:latin typeface="DejaVu Sans"/>
              <a:cs typeface="DejaVu Sans"/>
            </a:endParaRPr>
          </a:p>
        </p:txBody>
      </p:sp>
      <p:sp>
        <p:nvSpPr>
          <p:cNvPr id="8" name="object 8"/>
          <p:cNvSpPr txBox="1"/>
          <p:nvPr/>
        </p:nvSpPr>
        <p:spPr>
          <a:xfrm>
            <a:off x="870966" y="3652265"/>
            <a:ext cx="5473065" cy="339837"/>
          </a:xfrm>
          <a:prstGeom prst="rect">
            <a:avLst/>
          </a:prstGeom>
          <a:solidFill>
            <a:srgbClr val="4F81BC"/>
          </a:solidFill>
          <a:ln w="25907">
            <a:solidFill>
              <a:srgbClr val="385D89"/>
            </a:solidFill>
          </a:ln>
        </p:spPr>
        <p:txBody>
          <a:bodyPr vert="horz" wrap="square" lIns="0" tIns="62230" rIns="0" bIns="0" rtlCol="0">
            <a:spAutoFit/>
          </a:bodyPr>
          <a:lstStyle/>
          <a:p>
            <a:pPr algn="ctr">
              <a:lnSpc>
                <a:spcPct val="100000"/>
              </a:lnSpc>
              <a:spcBef>
                <a:spcPts val="490"/>
              </a:spcBef>
            </a:pPr>
            <a:r>
              <a:rPr sz="1800" b="1" dirty="0">
                <a:solidFill>
                  <a:srgbClr val="FFFFFF"/>
                </a:solidFill>
                <a:latin typeface="DejaVu Sans"/>
                <a:cs typeface="DejaVu Sans"/>
              </a:rPr>
              <a:t>AWS Infrastructure</a:t>
            </a:r>
            <a:endParaRPr sz="1800" dirty="0">
              <a:latin typeface="DejaVu Sans"/>
              <a:cs typeface="DejaVu Sans"/>
            </a:endParaRPr>
          </a:p>
        </p:txBody>
      </p:sp>
      <p:grpSp>
        <p:nvGrpSpPr>
          <p:cNvPr id="9" name="object 9"/>
          <p:cNvGrpSpPr/>
          <p:nvPr/>
        </p:nvGrpSpPr>
        <p:grpSpPr>
          <a:xfrm>
            <a:off x="1883664" y="2045207"/>
            <a:ext cx="661670" cy="1597660"/>
            <a:chOff x="1883664" y="2045207"/>
            <a:chExt cx="661670" cy="1597660"/>
          </a:xfrm>
        </p:grpSpPr>
        <p:sp>
          <p:nvSpPr>
            <p:cNvPr id="10" name="object 10"/>
            <p:cNvSpPr/>
            <p:nvPr/>
          </p:nvSpPr>
          <p:spPr>
            <a:xfrm>
              <a:off x="1883664" y="2045207"/>
              <a:ext cx="661415" cy="159715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975104" y="2593847"/>
              <a:ext cx="475488" cy="56540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926336" y="2068067"/>
              <a:ext cx="576072" cy="1511808"/>
            </a:xfrm>
            <a:prstGeom prst="rect">
              <a:avLst/>
            </a:prstGeom>
            <a:blipFill>
              <a:blip r:embed="rId4" cstate="print"/>
              <a:stretch>
                <a:fillRect/>
              </a:stretch>
            </a:blipFill>
          </p:spPr>
          <p:txBody>
            <a:bodyPr wrap="square" lIns="0" tIns="0" rIns="0" bIns="0" rtlCol="0"/>
            <a:lstStyle/>
            <a:p>
              <a:endParaRPr/>
            </a:p>
          </p:txBody>
        </p:sp>
      </p:grpSp>
      <p:sp>
        <p:nvSpPr>
          <p:cNvPr id="13" name="object 13"/>
          <p:cNvSpPr txBox="1"/>
          <p:nvPr/>
        </p:nvSpPr>
        <p:spPr>
          <a:xfrm>
            <a:off x="1926335" y="2068067"/>
            <a:ext cx="576580" cy="900246"/>
          </a:xfrm>
          <a:prstGeom prst="rect">
            <a:avLst/>
          </a:prstGeom>
        </p:spPr>
        <p:txBody>
          <a:bodyPr vert="horz" wrap="square" lIns="0" tIns="0" rIns="0" bIns="0" rtlCol="0">
            <a:spAutoFit/>
          </a:bodyPr>
          <a:lstStyle/>
          <a:p>
            <a:pPr>
              <a:lnSpc>
                <a:spcPct val="100000"/>
              </a:lnSpc>
            </a:pPr>
            <a:endParaRPr sz="1800">
              <a:latin typeface="DejaVu Serif"/>
              <a:cs typeface="DejaVu Serif"/>
            </a:endParaRPr>
          </a:p>
          <a:p>
            <a:pPr>
              <a:lnSpc>
                <a:spcPct val="100000"/>
              </a:lnSpc>
              <a:spcBef>
                <a:spcPts val="40"/>
              </a:spcBef>
            </a:pPr>
            <a:endParaRPr sz="2250">
              <a:latin typeface="DejaVu Serif"/>
              <a:cs typeface="DejaVu Serif"/>
            </a:endParaRPr>
          </a:p>
          <a:p>
            <a:pPr algn="ctr">
              <a:lnSpc>
                <a:spcPct val="100000"/>
              </a:lnSpc>
            </a:pPr>
            <a:r>
              <a:rPr sz="1800" dirty="0">
                <a:latin typeface="DejaVu Sans"/>
                <a:cs typeface="DejaVu Sans"/>
              </a:rPr>
              <a:t>2</a:t>
            </a:r>
            <a:endParaRPr sz="1800">
              <a:latin typeface="DejaVu Sans"/>
              <a:cs typeface="DejaVu Sans"/>
            </a:endParaRPr>
          </a:p>
        </p:txBody>
      </p:sp>
      <p:grpSp>
        <p:nvGrpSpPr>
          <p:cNvPr id="14" name="object 14"/>
          <p:cNvGrpSpPr/>
          <p:nvPr/>
        </p:nvGrpSpPr>
        <p:grpSpPr>
          <a:xfrm>
            <a:off x="2657855" y="2045207"/>
            <a:ext cx="661670" cy="1597660"/>
            <a:chOff x="2657855" y="2045207"/>
            <a:chExt cx="661670" cy="1597660"/>
          </a:xfrm>
        </p:grpSpPr>
        <p:sp>
          <p:nvSpPr>
            <p:cNvPr id="15" name="object 15"/>
            <p:cNvSpPr/>
            <p:nvPr/>
          </p:nvSpPr>
          <p:spPr>
            <a:xfrm>
              <a:off x="2657855" y="2045207"/>
              <a:ext cx="661416" cy="159715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749295" y="2593847"/>
              <a:ext cx="475488" cy="565404"/>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2700527" y="2068067"/>
              <a:ext cx="576072" cy="1511808"/>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p:nvPr/>
        </p:nvSpPr>
        <p:spPr>
          <a:xfrm>
            <a:off x="2700527" y="2068067"/>
            <a:ext cx="576580" cy="900246"/>
          </a:xfrm>
          <a:prstGeom prst="rect">
            <a:avLst/>
          </a:prstGeom>
        </p:spPr>
        <p:txBody>
          <a:bodyPr vert="horz" wrap="square" lIns="0" tIns="0" rIns="0" bIns="0" rtlCol="0">
            <a:spAutoFit/>
          </a:bodyPr>
          <a:lstStyle/>
          <a:p>
            <a:pPr>
              <a:lnSpc>
                <a:spcPct val="100000"/>
              </a:lnSpc>
            </a:pPr>
            <a:endParaRPr sz="1800">
              <a:latin typeface="DejaVu Serif"/>
              <a:cs typeface="DejaVu Serif"/>
            </a:endParaRPr>
          </a:p>
          <a:p>
            <a:pPr>
              <a:lnSpc>
                <a:spcPct val="100000"/>
              </a:lnSpc>
              <a:spcBef>
                <a:spcPts val="40"/>
              </a:spcBef>
            </a:pPr>
            <a:endParaRPr sz="2250">
              <a:latin typeface="DejaVu Serif"/>
              <a:cs typeface="DejaVu Serif"/>
            </a:endParaRPr>
          </a:p>
          <a:p>
            <a:pPr algn="ctr">
              <a:lnSpc>
                <a:spcPct val="100000"/>
              </a:lnSpc>
            </a:pPr>
            <a:r>
              <a:rPr sz="1800" dirty="0">
                <a:latin typeface="DejaVu Sans"/>
                <a:cs typeface="DejaVu Sans"/>
              </a:rPr>
              <a:t>3</a:t>
            </a:r>
            <a:endParaRPr sz="1800">
              <a:latin typeface="DejaVu Sans"/>
              <a:cs typeface="DejaVu Sans"/>
            </a:endParaRPr>
          </a:p>
        </p:txBody>
      </p:sp>
      <p:grpSp>
        <p:nvGrpSpPr>
          <p:cNvPr id="19" name="object 19"/>
          <p:cNvGrpSpPr/>
          <p:nvPr/>
        </p:nvGrpSpPr>
        <p:grpSpPr>
          <a:xfrm>
            <a:off x="3448811" y="2045208"/>
            <a:ext cx="2936749" cy="1597152"/>
            <a:chOff x="3448811" y="2045208"/>
            <a:chExt cx="2936749" cy="1597152"/>
          </a:xfrm>
        </p:grpSpPr>
        <p:sp>
          <p:nvSpPr>
            <p:cNvPr id="20" name="object 20"/>
            <p:cNvSpPr/>
            <p:nvPr/>
          </p:nvSpPr>
          <p:spPr>
            <a:xfrm>
              <a:off x="4823460" y="2045208"/>
              <a:ext cx="1562100" cy="1597152"/>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792980" y="2618231"/>
              <a:ext cx="832103" cy="512063"/>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866131" y="2068067"/>
              <a:ext cx="1476756" cy="1511808"/>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3448811" y="2796539"/>
              <a:ext cx="97536" cy="97536"/>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3669792" y="2796539"/>
              <a:ext cx="97535" cy="9753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3936492" y="2796539"/>
              <a:ext cx="99059" cy="97536"/>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4157472" y="2796539"/>
              <a:ext cx="99059" cy="97536"/>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4376927" y="2796539"/>
              <a:ext cx="97535" cy="97536"/>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597908" y="2796539"/>
              <a:ext cx="97535" cy="97536"/>
            </a:xfrm>
            <a:prstGeom prst="rect">
              <a:avLst/>
            </a:prstGeom>
            <a:blipFill>
              <a:blip r:embed="rId10" cstate="print"/>
              <a:stretch>
                <a:fillRect/>
              </a:stretch>
            </a:blipFill>
          </p:spPr>
          <p:txBody>
            <a:bodyPr wrap="square" lIns="0" tIns="0" rIns="0" bIns="0" rtlCol="0"/>
            <a:lstStyle/>
            <a:p>
              <a:endParaRPr/>
            </a:p>
          </p:txBody>
        </p:sp>
      </p:grpSp>
      <p:sp>
        <p:nvSpPr>
          <p:cNvPr id="30" name="object 30"/>
          <p:cNvSpPr txBox="1"/>
          <p:nvPr/>
        </p:nvSpPr>
        <p:spPr>
          <a:xfrm>
            <a:off x="1525650" y="971550"/>
            <a:ext cx="3443604"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DejaVu Sans"/>
                <a:cs typeface="DejaVu Sans"/>
              </a:rPr>
              <a:t>AWS EC2 Instances (Virtual Machine)</a:t>
            </a:r>
          </a:p>
        </p:txBody>
      </p:sp>
      <p:grpSp>
        <p:nvGrpSpPr>
          <p:cNvPr id="31" name="object 31"/>
          <p:cNvGrpSpPr/>
          <p:nvPr/>
        </p:nvGrpSpPr>
        <p:grpSpPr>
          <a:xfrm>
            <a:off x="1507997" y="1568958"/>
            <a:ext cx="4941570" cy="2037080"/>
            <a:chOff x="1507997" y="1568958"/>
            <a:chExt cx="4941570" cy="2037080"/>
          </a:xfrm>
        </p:grpSpPr>
        <p:sp>
          <p:nvSpPr>
            <p:cNvPr id="32" name="object 32"/>
            <p:cNvSpPr/>
            <p:nvPr/>
          </p:nvSpPr>
          <p:spPr>
            <a:xfrm>
              <a:off x="1507998" y="1568957"/>
              <a:ext cx="3395345" cy="467359"/>
            </a:xfrm>
            <a:custGeom>
              <a:avLst/>
              <a:gdLst/>
              <a:ahLst/>
              <a:cxnLst/>
              <a:rect l="l" t="t" r="r" b="b"/>
              <a:pathLst>
                <a:path w="3395345" h="467360">
                  <a:moveTo>
                    <a:pt x="161417" y="5842"/>
                  </a:moveTo>
                  <a:lnTo>
                    <a:pt x="149466" y="1778"/>
                  </a:lnTo>
                  <a:lnTo>
                    <a:pt x="29984" y="352399"/>
                  </a:lnTo>
                  <a:lnTo>
                    <a:pt x="0" y="342138"/>
                  </a:lnTo>
                  <a:lnTo>
                    <a:pt x="11430" y="426593"/>
                  </a:lnTo>
                  <a:lnTo>
                    <a:pt x="70205" y="368554"/>
                  </a:lnTo>
                  <a:lnTo>
                    <a:pt x="72009" y="366776"/>
                  </a:lnTo>
                  <a:lnTo>
                    <a:pt x="42062" y="356539"/>
                  </a:lnTo>
                  <a:lnTo>
                    <a:pt x="161417" y="5842"/>
                  </a:lnTo>
                  <a:close/>
                </a:path>
                <a:path w="3395345" h="467360">
                  <a:moveTo>
                    <a:pt x="587121" y="426593"/>
                  </a:moveTo>
                  <a:lnTo>
                    <a:pt x="586638" y="372872"/>
                  </a:lnTo>
                  <a:lnTo>
                    <a:pt x="586359" y="341376"/>
                  </a:lnTo>
                  <a:lnTo>
                    <a:pt x="558088" y="355828"/>
                  </a:lnTo>
                  <a:lnTo>
                    <a:pt x="376809" y="889"/>
                  </a:lnTo>
                  <a:lnTo>
                    <a:pt x="365379" y="6731"/>
                  </a:lnTo>
                  <a:lnTo>
                    <a:pt x="546798" y="361594"/>
                  </a:lnTo>
                  <a:lnTo>
                    <a:pt x="518541" y="376047"/>
                  </a:lnTo>
                  <a:lnTo>
                    <a:pt x="587121" y="426593"/>
                  </a:lnTo>
                  <a:close/>
                </a:path>
                <a:path w="3395345" h="467360">
                  <a:moveTo>
                    <a:pt x="1502029" y="426593"/>
                  </a:moveTo>
                  <a:lnTo>
                    <a:pt x="1493989" y="379095"/>
                  </a:lnTo>
                  <a:lnTo>
                    <a:pt x="1487805" y="342519"/>
                  </a:lnTo>
                  <a:lnTo>
                    <a:pt x="1462125" y="361353"/>
                  </a:lnTo>
                  <a:lnTo>
                    <a:pt x="1197610" y="0"/>
                  </a:lnTo>
                  <a:lnTo>
                    <a:pt x="1187450" y="7620"/>
                  </a:lnTo>
                  <a:lnTo>
                    <a:pt x="1451864" y="368884"/>
                  </a:lnTo>
                  <a:lnTo>
                    <a:pt x="1426337" y="387604"/>
                  </a:lnTo>
                  <a:lnTo>
                    <a:pt x="1502029" y="426593"/>
                  </a:lnTo>
                  <a:close/>
                </a:path>
                <a:path w="3395345" h="467360">
                  <a:moveTo>
                    <a:pt x="3394964" y="466979"/>
                  </a:moveTo>
                  <a:lnTo>
                    <a:pt x="3380841" y="427736"/>
                  </a:lnTo>
                  <a:lnTo>
                    <a:pt x="3366135" y="386842"/>
                  </a:lnTo>
                  <a:lnTo>
                    <a:pt x="3344265" y="409714"/>
                  </a:lnTo>
                  <a:lnTo>
                    <a:pt x="2980055" y="61722"/>
                  </a:lnTo>
                  <a:lnTo>
                    <a:pt x="2971165" y="70866"/>
                  </a:lnTo>
                  <a:lnTo>
                    <a:pt x="3335451" y="418934"/>
                  </a:lnTo>
                  <a:lnTo>
                    <a:pt x="3313557" y="441833"/>
                  </a:lnTo>
                  <a:lnTo>
                    <a:pt x="3394964" y="466979"/>
                  </a:lnTo>
                  <a:close/>
                </a:path>
              </a:pathLst>
            </a:custGeom>
            <a:solidFill>
              <a:srgbClr val="497DBA"/>
            </a:solidFill>
          </p:spPr>
          <p:txBody>
            <a:bodyPr wrap="square" lIns="0" tIns="0" rIns="0" bIns="0" rtlCol="0"/>
            <a:lstStyle/>
            <a:p>
              <a:endParaRPr/>
            </a:p>
          </p:txBody>
        </p:sp>
        <p:sp>
          <p:nvSpPr>
            <p:cNvPr id="33" name="object 33"/>
            <p:cNvSpPr/>
            <p:nvPr/>
          </p:nvSpPr>
          <p:spPr>
            <a:xfrm>
              <a:off x="5038344" y="2010156"/>
              <a:ext cx="719327" cy="720851"/>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5743956" y="1991868"/>
              <a:ext cx="705612" cy="705612"/>
            </a:xfrm>
            <a:prstGeom prst="rect">
              <a:avLst/>
            </a:prstGeom>
            <a:blipFill>
              <a:blip r:embed="rId15" cstate="print"/>
              <a:stretch>
                <a:fillRect/>
              </a:stretch>
            </a:blipFill>
          </p:spPr>
          <p:txBody>
            <a:bodyPr wrap="square" lIns="0" tIns="0" rIns="0" bIns="0" rtlCol="0"/>
            <a:lstStyle/>
            <a:p>
              <a:endParaRPr/>
            </a:p>
          </p:txBody>
        </p:sp>
        <p:sp>
          <p:nvSpPr>
            <p:cNvPr id="35" name="object 35"/>
            <p:cNvSpPr/>
            <p:nvPr/>
          </p:nvSpPr>
          <p:spPr>
            <a:xfrm>
              <a:off x="4985003" y="2991611"/>
              <a:ext cx="1251203" cy="400812"/>
            </a:xfrm>
            <a:prstGeom prst="rect">
              <a:avLst/>
            </a:prstGeom>
            <a:blipFill>
              <a:blip r:embed="rId16" cstate="print"/>
              <a:stretch>
                <a:fillRect/>
              </a:stretch>
            </a:blipFill>
          </p:spPr>
          <p:txBody>
            <a:bodyPr wrap="square" lIns="0" tIns="0" rIns="0" bIns="0" rtlCol="0"/>
            <a:lstStyle/>
            <a:p>
              <a:endParaRPr/>
            </a:p>
          </p:txBody>
        </p:sp>
        <p:sp>
          <p:nvSpPr>
            <p:cNvPr id="36" name="object 36"/>
            <p:cNvSpPr/>
            <p:nvPr/>
          </p:nvSpPr>
          <p:spPr>
            <a:xfrm>
              <a:off x="5117591" y="3204972"/>
              <a:ext cx="984503" cy="400811"/>
            </a:xfrm>
            <a:prstGeom prst="rect">
              <a:avLst/>
            </a:prstGeom>
            <a:blipFill>
              <a:blip r:embed="rId17" cstate="print"/>
              <a:stretch>
                <a:fillRect/>
              </a:stretch>
            </a:blipFill>
          </p:spPr>
          <p:txBody>
            <a:bodyPr wrap="square" lIns="0" tIns="0" rIns="0" bIns="0" rtlCol="0"/>
            <a:lstStyle/>
            <a:p>
              <a:endParaRPr/>
            </a:p>
          </p:txBody>
        </p:sp>
      </p:grpSp>
      <p:sp>
        <p:nvSpPr>
          <p:cNvPr id="38" name="object 38"/>
          <p:cNvSpPr/>
          <p:nvPr/>
        </p:nvSpPr>
        <p:spPr>
          <a:xfrm>
            <a:off x="5039105" y="3076194"/>
            <a:ext cx="1117600" cy="426720"/>
          </a:xfrm>
          <a:custGeom>
            <a:avLst/>
            <a:gdLst/>
            <a:ahLst/>
            <a:cxnLst/>
            <a:rect l="l" t="t" r="r" b="b"/>
            <a:pathLst>
              <a:path w="1117600" h="426720">
                <a:moveTo>
                  <a:pt x="0" y="71119"/>
                </a:moveTo>
                <a:lnTo>
                  <a:pt x="5593" y="43451"/>
                </a:lnTo>
                <a:lnTo>
                  <a:pt x="20843" y="20843"/>
                </a:lnTo>
                <a:lnTo>
                  <a:pt x="43451" y="5593"/>
                </a:lnTo>
                <a:lnTo>
                  <a:pt x="71120" y="0"/>
                </a:lnTo>
                <a:lnTo>
                  <a:pt x="1045972" y="0"/>
                </a:lnTo>
                <a:lnTo>
                  <a:pt x="1073640" y="5593"/>
                </a:lnTo>
                <a:lnTo>
                  <a:pt x="1096248" y="20843"/>
                </a:lnTo>
                <a:lnTo>
                  <a:pt x="1111498" y="43451"/>
                </a:lnTo>
                <a:lnTo>
                  <a:pt x="1117092" y="71119"/>
                </a:lnTo>
                <a:lnTo>
                  <a:pt x="1117092" y="355600"/>
                </a:lnTo>
                <a:lnTo>
                  <a:pt x="1111498" y="383268"/>
                </a:lnTo>
                <a:lnTo>
                  <a:pt x="1096248" y="405876"/>
                </a:lnTo>
                <a:lnTo>
                  <a:pt x="1073640" y="421126"/>
                </a:lnTo>
                <a:lnTo>
                  <a:pt x="1045972" y="426719"/>
                </a:lnTo>
                <a:lnTo>
                  <a:pt x="71120" y="426719"/>
                </a:lnTo>
                <a:lnTo>
                  <a:pt x="43451" y="421126"/>
                </a:lnTo>
                <a:lnTo>
                  <a:pt x="20843" y="405876"/>
                </a:lnTo>
                <a:lnTo>
                  <a:pt x="5593" y="383268"/>
                </a:lnTo>
                <a:lnTo>
                  <a:pt x="0" y="355600"/>
                </a:lnTo>
                <a:lnTo>
                  <a:pt x="0" y="71119"/>
                </a:lnTo>
                <a:close/>
              </a:path>
            </a:pathLst>
          </a:custGeom>
          <a:ln w="25908">
            <a:solidFill>
              <a:srgbClr val="FFFF00"/>
            </a:solidFill>
          </a:ln>
        </p:spPr>
        <p:txBody>
          <a:bodyPr wrap="square" lIns="0" tIns="0" rIns="0" bIns="0" rtlCol="0"/>
          <a:lstStyle/>
          <a:p>
            <a:endParaRPr/>
          </a:p>
        </p:txBody>
      </p:sp>
      <p:sp>
        <p:nvSpPr>
          <p:cNvPr id="39" name="object 39"/>
          <p:cNvSpPr txBox="1"/>
          <p:nvPr/>
        </p:nvSpPr>
        <p:spPr>
          <a:xfrm>
            <a:off x="5391403" y="1461008"/>
            <a:ext cx="610235" cy="382156"/>
          </a:xfrm>
          <a:prstGeom prst="rect">
            <a:avLst/>
          </a:prstGeom>
        </p:spPr>
        <p:txBody>
          <a:bodyPr vert="horz" wrap="square" lIns="0" tIns="12700" rIns="0" bIns="0" rtlCol="0">
            <a:spAutoFit/>
          </a:bodyPr>
          <a:lstStyle/>
          <a:p>
            <a:pPr marL="12700">
              <a:lnSpc>
                <a:spcPct val="100000"/>
              </a:lnSpc>
              <a:spcBef>
                <a:spcPts val="100"/>
              </a:spcBef>
            </a:pPr>
            <a:r>
              <a:rPr sz="1200" dirty="0">
                <a:latin typeface="DejaVu Sans"/>
                <a:cs typeface="DejaVu Sans"/>
              </a:rPr>
              <a:t>OS Image</a:t>
            </a:r>
            <a:endParaRPr sz="1200">
              <a:latin typeface="DejaVu Sans"/>
              <a:cs typeface="DejaVu Sans"/>
            </a:endParaRPr>
          </a:p>
        </p:txBody>
      </p:sp>
      <p:sp>
        <p:nvSpPr>
          <p:cNvPr id="40" name="object 40"/>
          <p:cNvSpPr txBox="1"/>
          <p:nvPr/>
        </p:nvSpPr>
        <p:spPr>
          <a:xfrm>
            <a:off x="6613397" y="3091637"/>
            <a:ext cx="1079500" cy="473848"/>
          </a:xfrm>
          <a:prstGeom prst="rect">
            <a:avLst/>
          </a:prstGeom>
        </p:spPr>
        <p:txBody>
          <a:bodyPr vert="horz" wrap="square" lIns="0" tIns="12065" rIns="0" bIns="0" rtlCol="0">
            <a:spAutoFit/>
          </a:bodyPr>
          <a:lstStyle/>
          <a:p>
            <a:pPr algn="ctr">
              <a:lnSpc>
                <a:spcPct val="100000"/>
              </a:lnSpc>
              <a:spcBef>
                <a:spcPts val="95"/>
              </a:spcBef>
            </a:pPr>
            <a:r>
              <a:rPr sz="1000" dirty="0">
                <a:latin typeface="DejaVu Sans"/>
                <a:cs typeface="DejaVu Sans"/>
              </a:rPr>
              <a:t>VM configuration</a:t>
            </a:r>
          </a:p>
          <a:p>
            <a:pPr algn="ctr">
              <a:lnSpc>
                <a:spcPct val="100000"/>
              </a:lnSpc>
              <a:spcBef>
                <a:spcPts val="5"/>
              </a:spcBef>
            </a:pPr>
            <a:r>
              <a:rPr sz="1000" dirty="0">
                <a:latin typeface="DejaVu Sans"/>
                <a:cs typeface="DejaVu Sans"/>
              </a:rPr>
              <a:t>(Compute Resource)</a:t>
            </a:r>
          </a:p>
        </p:txBody>
      </p:sp>
      <p:sp>
        <p:nvSpPr>
          <p:cNvPr id="41" name="object 41"/>
          <p:cNvSpPr txBox="1"/>
          <p:nvPr/>
        </p:nvSpPr>
        <p:spPr>
          <a:xfrm>
            <a:off x="6665721" y="2153234"/>
            <a:ext cx="706755" cy="690574"/>
          </a:xfrm>
          <a:prstGeom prst="rect">
            <a:avLst/>
          </a:prstGeom>
        </p:spPr>
        <p:txBody>
          <a:bodyPr vert="horz" wrap="square" lIns="0" tIns="13335" rIns="0" bIns="0" rtlCol="0">
            <a:spAutoFit/>
          </a:bodyPr>
          <a:lstStyle/>
          <a:p>
            <a:pPr marL="12700">
              <a:lnSpc>
                <a:spcPct val="100000"/>
              </a:lnSpc>
              <a:spcBef>
                <a:spcPts val="105"/>
              </a:spcBef>
            </a:pPr>
            <a:r>
              <a:rPr sz="1100" dirty="0">
                <a:latin typeface="DejaVu Sans"/>
                <a:cs typeface="DejaVu Sans"/>
              </a:rPr>
              <a:t>EBS Volume</a:t>
            </a:r>
            <a:endParaRPr sz="1100">
              <a:latin typeface="DejaVu Sans"/>
              <a:cs typeface="DejaVu Sans"/>
            </a:endParaRPr>
          </a:p>
          <a:p>
            <a:pPr marL="12700">
              <a:lnSpc>
                <a:spcPct val="100000"/>
              </a:lnSpc>
            </a:pPr>
            <a:r>
              <a:rPr sz="1100" dirty="0">
                <a:latin typeface="DejaVu Sans"/>
                <a:cs typeface="DejaVu Sans"/>
              </a:rPr>
              <a:t>(Hard-Disk)</a:t>
            </a:r>
            <a:endParaRPr sz="1100">
              <a:latin typeface="DejaVu Sans"/>
              <a:cs typeface="DejaVu Sans"/>
            </a:endParaRPr>
          </a:p>
        </p:txBody>
      </p:sp>
      <p:sp>
        <p:nvSpPr>
          <p:cNvPr id="42" name="object 42"/>
          <p:cNvSpPr/>
          <p:nvPr/>
        </p:nvSpPr>
        <p:spPr>
          <a:xfrm>
            <a:off x="5380101" y="1783079"/>
            <a:ext cx="1252220" cy="1541145"/>
          </a:xfrm>
          <a:custGeom>
            <a:avLst/>
            <a:gdLst/>
            <a:ahLst/>
            <a:cxnLst/>
            <a:rect l="l" t="t" r="r" b="b"/>
            <a:pathLst>
              <a:path w="1252220" h="1541145">
                <a:moveTo>
                  <a:pt x="133858" y="3048"/>
                </a:moveTo>
                <a:lnTo>
                  <a:pt x="121539" y="0"/>
                </a:lnTo>
                <a:lnTo>
                  <a:pt x="30721" y="353580"/>
                </a:lnTo>
                <a:lnTo>
                  <a:pt x="0" y="345694"/>
                </a:lnTo>
                <a:lnTo>
                  <a:pt x="17907" y="428879"/>
                </a:lnTo>
                <a:lnTo>
                  <a:pt x="69913" y="369062"/>
                </a:lnTo>
                <a:lnTo>
                  <a:pt x="73787" y="364617"/>
                </a:lnTo>
                <a:lnTo>
                  <a:pt x="43040" y="356743"/>
                </a:lnTo>
                <a:lnTo>
                  <a:pt x="133858" y="3048"/>
                </a:lnTo>
                <a:close/>
              </a:path>
              <a:path w="1252220" h="1541145">
                <a:moveTo>
                  <a:pt x="1205992" y="1489202"/>
                </a:moveTo>
                <a:lnTo>
                  <a:pt x="1205471" y="1476502"/>
                </a:lnTo>
                <a:lnTo>
                  <a:pt x="707948" y="1496695"/>
                </a:lnTo>
                <a:lnTo>
                  <a:pt x="706628" y="1464945"/>
                </a:lnTo>
                <a:lnTo>
                  <a:pt x="632079" y="1506093"/>
                </a:lnTo>
                <a:lnTo>
                  <a:pt x="709803" y="1541018"/>
                </a:lnTo>
                <a:lnTo>
                  <a:pt x="708494" y="1509776"/>
                </a:lnTo>
                <a:lnTo>
                  <a:pt x="708469" y="1509268"/>
                </a:lnTo>
                <a:lnTo>
                  <a:pt x="1205992" y="1489202"/>
                </a:lnTo>
                <a:close/>
              </a:path>
              <a:path w="1252220" h="1541145">
                <a:moveTo>
                  <a:pt x="1252093" y="554482"/>
                </a:moveTo>
                <a:lnTo>
                  <a:pt x="851535" y="554482"/>
                </a:lnTo>
                <a:lnTo>
                  <a:pt x="851535" y="522732"/>
                </a:lnTo>
                <a:lnTo>
                  <a:pt x="775335" y="560832"/>
                </a:lnTo>
                <a:lnTo>
                  <a:pt x="851535" y="598932"/>
                </a:lnTo>
                <a:lnTo>
                  <a:pt x="851535" y="567182"/>
                </a:lnTo>
                <a:lnTo>
                  <a:pt x="1252093" y="567182"/>
                </a:lnTo>
                <a:lnTo>
                  <a:pt x="1252093" y="554482"/>
                </a:lnTo>
                <a:close/>
              </a:path>
            </a:pathLst>
          </a:custGeom>
          <a:solidFill>
            <a:srgbClr val="497DBA"/>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2972" y="2978404"/>
            <a:ext cx="5384165" cy="1169936"/>
          </a:xfrm>
          <a:prstGeom prst="rect">
            <a:avLst/>
          </a:prstGeom>
        </p:spPr>
        <p:txBody>
          <a:bodyPr vert="horz" wrap="square" lIns="0" tIns="12700" rIns="0" bIns="0" rtlCol="0">
            <a:spAutoFit/>
          </a:bodyPr>
          <a:lstStyle/>
          <a:p>
            <a:pPr marL="12700" marR="5080">
              <a:lnSpc>
                <a:spcPct val="144500"/>
              </a:lnSpc>
              <a:spcBef>
                <a:spcPts val="100"/>
              </a:spcBef>
            </a:pPr>
            <a:r>
              <a:rPr sz="1800" b="1" dirty="0">
                <a:solidFill>
                  <a:srgbClr val="6F2F9F"/>
                </a:solidFill>
                <a:latin typeface="DejaVu Sans"/>
                <a:cs typeface="DejaVu Sans"/>
              </a:rPr>
              <a:t>Lab 1: Create an AMI from a running and configured AMI  Lab 2: Share the AMI with other Accounts</a:t>
            </a:r>
            <a:endParaRPr sz="1800">
              <a:latin typeface="DejaVu Sans"/>
              <a:cs typeface="DejaVu Sans"/>
            </a:endParaRPr>
          </a:p>
        </p:txBody>
      </p:sp>
      <p:sp>
        <p:nvSpPr>
          <p:cNvPr id="3" name="object 3"/>
          <p:cNvSpPr txBox="1"/>
          <p:nvPr/>
        </p:nvSpPr>
        <p:spPr>
          <a:xfrm>
            <a:off x="4358132" y="1126617"/>
            <a:ext cx="4308475" cy="1482725"/>
          </a:xfrm>
          <a:prstGeom prst="rect">
            <a:avLst/>
          </a:prstGeom>
        </p:spPr>
        <p:txBody>
          <a:bodyPr vert="horz" wrap="square" lIns="0" tIns="13335" rIns="0" bIns="0" rtlCol="0">
            <a:spAutoFit/>
          </a:bodyPr>
          <a:lstStyle/>
          <a:p>
            <a:pPr marL="12700" marR="5080" algn="just">
              <a:lnSpc>
                <a:spcPct val="99500"/>
              </a:lnSpc>
              <a:spcBef>
                <a:spcPts val="105"/>
              </a:spcBef>
            </a:pPr>
            <a:r>
              <a:rPr sz="1600" dirty="0" smtClean="0">
                <a:solidFill>
                  <a:srgbClr val="444444"/>
                </a:solidFill>
                <a:latin typeface="Nimbus Sans L"/>
                <a:cs typeface="Nimbus Sans L"/>
              </a:rPr>
              <a:t>An </a:t>
            </a:r>
            <a:r>
              <a:rPr sz="1600" dirty="0">
                <a:solidFill>
                  <a:srgbClr val="444444"/>
                </a:solidFill>
                <a:latin typeface="Nimbus Sans L"/>
                <a:cs typeface="Nimbus Sans L"/>
              </a:rPr>
              <a:t>Amazon Machine Image (AMI) provides the  information required to launch an instance. You  must specify an AMI when you launch an  instance. You can launch multiple instances  from a single AMI when you need multiple  instances with the same configuration.</a:t>
            </a:r>
            <a:endParaRPr sz="1600" dirty="0">
              <a:latin typeface="Nimbus Sans L"/>
              <a:cs typeface="Nimbus Sans L"/>
            </a:endParaRPr>
          </a:p>
        </p:txBody>
      </p:sp>
      <p:sp>
        <p:nvSpPr>
          <p:cNvPr id="4" name="object 4"/>
          <p:cNvSpPr txBox="1">
            <a:spLocks noGrp="1"/>
          </p:cNvSpPr>
          <p:nvPr>
            <p:ph type="title"/>
          </p:nvPr>
        </p:nvSpPr>
        <p:spPr>
          <a:xfrm>
            <a:off x="457200" y="671830"/>
            <a:ext cx="261556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tx1"/>
                </a:solidFill>
                <a:latin typeface="Nimbus Sans L"/>
                <a:cs typeface="Nimbus Sans L"/>
              </a:rPr>
              <a:t>Amazon Machine Image</a:t>
            </a:r>
          </a:p>
        </p:txBody>
      </p:sp>
      <p:sp>
        <p:nvSpPr>
          <p:cNvPr id="5" name="object 5"/>
          <p:cNvSpPr/>
          <p:nvPr/>
        </p:nvSpPr>
        <p:spPr>
          <a:xfrm>
            <a:off x="414527" y="1106424"/>
            <a:ext cx="3704844" cy="156057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914905" y="2691841"/>
            <a:ext cx="1099820"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44444"/>
                </a:solidFill>
                <a:latin typeface="Nimbus Sans L"/>
                <a:cs typeface="Nimbus Sans L"/>
              </a:rPr>
              <a:t>(AMI Lifecycle)</a:t>
            </a:r>
            <a:endParaRPr sz="120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406" y="976630"/>
            <a:ext cx="15881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tx1"/>
                </a:solidFill>
              </a:rPr>
              <a:t>Practice Yourself</a:t>
            </a:r>
          </a:p>
        </p:txBody>
      </p:sp>
      <p:sp>
        <p:nvSpPr>
          <p:cNvPr id="7" name="object 7"/>
          <p:cNvSpPr txBox="1">
            <a:spLocks noGrp="1"/>
          </p:cNvSpPr>
          <p:nvPr>
            <p:ph idx="1"/>
          </p:nvPr>
        </p:nvSpPr>
        <p:spPr>
          <a:xfrm>
            <a:off x="457200" y="2303103"/>
            <a:ext cx="8229600" cy="943848"/>
          </a:xfrm>
          <a:prstGeom prst="rect">
            <a:avLst/>
          </a:prstGeom>
        </p:spPr>
        <p:txBody>
          <a:bodyPr vert="horz" wrap="square" lIns="0" tIns="12700" rIns="0" bIns="0" rtlCol="0">
            <a:spAutoFit/>
          </a:bodyPr>
          <a:lstStyle/>
          <a:p>
            <a:pPr marL="208279" indent="-125730">
              <a:lnSpc>
                <a:spcPct val="100000"/>
              </a:lnSpc>
              <a:spcBef>
                <a:spcPts val="50"/>
              </a:spcBef>
              <a:buChar char="-"/>
              <a:tabLst>
                <a:tab pos="208915" algn="l"/>
              </a:tabLst>
            </a:pPr>
            <a:r>
              <a:rPr sz="1600" b="0" dirty="0" smtClean="0">
                <a:solidFill>
                  <a:srgbClr val="234D70"/>
                </a:solidFill>
                <a:latin typeface="Nimbus Sans L"/>
                <a:cs typeface="Nimbus Sans L"/>
              </a:rPr>
              <a:t>Create </a:t>
            </a:r>
            <a:r>
              <a:rPr b="0" dirty="0" smtClean="0">
                <a:solidFill>
                  <a:srgbClr val="234D70"/>
                </a:solidFill>
                <a:latin typeface="Nimbus Sans L"/>
                <a:cs typeface="Nimbus Sans L"/>
              </a:rPr>
              <a:t>an AMI</a:t>
            </a:r>
            <a:endParaRPr sz="1600" dirty="0">
              <a:latin typeface="Nimbus Sans L"/>
              <a:cs typeface="Nimbus Sans L"/>
            </a:endParaRPr>
          </a:p>
          <a:p>
            <a:pPr marL="194310" marR="111760" indent="-111760">
              <a:lnSpc>
                <a:spcPct val="100000"/>
              </a:lnSpc>
              <a:spcBef>
                <a:spcPts val="290"/>
              </a:spcBef>
              <a:buChar char="-"/>
              <a:tabLst>
                <a:tab pos="208915" algn="l"/>
              </a:tabLst>
            </a:pPr>
            <a:r>
              <a:rPr sz="1600" b="0" dirty="0">
                <a:solidFill>
                  <a:srgbClr val="234D70"/>
                </a:solidFill>
                <a:latin typeface="Nimbus Sans L"/>
                <a:cs typeface="Nimbus Sans L"/>
              </a:rPr>
              <a:t>Launch created AMI in the desired Availability  Zone, VPC, AWS Region</a:t>
            </a:r>
            <a:endParaRPr sz="1600" dirty="0">
              <a:latin typeface="Nimbus Sans L"/>
              <a:cs typeface="Nimbus Sans L"/>
            </a:endParaRPr>
          </a:p>
          <a:p>
            <a:pPr marL="208279" indent="-125730">
              <a:lnSpc>
                <a:spcPct val="100000"/>
              </a:lnSpc>
              <a:spcBef>
                <a:spcPts val="5"/>
              </a:spcBef>
              <a:buChar char="-"/>
              <a:tabLst>
                <a:tab pos="208915" algn="l"/>
              </a:tabLst>
            </a:pPr>
            <a:r>
              <a:rPr sz="1600" b="0" dirty="0">
                <a:solidFill>
                  <a:srgbClr val="234D70"/>
                </a:solidFill>
                <a:latin typeface="Nimbus Sans L"/>
                <a:cs typeface="Nimbus Sans L"/>
              </a:rPr>
              <a:t>Now, Launch Instance using AMI</a:t>
            </a:r>
            <a:endParaRPr sz="1600" dirty="0">
              <a:latin typeface="Nimbus Sans L"/>
              <a:cs typeface="Nimbus Sans 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078356"/>
            <a:ext cx="1717039"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tx1"/>
                </a:solidFill>
              </a:rPr>
              <a:t>EC2 Instance Type</a:t>
            </a:r>
          </a:p>
        </p:txBody>
      </p:sp>
      <p:sp>
        <p:nvSpPr>
          <p:cNvPr id="3" name="object 3"/>
          <p:cNvSpPr/>
          <p:nvPr/>
        </p:nvSpPr>
        <p:spPr>
          <a:xfrm>
            <a:off x="6083808" y="1780794"/>
            <a:ext cx="1620012" cy="28483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0473" y="1877567"/>
            <a:ext cx="5028565" cy="2309495"/>
          </a:xfrm>
          <a:prstGeom prst="rect">
            <a:avLst/>
          </a:prstGeom>
        </p:spPr>
        <p:txBody>
          <a:bodyPr vert="horz" wrap="square" lIns="0" tIns="13335" rIns="0" bIns="0" rtlCol="0">
            <a:spAutoFit/>
          </a:bodyPr>
          <a:lstStyle/>
          <a:p>
            <a:pPr marL="12700" marR="5080">
              <a:lnSpc>
                <a:spcPct val="100000"/>
              </a:lnSpc>
              <a:spcBef>
                <a:spcPts val="105"/>
              </a:spcBef>
            </a:pPr>
            <a:r>
              <a:rPr sz="1400" dirty="0">
                <a:solidFill>
                  <a:srgbClr val="333333"/>
                </a:solidFill>
                <a:latin typeface="Nimbus Sans L"/>
                <a:cs typeface="Nimbus Sans L"/>
              </a:rPr>
              <a:t>Amazon EC2 provides a wide selection of instance types  optimized to fit different use cases. 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of your target workload</a:t>
            </a:r>
            <a:r>
              <a:rPr sz="1200" dirty="0">
                <a:solidFill>
                  <a:srgbClr val="333333"/>
                </a:solidFill>
                <a:latin typeface="Nimbus Sans L"/>
                <a:cs typeface="Nimbus Sans L"/>
              </a:rPr>
              <a:t>.</a:t>
            </a:r>
            <a:endParaRPr sz="1200">
              <a:latin typeface="Nimbus Sans L"/>
              <a:cs typeface="Nimbus Sans L"/>
            </a:endParaRPr>
          </a:p>
          <a:p>
            <a:pPr>
              <a:lnSpc>
                <a:spcPct val="100000"/>
              </a:lnSpc>
            </a:pPr>
            <a:endParaRPr sz="1500">
              <a:latin typeface="Nimbus Sans L"/>
              <a:cs typeface="Nimbus Sans L"/>
            </a:endParaRPr>
          </a:p>
          <a:p>
            <a:pPr>
              <a:lnSpc>
                <a:spcPct val="100000"/>
              </a:lnSpc>
              <a:spcBef>
                <a:spcPts val="35"/>
              </a:spcBef>
            </a:pPr>
            <a:endParaRPr sz="1750">
              <a:latin typeface="Nimbus Sans L"/>
              <a:cs typeface="Nimbus Sans L"/>
            </a:endParaRPr>
          </a:p>
          <a:p>
            <a:pPr marL="372110">
              <a:lnSpc>
                <a:spcPct val="100000"/>
              </a:lnSpc>
            </a:pPr>
            <a:r>
              <a:rPr sz="1800" u="heavy" dirty="0">
                <a:solidFill>
                  <a:srgbClr val="0000FF"/>
                </a:solidFill>
                <a:uFill>
                  <a:solidFill>
                    <a:srgbClr val="0000FF"/>
                  </a:solidFill>
                </a:uFill>
                <a:latin typeface="DejaVu Sans"/>
                <a:cs typeface="DejaVu Sans"/>
                <a:hlinkClick r:id="rId3"/>
              </a:rPr>
              <a:t>https://aws.amazon.com/ec2/instance-types/</a:t>
            </a:r>
            <a:endParaRPr sz="1800">
              <a:latin typeface="DejaVu Sans"/>
              <a:cs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2437" y="961390"/>
            <a:ext cx="8401050" cy="4048760"/>
          </a:xfrm>
          <a:prstGeom prst="rect">
            <a:avLst/>
          </a:prstGeom>
        </p:spPr>
        <p:txBody>
          <a:bodyPr vert="horz" wrap="square" lIns="0" tIns="12700" rIns="0" bIns="0" rtlCol="0">
            <a:spAutoFit/>
          </a:bodyPr>
          <a:lstStyle/>
          <a:p>
            <a:pPr marL="12700">
              <a:lnSpc>
                <a:spcPts val="1435"/>
              </a:lnSpc>
              <a:spcBef>
                <a:spcPts val="100"/>
              </a:spcBef>
            </a:pPr>
            <a:r>
              <a:rPr sz="1200" spc="-5" dirty="0">
                <a:solidFill>
                  <a:srgbClr val="444444"/>
                </a:solidFill>
                <a:latin typeface="Nimbus Sans L"/>
                <a:cs typeface="Nimbus Sans L"/>
              </a:rPr>
              <a:t>Amazon </a:t>
            </a:r>
            <a:r>
              <a:rPr sz="1200" dirty="0">
                <a:solidFill>
                  <a:srgbClr val="444444"/>
                </a:solidFill>
                <a:latin typeface="Nimbus Sans L"/>
                <a:cs typeface="Nimbus Sans L"/>
              </a:rPr>
              <a:t>EC2</a:t>
            </a:r>
            <a:r>
              <a:rPr sz="1200" spc="-25" dirty="0">
                <a:solidFill>
                  <a:srgbClr val="444444"/>
                </a:solidFill>
                <a:latin typeface="Nimbus Sans L"/>
                <a:cs typeface="Nimbus Sans L"/>
              </a:rPr>
              <a:t> </a:t>
            </a:r>
            <a:r>
              <a:rPr sz="1200" dirty="0">
                <a:solidFill>
                  <a:srgbClr val="444444"/>
                </a:solidFill>
                <a:latin typeface="Nimbus Sans L"/>
                <a:cs typeface="Nimbus Sans L"/>
              </a:rPr>
              <a:t>features:</a:t>
            </a:r>
            <a:endParaRPr sz="1200">
              <a:latin typeface="Nimbus Sans L"/>
              <a:cs typeface="Nimbus Sans L"/>
            </a:endParaRPr>
          </a:p>
          <a:p>
            <a:pPr marL="75565" indent="-63500">
              <a:lnSpc>
                <a:spcPts val="1675"/>
              </a:lnSpc>
              <a:buSzPct val="92857"/>
              <a:buChar char="•"/>
              <a:tabLst>
                <a:tab pos="76200" algn="l"/>
              </a:tabLst>
            </a:pPr>
            <a:r>
              <a:rPr sz="1400" spc="-5" dirty="0">
                <a:solidFill>
                  <a:srgbClr val="444444"/>
                </a:solidFill>
                <a:latin typeface="Nimbus Sans L"/>
                <a:cs typeface="Nimbus Sans L"/>
              </a:rPr>
              <a:t>Virtual </a:t>
            </a:r>
            <a:r>
              <a:rPr sz="1400" dirty="0">
                <a:solidFill>
                  <a:srgbClr val="444444"/>
                </a:solidFill>
                <a:latin typeface="Nimbus Sans L"/>
                <a:cs typeface="Nimbus Sans L"/>
              </a:rPr>
              <a:t>computing </a:t>
            </a:r>
            <a:r>
              <a:rPr sz="1400" spc="-5" dirty="0">
                <a:solidFill>
                  <a:srgbClr val="444444"/>
                </a:solidFill>
                <a:latin typeface="Nimbus Sans L"/>
                <a:cs typeface="Nimbus Sans L"/>
              </a:rPr>
              <a:t>environments, known </a:t>
            </a:r>
            <a:r>
              <a:rPr sz="1400" dirty="0">
                <a:solidFill>
                  <a:srgbClr val="444444"/>
                </a:solidFill>
                <a:latin typeface="Nimbus Sans L"/>
                <a:cs typeface="Nimbus Sans L"/>
              </a:rPr>
              <a:t>as</a:t>
            </a:r>
            <a:r>
              <a:rPr sz="1400" spc="-110" dirty="0">
                <a:solidFill>
                  <a:srgbClr val="444444"/>
                </a:solidFill>
                <a:latin typeface="Nimbus Sans L"/>
                <a:cs typeface="Nimbus Sans L"/>
              </a:rPr>
              <a:t> </a:t>
            </a:r>
            <a:r>
              <a:rPr sz="1400" i="1" dirty="0">
                <a:solidFill>
                  <a:srgbClr val="444444"/>
                </a:solidFill>
                <a:latin typeface="Nimbus Sans L"/>
                <a:cs typeface="Nimbus Sans L"/>
              </a:rPr>
              <a:t>instances</a:t>
            </a:r>
            <a:endParaRPr sz="1400">
              <a:latin typeface="Nimbus Sans L"/>
              <a:cs typeface="Nimbus Sans L"/>
            </a:endParaRPr>
          </a:p>
          <a:p>
            <a:pPr marL="75565" indent="-63500">
              <a:lnSpc>
                <a:spcPct val="100000"/>
              </a:lnSpc>
              <a:buSzPct val="92857"/>
              <a:buChar char="•"/>
              <a:tabLst>
                <a:tab pos="76200" algn="l"/>
              </a:tabLst>
            </a:pPr>
            <a:r>
              <a:rPr sz="1400" spc="-5" dirty="0">
                <a:solidFill>
                  <a:srgbClr val="444444"/>
                </a:solidFill>
                <a:latin typeface="Nimbus Sans L"/>
                <a:cs typeface="Nimbus Sans L"/>
              </a:rPr>
              <a:t>Preconfigured </a:t>
            </a:r>
            <a:r>
              <a:rPr sz="1400" dirty="0">
                <a:solidFill>
                  <a:srgbClr val="444444"/>
                </a:solidFill>
                <a:latin typeface="Nimbus Sans L"/>
                <a:cs typeface="Nimbus Sans L"/>
              </a:rPr>
              <a:t>templates for </a:t>
            </a:r>
            <a:r>
              <a:rPr sz="1400" spc="-5" dirty="0">
                <a:solidFill>
                  <a:srgbClr val="444444"/>
                </a:solidFill>
                <a:latin typeface="Nimbus Sans L"/>
                <a:cs typeface="Nimbus Sans L"/>
              </a:rPr>
              <a:t>your instances, known </a:t>
            </a:r>
            <a:r>
              <a:rPr sz="1400" dirty="0">
                <a:solidFill>
                  <a:srgbClr val="444444"/>
                </a:solidFill>
                <a:latin typeface="Nimbus Sans L"/>
                <a:cs typeface="Nimbus Sans L"/>
              </a:rPr>
              <a:t>as </a:t>
            </a:r>
            <a:r>
              <a:rPr sz="1400" i="1" spc="-10" dirty="0">
                <a:solidFill>
                  <a:srgbClr val="444444"/>
                </a:solidFill>
                <a:latin typeface="Nimbus Sans L"/>
                <a:cs typeface="Nimbus Sans L"/>
              </a:rPr>
              <a:t>Amazon </a:t>
            </a:r>
            <a:r>
              <a:rPr sz="1400" i="1" spc="-5" dirty="0">
                <a:solidFill>
                  <a:srgbClr val="444444"/>
                </a:solidFill>
                <a:latin typeface="Nimbus Sans L"/>
                <a:cs typeface="Nimbus Sans L"/>
              </a:rPr>
              <a:t>Machine </a:t>
            </a:r>
            <a:r>
              <a:rPr sz="1400" i="1" dirty="0">
                <a:solidFill>
                  <a:srgbClr val="444444"/>
                </a:solidFill>
                <a:latin typeface="Nimbus Sans L"/>
                <a:cs typeface="Nimbus Sans L"/>
              </a:rPr>
              <a:t>Images</a:t>
            </a:r>
            <a:r>
              <a:rPr sz="1400" i="1" spc="-130" dirty="0">
                <a:solidFill>
                  <a:srgbClr val="444444"/>
                </a:solidFill>
                <a:latin typeface="Nimbus Sans L"/>
                <a:cs typeface="Nimbus Sans L"/>
              </a:rPr>
              <a:t> </a:t>
            </a:r>
            <a:r>
              <a:rPr sz="1400" i="1" spc="-5" dirty="0">
                <a:solidFill>
                  <a:srgbClr val="444444"/>
                </a:solidFill>
                <a:latin typeface="Nimbus Sans L"/>
                <a:cs typeface="Nimbus Sans L"/>
              </a:rPr>
              <a:t>(AMIs</a:t>
            </a:r>
            <a:endParaRPr sz="1400">
              <a:latin typeface="Nimbus Sans L"/>
              <a:cs typeface="Nimbus Sans L"/>
            </a:endParaRPr>
          </a:p>
          <a:p>
            <a:pPr marL="75565" indent="-63500">
              <a:lnSpc>
                <a:spcPct val="100000"/>
              </a:lnSpc>
              <a:buSzPct val="92857"/>
              <a:buChar char="•"/>
              <a:tabLst>
                <a:tab pos="76200" algn="l"/>
              </a:tabLst>
            </a:pPr>
            <a:r>
              <a:rPr sz="1400" spc="-15" dirty="0">
                <a:solidFill>
                  <a:srgbClr val="444444"/>
                </a:solidFill>
                <a:latin typeface="Nimbus Sans L"/>
                <a:cs typeface="Nimbus Sans L"/>
              </a:rPr>
              <a:t>Various </a:t>
            </a:r>
            <a:r>
              <a:rPr sz="1400" dirty="0">
                <a:solidFill>
                  <a:srgbClr val="444444"/>
                </a:solidFill>
                <a:latin typeface="Nimbus Sans L"/>
                <a:cs typeface="Nimbus Sans L"/>
              </a:rPr>
              <a:t>configurations of </a:t>
            </a:r>
            <a:r>
              <a:rPr sz="1400" spc="-5" dirty="0">
                <a:solidFill>
                  <a:srgbClr val="444444"/>
                </a:solidFill>
                <a:latin typeface="Nimbus Sans L"/>
                <a:cs typeface="Nimbus Sans L"/>
              </a:rPr>
              <a:t>CPU, </a:t>
            </a:r>
            <a:r>
              <a:rPr sz="1400" spc="-20" dirty="0">
                <a:solidFill>
                  <a:srgbClr val="444444"/>
                </a:solidFill>
                <a:latin typeface="Nimbus Sans L"/>
                <a:cs typeface="Nimbus Sans L"/>
              </a:rPr>
              <a:t>memory, </a:t>
            </a:r>
            <a:r>
              <a:rPr sz="1400" dirty="0">
                <a:solidFill>
                  <a:srgbClr val="444444"/>
                </a:solidFill>
                <a:latin typeface="Nimbus Sans L"/>
                <a:cs typeface="Nimbus Sans L"/>
              </a:rPr>
              <a:t>storage, and </a:t>
            </a:r>
            <a:r>
              <a:rPr sz="1400" spc="-5" dirty="0">
                <a:solidFill>
                  <a:srgbClr val="444444"/>
                </a:solidFill>
                <a:latin typeface="Nimbus Sans L"/>
                <a:cs typeface="Nimbus Sans L"/>
              </a:rPr>
              <a:t>networking </a:t>
            </a:r>
            <a:r>
              <a:rPr sz="1400" dirty="0">
                <a:solidFill>
                  <a:srgbClr val="444444"/>
                </a:solidFill>
                <a:latin typeface="Nimbus Sans L"/>
                <a:cs typeface="Nimbus Sans L"/>
              </a:rPr>
              <a:t>capacity for </a:t>
            </a:r>
            <a:r>
              <a:rPr sz="1400" spc="-5" dirty="0">
                <a:solidFill>
                  <a:srgbClr val="444444"/>
                </a:solidFill>
                <a:latin typeface="Nimbus Sans L"/>
                <a:cs typeface="Nimbus Sans L"/>
              </a:rPr>
              <a:t>your </a:t>
            </a:r>
            <a:r>
              <a:rPr sz="1400" dirty="0">
                <a:solidFill>
                  <a:srgbClr val="444444"/>
                </a:solidFill>
                <a:latin typeface="Nimbus Sans L"/>
                <a:cs typeface="Nimbus Sans L"/>
              </a:rPr>
              <a:t>instances,</a:t>
            </a:r>
            <a:r>
              <a:rPr sz="1400" spc="-240" dirty="0">
                <a:solidFill>
                  <a:srgbClr val="444444"/>
                </a:solidFill>
                <a:latin typeface="Nimbus Sans L"/>
                <a:cs typeface="Nimbus Sans L"/>
              </a:rPr>
              <a:t> </a:t>
            </a:r>
            <a:r>
              <a:rPr sz="1400" spc="-5" dirty="0">
                <a:solidFill>
                  <a:srgbClr val="444444"/>
                </a:solidFill>
                <a:latin typeface="Nimbus Sans L"/>
                <a:cs typeface="Nimbus Sans L"/>
              </a:rPr>
              <a:t>known</a:t>
            </a:r>
            <a:endParaRPr sz="1400">
              <a:latin typeface="Nimbus Sans L"/>
              <a:cs typeface="Nimbus Sans L"/>
            </a:endParaRPr>
          </a:p>
          <a:p>
            <a:pPr marL="68580">
              <a:lnSpc>
                <a:spcPct val="100000"/>
              </a:lnSpc>
            </a:pPr>
            <a:r>
              <a:rPr sz="1400" dirty="0">
                <a:solidFill>
                  <a:srgbClr val="444444"/>
                </a:solidFill>
                <a:latin typeface="Nimbus Sans L"/>
                <a:cs typeface="Nimbus Sans L"/>
              </a:rPr>
              <a:t>as </a:t>
            </a:r>
            <a:r>
              <a:rPr sz="1400" i="1" dirty="0">
                <a:solidFill>
                  <a:srgbClr val="444444"/>
                </a:solidFill>
                <a:latin typeface="Nimbus Sans L"/>
                <a:cs typeface="Nimbus Sans L"/>
              </a:rPr>
              <a:t>instance</a:t>
            </a:r>
            <a:r>
              <a:rPr sz="1400" i="1" spc="-65" dirty="0">
                <a:solidFill>
                  <a:srgbClr val="444444"/>
                </a:solidFill>
                <a:latin typeface="Nimbus Sans L"/>
                <a:cs typeface="Nimbus Sans L"/>
              </a:rPr>
              <a:t> </a:t>
            </a:r>
            <a:r>
              <a:rPr sz="1400" i="1" dirty="0">
                <a:solidFill>
                  <a:srgbClr val="444444"/>
                </a:solidFill>
                <a:latin typeface="Nimbus Sans L"/>
                <a:cs typeface="Nimbus Sans L"/>
              </a:rPr>
              <a:t>types</a:t>
            </a:r>
            <a:endParaRPr sz="1400">
              <a:latin typeface="Nimbus Sans L"/>
              <a:cs typeface="Nimbus Sans L"/>
            </a:endParaRPr>
          </a:p>
          <a:p>
            <a:pPr marL="68580" marR="90805" indent="-56515">
              <a:lnSpc>
                <a:spcPct val="100000"/>
              </a:lnSpc>
              <a:buSzPct val="92857"/>
              <a:buChar char="•"/>
              <a:tabLst>
                <a:tab pos="76200" algn="l"/>
              </a:tabLst>
            </a:pPr>
            <a:r>
              <a:rPr sz="1400" dirty="0">
                <a:solidFill>
                  <a:srgbClr val="444444"/>
                </a:solidFill>
                <a:latin typeface="Nimbus Sans L"/>
                <a:cs typeface="Nimbus Sans L"/>
              </a:rPr>
              <a:t>Secure login information for </a:t>
            </a:r>
            <a:r>
              <a:rPr sz="1400" spc="-5" dirty="0">
                <a:solidFill>
                  <a:srgbClr val="444444"/>
                </a:solidFill>
                <a:latin typeface="Nimbus Sans L"/>
                <a:cs typeface="Nimbus Sans L"/>
              </a:rPr>
              <a:t>your </a:t>
            </a:r>
            <a:r>
              <a:rPr sz="1400" dirty="0">
                <a:solidFill>
                  <a:srgbClr val="444444"/>
                </a:solidFill>
                <a:latin typeface="Nimbus Sans L"/>
                <a:cs typeface="Nimbus Sans L"/>
              </a:rPr>
              <a:t>instances</a:t>
            </a:r>
            <a:r>
              <a:rPr sz="1400" spc="-285" dirty="0">
                <a:solidFill>
                  <a:srgbClr val="444444"/>
                </a:solidFill>
                <a:latin typeface="Nimbus Sans L"/>
                <a:cs typeface="Nimbus Sans L"/>
              </a:rPr>
              <a:t> </a:t>
            </a:r>
            <a:r>
              <a:rPr sz="1400" dirty="0">
                <a:solidFill>
                  <a:srgbClr val="444444"/>
                </a:solidFill>
                <a:latin typeface="Nimbus Sans L"/>
                <a:cs typeface="Nimbus Sans L"/>
              </a:rPr>
              <a:t>using </a:t>
            </a:r>
            <a:r>
              <a:rPr sz="1400" i="1" dirty="0">
                <a:solidFill>
                  <a:srgbClr val="444444"/>
                </a:solidFill>
                <a:latin typeface="Nimbus Sans L"/>
                <a:cs typeface="Nimbus Sans L"/>
              </a:rPr>
              <a:t>key pairs </a:t>
            </a:r>
            <a:r>
              <a:rPr sz="1400" spc="-5" dirty="0">
                <a:solidFill>
                  <a:srgbClr val="444444"/>
                </a:solidFill>
                <a:latin typeface="Nimbus Sans L"/>
                <a:cs typeface="Nimbus Sans L"/>
              </a:rPr>
              <a:t>(AWS </a:t>
            </a:r>
            <a:r>
              <a:rPr sz="1400" dirty="0">
                <a:solidFill>
                  <a:srgbClr val="444444"/>
                </a:solidFill>
                <a:latin typeface="Nimbus Sans L"/>
                <a:cs typeface="Nimbus Sans L"/>
              </a:rPr>
              <a:t>stores the public </a:t>
            </a:r>
            <a:r>
              <a:rPr sz="1400" spc="-30" dirty="0">
                <a:solidFill>
                  <a:srgbClr val="444444"/>
                </a:solidFill>
                <a:latin typeface="Nimbus Sans L"/>
                <a:cs typeface="Nimbus Sans L"/>
              </a:rPr>
              <a:t>key, </a:t>
            </a:r>
            <a:r>
              <a:rPr sz="1400" dirty="0">
                <a:solidFill>
                  <a:srgbClr val="444444"/>
                </a:solidFill>
                <a:latin typeface="Nimbus Sans L"/>
                <a:cs typeface="Nimbus Sans L"/>
              </a:rPr>
              <a:t>and </a:t>
            </a:r>
            <a:r>
              <a:rPr sz="1400" spc="-5" dirty="0">
                <a:solidFill>
                  <a:srgbClr val="444444"/>
                </a:solidFill>
                <a:latin typeface="Nimbus Sans L"/>
                <a:cs typeface="Nimbus Sans L"/>
              </a:rPr>
              <a:t>you </a:t>
            </a:r>
            <a:r>
              <a:rPr sz="1400" dirty="0">
                <a:solidFill>
                  <a:srgbClr val="444444"/>
                </a:solidFill>
                <a:latin typeface="Nimbus Sans L"/>
                <a:cs typeface="Nimbus Sans L"/>
              </a:rPr>
              <a:t>store the  </a:t>
            </a:r>
            <a:r>
              <a:rPr sz="1400" spc="-5" dirty="0">
                <a:solidFill>
                  <a:srgbClr val="444444"/>
                </a:solidFill>
                <a:latin typeface="Nimbus Sans L"/>
                <a:cs typeface="Nimbus Sans L"/>
              </a:rPr>
              <a:t>private </a:t>
            </a:r>
            <a:r>
              <a:rPr sz="1400" dirty="0">
                <a:solidFill>
                  <a:srgbClr val="444444"/>
                </a:solidFill>
                <a:latin typeface="Nimbus Sans L"/>
                <a:cs typeface="Nimbus Sans L"/>
              </a:rPr>
              <a:t>key in a secure</a:t>
            </a:r>
            <a:r>
              <a:rPr sz="1400" spc="-100" dirty="0">
                <a:solidFill>
                  <a:srgbClr val="444444"/>
                </a:solidFill>
                <a:latin typeface="Nimbus Sans L"/>
                <a:cs typeface="Nimbus Sans L"/>
              </a:rPr>
              <a:t> </a:t>
            </a:r>
            <a:r>
              <a:rPr sz="1400" dirty="0">
                <a:solidFill>
                  <a:srgbClr val="444444"/>
                </a:solidFill>
                <a:latin typeface="Nimbus Sans L"/>
                <a:cs typeface="Nimbus Sans L"/>
              </a:rPr>
              <a:t>place)</a:t>
            </a:r>
            <a:endParaRPr sz="1400">
              <a:latin typeface="Nimbus Sans L"/>
              <a:cs typeface="Nimbus Sans L"/>
            </a:endParaRPr>
          </a:p>
          <a:p>
            <a:pPr marL="68580" marR="496570" indent="-56515">
              <a:lnSpc>
                <a:spcPct val="100000"/>
              </a:lnSpc>
              <a:buSzPct val="92857"/>
              <a:buChar char="•"/>
              <a:tabLst>
                <a:tab pos="76200" algn="l"/>
              </a:tabLst>
            </a:pPr>
            <a:r>
              <a:rPr sz="1400" dirty="0">
                <a:solidFill>
                  <a:srgbClr val="444444"/>
                </a:solidFill>
                <a:latin typeface="Nimbus Sans L"/>
                <a:cs typeface="Nimbus Sans L"/>
              </a:rPr>
              <a:t>Storage</a:t>
            </a:r>
            <a:r>
              <a:rPr sz="1400" spc="-35" dirty="0">
                <a:solidFill>
                  <a:srgbClr val="444444"/>
                </a:solidFill>
                <a:latin typeface="Nimbus Sans L"/>
                <a:cs typeface="Nimbus Sans L"/>
              </a:rPr>
              <a:t> </a:t>
            </a:r>
            <a:r>
              <a:rPr sz="1400" spc="-5" dirty="0">
                <a:solidFill>
                  <a:srgbClr val="444444"/>
                </a:solidFill>
                <a:latin typeface="Nimbus Sans L"/>
                <a:cs typeface="Nimbus Sans L"/>
              </a:rPr>
              <a:t>volumes</a:t>
            </a:r>
            <a:r>
              <a:rPr sz="1400" spc="-10" dirty="0">
                <a:solidFill>
                  <a:srgbClr val="444444"/>
                </a:solidFill>
                <a:latin typeface="Nimbus Sans L"/>
                <a:cs typeface="Nimbus Sans L"/>
              </a:rPr>
              <a:t> </a:t>
            </a:r>
            <a:r>
              <a:rPr sz="1400" dirty="0">
                <a:solidFill>
                  <a:srgbClr val="444444"/>
                </a:solidFill>
                <a:latin typeface="Nimbus Sans L"/>
                <a:cs typeface="Nimbus Sans L"/>
              </a:rPr>
              <a:t>for</a:t>
            </a:r>
            <a:r>
              <a:rPr sz="1400" spc="-20" dirty="0">
                <a:solidFill>
                  <a:srgbClr val="444444"/>
                </a:solidFill>
                <a:latin typeface="Nimbus Sans L"/>
                <a:cs typeface="Nimbus Sans L"/>
              </a:rPr>
              <a:t> </a:t>
            </a:r>
            <a:r>
              <a:rPr sz="1400" dirty="0">
                <a:solidFill>
                  <a:srgbClr val="444444"/>
                </a:solidFill>
                <a:latin typeface="Nimbus Sans L"/>
                <a:cs typeface="Nimbus Sans L"/>
              </a:rPr>
              <a:t>temporary</a:t>
            </a:r>
            <a:r>
              <a:rPr sz="1400" spc="-45" dirty="0">
                <a:solidFill>
                  <a:srgbClr val="444444"/>
                </a:solidFill>
                <a:latin typeface="Nimbus Sans L"/>
                <a:cs typeface="Nimbus Sans L"/>
              </a:rPr>
              <a:t> </a:t>
            </a:r>
            <a:r>
              <a:rPr sz="1400" dirty="0">
                <a:solidFill>
                  <a:srgbClr val="444444"/>
                </a:solidFill>
                <a:latin typeface="Nimbus Sans L"/>
                <a:cs typeface="Nimbus Sans L"/>
              </a:rPr>
              <a:t>data</a:t>
            </a:r>
            <a:r>
              <a:rPr sz="1400" spc="-30" dirty="0">
                <a:solidFill>
                  <a:srgbClr val="444444"/>
                </a:solidFill>
                <a:latin typeface="Nimbus Sans L"/>
                <a:cs typeface="Nimbus Sans L"/>
              </a:rPr>
              <a:t> </a:t>
            </a:r>
            <a:r>
              <a:rPr sz="1400" dirty="0">
                <a:solidFill>
                  <a:srgbClr val="444444"/>
                </a:solidFill>
                <a:latin typeface="Nimbus Sans L"/>
                <a:cs typeface="Nimbus Sans L"/>
              </a:rPr>
              <a:t>that's</a:t>
            </a:r>
            <a:r>
              <a:rPr sz="1400" spc="-25" dirty="0">
                <a:solidFill>
                  <a:srgbClr val="444444"/>
                </a:solidFill>
                <a:latin typeface="Nimbus Sans L"/>
                <a:cs typeface="Nimbus Sans L"/>
              </a:rPr>
              <a:t> </a:t>
            </a:r>
            <a:r>
              <a:rPr sz="1400" dirty="0">
                <a:solidFill>
                  <a:srgbClr val="444444"/>
                </a:solidFill>
                <a:latin typeface="Nimbus Sans L"/>
                <a:cs typeface="Nimbus Sans L"/>
              </a:rPr>
              <a:t>deleted</a:t>
            </a:r>
            <a:r>
              <a:rPr sz="1400" spc="-40" dirty="0">
                <a:solidFill>
                  <a:srgbClr val="444444"/>
                </a:solidFill>
                <a:latin typeface="Nimbus Sans L"/>
                <a:cs typeface="Nimbus Sans L"/>
              </a:rPr>
              <a:t> </a:t>
            </a:r>
            <a:r>
              <a:rPr sz="1400" spc="-5" dirty="0">
                <a:solidFill>
                  <a:srgbClr val="444444"/>
                </a:solidFill>
                <a:latin typeface="Nimbus Sans L"/>
                <a:cs typeface="Nimbus Sans L"/>
              </a:rPr>
              <a:t>when</a:t>
            </a:r>
            <a:r>
              <a:rPr sz="1400" spc="5" dirty="0">
                <a:solidFill>
                  <a:srgbClr val="444444"/>
                </a:solidFill>
                <a:latin typeface="Nimbus Sans L"/>
                <a:cs typeface="Nimbus Sans L"/>
              </a:rPr>
              <a:t> </a:t>
            </a:r>
            <a:r>
              <a:rPr sz="1400" spc="-5" dirty="0">
                <a:solidFill>
                  <a:srgbClr val="444444"/>
                </a:solidFill>
                <a:latin typeface="Nimbus Sans L"/>
                <a:cs typeface="Nimbus Sans L"/>
              </a:rPr>
              <a:t>you</a:t>
            </a:r>
            <a:r>
              <a:rPr sz="1400" spc="-10" dirty="0">
                <a:solidFill>
                  <a:srgbClr val="444444"/>
                </a:solidFill>
                <a:latin typeface="Nimbus Sans L"/>
                <a:cs typeface="Nimbus Sans L"/>
              </a:rPr>
              <a:t> </a:t>
            </a:r>
            <a:r>
              <a:rPr sz="1400" dirty="0">
                <a:solidFill>
                  <a:srgbClr val="444444"/>
                </a:solidFill>
                <a:latin typeface="Nimbus Sans L"/>
                <a:cs typeface="Nimbus Sans L"/>
              </a:rPr>
              <a:t>stop</a:t>
            </a:r>
            <a:r>
              <a:rPr sz="1400" spc="-15" dirty="0">
                <a:solidFill>
                  <a:srgbClr val="444444"/>
                </a:solidFill>
                <a:latin typeface="Nimbus Sans L"/>
                <a:cs typeface="Nimbus Sans L"/>
              </a:rPr>
              <a:t> </a:t>
            </a:r>
            <a:r>
              <a:rPr sz="1400" dirty="0">
                <a:solidFill>
                  <a:srgbClr val="444444"/>
                </a:solidFill>
                <a:latin typeface="Nimbus Sans L"/>
                <a:cs typeface="Nimbus Sans L"/>
              </a:rPr>
              <a:t>or</a:t>
            </a:r>
            <a:r>
              <a:rPr sz="1400" spc="-20" dirty="0">
                <a:solidFill>
                  <a:srgbClr val="444444"/>
                </a:solidFill>
                <a:latin typeface="Nimbus Sans L"/>
                <a:cs typeface="Nimbus Sans L"/>
              </a:rPr>
              <a:t> </a:t>
            </a:r>
            <a:r>
              <a:rPr sz="1400" dirty="0">
                <a:solidFill>
                  <a:srgbClr val="444444"/>
                </a:solidFill>
                <a:latin typeface="Nimbus Sans L"/>
                <a:cs typeface="Nimbus Sans L"/>
              </a:rPr>
              <a:t>terminate</a:t>
            </a:r>
            <a:r>
              <a:rPr sz="1400" spc="-40" dirty="0">
                <a:solidFill>
                  <a:srgbClr val="444444"/>
                </a:solidFill>
                <a:latin typeface="Nimbus Sans L"/>
                <a:cs typeface="Nimbus Sans L"/>
              </a:rPr>
              <a:t> </a:t>
            </a:r>
            <a:r>
              <a:rPr sz="1400" spc="-5" dirty="0">
                <a:solidFill>
                  <a:srgbClr val="444444"/>
                </a:solidFill>
                <a:latin typeface="Nimbus Sans L"/>
                <a:cs typeface="Nimbus Sans L"/>
              </a:rPr>
              <a:t>your</a:t>
            </a:r>
            <a:r>
              <a:rPr sz="1400" spc="-10" dirty="0">
                <a:solidFill>
                  <a:srgbClr val="444444"/>
                </a:solidFill>
                <a:latin typeface="Nimbus Sans L"/>
                <a:cs typeface="Nimbus Sans L"/>
              </a:rPr>
              <a:t> </a:t>
            </a:r>
            <a:r>
              <a:rPr sz="1400" dirty="0">
                <a:solidFill>
                  <a:srgbClr val="444444"/>
                </a:solidFill>
                <a:latin typeface="Nimbus Sans L"/>
                <a:cs typeface="Nimbus Sans L"/>
              </a:rPr>
              <a:t>instance,</a:t>
            </a:r>
            <a:r>
              <a:rPr sz="1400" spc="-35" dirty="0">
                <a:solidFill>
                  <a:srgbClr val="444444"/>
                </a:solidFill>
                <a:latin typeface="Nimbus Sans L"/>
                <a:cs typeface="Nimbus Sans L"/>
              </a:rPr>
              <a:t> </a:t>
            </a:r>
            <a:r>
              <a:rPr sz="1400" spc="-5" dirty="0">
                <a:solidFill>
                  <a:srgbClr val="444444"/>
                </a:solidFill>
                <a:latin typeface="Nimbus Sans L"/>
                <a:cs typeface="Nimbus Sans L"/>
              </a:rPr>
              <a:t>known  as </a:t>
            </a:r>
            <a:r>
              <a:rPr sz="1400" i="1" dirty="0">
                <a:solidFill>
                  <a:srgbClr val="444444"/>
                </a:solidFill>
                <a:latin typeface="Nimbus Sans L"/>
                <a:cs typeface="Nimbus Sans L"/>
              </a:rPr>
              <a:t>instance store</a:t>
            </a:r>
            <a:r>
              <a:rPr sz="1400" i="1" spc="-105" dirty="0">
                <a:solidFill>
                  <a:srgbClr val="444444"/>
                </a:solidFill>
                <a:latin typeface="Nimbus Sans L"/>
                <a:cs typeface="Nimbus Sans L"/>
              </a:rPr>
              <a:t> </a:t>
            </a:r>
            <a:r>
              <a:rPr sz="1400" i="1" dirty="0">
                <a:solidFill>
                  <a:srgbClr val="444444"/>
                </a:solidFill>
                <a:latin typeface="Nimbus Sans L"/>
                <a:cs typeface="Nimbus Sans L"/>
              </a:rPr>
              <a:t>volumes</a:t>
            </a:r>
            <a:endParaRPr sz="1400">
              <a:latin typeface="Nimbus Sans L"/>
              <a:cs typeface="Nimbus Sans L"/>
            </a:endParaRPr>
          </a:p>
          <a:p>
            <a:pPr marL="68580" marR="609600" indent="-56515">
              <a:lnSpc>
                <a:spcPct val="100000"/>
              </a:lnSpc>
              <a:buSzPct val="92857"/>
              <a:buChar char="•"/>
              <a:tabLst>
                <a:tab pos="76200" algn="l"/>
              </a:tabLst>
            </a:pPr>
            <a:r>
              <a:rPr sz="1400" dirty="0">
                <a:solidFill>
                  <a:srgbClr val="444444"/>
                </a:solidFill>
                <a:latin typeface="Nimbus Sans L"/>
                <a:cs typeface="Nimbus Sans L"/>
              </a:rPr>
              <a:t>Persistent</a:t>
            </a:r>
            <a:r>
              <a:rPr sz="1400" spc="-40" dirty="0">
                <a:solidFill>
                  <a:srgbClr val="444444"/>
                </a:solidFill>
                <a:latin typeface="Nimbus Sans L"/>
                <a:cs typeface="Nimbus Sans L"/>
              </a:rPr>
              <a:t> </a:t>
            </a:r>
            <a:r>
              <a:rPr sz="1400" dirty="0">
                <a:solidFill>
                  <a:srgbClr val="444444"/>
                </a:solidFill>
                <a:latin typeface="Nimbus Sans L"/>
                <a:cs typeface="Nimbus Sans L"/>
              </a:rPr>
              <a:t>storage</a:t>
            </a:r>
            <a:r>
              <a:rPr sz="1400" spc="-40" dirty="0">
                <a:solidFill>
                  <a:srgbClr val="444444"/>
                </a:solidFill>
                <a:latin typeface="Nimbus Sans L"/>
                <a:cs typeface="Nimbus Sans L"/>
              </a:rPr>
              <a:t> </a:t>
            </a:r>
            <a:r>
              <a:rPr sz="1400" spc="-5" dirty="0">
                <a:solidFill>
                  <a:srgbClr val="444444"/>
                </a:solidFill>
                <a:latin typeface="Nimbus Sans L"/>
                <a:cs typeface="Nimbus Sans L"/>
              </a:rPr>
              <a:t>volumes</a:t>
            </a:r>
            <a:r>
              <a:rPr sz="1400" spc="-15" dirty="0">
                <a:solidFill>
                  <a:srgbClr val="444444"/>
                </a:solidFill>
                <a:latin typeface="Nimbus Sans L"/>
                <a:cs typeface="Nimbus Sans L"/>
              </a:rPr>
              <a:t> </a:t>
            </a:r>
            <a:r>
              <a:rPr sz="1400" dirty="0">
                <a:solidFill>
                  <a:srgbClr val="444444"/>
                </a:solidFill>
                <a:latin typeface="Nimbus Sans L"/>
                <a:cs typeface="Nimbus Sans L"/>
              </a:rPr>
              <a:t>for</a:t>
            </a:r>
            <a:r>
              <a:rPr sz="1400" spc="-15" dirty="0">
                <a:solidFill>
                  <a:srgbClr val="444444"/>
                </a:solidFill>
                <a:latin typeface="Nimbus Sans L"/>
                <a:cs typeface="Nimbus Sans L"/>
              </a:rPr>
              <a:t> </a:t>
            </a:r>
            <a:r>
              <a:rPr sz="1400" spc="-5" dirty="0">
                <a:solidFill>
                  <a:srgbClr val="444444"/>
                </a:solidFill>
                <a:latin typeface="Nimbus Sans L"/>
                <a:cs typeface="Nimbus Sans L"/>
              </a:rPr>
              <a:t>your</a:t>
            </a:r>
            <a:r>
              <a:rPr sz="1400" spc="-10" dirty="0">
                <a:solidFill>
                  <a:srgbClr val="444444"/>
                </a:solidFill>
                <a:latin typeface="Nimbus Sans L"/>
                <a:cs typeface="Nimbus Sans L"/>
              </a:rPr>
              <a:t> </a:t>
            </a:r>
            <a:r>
              <a:rPr sz="1400" dirty="0">
                <a:solidFill>
                  <a:srgbClr val="444444"/>
                </a:solidFill>
                <a:latin typeface="Nimbus Sans L"/>
                <a:cs typeface="Nimbus Sans L"/>
              </a:rPr>
              <a:t>data</a:t>
            </a:r>
            <a:r>
              <a:rPr sz="1400" spc="-15" dirty="0">
                <a:solidFill>
                  <a:srgbClr val="444444"/>
                </a:solidFill>
                <a:latin typeface="Nimbus Sans L"/>
                <a:cs typeface="Nimbus Sans L"/>
              </a:rPr>
              <a:t> </a:t>
            </a:r>
            <a:r>
              <a:rPr sz="1400" dirty="0">
                <a:solidFill>
                  <a:srgbClr val="444444"/>
                </a:solidFill>
                <a:latin typeface="Nimbus Sans L"/>
                <a:cs typeface="Nimbus Sans L"/>
              </a:rPr>
              <a:t>using</a:t>
            </a:r>
            <a:r>
              <a:rPr sz="1400" spc="-105" dirty="0">
                <a:solidFill>
                  <a:srgbClr val="444444"/>
                </a:solidFill>
                <a:latin typeface="Nimbus Sans L"/>
                <a:cs typeface="Nimbus Sans L"/>
              </a:rPr>
              <a:t> </a:t>
            </a:r>
            <a:r>
              <a:rPr sz="1400" dirty="0">
                <a:solidFill>
                  <a:srgbClr val="444444"/>
                </a:solidFill>
                <a:latin typeface="Nimbus Sans L"/>
                <a:cs typeface="Nimbus Sans L"/>
              </a:rPr>
              <a:t>Amazon</a:t>
            </a:r>
            <a:r>
              <a:rPr sz="1400" spc="-25" dirty="0">
                <a:solidFill>
                  <a:srgbClr val="444444"/>
                </a:solidFill>
                <a:latin typeface="Nimbus Sans L"/>
                <a:cs typeface="Nimbus Sans L"/>
              </a:rPr>
              <a:t> </a:t>
            </a:r>
            <a:r>
              <a:rPr sz="1400" dirty="0">
                <a:solidFill>
                  <a:srgbClr val="444444"/>
                </a:solidFill>
                <a:latin typeface="Nimbus Sans L"/>
                <a:cs typeface="Nimbus Sans L"/>
              </a:rPr>
              <a:t>Elastic</a:t>
            </a:r>
            <a:r>
              <a:rPr sz="1400" spc="-30" dirty="0">
                <a:solidFill>
                  <a:srgbClr val="444444"/>
                </a:solidFill>
                <a:latin typeface="Nimbus Sans L"/>
                <a:cs typeface="Nimbus Sans L"/>
              </a:rPr>
              <a:t> </a:t>
            </a:r>
            <a:r>
              <a:rPr sz="1400" dirty="0">
                <a:solidFill>
                  <a:srgbClr val="444444"/>
                </a:solidFill>
                <a:latin typeface="Nimbus Sans L"/>
                <a:cs typeface="Nimbus Sans L"/>
              </a:rPr>
              <a:t>Block</a:t>
            </a:r>
            <a:r>
              <a:rPr sz="1400" spc="-10" dirty="0">
                <a:solidFill>
                  <a:srgbClr val="444444"/>
                </a:solidFill>
                <a:latin typeface="Nimbus Sans L"/>
                <a:cs typeface="Nimbus Sans L"/>
              </a:rPr>
              <a:t> </a:t>
            </a:r>
            <a:r>
              <a:rPr sz="1400" dirty="0">
                <a:solidFill>
                  <a:srgbClr val="444444"/>
                </a:solidFill>
                <a:latin typeface="Nimbus Sans L"/>
                <a:cs typeface="Nimbus Sans L"/>
              </a:rPr>
              <a:t>Store</a:t>
            </a:r>
            <a:r>
              <a:rPr sz="1400" spc="-30" dirty="0">
                <a:solidFill>
                  <a:srgbClr val="444444"/>
                </a:solidFill>
                <a:latin typeface="Nimbus Sans L"/>
                <a:cs typeface="Nimbus Sans L"/>
              </a:rPr>
              <a:t> </a:t>
            </a:r>
            <a:r>
              <a:rPr sz="1400" dirty="0">
                <a:solidFill>
                  <a:srgbClr val="444444"/>
                </a:solidFill>
                <a:latin typeface="Nimbus Sans L"/>
                <a:cs typeface="Nimbus Sans L"/>
              </a:rPr>
              <a:t>(Amazon</a:t>
            </a:r>
            <a:r>
              <a:rPr sz="1400" spc="-25" dirty="0">
                <a:solidFill>
                  <a:srgbClr val="444444"/>
                </a:solidFill>
                <a:latin typeface="Nimbus Sans L"/>
                <a:cs typeface="Nimbus Sans L"/>
              </a:rPr>
              <a:t> </a:t>
            </a:r>
            <a:r>
              <a:rPr sz="1400" dirty="0">
                <a:solidFill>
                  <a:srgbClr val="444444"/>
                </a:solidFill>
                <a:latin typeface="Nimbus Sans L"/>
                <a:cs typeface="Nimbus Sans L"/>
              </a:rPr>
              <a:t>EBS),</a:t>
            </a:r>
            <a:r>
              <a:rPr sz="1400" spc="-5" dirty="0">
                <a:solidFill>
                  <a:srgbClr val="444444"/>
                </a:solidFill>
                <a:latin typeface="Nimbus Sans L"/>
                <a:cs typeface="Nimbus Sans L"/>
              </a:rPr>
              <a:t> known  as </a:t>
            </a:r>
            <a:r>
              <a:rPr sz="1400" i="1" spc="-10" dirty="0">
                <a:solidFill>
                  <a:srgbClr val="444444"/>
                </a:solidFill>
                <a:latin typeface="Nimbus Sans L"/>
                <a:cs typeface="Nimbus Sans L"/>
              </a:rPr>
              <a:t>Amazon </a:t>
            </a:r>
            <a:r>
              <a:rPr sz="1400" i="1" dirty="0">
                <a:solidFill>
                  <a:srgbClr val="444444"/>
                </a:solidFill>
                <a:latin typeface="Nimbus Sans L"/>
                <a:cs typeface="Nimbus Sans L"/>
              </a:rPr>
              <a:t>EBS</a:t>
            </a:r>
            <a:r>
              <a:rPr sz="1400" i="1" spc="10" dirty="0">
                <a:solidFill>
                  <a:srgbClr val="444444"/>
                </a:solidFill>
                <a:latin typeface="Nimbus Sans L"/>
                <a:cs typeface="Nimbus Sans L"/>
              </a:rPr>
              <a:t> </a:t>
            </a:r>
            <a:r>
              <a:rPr sz="1400" i="1" dirty="0">
                <a:solidFill>
                  <a:srgbClr val="444444"/>
                </a:solidFill>
                <a:latin typeface="Nimbus Sans L"/>
                <a:cs typeface="Nimbus Sans L"/>
              </a:rPr>
              <a:t>volumes</a:t>
            </a:r>
            <a:endParaRPr sz="1400">
              <a:latin typeface="Nimbus Sans L"/>
              <a:cs typeface="Nimbus Sans L"/>
            </a:endParaRPr>
          </a:p>
          <a:p>
            <a:pPr marL="68580" marR="522605" indent="-56515">
              <a:lnSpc>
                <a:spcPct val="100000"/>
              </a:lnSpc>
              <a:spcBef>
                <a:spcPts val="5"/>
              </a:spcBef>
              <a:buSzPct val="92857"/>
              <a:buChar char="•"/>
              <a:tabLst>
                <a:tab pos="76200" algn="l"/>
              </a:tabLst>
            </a:pPr>
            <a:r>
              <a:rPr sz="1400" dirty="0">
                <a:solidFill>
                  <a:srgbClr val="444444"/>
                </a:solidFill>
                <a:latin typeface="Nimbus Sans L"/>
                <a:cs typeface="Nimbus Sans L"/>
              </a:rPr>
              <a:t>Multiple</a:t>
            </a:r>
            <a:r>
              <a:rPr sz="1400" spc="-30" dirty="0">
                <a:solidFill>
                  <a:srgbClr val="444444"/>
                </a:solidFill>
                <a:latin typeface="Nimbus Sans L"/>
                <a:cs typeface="Nimbus Sans L"/>
              </a:rPr>
              <a:t> </a:t>
            </a:r>
            <a:r>
              <a:rPr sz="1400" spc="-5" dirty="0">
                <a:solidFill>
                  <a:srgbClr val="444444"/>
                </a:solidFill>
                <a:latin typeface="Nimbus Sans L"/>
                <a:cs typeface="Nimbus Sans L"/>
              </a:rPr>
              <a:t>physical</a:t>
            </a:r>
            <a:r>
              <a:rPr sz="1400" spc="-15" dirty="0">
                <a:solidFill>
                  <a:srgbClr val="444444"/>
                </a:solidFill>
                <a:latin typeface="Nimbus Sans L"/>
                <a:cs typeface="Nimbus Sans L"/>
              </a:rPr>
              <a:t> </a:t>
            </a:r>
            <a:r>
              <a:rPr sz="1400" dirty="0">
                <a:solidFill>
                  <a:srgbClr val="444444"/>
                </a:solidFill>
                <a:latin typeface="Nimbus Sans L"/>
                <a:cs typeface="Nimbus Sans L"/>
              </a:rPr>
              <a:t>locations</a:t>
            </a:r>
            <a:r>
              <a:rPr sz="1400" spc="-35" dirty="0">
                <a:solidFill>
                  <a:srgbClr val="444444"/>
                </a:solidFill>
                <a:latin typeface="Nimbus Sans L"/>
                <a:cs typeface="Nimbus Sans L"/>
              </a:rPr>
              <a:t> </a:t>
            </a:r>
            <a:r>
              <a:rPr sz="1400" dirty="0">
                <a:solidFill>
                  <a:srgbClr val="444444"/>
                </a:solidFill>
                <a:latin typeface="Nimbus Sans L"/>
                <a:cs typeface="Nimbus Sans L"/>
              </a:rPr>
              <a:t>for</a:t>
            </a:r>
            <a:r>
              <a:rPr sz="1400" spc="-15" dirty="0">
                <a:solidFill>
                  <a:srgbClr val="444444"/>
                </a:solidFill>
                <a:latin typeface="Nimbus Sans L"/>
                <a:cs typeface="Nimbus Sans L"/>
              </a:rPr>
              <a:t> </a:t>
            </a:r>
            <a:r>
              <a:rPr sz="1400" spc="-5" dirty="0">
                <a:solidFill>
                  <a:srgbClr val="444444"/>
                </a:solidFill>
                <a:latin typeface="Nimbus Sans L"/>
                <a:cs typeface="Nimbus Sans L"/>
              </a:rPr>
              <a:t>your</a:t>
            </a:r>
            <a:r>
              <a:rPr sz="1400" spc="-10" dirty="0">
                <a:solidFill>
                  <a:srgbClr val="444444"/>
                </a:solidFill>
                <a:latin typeface="Nimbus Sans L"/>
                <a:cs typeface="Nimbus Sans L"/>
              </a:rPr>
              <a:t> </a:t>
            </a:r>
            <a:r>
              <a:rPr sz="1400" dirty="0">
                <a:solidFill>
                  <a:srgbClr val="444444"/>
                </a:solidFill>
                <a:latin typeface="Nimbus Sans L"/>
                <a:cs typeface="Nimbus Sans L"/>
              </a:rPr>
              <a:t>resources,</a:t>
            </a:r>
            <a:r>
              <a:rPr sz="1400" spc="-45" dirty="0">
                <a:solidFill>
                  <a:srgbClr val="444444"/>
                </a:solidFill>
                <a:latin typeface="Nimbus Sans L"/>
                <a:cs typeface="Nimbus Sans L"/>
              </a:rPr>
              <a:t> </a:t>
            </a:r>
            <a:r>
              <a:rPr sz="1400" dirty="0">
                <a:solidFill>
                  <a:srgbClr val="444444"/>
                </a:solidFill>
                <a:latin typeface="Nimbus Sans L"/>
                <a:cs typeface="Nimbus Sans L"/>
              </a:rPr>
              <a:t>such</a:t>
            </a:r>
            <a:r>
              <a:rPr sz="1400" spc="-25" dirty="0">
                <a:solidFill>
                  <a:srgbClr val="444444"/>
                </a:solidFill>
                <a:latin typeface="Nimbus Sans L"/>
                <a:cs typeface="Nimbus Sans L"/>
              </a:rPr>
              <a:t> </a:t>
            </a:r>
            <a:r>
              <a:rPr sz="1400" dirty="0">
                <a:solidFill>
                  <a:srgbClr val="444444"/>
                </a:solidFill>
                <a:latin typeface="Nimbus Sans L"/>
                <a:cs typeface="Nimbus Sans L"/>
              </a:rPr>
              <a:t>as instances</a:t>
            </a:r>
            <a:r>
              <a:rPr sz="1400" spc="-45" dirty="0">
                <a:solidFill>
                  <a:srgbClr val="444444"/>
                </a:solidFill>
                <a:latin typeface="Nimbus Sans L"/>
                <a:cs typeface="Nimbus Sans L"/>
              </a:rPr>
              <a:t> </a:t>
            </a:r>
            <a:r>
              <a:rPr sz="1400" dirty="0">
                <a:solidFill>
                  <a:srgbClr val="444444"/>
                </a:solidFill>
                <a:latin typeface="Nimbus Sans L"/>
                <a:cs typeface="Nimbus Sans L"/>
              </a:rPr>
              <a:t>and</a:t>
            </a:r>
            <a:r>
              <a:rPr sz="1400" spc="-95" dirty="0">
                <a:solidFill>
                  <a:srgbClr val="444444"/>
                </a:solidFill>
                <a:latin typeface="Nimbus Sans L"/>
                <a:cs typeface="Nimbus Sans L"/>
              </a:rPr>
              <a:t> </a:t>
            </a:r>
            <a:r>
              <a:rPr sz="1400" dirty="0">
                <a:solidFill>
                  <a:srgbClr val="444444"/>
                </a:solidFill>
                <a:latin typeface="Nimbus Sans L"/>
                <a:cs typeface="Nimbus Sans L"/>
              </a:rPr>
              <a:t>Amazon</a:t>
            </a:r>
            <a:r>
              <a:rPr sz="1400" spc="-25" dirty="0">
                <a:solidFill>
                  <a:srgbClr val="444444"/>
                </a:solidFill>
                <a:latin typeface="Nimbus Sans L"/>
                <a:cs typeface="Nimbus Sans L"/>
              </a:rPr>
              <a:t> </a:t>
            </a:r>
            <a:r>
              <a:rPr sz="1400" dirty="0">
                <a:solidFill>
                  <a:srgbClr val="444444"/>
                </a:solidFill>
                <a:latin typeface="Nimbus Sans L"/>
                <a:cs typeface="Nimbus Sans L"/>
              </a:rPr>
              <a:t>EBS</a:t>
            </a:r>
            <a:r>
              <a:rPr sz="1400" spc="5" dirty="0">
                <a:solidFill>
                  <a:srgbClr val="444444"/>
                </a:solidFill>
                <a:latin typeface="Nimbus Sans L"/>
                <a:cs typeface="Nimbus Sans L"/>
              </a:rPr>
              <a:t> </a:t>
            </a:r>
            <a:r>
              <a:rPr sz="1400" spc="-5" dirty="0">
                <a:solidFill>
                  <a:srgbClr val="444444"/>
                </a:solidFill>
                <a:latin typeface="Nimbus Sans L"/>
                <a:cs typeface="Nimbus Sans L"/>
              </a:rPr>
              <a:t>volumes,</a:t>
            </a:r>
            <a:r>
              <a:rPr sz="1400" spc="-10" dirty="0">
                <a:solidFill>
                  <a:srgbClr val="444444"/>
                </a:solidFill>
                <a:latin typeface="Nimbus Sans L"/>
                <a:cs typeface="Nimbus Sans L"/>
              </a:rPr>
              <a:t> </a:t>
            </a:r>
            <a:r>
              <a:rPr sz="1400" spc="-5" dirty="0">
                <a:solidFill>
                  <a:srgbClr val="444444"/>
                </a:solidFill>
                <a:latin typeface="Nimbus Sans L"/>
                <a:cs typeface="Nimbus Sans L"/>
              </a:rPr>
              <a:t>known  as </a:t>
            </a:r>
            <a:r>
              <a:rPr sz="1400" i="1" dirty="0">
                <a:solidFill>
                  <a:srgbClr val="444444"/>
                </a:solidFill>
                <a:latin typeface="Nimbus Sans L"/>
                <a:cs typeface="Nimbus Sans L"/>
              </a:rPr>
              <a:t>regions </a:t>
            </a:r>
            <a:r>
              <a:rPr sz="1400" spc="-5" dirty="0">
                <a:solidFill>
                  <a:srgbClr val="444444"/>
                </a:solidFill>
                <a:latin typeface="Nimbus Sans L"/>
                <a:cs typeface="Nimbus Sans L"/>
              </a:rPr>
              <a:t>and </a:t>
            </a:r>
            <a:r>
              <a:rPr sz="1400" i="1" dirty="0">
                <a:solidFill>
                  <a:srgbClr val="444444"/>
                </a:solidFill>
                <a:latin typeface="Nimbus Sans L"/>
                <a:cs typeface="Nimbus Sans L"/>
              </a:rPr>
              <a:t>Availability</a:t>
            </a:r>
            <a:r>
              <a:rPr sz="1400" i="1" spc="-90" dirty="0">
                <a:solidFill>
                  <a:srgbClr val="444444"/>
                </a:solidFill>
                <a:latin typeface="Nimbus Sans L"/>
                <a:cs typeface="Nimbus Sans L"/>
              </a:rPr>
              <a:t> </a:t>
            </a:r>
            <a:r>
              <a:rPr sz="1400" i="1" dirty="0">
                <a:solidFill>
                  <a:srgbClr val="444444"/>
                </a:solidFill>
                <a:latin typeface="Nimbus Sans L"/>
                <a:cs typeface="Nimbus Sans L"/>
              </a:rPr>
              <a:t>Zones</a:t>
            </a:r>
            <a:endParaRPr sz="1400">
              <a:latin typeface="Nimbus Sans L"/>
              <a:cs typeface="Nimbus Sans L"/>
            </a:endParaRPr>
          </a:p>
          <a:p>
            <a:pPr marL="68580" marR="563245" indent="-56515">
              <a:lnSpc>
                <a:spcPct val="100000"/>
              </a:lnSpc>
              <a:buSzPct val="92857"/>
              <a:buChar char="•"/>
              <a:tabLst>
                <a:tab pos="76200" algn="l"/>
              </a:tabLst>
            </a:pPr>
            <a:r>
              <a:rPr sz="1400" dirty="0">
                <a:solidFill>
                  <a:srgbClr val="444444"/>
                </a:solidFill>
                <a:latin typeface="Nimbus Sans L"/>
                <a:cs typeface="Nimbus Sans L"/>
              </a:rPr>
              <a:t>A</a:t>
            </a:r>
            <a:r>
              <a:rPr sz="1400" spc="-80" dirty="0">
                <a:solidFill>
                  <a:srgbClr val="444444"/>
                </a:solidFill>
                <a:latin typeface="Nimbus Sans L"/>
                <a:cs typeface="Nimbus Sans L"/>
              </a:rPr>
              <a:t> </a:t>
            </a:r>
            <a:r>
              <a:rPr sz="1400" spc="-5" dirty="0">
                <a:solidFill>
                  <a:srgbClr val="444444"/>
                </a:solidFill>
                <a:latin typeface="Nimbus Sans L"/>
                <a:cs typeface="Nimbus Sans L"/>
              </a:rPr>
              <a:t>firewall</a:t>
            </a:r>
            <a:r>
              <a:rPr sz="1400" dirty="0">
                <a:solidFill>
                  <a:srgbClr val="444444"/>
                </a:solidFill>
                <a:latin typeface="Nimbus Sans L"/>
                <a:cs typeface="Nimbus Sans L"/>
              </a:rPr>
              <a:t> that</a:t>
            </a:r>
            <a:r>
              <a:rPr sz="1400" spc="-30" dirty="0">
                <a:solidFill>
                  <a:srgbClr val="444444"/>
                </a:solidFill>
                <a:latin typeface="Nimbus Sans L"/>
                <a:cs typeface="Nimbus Sans L"/>
              </a:rPr>
              <a:t> </a:t>
            </a:r>
            <a:r>
              <a:rPr sz="1400" dirty="0">
                <a:solidFill>
                  <a:srgbClr val="444444"/>
                </a:solidFill>
                <a:latin typeface="Nimbus Sans L"/>
                <a:cs typeface="Nimbus Sans L"/>
              </a:rPr>
              <a:t>enables</a:t>
            </a:r>
            <a:r>
              <a:rPr sz="1400" spc="-35" dirty="0">
                <a:solidFill>
                  <a:srgbClr val="444444"/>
                </a:solidFill>
                <a:latin typeface="Nimbus Sans L"/>
                <a:cs typeface="Nimbus Sans L"/>
              </a:rPr>
              <a:t> </a:t>
            </a:r>
            <a:r>
              <a:rPr sz="1400" spc="-5" dirty="0">
                <a:solidFill>
                  <a:srgbClr val="444444"/>
                </a:solidFill>
                <a:latin typeface="Nimbus Sans L"/>
                <a:cs typeface="Nimbus Sans L"/>
              </a:rPr>
              <a:t>you</a:t>
            </a:r>
            <a:r>
              <a:rPr sz="1400" spc="5" dirty="0">
                <a:solidFill>
                  <a:srgbClr val="444444"/>
                </a:solidFill>
                <a:latin typeface="Nimbus Sans L"/>
                <a:cs typeface="Nimbus Sans L"/>
              </a:rPr>
              <a:t> </a:t>
            </a:r>
            <a:r>
              <a:rPr sz="1400" dirty="0">
                <a:solidFill>
                  <a:srgbClr val="444444"/>
                </a:solidFill>
                <a:latin typeface="Nimbus Sans L"/>
                <a:cs typeface="Nimbus Sans L"/>
              </a:rPr>
              <a:t>to</a:t>
            </a:r>
            <a:r>
              <a:rPr sz="1400" spc="-20" dirty="0">
                <a:solidFill>
                  <a:srgbClr val="444444"/>
                </a:solidFill>
                <a:latin typeface="Nimbus Sans L"/>
                <a:cs typeface="Nimbus Sans L"/>
              </a:rPr>
              <a:t> </a:t>
            </a:r>
            <a:r>
              <a:rPr sz="1400" dirty="0">
                <a:solidFill>
                  <a:srgbClr val="444444"/>
                </a:solidFill>
                <a:latin typeface="Nimbus Sans L"/>
                <a:cs typeface="Nimbus Sans L"/>
              </a:rPr>
              <a:t>specify</a:t>
            </a:r>
            <a:r>
              <a:rPr sz="1400" spc="-35" dirty="0">
                <a:solidFill>
                  <a:srgbClr val="444444"/>
                </a:solidFill>
                <a:latin typeface="Nimbus Sans L"/>
                <a:cs typeface="Nimbus Sans L"/>
              </a:rPr>
              <a:t> </a:t>
            </a:r>
            <a:r>
              <a:rPr sz="1400" dirty="0">
                <a:solidFill>
                  <a:srgbClr val="444444"/>
                </a:solidFill>
                <a:latin typeface="Nimbus Sans L"/>
                <a:cs typeface="Nimbus Sans L"/>
              </a:rPr>
              <a:t>the</a:t>
            </a:r>
            <a:r>
              <a:rPr sz="1400" spc="-15" dirty="0">
                <a:solidFill>
                  <a:srgbClr val="444444"/>
                </a:solidFill>
                <a:latin typeface="Nimbus Sans L"/>
                <a:cs typeface="Nimbus Sans L"/>
              </a:rPr>
              <a:t> </a:t>
            </a:r>
            <a:r>
              <a:rPr sz="1400" dirty="0">
                <a:solidFill>
                  <a:srgbClr val="444444"/>
                </a:solidFill>
                <a:latin typeface="Nimbus Sans L"/>
                <a:cs typeface="Nimbus Sans L"/>
              </a:rPr>
              <a:t>protocols,</a:t>
            </a:r>
            <a:r>
              <a:rPr sz="1400" spc="-50" dirty="0">
                <a:solidFill>
                  <a:srgbClr val="444444"/>
                </a:solidFill>
                <a:latin typeface="Nimbus Sans L"/>
                <a:cs typeface="Nimbus Sans L"/>
              </a:rPr>
              <a:t> </a:t>
            </a:r>
            <a:r>
              <a:rPr sz="1400" dirty="0">
                <a:solidFill>
                  <a:srgbClr val="444444"/>
                </a:solidFill>
                <a:latin typeface="Nimbus Sans L"/>
                <a:cs typeface="Nimbus Sans L"/>
              </a:rPr>
              <a:t>ports,</a:t>
            </a:r>
            <a:r>
              <a:rPr sz="1400" spc="-35" dirty="0">
                <a:solidFill>
                  <a:srgbClr val="444444"/>
                </a:solidFill>
                <a:latin typeface="Nimbus Sans L"/>
                <a:cs typeface="Nimbus Sans L"/>
              </a:rPr>
              <a:t> </a:t>
            </a:r>
            <a:r>
              <a:rPr sz="1400" dirty="0">
                <a:solidFill>
                  <a:srgbClr val="444444"/>
                </a:solidFill>
                <a:latin typeface="Nimbus Sans L"/>
                <a:cs typeface="Nimbus Sans L"/>
              </a:rPr>
              <a:t>and</a:t>
            </a:r>
            <a:r>
              <a:rPr sz="1400" spc="-15" dirty="0">
                <a:solidFill>
                  <a:srgbClr val="444444"/>
                </a:solidFill>
                <a:latin typeface="Nimbus Sans L"/>
                <a:cs typeface="Nimbus Sans L"/>
              </a:rPr>
              <a:t> </a:t>
            </a:r>
            <a:r>
              <a:rPr sz="1400" dirty="0">
                <a:solidFill>
                  <a:srgbClr val="444444"/>
                </a:solidFill>
                <a:latin typeface="Nimbus Sans L"/>
                <a:cs typeface="Nimbus Sans L"/>
              </a:rPr>
              <a:t>source</a:t>
            </a:r>
            <a:r>
              <a:rPr sz="1400" spc="-30" dirty="0">
                <a:solidFill>
                  <a:srgbClr val="444444"/>
                </a:solidFill>
                <a:latin typeface="Nimbus Sans L"/>
                <a:cs typeface="Nimbus Sans L"/>
              </a:rPr>
              <a:t> </a:t>
            </a:r>
            <a:r>
              <a:rPr sz="1400" dirty="0">
                <a:solidFill>
                  <a:srgbClr val="444444"/>
                </a:solidFill>
                <a:latin typeface="Nimbus Sans L"/>
                <a:cs typeface="Nimbus Sans L"/>
              </a:rPr>
              <a:t>IP</a:t>
            </a:r>
            <a:r>
              <a:rPr sz="1400" spc="-40" dirty="0">
                <a:solidFill>
                  <a:srgbClr val="444444"/>
                </a:solidFill>
                <a:latin typeface="Nimbus Sans L"/>
                <a:cs typeface="Nimbus Sans L"/>
              </a:rPr>
              <a:t> </a:t>
            </a:r>
            <a:r>
              <a:rPr sz="1400" dirty="0">
                <a:solidFill>
                  <a:srgbClr val="444444"/>
                </a:solidFill>
                <a:latin typeface="Nimbus Sans L"/>
                <a:cs typeface="Nimbus Sans L"/>
              </a:rPr>
              <a:t>ranges</a:t>
            </a:r>
            <a:r>
              <a:rPr sz="1400" spc="-25" dirty="0">
                <a:solidFill>
                  <a:srgbClr val="444444"/>
                </a:solidFill>
                <a:latin typeface="Nimbus Sans L"/>
                <a:cs typeface="Nimbus Sans L"/>
              </a:rPr>
              <a:t> </a:t>
            </a:r>
            <a:r>
              <a:rPr sz="1400" dirty="0">
                <a:solidFill>
                  <a:srgbClr val="444444"/>
                </a:solidFill>
                <a:latin typeface="Nimbus Sans L"/>
                <a:cs typeface="Nimbus Sans L"/>
              </a:rPr>
              <a:t>that</a:t>
            </a:r>
            <a:r>
              <a:rPr sz="1400" spc="-30" dirty="0">
                <a:solidFill>
                  <a:srgbClr val="444444"/>
                </a:solidFill>
                <a:latin typeface="Nimbus Sans L"/>
                <a:cs typeface="Nimbus Sans L"/>
              </a:rPr>
              <a:t> </a:t>
            </a:r>
            <a:r>
              <a:rPr sz="1400" dirty="0">
                <a:solidFill>
                  <a:srgbClr val="444444"/>
                </a:solidFill>
                <a:latin typeface="Nimbus Sans L"/>
                <a:cs typeface="Nimbus Sans L"/>
              </a:rPr>
              <a:t>can</a:t>
            </a:r>
            <a:r>
              <a:rPr sz="1400" spc="-15" dirty="0">
                <a:solidFill>
                  <a:srgbClr val="444444"/>
                </a:solidFill>
                <a:latin typeface="Nimbus Sans L"/>
                <a:cs typeface="Nimbus Sans L"/>
              </a:rPr>
              <a:t> </a:t>
            </a:r>
            <a:r>
              <a:rPr sz="1400" dirty="0">
                <a:solidFill>
                  <a:srgbClr val="444444"/>
                </a:solidFill>
                <a:latin typeface="Nimbus Sans L"/>
                <a:cs typeface="Nimbus Sans L"/>
              </a:rPr>
              <a:t>reach</a:t>
            </a:r>
            <a:r>
              <a:rPr sz="1400" spc="-40" dirty="0">
                <a:solidFill>
                  <a:srgbClr val="444444"/>
                </a:solidFill>
                <a:latin typeface="Nimbus Sans L"/>
                <a:cs typeface="Nimbus Sans L"/>
              </a:rPr>
              <a:t> </a:t>
            </a:r>
            <a:r>
              <a:rPr sz="1400" spc="-5" dirty="0">
                <a:solidFill>
                  <a:srgbClr val="444444"/>
                </a:solidFill>
                <a:latin typeface="Nimbus Sans L"/>
                <a:cs typeface="Nimbus Sans L"/>
              </a:rPr>
              <a:t>your  </a:t>
            </a:r>
            <a:r>
              <a:rPr sz="1400" dirty="0">
                <a:solidFill>
                  <a:srgbClr val="444444"/>
                </a:solidFill>
                <a:latin typeface="Nimbus Sans L"/>
                <a:cs typeface="Nimbus Sans L"/>
              </a:rPr>
              <a:t>instances using </a:t>
            </a:r>
            <a:r>
              <a:rPr sz="1400" i="1" dirty="0">
                <a:solidFill>
                  <a:srgbClr val="444444"/>
                </a:solidFill>
                <a:latin typeface="Nimbus Sans L"/>
                <a:cs typeface="Nimbus Sans L"/>
              </a:rPr>
              <a:t>security</a:t>
            </a:r>
            <a:r>
              <a:rPr sz="1400" i="1" spc="-105" dirty="0">
                <a:solidFill>
                  <a:srgbClr val="444444"/>
                </a:solidFill>
                <a:latin typeface="Nimbus Sans L"/>
                <a:cs typeface="Nimbus Sans L"/>
              </a:rPr>
              <a:t> </a:t>
            </a:r>
            <a:r>
              <a:rPr sz="1400" i="1" dirty="0">
                <a:solidFill>
                  <a:srgbClr val="444444"/>
                </a:solidFill>
                <a:latin typeface="Nimbus Sans L"/>
                <a:cs typeface="Nimbus Sans L"/>
              </a:rPr>
              <a:t>groups</a:t>
            </a:r>
            <a:endParaRPr sz="1400">
              <a:latin typeface="Nimbus Sans L"/>
              <a:cs typeface="Nimbus Sans L"/>
            </a:endParaRPr>
          </a:p>
          <a:p>
            <a:pPr marL="75565" indent="-63500">
              <a:lnSpc>
                <a:spcPct val="100000"/>
              </a:lnSpc>
              <a:buSzPct val="92857"/>
              <a:buChar char="•"/>
              <a:tabLst>
                <a:tab pos="76200" algn="l"/>
              </a:tabLst>
            </a:pPr>
            <a:r>
              <a:rPr sz="1400" dirty="0">
                <a:solidFill>
                  <a:srgbClr val="444444"/>
                </a:solidFill>
                <a:latin typeface="Nimbus Sans L"/>
                <a:cs typeface="Nimbus Sans L"/>
              </a:rPr>
              <a:t>Static </a:t>
            </a:r>
            <a:r>
              <a:rPr sz="1400" spc="-5" dirty="0">
                <a:solidFill>
                  <a:srgbClr val="444444"/>
                </a:solidFill>
                <a:latin typeface="Nimbus Sans L"/>
                <a:cs typeface="Nimbus Sans L"/>
              </a:rPr>
              <a:t>IPv4 </a:t>
            </a:r>
            <a:r>
              <a:rPr sz="1400" dirty="0">
                <a:solidFill>
                  <a:srgbClr val="444444"/>
                </a:solidFill>
                <a:latin typeface="Nimbus Sans L"/>
                <a:cs typeface="Nimbus Sans L"/>
              </a:rPr>
              <a:t>addresses for </a:t>
            </a:r>
            <a:r>
              <a:rPr sz="1400" spc="-5" dirty="0">
                <a:solidFill>
                  <a:srgbClr val="444444"/>
                </a:solidFill>
                <a:latin typeface="Nimbus Sans L"/>
                <a:cs typeface="Nimbus Sans L"/>
              </a:rPr>
              <a:t>dynamic </a:t>
            </a:r>
            <a:r>
              <a:rPr sz="1400" dirty="0">
                <a:solidFill>
                  <a:srgbClr val="444444"/>
                </a:solidFill>
                <a:latin typeface="Nimbus Sans L"/>
                <a:cs typeface="Nimbus Sans L"/>
              </a:rPr>
              <a:t>cloud computing, </a:t>
            </a:r>
            <a:r>
              <a:rPr sz="1400" spc="-5" dirty="0">
                <a:solidFill>
                  <a:srgbClr val="444444"/>
                </a:solidFill>
                <a:latin typeface="Nimbus Sans L"/>
                <a:cs typeface="Nimbus Sans L"/>
              </a:rPr>
              <a:t>known </a:t>
            </a:r>
            <a:r>
              <a:rPr sz="1400" dirty="0">
                <a:solidFill>
                  <a:srgbClr val="444444"/>
                </a:solidFill>
                <a:latin typeface="Nimbus Sans L"/>
                <a:cs typeface="Nimbus Sans L"/>
              </a:rPr>
              <a:t>as </a:t>
            </a:r>
            <a:r>
              <a:rPr sz="1400" i="1" dirty="0">
                <a:solidFill>
                  <a:srgbClr val="444444"/>
                </a:solidFill>
                <a:latin typeface="Nimbus Sans L"/>
                <a:cs typeface="Nimbus Sans L"/>
              </a:rPr>
              <a:t>Elastic IP</a:t>
            </a:r>
            <a:r>
              <a:rPr sz="1400" i="1" spc="-270" dirty="0">
                <a:solidFill>
                  <a:srgbClr val="444444"/>
                </a:solidFill>
                <a:latin typeface="Nimbus Sans L"/>
                <a:cs typeface="Nimbus Sans L"/>
              </a:rPr>
              <a:t> </a:t>
            </a:r>
            <a:r>
              <a:rPr sz="1400" i="1" dirty="0">
                <a:solidFill>
                  <a:srgbClr val="444444"/>
                </a:solidFill>
                <a:latin typeface="Nimbus Sans L"/>
                <a:cs typeface="Nimbus Sans L"/>
              </a:rPr>
              <a:t>addresses</a:t>
            </a:r>
            <a:endParaRPr sz="1400">
              <a:latin typeface="Nimbus Sans L"/>
              <a:cs typeface="Nimbus Sans L"/>
            </a:endParaRPr>
          </a:p>
          <a:p>
            <a:pPr marL="75565" indent="-63500">
              <a:lnSpc>
                <a:spcPct val="100000"/>
              </a:lnSpc>
              <a:buSzPct val="92857"/>
              <a:buChar char="•"/>
              <a:tabLst>
                <a:tab pos="76200" algn="l"/>
              </a:tabLst>
            </a:pPr>
            <a:r>
              <a:rPr sz="1400" spc="-5" dirty="0">
                <a:solidFill>
                  <a:srgbClr val="444444"/>
                </a:solidFill>
                <a:latin typeface="Nimbus Sans L"/>
                <a:cs typeface="Nimbus Sans L"/>
              </a:rPr>
              <a:t>Metadata,</a:t>
            </a:r>
            <a:r>
              <a:rPr sz="1400" spc="-40" dirty="0">
                <a:solidFill>
                  <a:srgbClr val="444444"/>
                </a:solidFill>
                <a:latin typeface="Nimbus Sans L"/>
                <a:cs typeface="Nimbus Sans L"/>
              </a:rPr>
              <a:t> </a:t>
            </a:r>
            <a:r>
              <a:rPr sz="1400" spc="-5" dirty="0">
                <a:solidFill>
                  <a:srgbClr val="444444"/>
                </a:solidFill>
                <a:latin typeface="Nimbus Sans L"/>
                <a:cs typeface="Nimbus Sans L"/>
              </a:rPr>
              <a:t>known</a:t>
            </a:r>
            <a:r>
              <a:rPr sz="1400" spc="-10" dirty="0">
                <a:solidFill>
                  <a:srgbClr val="444444"/>
                </a:solidFill>
                <a:latin typeface="Nimbus Sans L"/>
                <a:cs typeface="Nimbus Sans L"/>
              </a:rPr>
              <a:t> </a:t>
            </a:r>
            <a:r>
              <a:rPr sz="1400" dirty="0">
                <a:solidFill>
                  <a:srgbClr val="444444"/>
                </a:solidFill>
                <a:latin typeface="Nimbus Sans L"/>
                <a:cs typeface="Nimbus Sans L"/>
              </a:rPr>
              <a:t>as</a:t>
            </a:r>
            <a:r>
              <a:rPr sz="1400" spc="-10" dirty="0">
                <a:solidFill>
                  <a:srgbClr val="444444"/>
                </a:solidFill>
                <a:latin typeface="Nimbus Sans L"/>
                <a:cs typeface="Nimbus Sans L"/>
              </a:rPr>
              <a:t> </a:t>
            </a:r>
            <a:r>
              <a:rPr sz="1400" i="1" dirty="0">
                <a:solidFill>
                  <a:srgbClr val="444444"/>
                </a:solidFill>
                <a:latin typeface="Nimbus Sans L"/>
                <a:cs typeface="Nimbus Sans L"/>
              </a:rPr>
              <a:t>tags</a:t>
            </a:r>
            <a:r>
              <a:rPr sz="1400" dirty="0">
                <a:solidFill>
                  <a:srgbClr val="444444"/>
                </a:solidFill>
                <a:latin typeface="Nimbus Sans L"/>
                <a:cs typeface="Nimbus Sans L"/>
              </a:rPr>
              <a:t>,</a:t>
            </a:r>
            <a:r>
              <a:rPr sz="1400" spc="-35" dirty="0">
                <a:solidFill>
                  <a:srgbClr val="444444"/>
                </a:solidFill>
                <a:latin typeface="Nimbus Sans L"/>
                <a:cs typeface="Nimbus Sans L"/>
              </a:rPr>
              <a:t> </a:t>
            </a:r>
            <a:r>
              <a:rPr sz="1400" dirty="0">
                <a:solidFill>
                  <a:srgbClr val="444444"/>
                </a:solidFill>
                <a:latin typeface="Nimbus Sans L"/>
                <a:cs typeface="Nimbus Sans L"/>
              </a:rPr>
              <a:t>that</a:t>
            </a:r>
            <a:r>
              <a:rPr sz="1400" spc="-30" dirty="0">
                <a:solidFill>
                  <a:srgbClr val="444444"/>
                </a:solidFill>
                <a:latin typeface="Nimbus Sans L"/>
                <a:cs typeface="Nimbus Sans L"/>
              </a:rPr>
              <a:t> </a:t>
            </a:r>
            <a:r>
              <a:rPr sz="1400" spc="-5" dirty="0">
                <a:solidFill>
                  <a:srgbClr val="444444"/>
                </a:solidFill>
                <a:latin typeface="Nimbus Sans L"/>
                <a:cs typeface="Nimbus Sans L"/>
              </a:rPr>
              <a:t>you</a:t>
            </a:r>
            <a:r>
              <a:rPr sz="1400" dirty="0">
                <a:solidFill>
                  <a:srgbClr val="444444"/>
                </a:solidFill>
                <a:latin typeface="Nimbus Sans L"/>
                <a:cs typeface="Nimbus Sans L"/>
              </a:rPr>
              <a:t> can</a:t>
            </a:r>
            <a:r>
              <a:rPr sz="1400" spc="-20" dirty="0">
                <a:solidFill>
                  <a:srgbClr val="444444"/>
                </a:solidFill>
                <a:latin typeface="Nimbus Sans L"/>
                <a:cs typeface="Nimbus Sans L"/>
              </a:rPr>
              <a:t> </a:t>
            </a:r>
            <a:r>
              <a:rPr sz="1400" dirty="0">
                <a:solidFill>
                  <a:srgbClr val="444444"/>
                </a:solidFill>
                <a:latin typeface="Nimbus Sans L"/>
                <a:cs typeface="Nimbus Sans L"/>
              </a:rPr>
              <a:t>create</a:t>
            </a:r>
            <a:r>
              <a:rPr sz="1400" spc="-40" dirty="0">
                <a:solidFill>
                  <a:srgbClr val="444444"/>
                </a:solidFill>
                <a:latin typeface="Nimbus Sans L"/>
                <a:cs typeface="Nimbus Sans L"/>
              </a:rPr>
              <a:t> </a:t>
            </a:r>
            <a:r>
              <a:rPr sz="1400" dirty="0">
                <a:solidFill>
                  <a:srgbClr val="444444"/>
                </a:solidFill>
                <a:latin typeface="Nimbus Sans L"/>
                <a:cs typeface="Nimbus Sans L"/>
              </a:rPr>
              <a:t>and</a:t>
            </a:r>
            <a:r>
              <a:rPr sz="1400" spc="-20" dirty="0">
                <a:solidFill>
                  <a:srgbClr val="444444"/>
                </a:solidFill>
                <a:latin typeface="Nimbus Sans L"/>
                <a:cs typeface="Nimbus Sans L"/>
              </a:rPr>
              <a:t> </a:t>
            </a:r>
            <a:r>
              <a:rPr sz="1400" dirty="0">
                <a:solidFill>
                  <a:srgbClr val="444444"/>
                </a:solidFill>
                <a:latin typeface="Nimbus Sans L"/>
                <a:cs typeface="Nimbus Sans L"/>
              </a:rPr>
              <a:t>assign</a:t>
            </a:r>
            <a:r>
              <a:rPr sz="1400" spc="-30" dirty="0">
                <a:solidFill>
                  <a:srgbClr val="444444"/>
                </a:solidFill>
                <a:latin typeface="Nimbus Sans L"/>
                <a:cs typeface="Nimbus Sans L"/>
              </a:rPr>
              <a:t> </a:t>
            </a:r>
            <a:r>
              <a:rPr sz="1400" dirty="0">
                <a:solidFill>
                  <a:srgbClr val="444444"/>
                </a:solidFill>
                <a:latin typeface="Nimbus Sans L"/>
                <a:cs typeface="Nimbus Sans L"/>
              </a:rPr>
              <a:t>to</a:t>
            </a:r>
            <a:r>
              <a:rPr sz="1400" spc="-20" dirty="0">
                <a:solidFill>
                  <a:srgbClr val="444444"/>
                </a:solidFill>
                <a:latin typeface="Nimbus Sans L"/>
                <a:cs typeface="Nimbus Sans L"/>
              </a:rPr>
              <a:t> </a:t>
            </a:r>
            <a:r>
              <a:rPr sz="1400" spc="-5" dirty="0">
                <a:solidFill>
                  <a:srgbClr val="444444"/>
                </a:solidFill>
                <a:latin typeface="Nimbus Sans L"/>
                <a:cs typeface="Nimbus Sans L"/>
              </a:rPr>
              <a:t>your</a:t>
            </a:r>
            <a:r>
              <a:rPr sz="1400" spc="-75" dirty="0">
                <a:solidFill>
                  <a:srgbClr val="444444"/>
                </a:solidFill>
                <a:latin typeface="Nimbus Sans L"/>
                <a:cs typeface="Nimbus Sans L"/>
              </a:rPr>
              <a:t> </a:t>
            </a:r>
            <a:r>
              <a:rPr sz="1400" dirty="0">
                <a:solidFill>
                  <a:srgbClr val="444444"/>
                </a:solidFill>
                <a:latin typeface="Nimbus Sans L"/>
                <a:cs typeface="Nimbus Sans L"/>
              </a:rPr>
              <a:t>Amazon</a:t>
            </a:r>
            <a:r>
              <a:rPr sz="1400" spc="-30" dirty="0">
                <a:solidFill>
                  <a:srgbClr val="444444"/>
                </a:solidFill>
                <a:latin typeface="Nimbus Sans L"/>
                <a:cs typeface="Nimbus Sans L"/>
              </a:rPr>
              <a:t> </a:t>
            </a:r>
            <a:r>
              <a:rPr sz="1400" spc="-5" dirty="0">
                <a:solidFill>
                  <a:srgbClr val="444444"/>
                </a:solidFill>
                <a:latin typeface="Nimbus Sans L"/>
                <a:cs typeface="Nimbus Sans L"/>
              </a:rPr>
              <a:t>EC2</a:t>
            </a:r>
            <a:r>
              <a:rPr sz="1400" spc="5" dirty="0">
                <a:solidFill>
                  <a:srgbClr val="444444"/>
                </a:solidFill>
                <a:latin typeface="Nimbus Sans L"/>
                <a:cs typeface="Nimbus Sans L"/>
              </a:rPr>
              <a:t> </a:t>
            </a:r>
            <a:r>
              <a:rPr sz="1400" dirty="0">
                <a:solidFill>
                  <a:srgbClr val="444444"/>
                </a:solidFill>
                <a:latin typeface="Nimbus Sans L"/>
                <a:cs typeface="Nimbus Sans L"/>
              </a:rPr>
              <a:t>resources</a:t>
            </a:r>
            <a:endParaRPr sz="1400">
              <a:latin typeface="Nimbus Sans L"/>
              <a:cs typeface="Nimbus Sans L"/>
            </a:endParaRPr>
          </a:p>
          <a:p>
            <a:pPr marL="68580" marR="5080" indent="-56515">
              <a:lnSpc>
                <a:spcPct val="100000"/>
              </a:lnSpc>
              <a:buSzPct val="92857"/>
              <a:buChar char="•"/>
              <a:tabLst>
                <a:tab pos="76200" algn="l"/>
              </a:tabLst>
            </a:pPr>
            <a:r>
              <a:rPr sz="1400" spc="-5" dirty="0">
                <a:solidFill>
                  <a:srgbClr val="444444"/>
                </a:solidFill>
                <a:latin typeface="Nimbus Sans L"/>
                <a:cs typeface="Nimbus Sans L"/>
              </a:rPr>
              <a:t>Virtual</a:t>
            </a:r>
            <a:r>
              <a:rPr sz="1400" spc="-30" dirty="0">
                <a:solidFill>
                  <a:srgbClr val="444444"/>
                </a:solidFill>
                <a:latin typeface="Nimbus Sans L"/>
                <a:cs typeface="Nimbus Sans L"/>
              </a:rPr>
              <a:t> </a:t>
            </a:r>
            <a:r>
              <a:rPr sz="1400" spc="-5" dirty="0">
                <a:solidFill>
                  <a:srgbClr val="444444"/>
                </a:solidFill>
                <a:latin typeface="Nimbus Sans L"/>
                <a:cs typeface="Nimbus Sans L"/>
              </a:rPr>
              <a:t>networks</a:t>
            </a:r>
            <a:r>
              <a:rPr sz="1400" spc="-25" dirty="0">
                <a:solidFill>
                  <a:srgbClr val="444444"/>
                </a:solidFill>
                <a:latin typeface="Nimbus Sans L"/>
                <a:cs typeface="Nimbus Sans L"/>
              </a:rPr>
              <a:t> </a:t>
            </a:r>
            <a:r>
              <a:rPr sz="1400" spc="-5" dirty="0">
                <a:solidFill>
                  <a:srgbClr val="444444"/>
                </a:solidFill>
                <a:latin typeface="Nimbus Sans L"/>
                <a:cs typeface="Nimbus Sans L"/>
              </a:rPr>
              <a:t>you</a:t>
            </a:r>
            <a:r>
              <a:rPr sz="1400" spc="5" dirty="0">
                <a:solidFill>
                  <a:srgbClr val="444444"/>
                </a:solidFill>
                <a:latin typeface="Nimbus Sans L"/>
                <a:cs typeface="Nimbus Sans L"/>
              </a:rPr>
              <a:t> </a:t>
            </a:r>
            <a:r>
              <a:rPr sz="1400" dirty="0">
                <a:solidFill>
                  <a:srgbClr val="444444"/>
                </a:solidFill>
                <a:latin typeface="Nimbus Sans L"/>
                <a:cs typeface="Nimbus Sans L"/>
              </a:rPr>
              <a:t>can</a:t>
            </a:r>
            <a:r>
              <a:rPr sz="1400" spc="-15" dirty="0">
                <a:solidFill>
                  <a:srgbClr val="444444"/>
                </a:solidFill>
                <a:latin typeface="Nimbus Sans L"/>
                <a:cs typeface="Nimbus Sans L"/>
              </a:rPr>
              <a:t> </a:t>
            </a:r>
            <a:r>
              <a:rPr sz="1400" dirty="0">
                <a:solidFill>
                  <a:srgbClr val="444444"/>
                </a:solidFill>
                <a:latin typeface="Nimbus Sans L"/>
                <a:cs typeface="Nimbus Sans L"/>
              </a:rPr>
              <a:t>create</a:t>
            </a:r>
            <a:r>
              <a:rPr sz="1400" spc="-40" dirty="0">
                <a:solidFill>
                  <a:srgbClr val="444444"/>
                </a:solidFill>
                <a:latin typeface="Nimbus Sans L"/>
                <a:cs typeface="Nimbus Sans L"/>
              </a:rPr>
              <a:t> </a:t>
            </a:r>
            <a:r>
              <a:rPr sz="1400" dirty="0">
                <a:solidFill>
                  <a:srgbClr val="444444"/>
                </a:solidFill>
                <a:latin typeface="Nimbus Sans L"/>
                <a:cs typeface="Nimbus Sans L"/>
              </a:rPr>
              <a:t>that</a:t>
            </a:r>
            <a:r>
              <a:rPr sz="1400" spc="-25" dirty="0">
                <a:solidFill>
                  <a:srgbClr val="444444"/>
                </a:solidFill>
                <a:latin typeface="Nimbus Sans L"/>
                <a:cs typeface="Nimbus Sans L"/>
              </a:rPr>
              <a:t> </a:t>
            </a:r>
            <a:r>
              <a:rPr sz="1400" dirty="0">
                <a:solidFill>
                  <a:srgbClr val="444444"/>
                </a:solidFill>
                <a:latin typeface="Nimbus Sans L"/>
                <a:cs typeface="Nimbus Sans L"/>
              </a:rPr>
              <a:t>are</a:t>
            </a:r>
            <a:r>
              <a:rPr sz="1400" spc="-15" dirty="0">
                <a:solidFill>
                  <a:srgbClr val="444444"/>
                </a:solidFill>
                <a:latin typeface="Nimbus Sans L"/>
                <a:cs typeface="Nimbus Sans L"/>
              </a:rPr>
              <a:t> </a:t>
            </a:r>
            <a:r>
              <a:rPr sz="1400" dirty="0">
                <a:solidFill>
                  <a:srgbClr val="444444"/>
                </a:solidFill>
                <a:latin typeface="Nimbus Sans L"/>
                <a:cs typeface="Nimbus Sans L"/>
              </a:rPr>
              <a:t>logically</a:t>
            </a:r>
            <a:r>
              <a:rPr sz="1400" spc="-20" dirty="0">
                <a:solidFill>
                  <a:srgbClr val="444444"/>
                </a:solidFill>
                <a:latin typeface="Nimbus Sans L"/>
                <a:cs typeface="Nimbus Sans L"/>
              </a:rPr>
              <a:t> </a:t>
            </a:r>
            <a:r>
              <a:rPr sz="1400" dirty="0">
                <a:solidFill>
                  <a:srgbClr val="444444"/>
                </a:solidFill>
                <a:latin typeface="Nimbus Sans L"/>
                <a:cs typeface="Nimbus Sans L"/>
              </a:rPr>
              <a:t>isolated</a:t>
            </a:r>
            <a:r>
              <a:rPr sz="1400" spc="-40" dirty="0">
                <a:solidFill>
                  <a:srgbClr val="444444"/>
                </a:solidFill>
                <a:latin typeface="Nimbus Sans L"/>
                <a:cs typeface="Nimbus Sans L"/>
              </a:rPr>
              <a:t> </a:t>
            </a:r>
            <a:r>
              <a:rPr sz="1400" dirty="0">
                <a:solidFill>
                  <a:srgbClr val="444444"/>
                </a:solidFill>
                <a:latin typeface="Nimbus Sans L"/>
                <a:cs typeface="Nimbus Sans L"/>
              </a:rPr>
              <a:t>from</a:t>
            </a:r>
            <a:r>
              <a:rPr sz="1400" spc="-20" dirty="0">
                <a:solidFill>
                  <a:srgbClr val="444444"/>
                </a:solidFill>
                <a:latin typeface="Nimbus Sans L"/>
                <a:cs typeface="Nimbus Sans L"/>
              </a:rPr>
              <a:t> </a:t>
            </a:r>
            <a:r>
              <a:rPr sz="1400" dirty="0">
                <a:solidFill>
                  <a:srgbClr val="444444"/>
                </a:solidFill>
                <a:latin typeface="Nimbus Sans L"/>
                <a:cs typeface="Nimbus Sans L"/>
              </a:rPr>
              <a:t>the</a:t>
            </a:r>
            <a:r>
              <a:rPr sz="1400" spc="-20" dirty="0">
                <a:solidFill>
                  <a:srgbClr val="444444"/>
                </a:solidFill>
                <a:latin typeface="Nimbus Sans L"/>
                <a:cs typeface="Nimbus Sans L"/>
              </a:rPr>
              <a:t> </a:t>
            </a:r>
            <a:r>
              <a:rPr sz="1400" dirty="0">
                <a:solidFill>
                  <a:srgbClr val="444444"/>
                </a:solidFill>
                <a:latin typeface="Nimbus Sans L"/>
                <a:cs typeface="Nimbus Sans L"/>
              </a:rPr>
              <a:t>rest</a:t>
            </a:r>
            <a:r>
              <a:rPr sz="1400" spc="-25" dirty="0">
                <a:solidFill>
                  <a:srgbClr val="444444"/>
                </a:solidFill>
                <a:latin typeface="Nimbus Sans L"/>
                <a:cs typeface="Nimbus Sans L"/>
              </a:rPr>
              <a:t> </a:t>
            </a:r>
            <a:r>
              <a:rPr sz="1400" dirty="0">
                <a:solidFill>
                  <a:srgbClr val="444444"/>
                </a:solidFill>
                <a:latin typeface="Nimbus Sans L"/>
                <a:cs typeface="Nimbus Sans L"/>
              </a:rPr>
              <a:t>of</a:t>
            </a:r>
            <a:r>
              <a:rPr sz="1400" spc="-10" dirty="0">
                <a:solidFill>
                  <a:srgbClr val="444444"/>
                </a:solidFill>
                <a:latin typeface="Nimbus Sans L"/>
                <a:cs typeface="Nimbus Sans L"/>
              </a:rPr>
              <a:t> </a:t>
            </a:r>
            <a:r>
              <a:rPr sz="1400" dirty="0">
                <a:solidFill>
                  <a:srgbClr val="444444"/>
                </a:solidFill>
                <a:latin typeface="Nimbus Sans L"/>
                <a:cs typeface="Nimbus Sans L"/>
              </a:rPr>
              <a:t>the</a:t>
            </a:r>
            <a:r>
              <a:rPr sz="1400" spc="-100" dirty="0">
                <a:solidFill>
                  <a:srgbClr val="444444"/>
                </a:solidFill>
                <a:latin typeface="Nimbus Sans L"/>
                <a:cs typeface="Nimbus Sans L"/>
              </a:rPr>
              <a:t> </a:t>
            </a:r>
            <a:r>
              <a:rPr sz="1400" spc="-10" dirty="0">
                <a:solidFill>
                  <a:srgbClr val="444444"/>
                </a:solidFill>
                <a:latin typeface="Nimbus Sans L"/>
                <a:cs typeface="Nimbus Sans L"/>
              </a:rPr>
              <a:t>AWS</a:t>
            </a:r>
            <a:r>
              <a:rPr sz="1400" spc="-15" dirty="0">
                <a:solidFill>
                  <a:srgbClr val="444444"/>
                </a:solidFill>
                <a:latin typeface="Nimbus Sans L"/>
                <a:cs typeface="Nimbus Sans L"/>
              </a:rPr>
              <a:t> </a:t>
            </a:r>
            <a:r>
              <a:rPr sz="1400" dirty="0">
                <a:solidFill>
                  <a:srgbClr val="444444"/>
                </a:solidFill>
                <a:latin typeface="Nimbus Sans L"/>
                <a:cs typeface="Nimbus Sans L"/>
              </a:rPr>
              <a:t>cloud,</a:t>
            </a:r>
            <a:r>
              <a:rPr sz="1400" spc="-25" dirty="0">
                <a:solidFill>
                  <a:srgbClr val="444444"/>
                </a:solidFill>
                <a:latin typeface="Nimbus Sans L"/>
                <a:cs typeface="Nimbus Sans L"/>
              </a:rPr>
              <a:t> </a:t>
            </a:r>
            <a:r>
              <a:rPr sz="1400" dirty="0">
                <a:solidFill>
                  <a:srgbClr val="444444"/>
                </a:solidFill>
                <a:latin typeface="Nimbus Sans L"/>
                <a:cs typeface="Nimbus Sans L"/>
              </a:rPr>
              <a:t>and</a:t>
            </a:r>
            <a:r>
              <a:rPr sz="1400" spc="-15" dirty="0">
                <a:solidFill>
                  <a:srgbClr val="444444"/>
                </a:solidFill>
                <a:latin typeface="Nimbus Sans L"/>
                <a:cs typeface="Nimbus Sans L"/>
              </a:rPr>
              <a:t> </a:t>
            </a:r>
            <a:r>
              <a:rPr sz="1400" dirty="0">
                <a:solidFill>
                  <a:srgbClr val="444444"/>
                </a:solidFill>
                <a:latin typeface="Nimbus Sans L"/>
                <a:cs typeface="Nimbus Sans L"/>
              </a:rPr>
              <a:t>that</a:t>
            </a:r>
            <a:r>
              <a:rPr sz="1400" spc="-25" dirty="0">
                <a:solidFill>
                  <a:srgbClr val="444444"/>
                </a:solidFill>
                <a:latin typeface="Nimbus Sans L"/>
                <a:cs typeface="Nimbus Sans L"/>
              </a:rPr>
              <a:t> </a:t>
            </a:r>
            <a:r>
              <a:rPr sz="1400" spc="-5" dirty="0">
                <a:solidFill>
                  <a:srgbClr val="444444"/>
                </a:solidFill>
                <a:latin typeface="Nimbus Sans L"/>
                <a:cs typeface="Nimbus Sans L"/>
              </a:rPr>
              <a:t>you </a:t>
            </a:r>
            <a:r>
              <a:rPr sz="1400" dirty="0">
                <a:solidFill>
                  <a:srgbClr val="444444"/>
                </a:solidFill>
                <a:latin typeface="Nimbus Sans L"/>
                <a:cs typeface="Nimbus Sans L"/>
              </a:rPr>
              <a:t>can  optionally connect to </a:t>
            </a:r>
            <a:r>
              <a:rPr sz="1400" spc="-5" dirty="0">
                <a:solidFill>
                  <a:srgbClr val="444444"/>
                </a:solidFill>
                <a:latin typeface="Nimbus Sans L"/>
                <a:cs typeface="Nimbus Sans L"/>
              </a:rPr>
              <a:t>your own network, known </a:t>
            </a:r>
            <a:r>
              <a:rPr sz="1400" dirty="0">
                <a:solidFill>
                  <a:srgbClr val="444444"/>
                </a:solidFill>
                <a:latin typeface="Nimbus Sans L"/>
                <a:cs typeface="Nimbus Sans L"/>
              </a:rPr>
              <a:t>as </a:t>
            </a:r>
            <a:r>
              <a:rPr sz="1400" i="1" dirty="0">
                <a:solidFill>
                  <a:srgbClr val="444444"/>
                </a:solidFill>
                <a:latin typeface="Nimbus Sans L"/>
                <a:cs typeface="Nimbus Sans L"/>
              </a:rPr>
              <a:t>virtual private clouds</a:t>
            </a:r>
            <a:r>
              <a:rPr sz="1400" i="1" spc="-215" dirty="0">
                <a:solidFill>
                  <a:srgbClr val="444444"/>
                </a:solidFill>
                <a:latin typeface="Nimbus Sans L"/>
                <a:cs typeface="Nimbus Sans L"/>
              </a:rPr>
              <a:t> </a:t>
            </a:r>
            <a:r>
              <a:rPr sz="1400" dirty="0">
                <a:solidFill>
                  <a:srgbClr val="444444"/>
                </a:solidFill>
                <a:latin typeface="Nimbus Sans L"/>
                <a:cs typeface="Nimbus Sans L"/>
              </a:rPr>
              <a:t>(VPCs)</a:t>
            </a:r>
            <a:endParaRPr sz="1400">
              <a:latin typeface="Nimbus Sans L"/>
              <a:cs typeface="Nimbus Sans L"/>
            </a:endParaRPr>
          </a:p>
        </p:txBody>
      </p:sp>
      <p:sp>
        <p:nvSpPr>
          <p:cNvPr id="3" name="object 3"/>
          <p:cNvSpPr txBox="1">
            <a:spLocks noGrp="1"/>
          </p:cNvSpPr>
          <p:nvPr>
            <p:ph type="title"/>
          </p:nvPr>
        </p:nvSpPr>
        <p:spPr>
          <a:xfrm>
            <a:off x="618540" y="590550"/>
            <a:ext cx="27082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1"/>
                </a:solidFill>
                <a:latin typeface="Nimbus Sans L"/>
                <a:cs typeface="Nimbus Sans L"/>
              </a:rPr>
              <a:t>Features </a:t>
            </a:r>
            <a:r>
              <a:rPr sz="1800" b="1" dirty="0">
                <a:solidFill>
                  <a:schemeClr val="tx1"/>
                </a:solidFill>
                <a:latin typeface="Nimbus Sans L"/>
                <a:cs typeface="Nimbus Sans L"/>
              </a:rPr>
              <a:t>of </a:t>
            </a:r>
            <a:r>
              <a:rPr sz="1800" b="1" spc="-15" dirty="0">
                <a:solidFill>
                  <a:schemeClr val="tx1"/>
                </a:solidFill>
                <a:latin typeface="Nimbus Sans L"/>
                <a:cs typeface="Nimbus Sans L"/>
              </a:rPr>
              <a:t>Amazon</a:t>
            </a:r>
            <a:r>
              <a:rPr sz="1800" b="1" spc="-60" dirty="0">
                <a:solidFill>
                  <a:schemeClr val="tx1"/>
                </a:solidFill>
                <a:latin typeface="Nimbus Sans L"/>
                <a:cs typeface="Nimbus Sans L"/>
              </a:rPr>
              <a:t> </a:t>
            </a:r>
            <a:r>
              <a:rPr sz="1800" b="1" dirty="0">
                <a:solidFill>
                  <a:schemeClr val="tx1"/>
                </a:solidFill>
                <a:latin typeface="Nimbus Sans L"/>
                <a:cs typeface="Nimbus Sans L"/>
              </a:rPr>
              <a:t>EC2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438</Words>
  <Application>Microsoft Office PowerPoint</Application>
  <PresentationFormat>On-screen Show (16:9)</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AWS - EC2</vt:lpstr>
      <vt:lpstr>Amazon Machine Image</vt:lpstr>
      <vt:lpstr>Practice Yourself</vt:lpstr>
      <vt:lpstr>EC2 Instance Type</vt:lpstr>
      <vt:lpstr>Features of Amazon EC2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1</cp:revision>
  <dcterms:created xsi:type="dcterms:W3CDTF">2020-04-26T00:12:20Z</dcterms:created>
  <dcterms:modified xsi:type="dcterms:W3CDTF">2020-04-27T02:28:26Z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2019-03-23T00:00:00Z</vt:filetime>
  </property>
  <property fmtid="{D5CDD505-2E9C-101B-9397-08002B2CF9AE}" pid="3" name="Creator">
    <vt:lpwstr>Microsoft® PowerPoint® 2013</vt:lpwstr>
  </property>
  <property fmtid="{D5CDD505-2E9C-101B-9397-08002B2CF9AE}" pid="4" name="LastSaved">
    <vt:filetime>2020-04-26T00:00:00Z</vt:filetime>
  </property>
</Properties>
</file>