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76"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4/26/2020</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enterprisewan.techtarget.com/definition/Network-Address-Translation" TargetMode="External"/><Relationship Id="rId2" Type="http://schemas.openxmlformats.org/officeDocument/2006/relationships/hyperlink" Target="https://searchwindevelopment.techtarget.com/definition/IP-addr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28600"/>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280" dirty="0">
                <a:latin typeface="DejaVu Sans"/>
                <a:cs typeface="DejaVu Sans"/>
                <a:hlinkClick r:id="rId2"/>
              </a:rPr>
              <a:t>o</a:t>
            </a:r>
            <a:r>
              <a:rPr sz="1800" b="1" spc="-415" dirty="0">
                <a:latin typeface="DejaVu Sans"/>
                <a:cs typeface="DejaVu Sans"/>
                <a:hlinkClick r:id="rId2"/>
              </a:rPr>
              <a:t>m</a:t>
            </a:r>
            <a:endParaRPr sz="180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smtClean="0">
                <a:solidFill>
                  <a:srgbClr val="FFFFFF"/>
                </a:solidFill>
                <a:latin typeface="Nimbus Sans L"/>
                <a:cs typeface="Nimbus Sans L"/>
              </a:rPr>
              <a:t>16. </a:t>
            </a:r>
            <a:r>
              <a:rPr sz="2800" spc="-5" dirty="0" smtClean="0">
                <a:solidFill>
                  <a:srgbClr val="FFFFFF"/>
                </a:solidFill>
                <a:latin typeface="Nimbus Sans L"/>
                <a:cs typeface="Nimbus Sans L"/>
              </a:rPr>
              <a:t>IP </a:t>
            </a:r>
            <a:r>
              <a:rPr sz="2800" spc="-5" dirty="0">
                <a:solidFill>
                  <a:srgbClr val="FFFFFF"/>
                </a:solidFill>
                <a:latin typeface="Nimbus Sans L"/>
                <a:cs typeface="Nimbus Sans L"/>
              </a:rPr>
              <a:t>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3" name="object 3"/>
          <p:cNvSpPr txBox="1"/>
          <p:nvPr/>
        </p:nvSpPr>
        <p:spPr>
          <a:xfrm>
            <a:off x="690473" y="2052955"/>
            <a:ext cx="7043420" cy="1494790"/>
          </a:xfrm>
          <a:prstGeom prst="rect">
            <a:avLst/>
          </a:prstGeom>
        </p:spPr>
        <p:txBody>
          <a:bodyPr vert="horz" wrap="square" lIns="0" tIns="12700" rIns="0" bIns="0" rtlCol="0">
            <a:spAutoFit/>
          </a:bodyPr>
          <a:lstStyle/>
          <a:p>
            <a:pPr marL="12700" marR="5080" algn="just">
              <a:lnSpc>
                <a:spcPct val="107100"/>
              </a:lnSpc>
              <a:spcBef>
                <a:spcPts val="100"/>
              </a:spcBef>
            </a:pPr>
            <a:r>
              <a:rPr sz="1800" dirty="0">
                <a:latin typeface="DejaVu Sans"/>
                <a:cs typeface="DejaVu Sans"/>
              </a:rPr>
              <a:t>This is a way to allow more flexible allocation of IP addresses than was  possible with the original system of </a:t>
            </a:r>
            <a:r>
              <a:rPr sz="1800" u="heavy" dirty="0">
                <a:solidFill>
                  <a:srgbClr val="0000FF"/>
                </a:solidFill>
                <a:uFill>
                  <a:solidFill>
                    <a:srgbClr val="0000FF"/>
                  </a:solidFill>
                </a:uFill>
                <a:latin typeface="DejaVu Sans"/>
                <a:cs typeface="DejaVu Sans"/>
                <a:hlinkClick r:id="rId2"/>
              </a:rPr>
              <a:t>IP address</a:t>
            </a:r>
            <a:r>
              <a:rPr sz="1800" dirty="0">
                <a:solidFill>
                  <a:srgbClr val="0000FF"/>
                </a:solidFill>
                <a:latin typeface="DejaVu Sans"/>
                <a:cs typeface="DejaVu Sans"/>
                <a:hlinkClick r:id="rId2"/>
              </a:rPr>
              <a:t> </a:t>
            </a:r>
            <a:r>
              <a:rPr sz="1800" dirty="0">
                <a:latin typeface="DejaVu Sans"/>
                <a:cs typeface="DejaVu Sans"/>
              </a:rPr>
              <a:t>classes. As a result, the  number of available Internet addresses now increased, which along with  widespread use  of network address translation (</a:t>
            </a:r>
            <a:r>
              <a:rPr sz="1800" u="heavy" dirty="0">
                <a:solidFill>
                  <a:srgbClr val="0000FF"/>
                </a:solidFill>
                <a:uFill>
                  <a:solidFill>
                    <a:srgbClr val="0000FF"/>
                  </a:solidFill>
                </a:uFill>
                <a:latin typeface="DejaVu Sans"/>
                <a:cs typeface="DejaVu Sans"/>
                <a:hlinkClick r:id="rId3"/>
              </a:rPr>
              <a:t>NAT</a:t>
            </a:r>
            <a:r>
              <a:rPr sz="1800" dirty="0">
                <a:latin typeface="DejaVu Sans"/>
                <a:cs typeface="DejaVu Sans"/>
              </a:rPr>
              <a:t>), has significantly  extended the useful life of IPv4.</a:t>
            </a:r>
            <a:endParaRPr sz="1800">
              <a:latin typeface="DejaVu Sans"/>
              <a:cs typeface="DejaVu Sans"/>
            </a:endParaRPr>
          </a:p>
        </p:txBody>
      </p:sp>
      <p:sp>
        <p:nvSpPr>
          <p:cNvPr id="4" name="object 4"/>
          <p:cNvSpPr txBox="1"/>
          <p:nvPr/>
        </p:nvSpPr>
        <p:spPr>
          <a:xfrm>
            <a:off x="690473" y="3973831"/>
            <a:ext cx="958850" cy="443711"/>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For Example:</a:t>
            </a:r>
            <a:endParaRPr sz="1400">
              <a:latin typeface="DejaVu Sans"/>
              <a:cs typeface="DejaVu Sans"/>
            </a:endParaRPr>
          </a:p>
        </p:txBody>
      </p:sp>
      <p:sp>
        <p:nvSpPr>
          <p:cNvPr id="5" name="object 5"/>
          <p:cNvSpPr txBox="1"/>
          <p:nvPr/>
        </p:nvSpPr>
        <p:spPr>
          <a:xfrm>
            <a:off x="1783460" y="3857092"/>
            <a:ext cx="5467350" cy="638060"/>
          </a:xfrm>
          <a:prstGeom prst="rect">
            <a:avLst/>
          </a:prstGeom>
        </p:spPr>
        <p:txBody>
          <a:bodyPr vert="horz" wrap="square" lIns="0" tIns="12700" rIns="0" bIns="0" rtlCol="0">
            <a:spAutoFit/>
          </a:bodyPr>
          <a:lstStyle/>
          <a:p>
            <a:pPr marL="32384" marR="5080" indent="-20320">
              <a:lnSpc>
                <a:spcPct val="155000"/>
              </a:lnSpc>
              <a:spcBef>
                <a:spcPts val="100"/>
              </a:spcBef>
            </a:pPr>
            <a:r>
              <a:rPr sz="1400" dirty="0">
                <a:latin typeface="DejaVu Sans"/>
                <a:cs typeface="DejaVu Sans"/>
              </a:rPr>
              <a:t>10.10.10.0/24 By default 10.X.X.X range belongs to class A with /8 notation  But here, you see, we can use /24 notation instead of /8</a:t>
            </a:r>
            <a:endParaRPr sz="14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945515"/>
            <a:ext cx="245999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What </a:t>
            </a:r>
            <a:r>
              <a:rPr lang="en-US" sz="2000" b="1" dirty="0" smtClean="0">
                <a:solidFill>
                  <a:schemeClr val="tx1"/>
                </a:solidFill>
              </a:rPr>
              <a:t> </a:t>
            </a:r>
            <a:r>
              <a:rPr sz="2000" b="1" dirty="0" smtClean="0">
                <a:solidFill>
                  <a:schemeClr val="tx1"/>
                </a:solidFill>
              </a:rPr>
              <a:t>is </a:t>
            </a:r>
            <a:r>
              <a:rPr sz="2000" b="1" dirty="0">
                <a:solidFill>
                  <a:schemeClr val="tx1"/>
                </a:solidFill>
              </a:rPr>
              <a:t>IP Address?</a:t>
            </a:r>
          </a:p>
        </p:txBody>
      </p:sp>
      <p:sp>
        <p:nvSpPr>
          <p:cNvPr id="3" name="object 3"/>
          <p:cNvSpPr txBox="1">
            <a:spLocks noGrp="1"/>
          </p:cNvSpPr>
          <p:nvPr>
            <p:ph idx="1"/>
          </p:nvPr>
        </p:nvSpPr>
        <p:spPr>
          <a:prstGeom prst="rect">
            <a:avLst/>
          </a:prstGeom>
        </p:spPr>
        <p:txBody>
          <a:bodyPr vert="horz" wrap="square" lIns="0" tIns="12700" rIns="0" bIns="0" rtlCol="0">
            <a:spAutoFit/>
          </a:bodyPr>
          <a:lstStyle/>
          <a:p>
            <a:pPr marL="79375">
              <a:lnSpc>
                <a:spcPts val="2055"/>
              </a:lnSpc>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p>
          <a:p>
            <a:pPr marL="79375">
              <a:lnSpc>
                <a:spcPts val="2055"/>
              </a:lnSpc>
            </a:pPr>
            <a:r>
              <a:rPr spc="-5" dirty="0"/>
              <a:t>host </a:t>
            </a:r>
            <a:r>
              <a:rPr dirty="0"/>
              <a:t>or </a:t>
            </a:r>
            <a:r>
              <a:rPr spc="-10" dirty="0"/>
              <a:t>network </a:t>
            </a:r>
            <a:r>
              <a:rPr spc="-5" dirty="0"/>
              <a:t>node over </a:t>
            </a:r>
            <a:r>
              <a:rPr dirty="0"/>
              <a:t>a TCP/IP</a:t>
            </a:r>
            <a:r>
              <a:rPr spc="-5" dirty="0"/>
              <a:t> </a:t>
            </a:r>
            <a:r>
              <a:rPr spc="-10" dirty="0"/>
              <a:t>network.</a:t>
            </a:r>
          </a:p>
          <a:p>
            <a:pPr marL="79375" marR="1669414">
              <a:lnSpc>
                <a:spcPct val="129400"/>
              </a:lnSpc>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lnSpc>
                <a:spcPct val="100000"/>
              </a:lnSpc>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711835"/>
            <a:ext cx="223837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chemeClr val="tx1"/>
                </a:solidFill>
                <a:latin typeface="Nimbus Sans L"/>
                <a:cs typeface="Nimbus Sans L"/>
              </a:rPr>
              <a:t>Subnet</a:t>
            </a:r>
            <a:r>
              <a:rPr sz="2800" b="1" spc="-25" dirty="0">
                <a:solidFill>
                  <a:schemeClr val="tx1"/>
                </a:solidFill>
                <a:latin typeface="Nimbus Sans L"/>
                <a:cs typeface="Nimbus Sans L"/>
              </a:rPr>
              <a:t> </a:t>
            </a:r>
            <a:r>
              <a:rPr sz="2800" b="1" spc="-5" dirty="0">
                <a:solidFill>
                  <a:schemeClr val="tx1"/>
                </a:solidFill>
                <a:latin typeface="Nimbus Sans L"/>
                <a:cs typeface="Nimbus Sans L"/>
              </a:rPr>
              <a:t>mask</a:t>
            </a:r>
            <a:endParaRPr sz="2800" b="1" dirty="0">
              <a:solidFill>
                <a:schemeClr val="tx1"/>
              </a:solidFill>
              <a:latin typeface="Nimbus Sans L"/>
              <a:cs typeface="Nimbus Sans L"/>
            </a:endParaRPr>
          </a:p>
        </p:txBody>
      </p:sp>
      <p:sp>
        <p:nvSpPr>
          <p:cNvPr id="3" name="object 3"/>
          <p:cNvSpPr txBox="1"/>
          <p:nvPr/>
        </p:nvSpPr>
        <p:spPr>
          <a:xfrm>
            <a:off x="618540" y="1610995"/>
            <a:ext cx="7116445" cy="309435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a:latin typeface="Nimbus Sans L"/>
              <a:cs typeface="Nimbus Sans L"/>
            </a:endParaRPr>
          </a:p>
          <a:p>
            <a:pPr>
              <a:lnSpc>
                <a:spcPct val="100000"/>
              </a:lnSpc>
              <a:spcBef>
                <a:spcPts val="15"/>
              </a:spcBef>
            </a:pPr>
            <a:endParaRPr sz="290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a:latin typeface="Nimbus Sans L"/>
              <a:cs typeface="Nimbus Sans L"/>
            </a:endParaRPr>
          </a:p>
          <a:p>
            <a:pPr>
              <a:lnSpc>
                <a:spcPct val="100000"/>
              </a:lnSpc>
              <a:spcBef>
                <a:spcPts val="40"/>
              </a:spcBef>
            </a:pPr>
            <a:endParaRPr sz="275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endParaRPr sz="1800">
              <a:latin typeface="Nimbus Sans L"/>
              <a:cs typeface="Nimbus Sans L"/>
            </a:endParaRP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a:latin typeface="Nimbus Sans L"/>
              <a:cs typeface="Nimbus Sans 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5904" y="906018"/>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38200" y="757927"/>
            <a:ext cx="228986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DejaVu Sans"/>
                <a:cs typeface="DejaVu Sans"/>
              </a:rPr>
              <a:t>IPv4 Address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406" y="590550"/>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3" name="object 3"/>
          <p:cNvSpPr txBox="1"/>
          <p:nvPr/>
        </p:nvSpPr>
        <p:spPr>
          <a:xfrm>
            <a:off x="736498" y="971550"/>
            <a:ext cx="7934959" cy="2548070"/>
          </a:xfrm>
          <a:prstGeom prst="rect">
            <a:avLst/>
          </a:prstGeom>
        </p:spPr>
        <p:txBody>
          <a:bodyPr vert="horz" wrap="square" lIns="0" tIns="10795" rIns="0" bIns="0" rtlCol="0">
            <a:spAutoFit/>
          </a:bodyPr>
          <a:lstStyle/>
          <a:p>
            <a:pPr marL="12700" marR="5080">
              <a:lnSpc>
                <a:spcPct val="100600"/>
              </a:lnSpc>
              <a:spcBef>
                <a:spcPts val="85"/>
              </a:spcBef>
              <a:tabLst>
                <a:tab pos="273050" algn="l"/>
                <a:tab pos="1049020" algn="l"/>
                <a:tab pos="1352550" algn="l"/>
                <a:tab pos="2202815" algn="l"/>
                <a:tab pos="2472690" algn="l"/>
                <a:tab pos="2830830" algn="l"/>
                <a:tab pos="3135630" algn="l"/>
                <a:tab pos="3984625" algn="l"/>
                <a:tab pos="4634230" algn="l"/>
                <a:tab pos="5574030" algn="l"/>
                <a:tab pos="5969635" algn="l"/>
                <a:tab pos="6817995" algn="l"/>
                <a:tab pos="7272655" algn="l"/>
              </a:tabLst>
            </a:pPr>
            <a:r>
              <a:rPr sz="1800" dirty="0">
                <a:solidFill>
                  <a:srgbClr val="0F0F0F"/>
                </a:solidFill>
                <a:latin typeface="DejaVu Sans"/>
                <a:cs typeface="DejaVu Sans"/>
              </a:rPr>
              <a:t>A	private	IP	address	is	an	</a:t>
            </a:r>
            <a:r>
              <a:rPr sz="1800" dirty="0">
                <a:solidFill>
                  <a:srgbClr val="005D7E"/>
                </a:solidFill>
                <a:latin typeface="DejaVu Sans"/>
                <a:cs typeface="DejaVu Sans"/>
              </a:rPr>
              <a:t>IP	address	</a:t>
            </a:r>
            <a:r>
              <a:rPr sz="1800" dirty="0">
                <a:solidFill>
                  <a:srgbClr val="0F0F0F"/>
                </a:solidFill>
                <a:latin typeface="DejaVu Sans"/>
                <a:cs typeface="DejaVu Sans"/>
              </a:rPr>
              <a:t>that's	reserved	for	internal	use	behind  a </a:t>
            </a:r>
            <a:r>
              <a:rPr sz="1800" dirty="0">
                <a:solidFill>
                  <a:srgbClr val="005D7E"/>
                </a:solidFill>
                <a:latin typeface="DejaVu Sans"/>
                <a:cs typeface="DejaVu Sans"/>
              </a:rPr>
              <a:t>router </a:t>
            </a:r>
            <a:r>
              <a:rPr sz="1800" dirty="0">
                <a:solidFill>
                  <a:srgbClr val="0F0F0F"/>
                </a:solidFill>
                <a:latin typeface="DejaVu Sans"/>
                <a:cs typeface="DejaVu Sans"/>
              </a:rPr>
              <a:t>or other Network Address Translation (NAT) devices, apart from the public.</a:t>
            </a:r>
            <a:endParaRPr sz="1800" dirty="0">
              <a:latin typeface="DejaVu Sans"/>
              <a:cs typeface="DejaVu Sans"/>
            </a:endParaRPr>
          </a:p>
          <a:p>
            <a:pPr marL="12700">
              <a:lnSpc>
                <a:spcPts val="2150"/>
              </a:lnSpc>
            </a:pPr>
            <a:r>
              <a:rPr sz="1800" dirty="0">
                <a:solidFill>
                  <a:srgbClr val="0F0F0F"/>
                </a:solidFill>
                <a:latin typeface="DejaVu Sans"/>
                <a:cs typeface="DejaVu Sans"/>
              </a:rPr>
              <a:t>Public IP addresses are allocated to Internet faced routers and Servers, which can be</a:t>
            </a:r>
            <a:endParaRPr sz="1800" dirty="0">
              <a:latin typeface="DejaVu Sans"/>
              <a:cs typeface="DejaVu Sans"/>
            </a:endParaRPr>
          </a:p>
          <a:p>
            <a:pPr marL="12700">
              <a:lnSpc>
                <a:spcPct val="100000"/>
              </a:lnSpc>
              <a:spcBef>
                <a:spcPts val="15"/>
              </a:spcBef>
            </a:pPr>
            <a:r>
              <a:rPr sz="1800" dirty="0">
                <a:solidFill>
                  <a:srgbClr val="0F0F0F"/>
                </a:solidFill>
                <a:latin typeface="DejaVu Sans"/>
                <a:cs typeface="DejaVu Sans"/>
              </a:rPr>
              <a:t>able to access internet directly.</a:t>
            </a:r>
            <a:endParaRPr sz="1800" dirty="0">
              <a:latin typeface="DejaVu Sans"/>
              <a:cs typeface="DejaVu Sans"/>
            </a:endParaRPr>
          </a:p>
          <a:p>
            <a:pPr marL="12700">
              <a:lnSpc>
                <a:spcPct val="100000"/>
              </a:lnSpc>
              <a:spcBef>
                <a:spcPts val="35"/>
              </a:spcBef>
            </a:pPr>
            <a:r>
              <a:rPr sz="1800" dirty="0">
                <a:solidFill>
                  <a:srgbClr val="0F0F0F"/>
                </a:solidFill>
                <a:latin typeface="DejaVu Sans"/>
                <a:cs typeface="DejaVu Sans"/>
              </a:rPr>
              <a:t>The </a:t>
            </a:r>
            <a:r>
              <a:rPr sz="1800" dirty="0">
                <a:solidFill>
                  <a:srgbClr val="005D7E"/>
                </a:solidFill>
                <a:latin typeface="DejaVu Sans"/>
                <a:cs typeface="DejaVu Sans"/>
              </a:rPr>
              <a:t>Internet Assigned Numbers Authority </a:t>
            </a:r>
            <a:r>
              <a:rPr sz="1800" dirty="0">
                <a:solidFill>
                  <a:srgbClr val="0F0F0F"/>
                </a:solidFill>
                <a:latin typeface="DejaVu Sans"/>
                <a:cs typeface="DejaVu Sans"/>
              </a:rPr>
              <a:t>(IANA) reserves the following IP address</a:t>
            </a:r>
            <a:endParaRPr sz="1800" dirty="0">
              <a:latin typeface="DejaVu Sans"/>
              <a:cs typeface="DejaVu Sans"/>
            </a:endParaRPr>
          </a:p>
          <a:p>
            <a:pPr marL="12700">
              <a:lnSpc>
                <a:spcPct val="100000"/>
              </a:lnSpc>
              <a:spcBef>
                <a:spcPts val="160"/>
              </a:spcBef>
            </a:pPr>
            <a:r>
              <a:rPr sz="1800" dirty="0">
                <a:solidFill>
                  <a:srgbClr val="0F0F0F"/>
                </a:solidFill>
                <a:latin typeface="DejaVu Sans"/>
                <a:cs typeface="DejaVu Sans"/>
              </a:rPr>
              <a:t>blocks for use as private IP addresses:</a:t>
            </a:r>
            <a:endParaRPr sz="1800" dirty="0">
              <a:latin typeface="DejaVu Sans"/>
              <a:cs typeface="DejaVu Sans"/>
            </a:endParaRP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TotalTime>
  <Words>371</Words>
  <Application>Microsoft Office PowerPoint</Application>
  <PresentationFormat>On-screen Show (16:9)</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What  is IP Address?</vt:lpstr>
      <vt:lpstr>Subnet mask</vt:lpstr>
      <vt:lpstr>Slide 4</vt:lpstr>
      <vt:lpstr>Slide 5</vt:lpstr>
      <vt:lpstr>Slide 6</vt:lpstr>
      <vt:lpstr>Slide 7</vt:lpstr>
      <vt:lpstr>Private IP Addresses</vt:lpstr>
      <vt:lpstr>Reserved IP addresses:</vt:lpstr>
      <vt:lpstr>CIDR (Classless Inter-Domain Routing)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cp:lastModifiedBy>
  <cp:revision>2</cp:revision>
  <dcterms:created xsi:type="dcterms:W3CDTF">2020-04-26T00:14:05Z</dcterms:created>
  <dcterms:modified xsi:type="dcterms:W3CDTF">2020-04-27T00:35:20Z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