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2104" y="-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3390" y="2011680"/>
            <a:ext cx="6673901" cy="26822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3390" y="4735186"/>
            <a:ext cx="6676492" cy="25704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341122"/>
            <a:ext cx="1748790" cy="764391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341122"/>
            <a:ext cx="5116830" cy="764391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9" y="1931213"/>
            <a:ext cx="660654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99" y="3966841"/>
            <a:ext cx="6606540" cy="221424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721030"/>
            <a:ext cx="3434160" cy="96705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727645"/>
            <a:ext cx="3435509" cy="96043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8080"/>
            <a:ext cx="3434160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8080"/>
            <a:ext cx="3435509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7059930" cy="1676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54383"/>
            <a:ext cx="233172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458720"/>
            <a:ext cx="2331720" cy="670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2458720"/>
            <a:ext cx="4344988" cy="6705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90890" y="1625180"/>
            <a:ext cx="446913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803514" y="7860995"/>
            <a:ext cx="13213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26262"/>
            <a:ext cx="1880921" cy="232117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4148885"/>
            <a:ext cx="1878330" cy="319633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620" y="9322647"/>
            <a:ext cx="518160" cy="5355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962924" y="1759292"/>
            <a:ext cx="3925062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8097" y="8531013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724275" y="9122411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097" y="-10478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24275" y="-10477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8620" y="2838704"/>
            <a:ext cx="6995160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6950" y="9322647"/>
            <a:ext cx="284988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736080" y="9322647"/>
            <a:ext cx="6477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6165" y="296865"/>
            <a:ext cx="7803466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351335"/>
            <a:ext cx="70104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 smtClean="0"/>
              <a:t>31.  </a:t>
            </a:r>
            <a:r>
              <a:rPr b="1" dirty="0" smtClean="0"/>
              <a:t>ELASTIC </a:t>
            </a:r>
            <a:r>
              <a:rPr b="1" dirty="0"/>
              <a:t>FILE 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4400" y="2467624"/>
            <a:ext cx="5981700" cy="3175635"/>
            <a:chOff x="914400" y="1903857"/>
            <a:chExt cx="5981700" cy="3175635"/>
          </a:xfrm>
        </p:grpSpPr>
        <p:sp>
          <p:nvSpPr>
            <p:cNvPr id="4" name="object 4"/>
            <p:cNvSpPr/>
            <p:nvPr/>
          </p:nvSpPr>
          <p:spPr>
            <a:xfrm>
              <a:off x="932688" y="1921764"/>
              <a:ext cx="5945123" cy="31409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3925" y="1913382"/>
              <a:ext cx="5962650" cy="3156585"/>
            </a:xfrm>
            <a:custGeom>
              <a:avLst/>
              <a:gdLst/>
              <a:ahLst/>
              <a:cxnLst/>
              <a:rect l="l" t="t" r="r" b="b"/>
              <a:pathLst>
                <a:path w="5962650" h="3156585">
                  <a:moveTo>
                    <a:pt x="0" y="3156585"/>
                  </a:moveTo>
                  <a:lnTo>
                    <a:pt x="5962650" y="3156585"/>
                  </a:lnTo>
                  <a:lnTo>
                    <a:pt x="5962650" y="0"/>
                  </a:lnTo>
                  <a:lnTo>
                    <a:pt x="0" y="0"/>
                  </a:lnTo>
                  <a:lnTo>
                    <a:pt x="0" y="3156585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14400" y="6335396"/>
            <a:ext cx="5981700" cy="3265804"/>
            <a:chOff x="914400" y="5771629"/>
            <a:chExt cx="5981700" cy="3265804"/>
          </a:xfrm>
        </p:grpSpPr>
        <p:sp>
          <p:nvSpPr>
            <p:cNvPr id="7" name="object 7"/>
            <p:cNvSpPr/>
            <p:nvPr/>
          </p:nvSpPr>
          <p:spPr>
            <a:xfrm>
              <a:off x="932688" y="5789676"/>
              <a:ext cx="5945123" cy="3230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3925" y="5781154"/>
              <a:ext cx="5962650" cy="3246755"/>
            </a:xfrm>
            <a:custGeom>
              <a:avLst/>
              <a:gdLst/>
              <a:ahLst/>
              <a:cxnLst/>
              <a:rect l="l" t="t" r="r" b="b"/>
              <a:pathLst>
                <a:path w="5962650" h="3246754">
                  <a:moveTo>
                    <a:pt x="0" y="3246754"/>
                  </a:moveTo>
                  <a:lnTo>
                    <a:pt x="5962650" y="3246754"/>
                  </a:lnTo>
                  <a:lnTo>
                    <a:pt x="5962650" y="0"/>
                  </a:lnTo>
                  <a:lnTo>
                    <a:pt x="0" y="0"/>
                  </a:lnTo>
                  <a:lnTo>
                    <a:pt x="0" y="3246754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129277"/>
            <a:ext cx="563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25" dirty="0">
                <a:latin typeface="DejaVu Sans"/>
                <a:cs typeface="DejaVu Sans"/>
              </a:rPr>
              <a:t>Create </a:t>
            </a:r>
            <a:r>
              <a:rPr sz="1100" spc="-150" dirty="0">
                <a:latin typeface="DejaVu Sans"/>
                <a:cs typeface="DejaVu Sans"/>
              </a:rPr>
              <a:t>a </a:t>
            </a:r>
            <a:r>
              <a:rPr sz="1100" spc="-114" dirty="0">
                <a:latin typeface="DejaVu Sans"/>
                <a:cs typeface="DejaVu Sans"/>
              </a:rPr>
              <a:t>security </a:t>
            </a:r>
            <a:r>
              <a:rPr sz="1100" spc="-120" dirty="0">
                <a:latin typeface="DejaVu Sans"/>
                <a:cs typeface="DejaVu Sans"/>
              </a:rPr>
              <a:t>group </a:t>
            </a:r>
            <a:r>
              <a:rPr sz="1100" spc="-110" dirty="0">
                <a:latin typeface="DejaVu Sans"/>
                <a:cs typeface="DejaVu Sans"/>
              </a:rPr>
              <a:t>which </a:t>
            </a:r>
            <a:r>
              <a:rPr sz="1100" spc="-140" dirty="0">
                <a:latin typeface="DejaVu Sans"/>
                <a:cs typeface="DejaVu Sans"/>
              </a:rPr>
              <a:t>has </a:t>
            </a:r>
            <a:r>
              <a:rPr sz="1100" spc="-150" dirty="0">
                <a:latin typeface="DejaVu Sans"/>
                <a:cs typeface="DejaVu Sans"/>
              </a:rPr>
              <a:t>NFS </a:t>
            </a:r>
            <a:r>
              <a:rPr sz="1100" spc="-90" dirty="0">
                <a:latin typeface="DejaVu Sans"/>
                <a:cs typeface="DejaVu Sans"/>
              </a:rPr>
              <a:t>port </a:t>
            </a:r>
            <a:r>
              <a:rPr sz="1100" spc="-120" dirty="0">
                <a:latin typeface="DejaVu Sans"/>
                <a:cs typeface="DejaVu Sans"/>
              </a:rPr>
              <a:t>open </a:t>
            </a:r>
            <a:r>
              <a:rPr sz="1100" spc="-105" dirty="0">
                <a:latin typeface="DejaVu Sans"/>
                <a:cs typeface="DejaVu Sans"/>
              </a:rPr>
              <a:t>from </a:t>
            </a:r>
            <a:r>
              <a:rPr sz="1100" spc="-85" dirty="0">
                <a:latin typeface="DejaVu Sans"/>
                <a:cs typeface="DejaVu Sans"/>
              </a:rPr>
              <a:t>all </a:t>
            </a:r>
            <a:r>
              <a:rPr sz="1100" spc="-100" dirty="0">
                <a:latin typeface="DejaVu Sans"/>
                <a:cs typeface="DejaVu Sans"/>
              </a:rPr>
              <a:t>locations, </a:t>
            </a:r>
            <a:r>
              <a:rPr sz="1100" spc="-145" dirty="0">
                <a:latin typeface="DejaVu Sans"/>
                <a:cs typeface="DejaVu Sans"/>
              </a:rPr>
              <a:t>named </a:t>
            </a:r>
            <a:r>
              <a:rPr sz="1100" spc="-60" dirty="0">
                <a:latin typeface="DejaVu Sans"/>
                <a:cs typeface="DejaVu Sans"/>
              </a:rPr>
              <a:t>it </a:t>
            </a:r>
            <a:r>
              <a:rPr sz="1100" spc="-145" dirty="0">
                <a:latin typeface="DejaVu Sans"/>
                <a:cs typeface="DejaVu Sans"/>
              </a:rPr>
              <a:t>as </a:t>
            </a:r>
            <a:r>
              <a:rPr sz="1100" spc="-165" dirty="0">
                <a:latin typeface="DejaVu Sans"/>
                <a:cs typeface="DejaVu Sans"/>
              </a:rPr>
              <a:t>EFS</a:t>
            </a:r>
            <a:r>
              <a:rPr sz="1100" spc="-45" dirty="0">
                <a:latin typeface="DejaVu Sans"/>
                <a:cs typeface="DejaVu Sans"/>
              </a:rPr>
              <a:t> </a:t>
            </a:r>
            <a:r>
              <a:rPr sz="1100" spc="-110" dirty="0">
                <a:latin typeface="DejaVu Sans"/>
                <a:cs typeface="DejaVu Sans"/>
              </a:rPr>
              <a:t>security group.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035925"/>
            <a:ext cx="21551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30" dirty="0">
                <a:latin typeface="DejaVu Sans"/>
                <a:cs typeface="DejaVu Sans"/>
              </a:rPr>
              <a:t>Then </a:t>
            </a:r>
            <a:r>
              <a:rPr sz="1100" spc="-140" dirty="0">
                <a:latin typeface="DejaVu Sans"/>
                <a:cs typeface="DejaVu Sans"/>
              </a:rPr>
              <a:t>go </a:t>
            </a:r>
            <a:r>
              <a:rPr sz="1100" spc="-80" dirty="0">
                <a:latin typeface="DejaVu Sans"/>
                <a:cs typeface="DejaVu Sans"/>
              </a:rPr>
              <a:t>to </a:t>
            </a:r>
            <a:r>
              <a:rPr sz="1100" spc="-160" dirty="0">
                <a:latin typeface="DejaVu Sans"/>
                <a:cs typeface="DejaVu Sans"/>
              </a:rPr>
              <a:t>EFS </a:t>
            </a:r>
            <a:r>
              <a:rPr sz="1100" spc="-105" dirty="0">
                <a:latin typeface="DejaVu Sans"/>
                <a:cs typeface="DejaVu Sans"/>
              </a:rPr>
              <a:t>from </a:t>
            </a:r>
            <a:r>
              <a:rPr sz="1100" spc="-130" dirty="0">
                <a:latin typeface="DejaVu Sans"/>
                <a:cs typeface="DejaVu Sans"/>
              </a:rPr>
              <a:t>Storage</a:t>
            </a:r>
            <a:r>
              <a:rPr sz="1100" spc="-50" dirty="0">
                <a:latin typeface="DejaVu Sans"/>
                <a:cs typeface="DejaVu Sans"/>
              </a:rPr>
              <a:t> </a:t>
            </a:r>
            <a:r>
              <a:rPr sz="1100" spc="-120" dirty="0">
                <a:latin typeface="DejaVu Sans"/>
                <a:cs typeface="DejaVu Sans"/>
              </a:rPr>
              <a:t>services.</a:t>
            </a:r>
            <a:endParaRPr sz="1100">
              <a:latin typeface="DejaVu Sans"/>
              <a:cs typeface="DejaVu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1692275"/>
            <a:ext cx="5981700" cy="2050414"/>
            <a:chOff x="914400" y="914400"/>
            <a:chExt cx="5981700" cy="2050414"/>
          </a:xfrm>
        </p:grpSpPr>
        <p:sp>
          <p:nvSpPr>
            <p:cNvPr id="5" name="object 5"/>
            <p:cNvSpPr/>
            <p:nvPr/>
          </p:nvSpPr>
          <p:spPr>
            <a:xfrm>
              <a:off x="932688" y="932688"/>
              <a:ext cx="5945123" cy="20147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3925" y="923925"/>
              <a:ext cx="5962650" cy="2031364"/>
            </a:xfrm>
            <a:custGeom>
              <a:avLst/>
              <a:gdLst/>
              <a:ahLst/>
              <a:cxnLst/>
              <a:rect l="l" t="t" r="r" b="b"/>
              <a:pathLst>
                <a:path w="5962650" h="2031364">
                  <a:moveTo>
                    <a:pt x="0" y="2031365"/>
                  </a:moveTo>
                  <a:lnTo>
                    <a:pt x="5962650" y="2031365"/>
                  </a:lnTo>
                  <a:lnTo>
                    <a:pt x="5962650" y="0"/>
                  </a:lnTo>
                  <a:lnTo>
                    <a:pt x="0" y="0"/>
                  </a:lnTo>
                  <a:lnTo>
                    <a:pt x="0" y="2031365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14400" y="4435983"/>
            <a:ext cx="5981700" cy="3226435"/>
            <a:chOff x="914400" y="3658108"/>
            <a:chExt cx="5981700" cy="3226435"/>
          </a:xfrm>
        </p:grpSpPr>
        <p:sp>
          <p:nvSpPr>
            <p:cNvPr id="8" name="object 8"/>
            <p:cNvSpPr/>
            <p:nvPr/>
          </p:nvSpPr>
          <p:spPr>
            <a:xfrm>
              <a:off x="932688" y="3675888"/>
              <a:ext cx="5945123" cy="3191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3925" y="3667633"/>
              <a:ext cx="5962650" cy="3207385"/>
            </a:xfrm>
            <a:custGeom>
              <a:avLst/>
              <a:gdLst/>
              <a:ahLst/>
              <a:cxnLst/>
              <a:rect l="l" t="t" r="r" b="b"/>
              <a:pathLst>
                <a:path w="5962650" h="3207384">
                  <a:moveTo>
                    <a:pt x="0" y="3207385"/>
                  </a:moveTo>
                  <a:lnTo>
                    <a:pt x="5962650" y="3207385"/>
                  </a:lnTo>
                  <a:lnTo>
                    <a:pt x="5962650" y="0"/>
                  </a:lnTo>
                  <a:lnTo>
                    <a:pt x="0" y="0"/>
                  </a:lnTo>
                  <a:lnTo>
                    <a:pt x="0" y="3207385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615559"/>
            <a:ext cx="34740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35" dirty="0">
                <a:latin typeface="DejaVu Sans"/>
                <a:cs typeface="DejaVu Sans"/>
              </a:rPr>
              <a:t>Once </a:t>
            </a:r>
            <a:r>
              <a:rPr sz="1100" spc="-120" dirty="0">
                <a:latin typeface="DejaVu Sans"/>
                <a:cs typeface="DejaVu Sans"/>
              </a:rPr>
              <a:t>you are </a:t>
            </a:r>
            <a:r>
              <a:rPr sz="1100" spc="-85" dirty="0">
                <a:latin typeface="DejaVu Sans"/>
                <a:cs typeface="DejaVu Sans"/>
              </a:rPr>
              <a:t>in </a:t>
            </a:r>
            <a:r>
              <a:rPr sz="1100" spc="-145" dirty="0">
                <a:latin typeface="DejaVu Sans"/>
                <a:cs typeface="DejaVu Sans"/>
              </a:rPr>
              <a:t>EFS, </a:t>
            </a:r>
            <a:r>
              <a:rPr sz="1100" spc="-105" dirty="0">
                <a:latin typeface="DejaVu Sans"/>
                <a:cs typeface="DejaVu Sans"/>
              </a:rPr>
              <a:t>click </a:t>
            </a:r>
            <a:r>
              <a:rPr sz="1100" spc="-110" dirty="0">
                <a:latin typeface="DejaVu Sans"/>
                <a:cs typeface="DejaVu Sans"/>
              </a:rPr>
              <a:t>on </a:t>
            </a:r>
            <a:r>
              <a:rPr sz="1100" spc="-114" dirty="0">
                <a:latin typeface="DejaVu Sans"/>
                <a:cs typeface="DejaVu Sans"/>
              </a:rPr>
              <a:t>create </a:t>
            </a:r>
            <a:r>
              <a:rPr sz="1100" spc="-75" dirty="0">
                <a:latin typeface="DejaVu Sans"/>
                <a:cs typeface="DejaVu Sans"/>
              </a:rPr>
              <a:t>file </a:t>
            </a:r>
            <a:r>
              <a:rPr sz="1100" spc="-145" dirty="0">
                <a:latin typeface="DejaVu Sans"/>
                <a:cs typeface="DejaVu Sans"/>
              </a:rPr>
              <a:t>system </a:t>
            </a:r>
            <a:r>
              <a:rPr sz="1100" spc="-85" dirty="0">
                <a:latin typeface="DejaVu Sans"/>
                <a:cs typeface="DejaVu Sans"/>
              </a:rPr>
              <a:t>to </a:t>
            </a:r>
            <a:r>
              <a:rPr sz="1100" spc="-120" dirty="0">
                <a:latin typeface="DejaVu Sans"/>
                <a:cs typeface="DejaVu Sans"/>
              </a:rPr>
              <a:t>create</a:t>
            </a:r>
            <a:r>
              <a:rPr sz="1100" dirty="0">
                <a:latin typeface="DejaVu Sans"/>
                <a:cs typeface="DejaVu Sans"/>
              </a:rPr>
              <a:t> </a:t>
            </a:r>
            <a:r>
              <a:rPr sz="1100" spc="-140" dirty="0">
                <a:latin typeface="DejaVu Sans"/>
                <a:cs typeface="DejaVu Sans"/>
              </a:rPr>
              <a:t>EFS.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035925"/>
            <a:ext cx="3555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25" dirty="0">
                <a:latin typeface="DejaVu Sans"/>
                <a:cs typeface="DejaVu Sans"/>
              </a:rPr>
              <a:t>Select </a:t>
            </a:r>
            <a:r>
              <a:rPr sz="1100" spc="-105" dirty="0">
                <a:latin typeface="DejaVu Sans"/>
                <a:cs typeface="DejaVu Sans"/>
              </a:rPr>
              <a:t>the </a:t>
            </a:r>
            <a:r>
              <a:rPr sz="1100" spc="-120" dirty="0">
                <a:latin typeface="DejaVu Sans"/>
                <a:cs typeface="DejaVu Sans"/>
              </a:rPr>
              <a:t>created </a:t>
            </a:r>
            <a:r>
              <a:rPr sz="1100" spc="-110" dirty="0">
                <a:latin typeface="DejaVu Sans"/>
                <a:cs typeface="DejaVu Sans"/>
              </a:rPr>
              <a:t>efs security </a:t>
            </a:r>
            <a:r>
              <a:rPr sz="1100" spc="-120" dirty="0">
                <a:latin typeface="DejaVu Sans"/>
                <a:cs typeface="DejaVu Sans"/>
              </a:rPr>
              <a:t>group </a:t>
            </a:r>
            <a:r>
              <a:rPr sz="1100" spc="-70" dirty="0">
                <a:latin typeface="DejaVu Sans"/>
                <a:cs typeface="DejaVu Sans"/>
              </a:rPr>
              <a:t>for </a:t>
            </a:r>
            <a:r>
              <a:rPr sz="1100" spc="-85" dirty="0">
                <a:latin typeface="DejaVu Sans"/>
                <a:cs typeface="DejaVu Sans"/>
              </a:rPr>
              <a:t>all </a:t>
            </a:r>
            <a:r>
              <a:rPr sz="1100" spc="-105" dirty="0">
                <a:latin typeface="DejaVu Sans"/>
                <a:cs typeface="DejaVu Sans"/>
              </a:rPr>
              <a:t>the </a:t>
            </a:r>
            <a:r>
              <a:rPr sz="1100" spc="-120" dirty="0">
                <a:latin typeface="DejaVu Sans"/>
                <a:cs typeface="DejaVu Sans"/>
              </a:rPr>
              <a:t>mount</a:t>
            </a:r>
            <a:r>
              <a:rPr sz="1100" spc="-110" dirty="0">
                <a:latin typeface="DejaVu Sans"/>
                <a:cs typeface="DejaVu Sans"/>
              </a:rPr>
              <a:t> targets.</a:t>
            </a:r>
            <a:endParaRPr sz="1100">
              <a:latin typeface="DejaVu Sans"/>
              <a:cs typeface="DejaVu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2073657"/>
            <a:ext cx="5981700" cy="2880995"/>
            <a:chOff x="914400" y="914400"/>
            <a:chExt cx="5981700" cy="2880995"/>
          </a:xfrm>
        </p:grpSpPr>
        <p:sp>
          <p:nvSpPr>
            <p:cNvPr id="5" name="object 5"/>
            <p:cNvSpPr/>
            <p:nvPr/>
          </p:nvSpPr>
          <p:spPr>
            <a:xfrm>
              <a:off x="932688" y="932688"/>
              <a:ext cx="5945123" cy="28453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3925" y="923925"/>
              <a:ext cx="5962650" cy="2861945"/>
            </a:xfrm>
            <a:custGeom>
              <a:avLst/>
              <a:gdLst/>
              <a:ahLst/>
              <a:cxnLst/>
              <a:rect l="l" t="t" r="r" b="b"/>
              <a:pathLst>
                <a:path w="5962650" h="2861945">
                  <a:moveTo>
                    <a:pt x="0" y="2861945"/>
                  </a:moveTo>
                  <a:lnTo>
                    <a:pt x="5962650" y="2861945"/>
                  </a:lnTo>
                  <a:lnTo>
                    <a:pt x="5962650" y="0"/>
                  </a:lnTo>
                  <a:lnTo>
                    <a:pt x="0" y="0"/>
                  </a:lnTo>
                  <a:lnTo>
                    <a:pt x="0" y="2861945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14400" y="5922265"/>
            <a:ext cx="5981700" cy="1739900"/>
            <a:chOff x="914400" y="4763008"/>
            <a:chExt cx="5981700" cy="1739900"/>
          </a:xfrm>
        </p:grpSpPr>
        <p:sp>
          <p:nvSpPr>
            <p:cNvPr id="8" name="object 8"/>
            <p:cNvSpPr/>
            <p:nvPr/>
          </p:nvSpPr>
          <p:spPr>
            <a:xfrm>
              <a:off x="932688" y="4780788"/>
              <a:ext cx="5945123" cy="17038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3925" y="4772533"/>
              <a:ext cx="5962650" cy="1720850"/>
            </a:xfrm>
            <a:custGeom>
              <a:avLst/>
              <a:gdLst/>
              <a:ahLst/>
              <a:cxnLst/>
              <a:rect l="l" t="t" r="r" b="b"/>
              <a:pathLst>
                <a:path w="5962650" h="1720850">
                  <a:moveTo>
                    <a:pt x="0" y="1720850"/>
                  </a:moveTo>
                  <a:lnTo>
                    <a:pt x="5962650" y="1720850"/>
                  </a:lnTo>
                  <a:lnTo>
                    <a:pt x="5962650" y="0"/>
                  </a:lnTo>
                  <a:lnTo>
                    <a:pt x="0" y="0"/>
                  </a:lnTo>
                  <a:lnTo>
                    <a:pt x="0" y="172085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758689"/>
            <a:ext cx="24098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35" dirty="0">
                <a:latin typeface="DejaVu Sans"/>
                <a:cs typeface="DejaVu Sans"/>
              </a:rPr>
              <a:t>Once </a:t>
            </a:r>
            <a:r>
              <a:rPr sz="1100" spc="-130" dirty="0">
                <a:latin typeface="DejaVu Sans"/>
                <a:cs typeface="DejaVu Sans"/>
              </a:rPr>
              <a:t>changed, </a:t>
            </a:r>
            <a:r>
              <a:rPr sz="1100" spc="-70" dirty="0">
                <a:latin typeface="DejaVu Sans"/>
                <a:cs typeface="DejaVu Sans"/>
              </a:rPr>
              <a:t>will </a:t>
            </a:r>
            <a:r>
              <a:rPr sz="1100" spc="-130" dirty="0">
                <a:latin typeface="DejaVu Sans"/>
                <a:cs typeface="DejaVu Sans"/>
              </a:rPr>
              <a:t>be </a:t>
            </a:r>
            <a:r>
              <a:rPr sz="1100" spc="-95" dirty="0">
                <a:latin typeface="DejaVu Sans"/>
                <a:cs typeface="DejaVu Sans"/>
              </a:rPr>
              <a:t>look like </a:t>
            </a:r>
            <a:r>
              <a:rPr sz="1100" spc="-105" dirty="0">
                <a:latin typeface="DejaVu Sans"/>
                <a:cs typeface="DejaVu Sans"/>
              </a:rPr>
              <a:t>the</a:t>
            </a:r>
            <a:r>
              <a:rPr sz="1100" spc="-145" dirty="0">
                <a:latin typeface="DejaVu Sans"/>
                <a:cs typeface="DejaVu Sans"/>
              </a:rPr>
              <a:t> </a:t>
            </a:r>
            <a:r>
              <a:rPr sz="1100" spc="-100" dirty="0">
                <a:latin typeface="DejaVu Sans"/>
                <a:cs typeface="DejaVu Sans"/>
              </a:rPr>
              <a:t>below.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264525"/>
            <a:ext cx="15614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20" dirty="0">
                <a:latin typeface="DejaVu Sans"/>
                <a:cs typeface="DejaVu Sans"/>
              </a:rPr>
              <a:t>Add </a:t>
            </a:r>
            <a:r>
              <a:rPr sz="1100" spc="-150" dirty="0">
                <a:latin typeface="DejaVu Sans"/>
                <a:cs typeface="DejaVu Sans"/>
              </a:rPr>
              <a:t>a name </a:t>
            </a:r>
            <a:r>
              <a:rPr sz="1100" spc="-130" dirty="0">
                <a:latin typeface="DejaVu Sans"/>
                <a:cs typeface="DejaVu Sans"/>
              </a:rPr>
              <a:t>tag </a:t>
            </a:r>
            <a:r>
              <a:rPr sz="1100" spc="-100" dirty="0">
                <a:latin typeface="DejaVu Sans"/>
                <a:cs typeface="DejaVu Sans"/>
              </a:rPr>
              <a:t>like</a:t>
            </a:r>
            <a:r>
              <a:rPr sz="1100" spc="-10" dirty="0">
                <a:latin typeface="DejaVu Sans"/>
                <a:cs typeface="DejaVu Sans"/>
              </a:rPr>
              <a:t> </a:t>
            </a:r>
            <a:r>
              <a:rPr sz="1100" spc="-100" dirty="0">
                <a:latin typeface="DejaVu Sans"/>
                <a:cs typeface="DejaVu Sans"/>
              </a:rPr>
              <a:t>below.</a:t>
            </a:r>
            <a:endParaRPr sz="1100">
              <a:latin typeface="DejaVu Sans"/>
              <a:cs typeface="DejaVu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1673987"/>
            <a:ext cx="5981700" cy="2695575"/>
            <a:chOff x="914400" y="914400"/>
            <a:chExt cx="5981700" cy="2695575"/>
          </a:xfrm>
        </p:grpSpPr>
        <p:sp>
          <p:nvSpPr>
            <p:cNvPr id="5" name="object 5"/>
            <p:cNvSpPr/>
            <p:nvPr/>
          </p:nvSpPr>
          <p:spPr>
            <a:xfrm>
              <a:off x="932688" y="932688"/>
              <a:ext cx="5945123" cy="2659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3925" y="923925"/>
              <a:ext cx="5962650" cy="2676525"/>
            </a:xfrm>
            <a:custGeom>
              <a:avLst/>
              <a:gdLst/>
              <a:ahLst/>
              <a:cxnLst/>
              <a:rect l="l" t="t" r="r" b="b"/>
              <a:pathLst>
                <a:path w="5962650" h="2676525">
                  <a:moveTo>
                    <a:pt x="0" y="2676525"/>
                  </a:moveTo>
                  <a:lnTo>
                    <a:pt x="5962650" y="2676525"/>
                  </a:lnTo>
                  <a:lnTo>
                    <a:pt x="5962650" y="0"/>
                  </a:lnTo>
                  <a:lnTo>
                    <a:pt x="0" y="0"/>
                  </a:lnTo>
                  <a:lnTo>
                    <a:pt x="0" y="2676525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14400" y="5065395"/>
            <a:ext cx="5981700" cy="2811145"/>
            <a:chOff x="914400" y="4305808"/>
            <a:chExt cx="5981700" cy="2811145"/>
          </a:xfrm>
        </p:grpSpPr>
        <p:sp>
          <p:nvSpPr>
            <p:cNvPr id="8" name="object 8"/>
            <p:cNvSpPr/>
            <p:nvPr/>
          </p:nvSpPr>
          <p:spPr>
            <a:xfrm>
              <a:off x="932688" y="4323588"/>
              <a:ext cx="5945123" cy="27752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3925" y="4315333"/>
              <a:ext cx="5962650" cy="2792095"/>
            </a:xfrm>
            <a:custGeom>
              <a:avLst/>
              <a:gdLst/>
              <a:ahLst/>
              <a:cxnLst/>
              <a:rect l="l" t="t" r="r" b="b"/>
              <a:pathLst>
                <a:path w="5962650" h="2792095">
                  <a:moveTo>
                    <a:pt x="0" y="2792095"/>
                  </a:moveTo>
                  <a:lnTo>
                    <a:pt x="5962650" y="2792095"/>
                  </a:lnTo>
                  <a:lnTo>
                    <a:pt x="5962650" y="0"/>
                  </a:lnTo>
                  <a:lnTo>
                    <a:pt x="0" y="0"/>
                  </a:lnTo>
                  <a:lnTo>
                    <a:pt x="0" y="2792095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72369"/>
            <a:ext cx="24593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25" dirty="0">
                <a:latin typeface="DejaVu Sans"/>
                <a:cs typeface="DejaVu Sans"/>
              </a:rPr>
              <a:t>Select </a:t>
            </a:r>
            <a:r>
              <a:rPr sz="1100" spc="-105" dirty="0">
                <a:latin typeface="DejaVu Sans"/>
                <a:cs typeface="DejaVu Sans"/>
              </a:rPr>
              <a:t>the </a:t>
            </a:r>
            <a:r>
              <a:rPr sz="1100" spc="-120" dirty="0">
                <a:latin typeface="DejaVu Sans"/>
                <a:cs typeface="DejaVu Sans"/>
              </a:rPr>
              <a:t>performance </a:t>
            </a:r>
            <a:r>
              <a:rPr sz="1100" spc="-105" dirty="0">
                <a:latin typeface="DejaVu Sans"/>
                <a:cs typeface="DejaVu Sans"/>
              </a:rPr>
              <a:t>options </a:t>
            </a:r>
            <a:r>
              <a:rPr sz="1100" spc="-100" dirty="0">
                <a:latin typeface="DejaVu Sans"/>
                <a:cs typeface="DejaVu Sans"/>
              </a:rPr>
              <a:t>like</a:t>
            </a:r>
            <a:r>
              <a:rPr sz="1100" spc="-45" dirty="0">
                <a:latin typeface="DejaVu Sans"/>
                <a:cs typeface="DejaVu Sans"/>
              </a:rPr>
              <a:t> </a:t>
            </a:r>
            <a:r>
              <a:rPr sz="1100" spc="-100" dirty="0">
                <a:latin typeface="DejaVu Sans"/>
                <a:cs typeface="DejaVu Sans"/>
              </a:rPr>
              <a:t>below.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008" y="7130935"/>
            <a:ext cx="26079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25" dirty="0">
                <a:latin typeface="DejaVu Sans"/>
                <a:cs typeface="DejaVu Sans"/>
              </a:rPr>
              <a:t>Specify </a:t>
            </a:r>
            <a:r>
              <a:rPr sz="1100" spc="-105" dirty="0">
                <a:latin typeface="DejaVu Sans"/>
                <a:cs typeface="DejaVu Sans"/>
              </a:rPr>
              <a:t>the </a:t>
            </a:r>
            <a:r>
              <a:rPr sz="1100" spc="-110" dirty="0">
                <a:latin typeface="DejaVu Sans"/>
                <a:cs typeface="DejaVu Sans"/>
              </a:rPr>
              <a:t>encryption </a:t>
            </a:r>
            <a:r>
              <a:rPr sz="1100" spc="-130" dirty="0">
                <a:latin typeface="DejaVu Sans"/>
                <a:cs typeface="DejaVu Sans"/>
              </a:rPr>
              <a:t>and </a:t>
            </a:r>
            <a:r>
              <a:rPr sz="1100" spc="-105" dirty="0">
                <a:latin typeface="DejaVu Sans"/>
                <a:cs typeface="DejaVu Sans"/>
              </a:rPr>
              <a:t>click on </a:t>
            </a:r>
            <a:r>
              <a:rPr sz="1100" spc="-125" dirty="0">
                <a:latin typeface="DejaVu Sans"/>
                <a:cs typeface="DejaVu Sans"/>
              </a:rPr>
              <a:t>Next</a:t>
            </a:r>
            <a:r>
              <a:rPr sz="1100" spc="-50" dirty="0">
                <a:latin typeface="DejaVu Sans"/>
                <a:cs typeface="DejaVu Sans"/>
              </a:rPr>
              <a:t> </a:t>
            </a:r>
            <a:r>
              <a:rPr sz="1100" spc="-110" dirty="0">
                <a:latin typeface="DejaVu Sans"/>
                <a:cs typeface="DejaVu Sans"/>
              </a:rPr>
              <a:t>step.</a:t>
            </a:r>
            <a:endParaRPr sz="1100">
              <a:latin typeface="DejaVu Sans"/>
              <a:cs typeface="DejaVu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1649362"/>
            <a:ext cx="5981700" cy="1881505"/>
            <a:chOff x="914400" y="914400"/>
            <a:chExt cx="5981700" cy="1881505"/>
          </a:xfrm>
        </p:grpSpPr>
        <p:sp>
          <p:nvSpPr>
            <p:cNvPr id="5" name="object 5"/>
            <p:cNvSpPr/>
            <p:nvPr/>
          </p:nvSpPr>
          <p:spPr>
            <a:xfrm>
              <a:off x="932688" y="932688"/>
              <a:ext cx="5945123" cy="1845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3925" y="923925"/>
              <a:ext cx="5962650" cy="1862455"/>
            </a:xfrm>
            <a:custGeom>
              <a:avLst/>
              <a:gdLst/>
              <a:ahLst/>
              <a:cxnLst/>
              <a:rect l="l" t="t" r="r" b="b"/>
              <a:pathLst>
                <a:path w="5962650" h="1862455">
                  <a:moveTo>
                    <a:pt x="0" y="1862454"/>
                  </a:moveTo>
                  <a:lnTo>
                    <a:pt x="5962650" y="1862454"/>
                  </a:lnTo>
                  <a:lnTo>
                    <a:pt x="5962650" y="0"/>
                  </a:lnTo>
                  <a:lnTo>
                    <a:pt x="0" y="0"/>
                  </a:lnTo>
                  <a:lnTo>
                    <a:pt x="0" y="1862454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14400" y="4179075"/>
            <a:ext cx="5981700" cy="2567940"/>
            <a:chOff x="914400" y="3772408"/>
            <a:chExt cx="5981700" cy="2567940"/>
          </a:xfrm>
        </p:grpSpPr>
        <p:sp>
          <p:nvSpPr>
            <p:cNvPr id="8" name="object 8"/>
            <p:cNvSpPr/>
            <p:nvPr/>
          </p:nvSpPr>
          <p:spPr>
            <a:xfrm>
              <a:off x="932688" y="3790188"/>
              <a:ext cx="5945123" cy="25328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3925" y="3781933"/>
              <a:ext cx="5962650" cy="2548890"/>
            </a:xfrm>
            <a:custGeom>
              <a:avLst/>
              <a:gdLst/>
              <a:ahLst/>
              <a:cxnLst/>
              <a:rect l="l" t="t" r="r" b="b"/>
              <a:pathLst>
                <a:path w="5962650" h="2548890">
                  <a:moveTo>
                    <a:pt x="0" y="2548890"/>
                  </a:moveTo>
                  <a:lnTo>
                    <a:pt x="5962650" y="2548890"/>
                  </a:lnTo>
                  <a:lnTo>
                    <a:pt x="5962650" y="0"/>
                  </a:lnTo>
                  <a:lnTo>
                    <a:pt x="0" y="0"/>
                  </a:lnTo>
                  <a:lnTo>
                    <a:pt x="0" y="254889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914400" y="7437120"/>
            <a:ext cx="5981700" cy="1783080"/>
            <a:chOff x="914400" y="7030453"/>
            <a:chExt cx="5981700" cy="1783080"/>
          </a:xfrm>
        </p:grpSpPr>
        <p:sp>
          <p:nvSpPr>
            <p:cNvPr id="11" name="object 11"/>
            <p:cNvSpPr/>
            <p:nvPr/>
          </p:nvSpPr>
          <p:spPr>
            <a:xfrm>
              <a:off x="932688" y="7048499"/>
              <a:ext cx="5945123" cy="17480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3925" y="7039978"/>
              <a:ext cx="5962650" cy="1764030"/>
            </a:xfrm>
            <a:custGeom>
              <a:avLst/>
              <a:gdLst/>
              <a:ahLst/>
              <a:cxnLst/>
              <a:rect l="l" t="t" r="r" b="b"/>
              <a:pathLst>
                <a:path w="5962650" h="1764029">
                  <a:moveTo>
                    <a:pt x="0" y="1764030"/>
                  </a:moveTo>
                  <a:lnTo>
                    <a:pt x="5962650" y="1764030"/>
                  </a:lnTo>
                  <a:lnTo>
                    <a:pt x="5962650" y="0"/>
                  </a:lnTo>
                  <a:lnTo>
                    <a:pt x="0" y="0"/>
                  </a:lnTo>
                  <a:lnTo>
                    <a:pt x="0" y="176403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34174"/>
            <a:ext cx="2581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5" dirty="0">
                <a:latin typeface="DejaVu Sans"/>
                <a:cs typeface="DejaVu Sans"/>
              </a:rPr>
              <a:t>Finally click on </a:t>
            </a:r>
            <a:r>
              <a:rPr sz="1100" spc="-125" dirty="0">
                <a:latin typeface="DejaVu Sans"/>
                <a:cs typeface="DejaVu Sans"/>
              </a:rPr>
              <a:t>Create </a:t>
            </a:r>
            <a:r>
              <a:rPr sz="1100" spc="-75" dirty="0">
                <a:latin typeface="DejaVu Sans"/>
                <a:cs typeface="DejaVu Sans"/>
              </a:rPr>
              <a:t>file </a:t>
            </a:r>
            <a:r>
              <a:rPr sz="1100" spc="-145" dirty="0">
                <a:latin typeface="DejaVu Sans"/>
                <a:cs typeface="DejaVu Sans"/>
              </a:rPr>
              <a:t>system </a:t>
            </a:r>
            <a:r>
              <a:rPr sz="1100" spc="-80" dirty="0">
                <a:latin typeface="DejaVu Sans"/>
                <a:cs typeface="DejaVu Sans"/>
              </a:rPr>
              <a:t>to </a:t>
            </a:r>
            <a:r>
              <a:rPr sz="1100" spc="-114" dirty="0">
                <a:latin typeface="DejaVu Sans"/>
                <a:cs typeface="DejaVu Sans"/>
              </a:rPr>
              <a:t>create</a:t>
            </a:r>
            <a:r>
              <a:rPr sz="1100" spc="-105" dirty="0">
                <a:latin typeface="DejaVu Sans"/>
                <a:cs typeface="DejaVu Sans"/>
              </a:rPr>
              <a:t> </a:t>
            </a:r>
            <a:r>
              <a:rPr sz="1100" spc="-70" dirty="0">
                <a:latin typeface="DejaVu Sans"/>
                <a:cs typeface="DejaVu Sans"/>
              </a:rPr>
              <a:t>it.</a:t>
            </a:r>
            <a:endParaRPr sz="11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99027" y="5019408"/>
            <a:ext cx="2147570" cy="212090"/>
            <a:chOff x="3899027" y="4677790"/>
            <a:chExt cx="2147570" cy="212090"/>
          </a:xfrm>
        </p:grpSpPr>
        <p:sp>
          <p:nvSpPr>
            <p:cNvPr id="4" name="object 4"/>
            <p:cNvSpPr/>
            <p:nvPr/>
          </p:nvSpPr>
          <p:spPr>
            <a:xfrm>
              <a:off x="3932555" y="4711318"/>
              <a:ext cx="2080895" cy="144780"/>
            </a:xfrm>
            <a:custGeom>
              <a:avLst/>
              <a:gdLst/>
              <a:ahLst/>
              <a:cxnLst/>
              <a:rect l="l" t="t" r="r" b="b"/>
              <a:pathLst>
                <a:path w="2080895" h="144779">
                  <a:moveTo>
                    <a:pt x="2080514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2080514" y="144779"/>
                  </a:lnTo>
                  <a:lnTo>
                    <a:pt x="208051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99027" y="4677803"/>
              <a:ext cx="2147570" cy="212090"/>
            </a:xfrm>
            <a:custGeom>
              <a:avLst/>
              <a:gdLst/>
              <a:ahLst/>
              <a:cxnLst/>
              <a:rect l="l" t="t" r="r" b="b"/>
              <a:pathLst>
                <a:path w="2147570" h="212089">
                  <a:moveTo>
                    <a:pt x="2114029" y="0"/>
                  </a:moveTo>
                  <a:lnTo>
                    <a:pt x="33528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31"/>
                  </a:lnTo>
                  <a:lnTo>
                    <a:pt x="0" y="202679"/>
                  </a:lnTo>
                  <a:lnTo>
                    <a:pt x="0" y="211823"/>
                  </a:lnTo>
                  <a:lnTo>
                    <a:pt x="9144" y="211823"/>
                  </a:lnTo>
                  <a:lnTo>
                    <a:pt x="33528" y="211823"/>
                  </a:lnTo>
                  <a:lnTo>
                    <a:pt x="2114029" y="211823"/>
                  </a:lnTo>
                  <a:lnTo>
                    <a:pt x="2114029" y="202679"/>
                  </a:lnTo>
                  <a:lnTo>
                    <a:pt x="33528" y="202679"/>
                  </a:lnTo>
                  <a:lnTo>
                    <a:pt x="9144" y="202679"/>
                  </a:lnTo>
                  <a:lnTo>
                    <a:pt x="9144" y="9131"/>
                  </a:lnTo>
                  <a:lnTo>
                    <a:pt x="33528" y="9131"/>
                  </a:lnTo>
                  <a:lnTo>
                    <a:pt x="2114029" y="9131"/>
                  </a:lnTo>
                  <a:lnTo>
                    <a:pt x="2114029" y="0"/>
                  </a:lnTo>
                  <a:close/>
                </a:path>
                <a:path w="2147570" h="212089">
                  <a:moveTo>
                    <a:pt x="2147570" y="0"/>
                  </a:moveTo>
                  <a:lnTo>
                    <a:pt x="2138426" y="0"/>
                  </a:lnTo>
                  <a:lnTo>
                    <a:pt x="2114042" y="0"/>
                  </a:lnTo>
                  <a:lnTo>
                    <a:pt x="2114042" y="9131"/>
                  </a:lnTo>
                  <a:lnTo>
                    <a:pt x="2138426" y="9131"/>
                  </a:lnTo>
                  <a:lnTo>
                    <a:pt x="2138426" y="202679"/>
                  </a:lnTo>
                  <a:lnTo>
                    <a:pt x="2114042" y="202679"/>
                  </a:lnTo>
                  <a:lnTo>
                    <a:pt x="2114042" y="211823"/>
                  </a:lnTo>
                  <a:lnTo>
                    <a:pt x="2138426" y="211823"/>
                  </a:lnTo>
                  <a:lnTo>
                    <a:pt x="2147570" y="211823"/>
                  </a:lnTo>
                  <a:lnTo>
                    <a:pt x="2147570" y="202679"/>
                  </a:lnTo>
                  <a:lnTo>
                    <a:pt x="2147570" y="9131"/>
                  </a:lnTo>
                  <a:lnTo>
                    <a:pt x="214757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2004" y="4958550"/>
            <a:ext cx="5847080" cy="46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1100" spc="-95" dirty="0">
                <a:latin typeface="DejaVu Sans"/>
                <a:cs typeface="DejaVu Sans"/>
              </a:rPr>
              <a:t>Install nfs-utils </a:t>
            </a:r>
            <a:r>
              <a:rPr sz="1100" spc="-150" dirty="0">
                <a:latin typeface="DejaVu Sans"/>
                <a:cs typeface="DejaVu Sans"/>
              </a:rPr>
              <a:t>package </a:t>
            </a:r>
            <a:r>
              <a:rPr sz="1100" spc="-105" dirty="0">
                <a:latin typeface="DejaVu Sans"/>
                <a:cs typeface="DejaVu Sans"/>
              </a:rPr>
              <a:t>on </a:t>
            </a:r>
            <a:r>
              <a:rPr sz="1100" spc="-155" dirty="0">
                <a:latin typeface="DejaVu Sans"/>
                <a:cs typeface="DejaVu Sans"/>
              </a:rPr>
              <a:t>RHEL </a:t>
            </a:r>
            <a:r>
              <a:rPr sz="1100" spc="-135" dirty="0">
                <a:latin typeface="DejaVu Sans"/>
                <a:cs typeface="DejaVu Sans"/>
              </a:rPr>
              <a:t>based </a:t>
            </a:r>
            <a:r>
              <a:rPr sz="1100" spc="-120" dirty="0">
                <a:latin typeface="DejaVu Sans"/>
                <a:cs typeface="DejaVu Sans"/>
              </a:rPr>
              <a:t>servers, </a:t>
            </a:r>
            <a:r>
              <a:rPr sz="1100" spc="-105" dirty="0">
                <a:latin typeface="DejaVu Sans"/>
                <a:cs typeface="DejaVu Sans"/>
              </a:rPr>
              <a:t>run </a:t>
            </a:r>
            <a:r>
              <a:rPr sz="1100" spc="-110" dirty="0">
                <a:latin typeface="DejaVu Sans"/>
                <a:cs typeface="DejaVu Sans"/>
              </a:rPr>
              <a:t>“ </a:t>
            </a:r>
            <a:r>
              <a:rPr sz="1050" spc="-5" dirty="0">
                <a:solidFill>
                  <a:srgbClr val="444444"/>
                </a:solidFill>
                <a:latin typeface="Nimbus Mono L"/>
                <a:cs typeface="Nimbus Mono L"/>
              </a:rPr>
              <a:t>apt-get install nfs-common </a:t>
            </a:r>
            <a:r>
              <a:rPr sz="1100" spc="-110" dirty="0">
                <a:latin typeface="DejaVu Sans"/>
                <a:cs typeface="DejaVu Sans"/>
              </a:rPr>
              <a:t>” </a:t>
            </a:r>
            <a:r>
              <a:rPr sz="1100" spc="-75" dirty="0">
                <a:latin typeface="DejaVu Sans"/>
                <a:cs typeface="DejaVu Sans"/>
              </a:rPr>
              <a:t>for </a:t>
            </a:r>
            <a:r>
              <a:rPr sz="1100" spc="-125" dirty="0">
                <a:latin typeface="DejaVu Sans"/>
                <a:cs typeface="DejaVu Sans"/>
              </a:rPr>
              <a:t>Debian  </a:t>
            </a:r>
            <a:r>
              <a:rPr sz="1100" spc="-135" dirty="0">
                <a:latin typeface="DejaVu Sans"/>
                <a:cs typeface="DejaVu Sans"/>
              </a:rPr>
              <a:t>based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-135" dirty="0">
                <a:latin typeface="DejaVu Sans"/>
                <a:cs typeface="DejaVu Sans"/>
              </a:rPr>
              <a:t>systems.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6066143"/>
            <a:ext cx="31203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25" dirty="0">
                <a:latin typeface="DejaVu Sans"/>
                <a:cs typeface="DejaVu Sans"/>
              </a:rPr>
              <a:t>Create </a:t>
            </a:r>
            <a:r>
              <a:rPr sz="1100" spc="-150" dirty="0">
                <a:latin typeface="DejaVu Sans"/>
                <a:cs typeface="DejaVu Sans"/>
              </a:rPr>
              <a:t>a </a:t>
            </a:r>
            <a:r>
              <a:rPr sz="1100" spc="-90" dirty="0">
                <a:latin typeface="DejaVu Sans"/>
                <a:cs typeface="DejaVu Sans"/>
              </a:rPr>
              <a:t>folder </a:t>
            </a:r>
            <a:r>
              <a:rPr sz="1100" spc="-85" dirty="0">
                <a:latin typeface="DejaVu Sans"/>
                <a:cs typeface="DejaVu Sans"/>
              </a:rPr>
              <a:t>in </a:t>
            </a:r>
            <a:r>
              <a:rPr sz="1100" spc="-110" dirty="0">
                <a:latin typeface="DejaVu Sans"/>
                <a:cs typeface="DejaVu Sans"/>
              </a:rPr>
              <a:t>the </a:t>
            </a:r>
            <a:r>
              <a:rPr sz="1100" spc="-120" dirty="0">
                <a:latin typeface="DejaVu Sans"/>
                <a:cs typeface="DejaVu Sans"/>
              </a:rPr>
              <a:t>server </a:t>
            </a:r>
            <a:r>
              <a:rPr sz="1100" spc="-80" dirty="0">
                <a:latin typeface="DejaVu Sans"/>
                <a:cs typeface="DejaVu Sans"/>
              </a:rPr>
              <a:t>to </a:t>
            </a:r>
            <a:r>
              <a:rPr sz="1100" spc="-120" dirty="0">
                <a:latin typeface="DejaVu Sans"/>
                <a:cs typeface="DejaVu Sans"/>
              </a:rPr>
              <a:t>mount </a:t>
            </a:r>
            <a:r>
              <a:rPr sz="1100" spc="-110" dirty="0">
                <a:latin typeface="DejaVu Sans"/>
                <a:cs typeface="DejaVu Sans"/>
              </a:rPr>
              <a:t>the </a:t>
            </a:r>
            <a:r>
              <a:rPr sz="1100" spc="-165" dirty="0">
                <a:latin typeface="DejaVu Sans"/>
                <a:cs typeface="DejaVu Sans"/>
              </a:rPr>
              <a:t>EFS</a:t>
            </a:r>
            <a:r>
              <a:rPr sz="1100" spc="-45" dirty="0">
                <a:latin typeface="DejaVu Sans"/>
                <a:cs typeface="DejaVu Sans"/>
              </a:rPr>
              <a:t> </a:t>
            </a:r>
            <a:r>
              <a:rPr sz="1100" spc="-114" dirty="0">
                <a:latin typeface="DejaVu Sans"/>
                <a:cs typeface="DejaVu Sans"/>
              </a:rPr>
              <a:t>storage.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904343"/>
            <a:ext cx="36163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30" dirty="0">
                <a:latin typeface="DejaVu Sans"/>
                <a:cs typeface="DejaVu Sans"/>
              </a:rPr>
              <a:t>Then </a:t>
            </a:r>
            <a:r>
              <a:rPr sz="1100" spc="-120" dirty="0">
                <a:latin typeface="DejaVu Sans"/>
                <a:cs typeface="DejaVu Sans"/>
              </a:rPr>
              <a:t>mount </a:t>
            </a:r>
            <a:r>
              <a:rPr sz="1100" spc="-165" dirty="0">
                <a:latin typeface="DejaVu Sans"/>
                <a:cs typeface="DejaVu Sans"/>
              </a:rPr>
              <a:t>EFS </a:t>
            </a:r>
            <a:r>
              <a:rPr sz="1100" spc="-120" dirty="0">
                <a:latin typeface="DejaVu Sans"/>
                <a:cs typeface="DejaVu Sans"/>
              </a:rPr>
              <a:t>storage </a:t>
            </a:r>
            <a:r>
              <a:rPr sz="1100" spc="-80" dirty="0">
                <a:latin typeface="DejaVu Sans"/>
                <a:cs typeface="DejaVu Sans"/>
              </a:rPr>
              <a:t>file </a:t>
            </a:r>
            <a:r>
              <a:rPr sz="1100" spc="-145" dirty="0">
                <a:latin typeface="DejaVu Sans"/>
                <a:cs typeface="DejaVu Sans"/>
              </a:rPr>
              <a:t>system </a:t>
            </a:r>
            <a:r>
              <a:rPr sz="1100" spc="-130" dirty="0">
                <a:latin typeface="DejaVu Sans"/>
                <a:cs typeface="DejaVu Sans"/>
              </a:rPr>
              <a:t>using </a:t>
            </a:r>
            <a:r>
              <a:rPr sz="1100" spc="-110" dirty="0">
                <a:latin typeface="DejaVu Sans"/>
                <a:cs typeface="DejaVu Sans"/>
              </a:rPr>
              <a:t>the </a:t>
            </a:r>
            <a:r>
              <a:rPr sz="1100" spc="-105" dirty="0">
                <a:latin typeface="DejaVu Sans"/>
                <a:cs typeface="DejaVu Sans"/>
              </a:rPr>
              <a:t>below</a:t>
            </a:r>
            <a:r>
              <a:rPr sz="1100" spc="-70" dirty="0">
                <a:latin typeface="DejaVu Sans"/>
                <a:cs typeface="DejaVu Sans"/>
              </a:rPr>
              <a:t> </a:t>
            </a:r>
            <a:r>
              <a:rPr sz="1100" spc="-140" dirty="0">
                <a:latin typeface="DejaVu Sans"/>
                <a:cs typeface="DejaVu Sans"/>
              </a:rPr>
              <a:t>command.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5819" y="7215747"/>
            <a:ext cx="5939155" cy="34798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275"/>
              </a:lnSpc>
            </a:pPr>
            <a:r>
              <a:rPr sz="1100" spc="-120" dirty="0">
                <a:latin typeface="DejaVu Sans"/>
                <a:cs typeface="DejaVu Sans"/>
              </a:rPr>
              <a:t>mount </a:t>
            </a:r>
            <a:r>
              <a:rPr sz="1100" spc="-65" dirty="0">
                <a:latin typeface="DejaVu Sans"/>
                <a:cs typeface="DejaVu Sans"/>
              </a:rPr>
              <a:t>-t </a:t>
            </a:r>
            <a:r>
              <a:rPr sz="1100" spc="-120" dirty="0">
                <a:latin typeface="DejaVu Sans"/>
                <a:cs typeface="DejaVu Sans"/>
              </a:rPr>
              <a:t>nfs4 </a:t>
            </a:r>
            <a:r>
              <a:rPr sz="1100" spc="-85" dirty="0">
                <a:latin typeface="DejaVu Sans"/>
                <a:cs typeface="DejaVu Sans"/>
              </a:rPr>
              <a:t>-o </a:t>
            </a:r>
            <a:r>
              <a:rPr sz="1100" spc="-135" dirty="0">
                <a:latin typeface="DejaVu Sans"/>
                <a:cs typeface="DejaVu Sans"/>
              </a:rPr>
              <a:t>nfsvers=4.1,rsize=1048576,wsize=1048576,hard,timeo=600,retrans=2,noresvport</a:t>
            </a:r>
            <a:r>
              <a:rPr sz="1100" spc="-145" dirty="0">
                <a:latin typeface="DejaVu Sans"/>
                <a:cs typeface="DejaVu Sans"/>
              </a:rPr>
              <a:t> </a:t>
            </a:r>
            <a:r>
              <a:rPr sz="1100" spc="-80" dirty="0">
                <a:latin typeface="DejaVu Sans"/>
                <a:cs typeface="DejaVu Sans"/>
              </a:rPr>
              <a:t>fs-</a:t>
            </a:r>
            <a:endParaRPr sz="1100">
              <a:latin typeface="DejaVu Sans"/>
              <a:cs typeface="DejaVu Sans"/>
            </a:endParaRPr>
          </a:p>
          <a:p>
            <a:pPr marL="68580">
              <a:lnSpc>
                <a:spcPct val="100000"/>
              </a:lnSpc>
              <a:spcBef>
                <a:spcPts val="25"/>
              </a:spcBef>
            </a:pPr>
            <a:r>
              <a:rPr sz="1100" spc="-114" dirty="0">
                <a:latin typeface="DejaVu Sans"/>
                <a:cs typeface="DejaVu Sans"/>
              </a:rPr>
              <a:t>df73be9e.efs.ap-southeast-1.amazonaws.com:/ </a:t>
            </a:r>
            <a:r>
              <a:rPr sz="1100" spc="-100" dirty="0">
                <a:latin typeface="DejaVu Sans"/>
                <a:cs typeface="DejaVu Sans"/>
              </a:rPr>
              <a:t>/sathish-efs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7829791"/>
            <a:ext cx="26466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35" dirty="0">
                <a:latin typeface="DejaVu Sans"/>
                <a:cs typeface="DejaVu Sans"/>
              </a:rPr>
              <a:t>Run </a:t>
            </a:r>
            <a:r>
              <a:rPr sz="1100" spc="-105" dirty="0">
                <a:latin typeface="DejaVu Sans"/>
                <a:cs typeface="DejaVu Sans"/>
              </a:rPr>
              <a:t>the </a:t>
            </a:r>
            <a:r>
              <a:rPr sz="1100" spc="-160" dirty="0">
                <a:latin typeface="DejaVu Sans"/>
                <a:cs typeface="DejaVu Sans"/>
              </a:rPr>
              <a:t>same </a:t>
            </a:r>
            <a:r>
              <a:rPr sz="1100" spc="-145" dirty="0">
                <a:latin typeface="DejaVu Sans"/>
                <a:cs typeface="DejaVu Sans"/>
              </a:rPr>
              <a:t>command </a:t>
            </a:r>
            <a:r>
              <a:rPr sz="1100" spc="-135" dirty="0">
                <a:latin typeface="DejaVu Sans"/>
                <a:cs typeface="DejaVu Sans"/>
              </a:rPr>
              <a:t>and </a:t>
            </a:r>
            <a:r>
              <a:rPr sz="1100" spc="-100" dirty="0">
                <a:latin typeface="DejaVu Sans"/>
                <a:cs typeface="DejaVu Sans"/>
              </a:rPr>
              <a:t>both </a:t>
            </a:r>
            <a:r>
              <a:rPr sz="1100" spc="-110" dirty="0">
                <a:latin typeface="DejaVu Sans"/>
                <a:cs typeface="DejaVu Sans"/>
              </a:rPr>
              <a:t>the</a:t>
            </a:r>
            <a:r>
              <a:rPr sz="1100" spc="20" dirty="0">
                <a:latin typeface="DejaVu Sans"/>
                <a:cs typeface="DejaVu Sans"/>
              </a:rPr>
              <a:t> </a:t>
            </a:r>
            <a:r>
              <a:rPr sz="1100" spc="-120" dirty="0">
                <a:latin typeface="DejaVu Sans"/>
                <a:cs typeface="DejaVu Sans"/>
              </a:rPr>
              <a:t>servers.</a:t>
            </a:r>
            <a:endParaRPr sz="1100">
              <a:latin typeface="DejaVu Sans"/>
              <a:cs typeface="DejaVu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400" y="1541640"/>
            <a:ext cx="5981700" cy="3068320"/>
            <a:chOff x="914400" y="1200022"/>
            <a:chExt cx="5981700" cy="3068320"/>
          </a:xfrm>
        </p:grpSpPr>
        <p:sp>
          <p:nvSpPr>
            <p:cNvPr id="12" name="object 12"/>
            <p:cNvSpPr/>
            <p:nvPr/>
          </p:nvSpPr>
          <p:spPr>
            <a:xfrm>
              <a:off x="932688" y="1217675"/>
              <a:ext cx="5945123" cy="3032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3925" y="1209547"/>
              <a:ext cx="5962650" cy="3049270"/>
            </a:xfrm>
            <a:custGeom>
              <a:avLst/>
              <a:gdLst/>
              <a:ahLst/>
              <a:cxnLst/>
              <a:rect l="l" t="t" r="r" b="b"/>
              <a:pathLst>
                <a:path w="5962650" h="3049270">
                  <a:moveTo>
                    <a:pt x="0" y="3049269"/>
                  </a:moveTo>
                  <a:lnTo>
                    <a:pt x="5962650" y="3049269"/>
                  </a:lnTo>
                  <a:lnTo>
                    <a:pt x="5962650" y="0"/>
                  </a:lnTo>
                  <a:lnTo>
                    <a:pt x="0" y="0"/>
                  </a:lnTo>
                  <a:lnTo>
                    <a:pt x="0" y="304926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14400" y="5533504"/>
            <a:ext cx="5981700" cy="442595"/>
            <a:chOff x="914400" y="5191886"/>
            <a:chExt cx="5981700" cy="442595"/>
          </a:xfrm>
        </p:grpSpPr>
        <p:sp>
          <p:nvSpPr>
            <p:cNvPr id="15" name="object 15"/>
            <p:cNvSpPr/>
            <p:nvPr/>
          </p:nvSpPr>
          <p:spPr>
            <a:xfrm>
              <a:off x="932688" y="5209031"/>
              <a:ext cx="5945123" cy="408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3925" y="5201411"/>
              <a:ext cx="5962650" cy="423545"/>
            </a:xfrm>
            <a:custGeom>
              <a:avLst/>
              <a:gdLst/>
              <a:ahLst/>
              <a:cxnLst/>
              <a:rect l="l" t="t" r="r" b="b"/>
              <a:pathLst>
                <a:path w="5962650" h="423545">
                  <a:moveTo>
                    <a:pt x="0" y="423545"/>
                  </a:moveTo>
                  <a:lnTo>
                    <a:pt x="5962650" y="423545"/>
                  </a:lnTo>
                  <a:lnTo>
                    <a:pt x="5962650" y="0"/>
                  </a:lnTo>
                  <a:lnTo>
                    <a:pt x="0" y="0"/>
                  </a:lnTo>
                  <a:lnTo>
                    <a:pt x="0" y="423545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076450" y="6372339"/>
            <a:ext cx="3614420" cy="447040"/>
            <a:chOff x="2076450" y="6030721"/>
            <a:chExt cx="3614420" cy="447040"/>
          </a:xfrm>
        </p:grpSpPr>
        <p:sp>
          <p:nvSpPr>
            <p:cNvPr id="18" name="object 18"/>
            <p:cNvSpPr/>
            <p:nvPr/>
          </p:nvSpPr>
          <p:spPr>
            <a:xfrm>
              <a:off x="2093975" y="6048755"/>
              <a:ext cx="3578352" cy="4114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85975" y="6040246"/>
              <a:ext cx="3595370" cy="427990"/>
            </a:xfrm>
            <a:custGeom>
              <a:avLst/>
              <a:gdLst/>
              <a:ahLst/>
              <a:cxnLst/>
              <a:rect l="l" t="t" r="r" b="b"/>
              <a:pathLst>
                <a:path w="3595370" h="427989">
                  <a:moveTo>
                    <a:pt x="0" y="427989"/>
                  </a:moveTo>
                  <a:lnTo>
                    <a:pt x="3594862" y="427989"/>
                  </a:lnTo>
                  <a:lnTo>
                    <a:pt x="3594862" y="0"/>
                  </a:lnTo>
                  <a:lnTo>
                    <a:pt x="0" y="0"/>
                  </a:lnTo>
                  <a:lnTo>
                    <a:pt x="0" y="42798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914400" y="8136255"/>
            <a:ext cx="5981700" cy="1312545"/>
            <a:chOff x="914400" y="7794637"/>
            <a:chExt cx="5981700" cy="1312545"/>
          </a:xfrm>
        </p:grpSpPr>
        <p:sp>
          <p:nvSpPr>
            <p:cNvPr id="21" name="object 21"/>
            <p:cNvSpPr/>
            <p:nvPr/>
          </p:nvSpPr>
          <p:spPr>
            <a:xfrm>
              <a:off x="932688" y="7812023"/>
              <a:ext cx="5945123" cy="1277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23925" y="7804162"/>
              <a:ext cx="5962650" cy="1293495"/>
            </a:xfrm>
            <a:custGeom>
              <a:avLst/>
              <a:gdLst/>
              <a:ahLst/>
              <a:cxnLst/>
              <a:rect l="l" t="t" r="r" b="b"/>
              <a:pathLst>
                <a:path w="5962650" h="1293495">
                  <a:moveTo>
                    <a:pt x="0" y="1293495"/>
                  </a:moveTo>
                  <a:lnTo>
                    <a:pt x="5962650" y="1293495"/>
                  </a:lnTo>
                  <a:lnTo>
                    <a:pt x="5962650" y="0"/>
                  </a:lnTo>
                  <a:lnTo>
                    <a:pt x="0" y="0"/>
                  </a:lnTo>
                  <a:lnTo>
                    <a:pt x="0" y="1293495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166</Words>
  <Application>Microsoft Office PowerPoint</Application>
  <PresentationFormat>Custom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31.  ELASTIC FILE SYSTEM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31.  ELASTIC FILE SYSTEM</dc:title>
  <dc:creator>satya narayana</dc:creator>
  <cp:lastModifiedBy>godwill</cp:lastModifiedBy>
  <cp:revision>1</cp:revision>
  <dcterms:created xsi:type="dcterms:W3CDTF">2020-04-26T00:11:11Z</dcterms:created>
  <dcterms:modified xsi:type="dcterms:W3CDTF">2020-04-26T23:42:15Z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2018-12-31T00:00:00Z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2020-04-26T00:00:00Z</vt:filetime>
  </property>
</Properties>
</file>