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sldIdLst>
    <p:sldId id="256" r:id="rId2"/>
    <p:sldId id="257" r:id="rId3"/>
    <p:sldId id="258" r:id="rId4"/>
  </p:sldIdLst>
  <p:sldSz cx="7556500" cy="10693400"/>
  <p:notesSz cx="7556500" cy="106934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Constantia" pitchFamily="18" charset="0"/>
      <p:regular r:id="rId9"/>
      <p:bold r:id="rId10"/>
      <p:italic r:id="rId11"/>
      <p:boldItalic r:id="rId12"/>
    </p:embeddedFont>
    <p:embeddedFont>
      <p:font typeface="Wingdings 2" pitchFamily="18" charset="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6" y="5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40796" y="2138680"/>
            <a:ext cx="6488515" cy="2851573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40796" y="5034125"/>
            <a:ext cx="6491034" cy="2732758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8462" y="1425789"/>
            <a:ext cx="1700213" cy="812649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1425789"/>
            <a:ext cx="4974696" cy="812649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77" y="2053133"/>
            <a:ext cx="6423025" cy="212442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277" y="4217273"/>
            <a:ext cx="6423025" cy="235403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993910"/>
            <a:ext cx="3337454" cy="691506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221" y="2993910"/>
            <a:ext cx="3337454" cy="691506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892812"/>
            <a:ext cx="3338766" cy="1028101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838597" y="2899844"/>
            <a:ext cx="3340078" cy="102107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7825" y="3920913"/>
            <a:ext cx="3338766" cy="599647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597" y="3920913"/>
            <a:ext cx="3340078" cy="599647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63821" cy="1782233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802008"/>
            <a:ext cx="2266950" cy="1811937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66738" y="2613942"/>
            <a:ext cx="2266950" cy="7128933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54382" y="2613942"/>
            <a:ext cx="4224293" cy="7128933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16143" y="1727779"/>
            <a:ext cx="4344988" cy="6416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614527" y="8357269"/>
            <a:ext cx="128461" cy="24238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1835243"/>
            <a:ext cx="1828673" cy="246771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7" y="4410809"/>
            <a:ext cx="1826154" cy="3398125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4908" y="9911198"/>
            <a:ext cx="503767" cy="569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880620" y="1870358"/>
            <a:ext cx="3816033" cy="613088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872" y="9069587"/>
            <a:ext cx="7572243" cy="1623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620823" y="9698321"/>
            <a:ext cx="3935677" cy="995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872" y="-11140"/>
            <a:ext cx="7572243" cy="1623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620823" y="-11138"/>
            <a:ext cx="3935677" cy="995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77825" y="3017915"/>
            <a:ext cx="6800850" cy="68437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77825" y="9911198"/>
            <a:ext cx="1763183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03979" y="9911198"/>
            <a:ext cx="2770717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548967" y="9911198"/>
            <a:ext cx="629708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5716" y="315606"/>
            <a:ext cx="7586703" cy="101230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652" y="1404239"/>
            <a:ext cx="5290820" cy="138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7364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AutoScaling </a:t>
            </a:r>
            <a:r>
              <a:rPr sz="1800" b="1" spc="-5" dirty="0">
                <a:latin typeface="Calibri"/>
                <a:cs typeface="Calibri"/>
              </a:rPr>
              <a:t>Lab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  <a:p>
            <a:pPr marL="17145" marR="5080" indent="-5080" algn="just">
              <a:lnSpc>
                <a:spcPct val="116900"/>
              </a:lnSpc>
              <a:spcBef>
                <a:spcPts val="1000"/>
              </a:spcBef>
            </a:pPr>
            <a:r>
              <a:rPr sz="1800" b="1" spc="-5" dirty="0">
                <a:latin typeface="Calibri"/>
                <a:cs typeface="Calibri"/>
              </a:rPr>
              <a:t>Configuring Auto Scaling Group </a:t>
            </a:r>
            <a:r>
              <a:rPr sz="1800" b="1" dirty="0">
                <a:latin typeface="Calibri"/>
                <a:cs typeface="Calibri"/>
              </a:rPr>
              <a:t>based </a:t>
            </a:r>
            <a:r>
              <a:rPr sz="1800" b="1" spc="-5" dirty="0">
                <a:latin typeface="Calibri"/>
                <a:cs typeface="Calibri"/>
              </a:rPr>
              <a:t>on Scaling Policy.  </a:t>
            </a:r>
            <a:r>
              <a:rPr sz="1800" b="1" dirty="0">
                <a:latin typeface="Calibri"/>
                <a:cs typeface="Calibri"/>
              </a:rPr>
              <a:t>Basic tasks to </a:t>
            </a:r>
            <a:r>
              <a:rPr sz="1800" b="1" spc="-5" dirty="0">
                <a:latin typeface="Calibri"/>
                <a:cs typeface="Calibri"/>
              </a:rPr>
              <a:t>create CloudWatch and </a:t>
            </a:r>
            <a:r>
              <a:rPr sz="1800" b="1" dirty="0">
                <a:latin typeface="Calibri"/>
                <a:cs typeface="Calibri"/>
              </a:rPr>
              <a:t>set alarm </a:t>
            </a:r>
            <a:r>
              <a:rPr sz="1800" b="1" spc="-5" dirty="0">
                <a:latin typeface="Calibri"/>
                <a:cs typeface="Calibri"/>
              </a:rPr>
              <a:t>for </a:t>
            </a:r>
            <a:r>
              <a:rPr sz="1800" b="1" spc="-10" dirty="0">
                <a:latin typeface="Calibri"/>
                <a:cs typeface="Calibri"/>
              </a:rPr>
              <a:t>CPU  </a:t>
            </a:r>
            <a:r>
              <a:rPr sz="1800" b="1" spc="-5" dirty="0">
                <a:latin typeface="Calibri"/>
                <a:cs typeface="Calibri"/>
              </a:rPr>
              <a:t>utilization using </a:t>
            </a:r>
            <a:r>
              <a:rPr sz="1800" b="1" dirty="0">
                <a:latin typeface="Calibri"/>
                <a:cs typeface="Calibri"/>
              </a:rPr>
              <a:t>AWS </a:t>
            </a:r>
            <a:r>
              <a:rPr sz="1800" b="1" spc="-5" dirty="0">
                <a:latin typeface="Calibri"/>
                <a:cs typeface="Calibri"/>
              </a:rPr>
              <a:t>Management console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scale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268091"/>
            <a:ext cx="5693410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AutoScaling Overview: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marL="12700" marR="90170">
              <a:lnSpc>
                <a:spcPct val="1173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Auto Scaling </a:t>
            </a:r>
            <a:r>
              <a:rPr sz="1100" dirty="0">
                <a:latin typeface="Calibri"/>
                <a:cs typeface="Calibri"/>
              </a:rPr>
              <a:t>is an AWS </a:t>
            </a:r>
            <a:r>
              <a:rPr sz="1100" spc="-5" dirty="0">
                <a:latin typeface="Calibri"/>
                <a:cs typeface="Calibri"/>
              </a:rPr>
              <a:t>service </a:t>
            </a:r>
            <a:r>
              <a:rPr sz="1100" dirty="0">
                <a:latin typeface="Calibri"/>
                <a:cs typeface="Calibri"/>
              </a:rPr>
              <a:t>which ensures </a:t>
            </a:r>
            <a:r>
              <a:rPr sz="1100" spc="-5" dirty="0">
                <a:latin typeface="Calibri"/>
                <a:cs typeface="Calibri"/>
              </a:rPr>
              <a:t>that </a:t>
            </a:r>
            <a:r>
              <a:rPr sz="1100" dirty="0">
                <a:latin typeface="Calibri"/>
                <a:cs typeface="Calibri"/>
              </a:rPr>
              <a:t>we have </a:t>
            </a:r>
            <a:r>
              <a:rPr sz="1100" spc="-5" dirty="0">
                <a:latin typeface="Calibri"/>
                <a:cs typeface="Calibri"/>
              </a:rPr>
              <a:t>the correct number of EC2 </a:t>
            </a:r>
            <a:r>
              <a:rPr sz="1100" dirty="0">
                <a:latin typeface="Calibri"/>
                <a:cs typeface="Calibri"/>
              </a:rPr>
              <a:t>instances </a:t>
            </a:r>
            <a:r>
              <a:rPr sz="1100" spc="-5" dirty="0">
                <a:latin typeface="Calibri"/>
                <a:cs typeface="Calibri"/>
              </a:rPr>
              <a:t>to  share </a:t>
            </a:r>
            <a:r>
              <a:rPr sz="1100" dirty="0">
                <a:latin typeface="Calibri"/>
                <a:cs typeface="Calibri"/>
              </a:rPr>
              <a:t>the load </a:t>
            </a:r>
            <a:r>
              <a:rPr sz="1100" spc="-5" dirty="0">
                <a:latin typeface="Calibri"/>
                <a:cs typeface="Calibri"/>
              </a:rPr>
              <a:t>for running </a:t>
            </a:r>
            <a:r>
              <a:rPr sz="1100" dirty="0">
                <a:latin typeface="Calibri"/>
                <a:cs typeface="Calibri"/>
              </a:rPr>
              <a:t>application. </a:t>
            </a:r>
            <a:r>
              <a:rPr sz="1100" spc="-5" dirty="0">
                <a:latin typeface="Calibri"/>
                <a:cs typeface="Calibri"/>
              </a:rPr>
              <a:t>Auto Scaling can </a:t>
            </a:r>
            <a:r>
              <a:rPr sz="1100" dirty="0">
                <a:latin typeface="Calibri"/>
                <a:cs typeface="Calibri"/>
              </a:rPr>
              <a:t>create </a:t>
            </a: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instances under Auto  Scaling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Groups.</a:t>
            </a:r>
            <a:endParaRPr sz="1100">
              <a:latin typeface="Calibri"/>
              <a:cs typeface="Calibri"/>
            </a:endParaRPr>
          </a:p>
          <a:p>
            <a:pPr marL="12700" marR="254000">
              <a:lnSpc>
                <a:spcPct val="117700"/>
              </a:lnSpc>
              <a:spcBef>
                <a:spcPts val="975"/>
              </a:spcBef>
            </a:pPr>
            <a:r>
              <a:rPr sz="1100" dirty="0">
                <a:latin typeface="Calibri"/>
                <a:cs typeface="Calibri"/>
              </a:rPr>
              <a:t>We can </a:t>
            </a:r>
            <a:r>
              <a:rPr sz="1100" spc="-5" dirty="0">
                <a:latin typeface="Calibri"/>
                <a:cs typeface="Calibri"/>
              </a:rPr>
              <a:t>specify minimum or maximum 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instances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each Auto Scaling group </a:t>
            </a:r>
            <a:r>
              <a:rPr sz="1100" dirty="0">
                <a:latin typeface="Calibri"/>
                <a:cs typeface="Calibri"/>
              </a:rPr>
              <a:t>and that  </a:t>
            </a:r>
            <a:r>
              <a:rPr sz="1100" spc="-5" dirty="0">
                <a:latin typeface="Calibri"/>
                <a:cs typeface="Calibri"/>
              </a:rPr>
              <a:t>group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5" dirty="0">
                <a:latin typeface="Calibri"/>
                <a:cs typeface="Calibri"/>
              </a:rPr>
              <a:t>never goes below </a:t>
            </a:r>
            <a:r>
              <a:rPr sz="1100" dirty="0">
                <a:latin typeface="Calibri"/>
                <a:cs typeface="Calibri"/>
              </a:rPr>
              <a:t>or above the </a:t>
            </a:r>
            <a:r>
              <a:rPr sz="1100" spc="-5" dirty="0">
                <a:latin typeface="Calibri"/>
                <a:cs typeface="Calibri"/>
              </a:rPr>
              <a:t>given </a:t>
            </a:r>
            <a:r>
              <a:rPr sz="1100" spc="-10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instances.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case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  </a:t>
            </a:r>
            <a:r>
              <a:rPr sz="1100" spc="-5" dirty="0">
                <a:latin typeface="Calibri"/>
                <a:cs typeface="Calibri"/>
              </a:rPr>
              <a:t>instances are fixed, </a:t>
            </a:r>
            <a:r>
              <a:rPr sz="1100" dirty="0">
                <a:latin typeface="Calibri"/>
                <a:cs typeface="Calibri"/>
              </a:rPr>
              <a:t>its </a:t>
            </a:r>
            <a:r>
              <a:rPr sz="1100" spc="-5" dirty="0">
                <a:latin typeface="Calibri"/>
                <a:cs typeface="Calibri"/>
              </a:rPr>
              <a:t>mean </a:t>
            </a:r>
            <a:r>
              <a:rPr sz="1100" spc="5" dirty="0">
                <a:latin typeface="Calibri"/>
                <a:cs typeface="Calibri"/>
              </a:rPr>
              <a:t>you </a:t>
            </a:r>
            <a:r>
              <a:rPr sz="1100" dirty="0">
                <a:latin typeface="Calibri"/>
                <a:cs typeface="Calibri"/>
              </a:rPr>
              <a:t>mention </a:t>
            </a:r>
            <a:r>
              <a:rPr sz="1100" spc="-5" dirty="0">
                <a:latin typeface="Calibri"/>
                <a:cs typeface="Calibri"/>
              </a:rPr>
              <a:t>desired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capacity.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17300"/>
              </a:lnSpc>
              <a:spcBef>
                <a:spcPts val="985"/>
              </a:spcBef>
            </a:pPr>
            <a:r>
              <a:rPr sz="1100" dirty="0">
                <a:latin typeface="Calibri"/>
                <a:cs typeface="Calibri"/>
              </a:rPr>
              <a:t>We can </a:t>
            </a:r>
            <a:r>
              <a:rPr sz="1100" spc="-5" dirty="0">
                <a:latin typeface="Calibri"/>
                <a:cs typeface="Calibri"/>
              </a:rPr>
              <a:t>specify scaling policy also </a:t>
            </a:r>
            <a:r>
              <a:rPr sz="1100" dirty="0">
                <a:latin typeface="Calibri"/>
                <a:cs typeface="Calibri"/>
              </a:rPr>
              <a:t>in order to </a:t>
            </a:r>
            <a:r>
              <a:rPr sz="1100" spc="-5" dirty="0">
                <a:latin typeface="Calibri"/>
                <a:cs typeface="Calibri"/>
              </a:rPr>
              <a:t>fulfil demand, for example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case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termination </a:t>
            </a:r>
            <a:r>
              <a:rPr sz="1100" dirty="0">
                <a:latin typeface="Calibri"/>
                <a:cs typeface="Calibri"/>
              </a:rPr>
              <a:t>of an  </a:t>
            </a:r>
            <a:r>
              <a:rPr sz="1100" spc="-5" dirty="0">
                <a:latin typeface="Calibri"/>
                <a:cs typeface="Calibri"/>
              </a:rPr>
              <a:t>instance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new instance will be </a:t>
            </a:r>
            <a:r>
              <a:rPr sz="1100" dirty="0">
                <a:latin typeface="Calibri"/>
                <a:cs typeface="Calibri"/>
              </a:rPr>
              <a:t>launched. </a:t>
            </a:r>
            <a:r>
              <a:rPr sz="1100" spc="-5" dirty="0">
                <a:latin typeface="Calibri"/>
                <a:cs typeface="Calibri"/>
              </a:rPr>
              <a:t>Auto scaling </a:t>
            </a:r>
            <a:r>
              <a:rPr sz="1100" dirty="0">
                <a:latin typeface="Calibri"/>
                <a:cs typeface="Calibri"/>
              </a:rPr>
              <a:t>does </a:t>
            </a:r>
            <a:r>
              <a:rPr sz="1100" spc="-5" dirty="0">
                <a:latin typeface="Calibri"/>
                <a:cs typeface="Calibri"/>
              </a:rPr>
              <a:t>not start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stop instance,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-5" dirty="0">
                <a:latin typeface="Calibri"/>
                <a:cs typeface="Calibri"/>
              </a:rPr>
              <a:t>launches </a:t>
            </a:r>
            <a:r>
              <a:rPr sz="1100" dirty="0">
                <a:latin typeface="Calibri"/>
                <a:cs typeface="Calibri"/>
              </a:rPr>
              <a:t>or  </a:t>
            </a:r>
            <a:r>
              <a:rPr sz="1100" spc="-5" dirty="0">
                <a:latin typeface="Calibri"/>
                <a:cs typeface="Calibri"/>
              </a:rPr>
              <a:t>terminates </a:t>
            </a:r>
            <a:r>
              <a:rPr sz="1100" dirty="0">
                <a:latin typeface="Calibri"/>
                <a:cs typeface="Calibri"/>
              </a:rPr>
              <a:t>instances.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060694"/>
            <a:ext cx="5723255" cy="3553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For </a:t>
            </a:r>
            <a:r>
              <a:rPr sz="1100" b="1" dirty="0">
                <a:latin typeface="Calibri"/>
                <a:cs typeface="Calibri"/>
              </a:rPr>
              <a:t>better </a:t>
            </a:r>
            <a:r>
              <a:rPr sz="1100" b="1" spc="-5" dirty="0">
                <a:latin typeface="Calibri"/>
                <a:cs typeface="Calibri"/>
              </a:rPr>
              <a:t>understanding, </a:t>
            </a:r>
            <a:r>
              <a:rPr sz="1100" b="1" dirty="0">
                <a:latin typeface="Calibri"/>
                <a:cs typeface="Calibri"/>
              </a:rPr>
              <a:t>we can </a:t>
            </a:r>
            <a:r>
              <a:rPr sz="1100" b="1" spc="-5" dirty="0">
                <a:latin typeface="Calibri"/>
                <a:cs typeface="Calibri"/>
              </a:rPr>
              <a:t>take one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example</a:t>
            </a:r>
            <a:r>
              <a:rPr sz="1100" spc="-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22225">
              <a:lnSpc>
                <a:spcPct val="117700"/>
              </a:lnSpc>
              <a:spcBef>
                <a:spcPts val="975"/>
              </a:spcBef>
            </a:pPr>
            <a:r>
              <a:rPr sz="1100" spc="-5" dirty="0">
                <a:latin typeface="Calibri"/>
                <a:cs typeface="Calibri"/>
              </a:rPr>
              <a:t>Consider Auto Scaling group has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minimum size (number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instance) </a:t>
            </a:r>
            <a:r>
              <a:rPr sz="1100" dirty="0">
                <a:latin typeface="Calibri"/>
                <a:cs typeface="Calibri"/>
              </a:rPr>
              <a:t>1 and </a:t>
            </a:r>
            <a:r>
              <a:rPr sz="1100" spc="-5" dirty="0">
                <a:latin typeface="Calibri"/>
                <a:cs typeface="Calibri"/>
              </a:rPr>
              <a:t>desired size </a:t>
            </a:r>
            <a:r>
              <a:rPr sz="1100" dirty="0">
                <a:latin typeface="Calibri"/>
                <a:cs typeface="Calibri"/>
              </a:rPr>
              <a:t>is 2, and  </a:t>
            </a:r>
            <a:r>
              <a:rPr sz="1100" spc="-5" dirty="0">
                <a:latin typeface="Calibri"/>
                <a:cs typeface="Calibri"/>
              </a:rPr>
              <a:t>maximum capacity </a:t>
            </a:r>
            <a:r>
              <a:rPr sz="1100" dirty="0">
                <a:latin typeface="Calibri"/>
                <a:cs typeface="Calibri"/>
              </a:rPr>
              <a:t>could </a:t>
            </a:r>
            <a:r>
              <a:rPr sz="1100" spc="-10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4 instances. </a:t>
            </a:r>
            <a:r>
              <a:rPr sz="1100" spc="-5" dirty="0">
                <a:latin typeface="Calibri"/>
                <a:cs typeface="Calibri"/>
              </a:rPr>
              <a:t>According </a:t>
            </a:r>
            <a:r>
              <a:rPr sz="1100" dirty="0">
                <a:latin typeface="Calibri"/>
                <a:cs typeface="Calibri"/>
              </a:rPr>
              <a:t>to policy criteria </a:t>
            </a:r>
            <a:r>
              <a:rPr sz="1100" spc="-5" dirty="0">
                <a:latin typeface="Calibri"/>
                <a:cs typeface="Calibri"/>
              </a:rPr>
              <a:t>we specify instances </a:t>
            </a:r>
            <a:r>
              <a:rPr sz="1100" dirty="0">
                <a:latin typeface="Calibri"/>
                <a:cs typeface="Calibri"/>
              </a:rPr>
              <a:t>can vary </a:t>
            </a:r>
            <a:r>
              <a:rPr sz="1100" spc="-10" dirty="0">
                <a:latin typeface="Calibri"/>
                <a:cs typeface="Calibri"/>
              </a:rPr>
              <a:t>as  </a:t>
            </a:r>
            <a:r>
              <a:rPr sz="1100" dirty="0">
                <a:latin typeface="Calibri"/>
                <a:cs typeface="Calibri"/>
              </a:rPr>
              <a:t>per the </a:t>
            </a:r>
            <a:r>
              <a:rPr sz="1100" spc="-5" dirty="0">
                <a:latin typeface="Calibri"/>
                <a:cs typeface="Calibri"/>
              </a:rPr>
              <a:t>given </a:t>
            </a:r>
            <a:r>
              <a:rPr sz="1100" dirty="0">
                <a:latin typeface="Calibri"/>
                <a:cs typeface="Calibri"/>
              </a:rPr>
              <a:t>range.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Benefits of </a:t>
            </a:r>
            <a:r>
              <a:rPr sz="1100" b="1" dirty="0">
                <a:latin typeface="Calibri"/>
                <a:cs typeface="Calibri"/>
              </a:rPr>
              <a:t>Auto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Scaling: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Here </a:t>
            </a:r>
            <a:r>
              <a:rPr sz="1100" spc="-5" dirty="0">
                <a:latin typeface="Calibri"/>
                <a:cs typeface="Calibri"/>
              </a:rPr>
              <a:t>we see some benefits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cloud computing.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alibri"/>
              <a:cs typeface="Calibri"/>
            </a:endParaRPr>
          </a:p>
          <a:p>
            <a:pPr marL="469265" marR="181610" indent="-228600">
              <a:lnSpc>
                <a:spcPct val="109500"/>
              </a:lnSpc>
              <a:buFont typeface="Calibri"/>
              <a:buAutoNum type="alphaLcPeriod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Improved Fault Tolerance</a:t>
            </a:r>
            <a:r>
              <a:rPr sz="1100" spc="-5" dirty="0">
                <a:latin typeface="Calibri"/>
                <a:cs typeface="Calibri"/>
              </a:rPr>
              <a:t>: </a:t>
            </a:r>
            <a:r>
              <a:rPr sz="1100" dirty="0">
                <a:latin typeface="Calibri"/>
                <a:cs typeface="Calibri"/>
              </a:rPr>
              <a:t>In case of </a:t>
            </a:r>
            <a:r>
              <a:rPr sz="1100" spc="-5" dirty="0">
                <a:latin typeface="Calibri"/>
                <a:cs typeface="Calibri"/>
              </a:rPr>
              <a:t>unhealthy instance, Auto Scaling terminates </a:t>
            </a:r>
            <a:r>
              <a:rPr sz="1100" dirty="0">
                <a:latin typeface="Calibri"/>
                <a:cs typeface="Calibri"/>
              </a:rPr>
              <a:t>it and  </a:t>
            </a:r>
            <a:r>
              <a:rPr sz="1100" spc="-5" dirty="0">
                <a:latin typeface="Calibri"/>
                <a:cs typeface="Calibri"/>
              </a:rPr>
              <a:t>launches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new healthy </a:t>
            </a:r>
            <a:r>
              <a:rPr sz="1100" dirty="0">
                <a:latin typeface="Calibri"/>
                <a:cs typeface="Calibri"/>
              </a:rPr>
              <a:t>instance. </a:t>
            </a:r>
            <a:r>
              <a:rPr sz="1100" spc="-5" dirty="0">
                <a:latin typeface="Calibri"/>
                <a:cs typeface="Calibri"/>
              </a:rPr>
              <a:t>The feature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spc="-10" dirty="0">
                <a:latin typeface="Calibri"/>
                <a:cs typeface="Calibri"/>
              </a:rPr>
              <a:t>used </a:t>
            </a:r>
            <a:r>
              <a:rPr sz="1100" dirty="0">
                <a:latin typeface="Calibri"/>
                <a:cs typeface="Calibri"/>
              </a:rPr>
              <a:t>for </a:t>
            </a:r>
            <a:r>
              <a:rPr sz="1100" spc="-5" dirty="0">
                <a:latin typeface="Calibri"/>
                <a:cs typeface="Calibri"/>
              </a:rPr>
              <a:t>multiple </a:t>
            </a:r>
            <a:r>
              <a:rPr sz="1100" dirty="0">
                <a:latin typeface="Calibri"/>
                <a:cs typeface="Calibri"/>
              </a:rPr>
              <a:t>AZ, if one AZ is not  available, </a:t>
            </a:r>
            <a:r>
              <a:rPr sz="1100" spc="-5" dirty="0">
                <a:latin typeface="Calibri"/>
                <a:cs typeface="Calibri"/>
              </a:rPr>
              <a:t>Auto Scaling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launch instance </a:t>
            </a:r>
            <a:r>
              <a:rPr sz="1100" dirty="0">
                <a:latin typeface="Calibri"/>
                <a:cs typeface="Calibri"/>
              </a:rPr>
              <a:t>in another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AZ.</a:t>
            </a:r>
            <a:endParaRPr sz="1100">
              <a:latin typeface="Calibri"/>
              <a:cs typeface="Calibri"/>
            </a:endParaRPr>
          </a:p>
          <a:p>
            <a:pPr marL="469265" marR="5080" indent="-228600">
              <a:lnSpc>
                <a:spcPct val="109100"/>
              </a:lnSpc>
              <a:spcBef>
                <a:spcPts val="815"/>
              </a:spcBef>
              <a:buFont typeface="Calibri"/>
              <a:buAutoNum type="alphaLcPeriod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Improved Availability</a:t>
            </a:r>
            <a:r>
              <a:rPr sz="1100" spc="-5" dirty="0">
                <a:latin typeface="Calibri"/>
                <a:cs typeface="Calibri"/>
              </a:rPr>
              <a:t>: To handle </a:t>
            </a:r>
            <a:r>
              <a:rPr sz="1100" dirty="0">
                <a:latin typeface="Calibri"/>
                <a:cs typeface="Calibri"/>
              </a:rPr>
              <a:t>application </a:t>
            </a:r>
            <a:r>
              <a:rPr sz="1100" spc="-5" dirty="0">
                <a:latin typeface="Calibri"/>
                <a:cs typeface="Calibri"/>
              </a:rPr>
              <a:t>load, accurate 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instances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needed  </a:t>
            </a:r>
            <a:r>
              <a:rPr sz="1100" dirty="0">
                <a:latin typeface="Calibri"/>
                <a:cs typeface="Calibri"/>
              </a:rPr>
              <a:t>which can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attained with Auto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Scaling.</a:t>
            </a:r>
            <a:endParaRPr sz="1100">
              <a:latin typeface="Calibri"/>
              <a:cs typeface="Calibri"/>
            </a:endParaRPr>
          </a:p>
          <a:p>
            <a:pPr marL="469265" marR="66040" indent="-228600" algn="just">
              <a:lnSpc>
                <a:spcPct val="109700"/>
              </a:lnSpc>
              <a:spcBef>
                <a:spcPts val="810"/>
              </a:spcBef>
              <a:buFont typeface="Calibri"/>
              <a:buAutoNum type="alphaLcPeriod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Improved </a:t>
            </a:r>
            <a:r>
              <a:rPr sz="1100" b="1" dirty="0">
                <a:latin typeface="Calibri"/>
                <a:cs typeface="Calibri"/>
              </a:rPr>
              <a:t>Cost </a:t>
            </a:r>
            <a:r>
              <a:rPr sz="1100" b="1" spc="-5" dirty="0">
                <a:latin typeface="Calibri"/>
                <a:cs typeface="Calibri"/>
              </a:rPr>
              <a:t>Management</a:t>
            </a:r>
            <a:r>
              <a:rPr sz="1100" spc="-5" dirty="0">
                <a:latin typeface="Calibri"/>
                <a:cs typeface="Calibri"/>
              </a:rPr>
              <a:t>: </a:t>
            </a:r>
            <a:r>
              <a:rPr sz="1100" dirty="0">
                <a:latin typeface="Calibri"/>
                <a:cs typeface="Calibri"/>
              </a:rPr>
              <a:t>In a </a:t>
            </a:r>
            <a:r>
              <a:rPr sz="1100" spc="-5" dirty="0">
                <a:latin typeface="Calibri"/>
                <a:cs typeface="Calibri"/>
              </a:rPr>
              <a:t>physical environment </a:t>
            </a:r>
            <a:r>
              <a:rPr sz="1100" dirty="0">
                <a:latin typeface="Calibri"/>
                <a:cs typeface="Calibri"/>
              </a:rPr>
              <a:t>you </a:t>
            </a:r>
            <a:r>
              <a:rPr sz="1100" spc="-5" dirty="0">
                <a:latin typeface="Calibri"/>
                <a:cs typeface="Calibri"/>
              </a:rPr>
              <a:t>need </a:t>
            </a:r>
            <a:r>
              <a:rPr sz="1100" dirty="0">
                <a:latin typeface="Calibri"/>
                <a:cs typeface="Calibri"/>
              </a:rPr>
              <a:t>enough </a:t>
            </a:r>
            <a:r>
              <a:rPr sz="1100" spc="-5" dirty="0">
                <a:latin typeface="Calibri"/>
                <a:cs typeface="Calibri"/>
              </a:rPr>
              <a:t>time and </a:t>
            </a:r>
            <a:r>
              <a:rPr sz="1100" dirty="0">
                <a:latin typeface="Calibri"/>
                <a:cs typeface="Calibri"/>
              </a:rPr>
              <a:t>money  to launch </a:t>
            </a:r>
            <a:r>
              <a:rPr sz="1100" spc="-5" dirty="0">
                <a:latin typeface="Calibri"/>
                <a:cs typeface="Calibri"/>
              </a:rPr>
              <a:t>machines to handle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situation </a:t>
            </a:r>
            <a:r>
              <a:rPr sz="1100" dirty="0">
                <a:latin typeface="Calibri"/>
                <a:cs typeface="Calibri"/>
              </a:rPr>
              <a:t>which is a big challenge. </a:t>
            </a:r>
            <a:r>
              <a:rPr sz="1100" spc="-5" dirty="0">
                <a:latin typeface="Calibri"/>
                <a:cs typeface="Calibri"/>
              </a:rPr>
              <a:t>However, Auto Scaling 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dynamically increase and decrease instances to manage </a:t>
            </a:r>
            <a:r>
              <a:rPr sz="1100" dirty="0">
                <a:latin typeface="Calibri"/>
                <a:cs typeface="Calibri"/>
              </a:rPr>
              <a:t>application load or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maintain  a </a:t>
            </a:r>
            <a:r>
              <a:rPr sz="1100" spc="-5" dirty="0">
                <a:latin typeface="Calibri"/>
                <a:cs typeface="Calibri"/>
              </a:rPr>
              <a:t>fixed 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running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instances.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0029825"/>
            <a:ext cx="11690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Within Auto</a:t>
            </a:r>
            <a:r>
              <a:rPr sz="1100" b="1" spc="-8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Scaling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25193"/>
            <a:ext cx="5619750" cy="211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Auto </a:t>
            </a:r>
            <a:r>
              <a:rPr sz="1100" b="1" spc="-5" dirty="0">
                <a:latin typeface="Calibri"/>
                <a:cs typeface="Calibri"/>
              </a:rPr>
              <a:t>Scaling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Group:</a:t>
            </a:r>
            <a:endParaRPr sz="1100">
              <a:latin typeface="Calibri"/>
              <a:cs typeface="Calibri"/>
            </a:endParaRPr>
          </a:p>
          <a:p>
            <a:pPr marL="12700" marR="437515">
              <a:lnSpc>
                <a:spcPct val="118200"/>
              </a:lnSpc>
              <a:spcBef>
                <a:spcPts val="975"/>
              </a:spcBef>
            </a:pPr>
            <a:r>
              <a:rPr sz="1100" spc="-5" dirty="0">
                <a:latin typeface="Calibri"/>
                <a:cs typeface="Calibri"/>
              </a:rPr>
              <a:t>This group ensures that we have </a:t>
            </a:r>
            <a:r>
              <a:rPr sz="1100" dirty="0">
                <a:latin typeface="Calibri"/>
                <a:cs typeface="Calibri"/>
              </a:rPr>
              <a:t>correct </a:t>
            </a: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running </a:t>
            </a:r>
            <a:r>
              <a:rPr sz="1100" dirty="0">
                <a:latin typeface="Calibri"/>
                <a:cs typeface="Calibri"/>
              </a:rPr>
              <a:t>instances </a:t>
            </a:r>
            <a:r>
              <a:rPr sz="1100" spc="-5" dirty="0">
                <a:latin typeface="Calibri"/>
                <a:cs typeface="Calibri"/>
              </a:rPr>
              <a:t>to handle the </a:t>
            </a:r>
            <a:r>
              <a:rPr sz="1100" dirty="0">
                <a:latin typeface="Calibri"/>
                <a:cs typeface="Calibri"/>
              </a:rPr>
              <a:t>load of  application. </a:t>
            </a:r>
            <a:r>
              <a:rPr sz="1100" spc="-5" dirty="0">
                <a:latin typeface="Calibri"/>
                <a:cs typeface="Calibri"/>
              </a:rPr>
              <a:t>The collection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instances called Auto Scaling</a:t>
            </a:r>
            <a:r>
              <a:rPr sz="1100" dirty="0">
                <a:latin typeface="Calibri"/>
                <a:cs typeface="Calibri"/>
              </a:rPr>
              <a:t> Group.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Calibri"/>
                <a:cs typeface="Calibri"/>
              </a:rPr>
              <a:t>Component of </a:t>
            </a:r>
            <a:r>
              <a:rPr sz="1100" b="1" dirty="0">
                <a:latin typeface="Calibri"/>
                <a:cs typeface="Calibri"/>
              </a:rPr>
              <a:t>Auto </a:t>
            </a:r>
            <a:r>
              <a:rPr sz="1100" b="1" spc="-5" dirty="0">
                <a:latin typeface="Calibri"/>
                <a:cs typeface="Calibri"/>
              </a:rPr>
              <a:t>Scaling Group: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1155065" indent="-229235">
              <a:lnSpc>
                <a:spcPct val="100000"/>
              </a:lnSpc>
              <a:buFont typeface="Calibri"/>
              <a:buAutoNum type="alphaLcPeriod"/>
              <a:tabLst>
                <a:tab pos="1155700" algn="l"/>
              </a:tabLst>
            </a:pPr>
            <a:r>
              <a:rPr sz="1100" b="1" spc="-5" dirty="0">
                <a:latin typeface="Calibri"/>
                <a:cs typeface="Calibri"/>
              </a:rPr>
              <a:t>Groups</a:t>
            </a:r>
            <a:r>
              <a:rPr sz="1100" spc="-5" dirty="0">
                <a:latin typeface="Calibri"/>
                <a:cs typeface="Calibri"/>
              </a:rPr>
              <a:t>: Instances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organized </a:t>
            </a:r>
            <a:r>
              <a:rPr sz="1100" dirty="0">
                <a:latin typeface="Calibri"/>
                <a:cs typeface="Calibri"/>
              </a:rPr>
              <a:t>into </a:t>
            </a:r>
            <a:r>
              <a:rPr sz="1100" spc="-5" dirty="0">
                <a:latin typeface="Calibri"/>
                <a:cs typeface="Calibri"/>
              </a:rPr>
              <a:t>groups </a:t>
            </a:r>
            <a:r>
              <a:rPr sz="1100" dirty="0">
                <a:latin typeface="Calibri"/>
                <a:cs typeface="Calibri"/>
              </a:rPr>
              <a:t>and it is treated a logical </a:t>
            </a:r>
            <a:r>
              <a:rPr sz="1100" spc="-5" dirty="0">
                <a:latin typeface="Calibri"/>
                <a:cs typeface="Calibri"/>
              </a:rPr>
              <a:t>unit.</a:t>
            </a:r>
            <a:endParaRPr sz="1100">
              <a:latin typeface="Calibri"/>
              <a:cs typeface="Calibri"/>
            </a:endParaRPr>
          </a:p>
          <a:p>
            <a:pPr marL="1155065" marR="5080" indent="-228600">
              <a:lnSpc>
                <a:spcPct val="110000"/>
              </a:lnSpc>
              <a:spcBef>
                <a:spcPts val="790"/>
              </a:spcBef>
              <a:buFont typeface="Calibri"/>
              <a:buAutoNum type="alphaLcPeriod"/>
              <a:tabLst>
                <a:tab pos="1155700" algn="l"/>
              </a:tabLst>
            </a:pPr>
            <a:r>
              <a:rPr sz="1100" b="1" spc="-5" dirty="0">
                <a:latin typeface="Calibri"/>
                <a:cs typeface="Calibri"/>
              </a:rPr>
              <a:t>Launching Configuration</a:t>
            </a:r>
            <a:r>
              <a:rPr sz="1100" spc="-5" dirty="0">
                <a:latin typeface="Calibri"/>
                <a:cs typeface="Calibri"/>
              </a:rPr>
              <a:t>: </a:t>
            </a:r>
            <a:r>
              <a:rPr sz="1100" spc="-10" dirty="0">
                <a:latin typeface="Calibri"/>
                <a:cs typeface="Calibri"/>
              </a:rPr>
              <a:t>In </a:t>
            </a:r>
            <a:r>
              <a:rPr sz="1100" dirty="0">
                <a:latin typeface="Calibri"/>
                <a:cs typeface="Calibri"/>
              </a:rPr>
              <a:t>launch </a:t>
            </a:r>
            <a:r>
              <a:rPr sz="1100" spc="-5" dirty="0">
                <a:latin typeface="Calibri"/>
                <a:cs typeface="Calibri"/>
              </a:rPr>
              <a:t>configuration we specify, AMI ID, instance  </a:t>
            </a:r>
            <a:r>
              <a:rPr sz="1100" dirty="0">
                <a:latin typeface="Calibri"/>
                <a:cs typeface="Calibri"/>
              </a:rPr>
              <a:t>type, </a:t>
            </a:r>
            <a:r>
              <a:rPr sz="1100" spc="-5" dirty="0">
                <a:latin typeface="Calibri"/>
                <a:cs typeface="Calibri"/>
              </a:rPr>
              <a:t>key pair, security groups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block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device/s.</a:t>
            </a:r>
            <a:endParaRPr sz="1100">
              <a:latin typeface="Calibri"/>
              <a:cs typeface="Calibri"/>
            </a:endParaRPr>
          </a:p>
          <a:p>
            <a:pPr marL="1155065" indent="-229235">
              <a:lnSpc>
                <a:spcPct val="100000"/>
              </a:lnSpc>
              <a:spcBef>
                <a:spcPts val="925"/>
              </a:spcBef>
              <a:buFont typeface="Calibri"/>
              <a:buAutoNum type="alphaLcPeriod"/>
              <a:tabLst>
                <a:tab pos="1155065" algn="l"/>
                <a:tab pos="1155700" algn="l"/>
              </a:tabLst>
            </a:pPr>
            <a:r>
              <a:rPr sz="1100" b="1" spc="-5" dirty="0">
                <a:latin typeface="Calibri"/>
                <a:cs typeface="Calibri"/>
              </a:rPr>
              <a:t>Scaling Plans</a:t>
            </a:r>
            <a:r>
              <a:rPr sz="1100" spc="-5" dirty="0">
                <a:latin typeface="Calibri"/>
                <a:cs typeface="Calibri"/>
              </a:rPr>
              <a:t>: </a:t>
            </a:r>
            <a:r>
              <a:rPr sz="1100" dirty="0">
                <a:latin typeface="Calibri"/>
                <a:cs typeface="Calibri"/>
              </a:rPr>
              <a:t>It tells when and how to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scale.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4954" y="3630803"/>
            <a:ext cx="92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i.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2535" y="3614649"/>
            <a:ext cx="400494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1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Manual Scaling</a:t>
            </a:r>
            <a:r>
              <a:rPr sz="1100" spc="-5" dirty="0">
                <a:latin typeface="Calibri"/>
                <a:cs typeface="Calibri"/>
              </a:rPr>
              <a:t>: </a:t>
            </a:r>
            <a:r>
              <a:rPr sz="1100" dirty="0">
                <a:latin typeface="Calibri"/>
                <a:cs typeface="Calibri"/>
              </a:rPr>
              <a:t>In this </a:t>
            </a:r>
            <a:r>
              <a:rPr sz="1100" spc="-5" dirty="0">
                <a:latin typeface="Calibri"/>
                <a:cs typeface="Calibri"/>
              </a:rPr>
              <a:t>scaling plan, specify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change </a:t>
            </a:r>
            <a:r>
              <a:rPr sz="1100" spc="-10" dirty="0">
                <a:latin typeface="Calibri"/>
                <a:cs typeface="Calibri"/>
              </a:rPr>
              <a:t>in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maximum,  minimum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desired capacity </a:t>
            </a:r>
            <a:r>
              <a:rPr sz="1100" dirty="0">
                <a:latin typeface="Calibri"/>
                <a:cs typeface="Calibri"/>
              </a:rPr>
              <a:t>of you </a:t>
            </a:r>
            <a:r>
              <a:rPr sz="1100" spc="-5" dirty="0">
                <a:latin typeface="Calibri"/>
                <a:cs typeface="Calibri"/>
              </a:rPr>
              <a:t>Auto Scaling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Group.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954" y="410019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ii.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2535" y="4084040"/>
            <a:ext cx="4064000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95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Maintain Current Instance Level</a:t>
            </a:r>
            <a:r>
              <a:rPr sz="1100" spc="-5" dirty="0">
                <a:latin typeface="Calibri"/>
                <a:cs typeface="Calibri"/>
              </a:rPr>
              <a:t>: </a:t>
            </a:r>
            <a:r>
              <a:rPr sz="1100" dirty="0">
                <a:latin typeface="Calibri"/>
                <a:cs typeface="Calibri"/>
              </a:rPr>
              <a:t>If </a:t>
            </a:r>
            <a:r>
              <a:rPr sz="1100" spc="-5" dirty="0">
                <a:latin typeface="Calibri"/>
                <a:cs typeface="Calibri"/>
              </a:rPr>
              <a:t>periodic check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Auto Scaling finds  </a:t>
            </a:r>
            <a:r>
              <a:rPr sz="1100" dirty="0">
                <a:latin typeface="Calibri"/>
                <a:cs typeface="Calibri"/>
              </a:rPr>
              <a:t>an unhealthy </a:t>
            </a:r>
            <a:r>
              <a:rPr sz="1100" spc="-5" dirty="0">
                <a:latin typeface="Calibri"/>
                <a:cs typeface="Calibri"/>
              </a:rPr>
              <a:t>instance within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Auto Scaling Group, </a:t>
            </a:r>
            <a:r>
              <a:rPr sz="1100" spc="-10" dirty="0">
                <a:latin typeface="Calibri"/>
                <a:cs typeface="Calibri"/>
              </a:rPr>
              <a:t>it </a:t>
            </a:r>
            <a:r>
              <a:rPr sz="1100" spc="-5" dirty="0">
                <a:latin typeface="Calibri"/>
                <a:cs typeface="Calibri"/>
              </a:rPr>
              <a:t>terminates </a:t>
            </a:r>
            <a:r>
              <a:rPr sz="1100" dirty="0">
                <a:latin typeface="Calibri"/>
                <a:cs typeface="Calibri"/>
              </a:rPr>
              <a:t>and  </a:t>
            </a:r>
            <a:r>
              <a:rPr sz="1100" spc="-5" dirty="0">
                <a:latin typeface="Calibri"/>
                <a:cs typeface="Calibri"/>
              </a:rPr>
              <a:t>launches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new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instance.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954" y="4753990"/>
            <a:ext cx="1568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iii.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2535" y="4737836"/>
            <a:ext cx="414972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Time and Date based scaling</a:t>
            </a:r>
            <a:r>
              <a:rPr sz="1100" spc="-5" dirty="0">
                <a:latin typeface="Calibri"/>
                <a:cs typeface="Calibri"/>
              </a:rPr>
              <a:t>: The scaling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5" dirty="0">
                <a:latin typeface="Calibri"/>
                <a:cs typeface="Calibri"/>
              </a:rPr>
              <a:t>perform automatically </a:t>
            </a:r>
            <a:r>
              <a:rPr sz="1100" dirty="0">
                <a:latin typeface="Calibri"/>
                <a:cs typeface="Calibri"/>
              </a:rPr>
              <a:t>as a  function of </a:t>
            </a:r>
            <a:r>
              <a:rPr sz="1100" spc="-5" dirty="0">
                <a:latin typeface="Calibri"/>
                <a:cs typeface="Calibri"/>
              </a:rPr>
              <a:t>time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954" y="5223382"/>
            <a:ext cx="1568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iv.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2535" y="5207228"/>
            <a:ext cx="4091304" cy="57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1100" b="1" spc="-5" dirty="0">
                <a:latin typeface="Calibri"/>
                <a:cs typeface="Calibri"/>
              </a:rPr>
              <a:t>Demand based scaling</a:t>
            </a:r>
            <a:r>
              <a:rPr sz="1100" spc="-5" dirty="0">
                <a:latin typeface="Calibri"/>
                <a:cs typeface="Calibri"/>
              </a:rPr>
              <a:t>: Whenever utilization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instance resource  </a:t>
            </a:r>
            <a:r>
              <a:rPr sz="1100" dirty="0">
                <a:latin typeface="Calibri"/>
                <a:cs typeface="Calibri"/>
              </a:rPr>
              <a:t>reaches </a:t>
            </a:r>
            <a:r>
              <a:rPr sz="1100" spc="-5" dirty="0">
                <a:latin typeface="Calibri"/>
                <a:cs typeface="Calibri"/>
              </a:rPr>
              <a:t>at </a:t>
            </a:r>
            <a:r>
              <a:rPr sz="1100" dirty="0">
                <a:latin typeface="Calibri"/>
                <a:cs typeface="Calibri"/>
              </a:rPr>
              <a:t>its </a:t>
            </a:r>
            <a:r>
              <a:rPr sz="1100" spc="-5" dirty="0">
                <a:latin typeface="Calibri"/>
                <a:cs typeface="Calibri"/>
              </a:rPr>
              <a:t>maximum level </a:t>
            </a:r>
            <a:r>
              <a:rPr sz="1100" dirty="0">
                <a:latin typeface="Calibri"/>
                <a:cs typeface="Calibri"/>
              </a:rPr>
              <a:t>for a </a:t>
            </a:r>
            <a:r>
              <a:rPr sz="1100" spc="-5" dirty="0">
                <a:latin typeface="Calibri"/>
                <a:cs typeface="Calibri"/>
              </a:rPr>
              <a:t>stipulated time, 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instances 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increased.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6202044"/>
            <a:ext cx="5497830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Auto </a:t>
            </a:r>
            <a:r>
              <a:rPr sz="1100" b="1" spc="-5" dirty="0">
                <a:latin typeface="Calibri"/>
                <a:cs typeface="Calibri"/>
              </a:rPr>
              <a:t>Scaling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Price: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8200"/>
              </a:lnSpc>
              <a:spcBef>
                <a:spcPts val="969"/>
              </a:spcBef>
            </a:pPr>
            <a:r>
              <a:rPr sz="1100" b="1" spc="-5" dirty="0">
                <a:latin typeface="Calibri"/>
                <a:cs typeface="Calibri"/>
              </a:rPr>
              <a:t>Price is not </a:t>
            </a:r>
            <a:r>
              <a:rPr sz="1100" b="1" dirty="0">
                <a:latin typeface="Calibri"/>
                <a:cs typeface="Calibri"/>
              </a:rPr>
              <a:t>a </a:t>
            </a:r>
            <a:r>
              <a:rPr sz="1100" b="1" spc="-5" dirty="0">
                <a:latin typeface="Calibri"/>
                <a:cs typeface="Calibri"/>
              </a:rPr>
              <a:t>constraint </a:t>
            </a:r>
            <a:r>
              <a:rPr sz="1100" b="1" spc="-10" dirty="0">
                <a:latin typeface="Calibri"/>
                <a:cs typeface="Calibri"/>
              </a:rPr>
              <a:t>for </a:t>
            </a:r>
            <a:r>
              <a:rPr sz="1100" b="1" dirty="0">
                <a:latin typeface="Calibri"/>
                <a:cs typeface="Calibri"/>
              </a:rPr>
              <a:t>Auto </a:t>
            </a:r>
            <a:r>
              <a:rPr sz="1100" b="1" spc="-5" dirty="0">
                <a:latin typeface="Calibri"/>
                <a:cs typeface="Calibri"/>
              </a:rPr>
              <a:t>Scaling. </a:t>
            </a:r>
            <a:r>
              <a:rPr sz="1100" spc="-5" dirty="0">
                <a:latin typeface="Calibri"/>
                <a:cs typeface="Calibri"/>
              </a:rPr>
              <a:t>AWS does not charge </a:t>
            </a:r>
            <a:r>
              <a:rPr sz="1100" dirty="0">
                <a:latin typeface="Calibri"/>
                <a:cs typeface="Calibri"/>
              </a:rPr>
              <a:t>any additional </a:t>
            </a:r>
            <a:r>
              <a:rPr sz="1100" spc="-10" dirty="0">
                <a:latin typeface="Calibri"/>
                <a:cs typeface="Calibri"/>
              </a:rPr>
              <a:t>fee </a:t>
            </a:r>
            <a:r>
              <a:rPr sz="1100" dirty="0">
                <a:latin typeface="Calibri"/>
                <a:cs typeface="Calibri"/>
              </a:rPr>
              <a:t>or amount </a:t>
            </a:r>
            <a:r>
              <a:rPr sz="1100" spc="-5" dirty="0">
                <a:latin typeface="Calibri"/>
                <a:cs typeface="Calibri"/>
              </a:rPr>
              <a:t>for  Auto Scaling, prices are </a:t>
            </a:r>
            <a:r>
              <a:rPr sz="1100" dirty="0">
                <a:latin typeface="Calibri"/>
                <a:cs typeface="Calibri"/>
              </a:rPr>
              <a:t>only </a:t>
            </a:r>
            <a:r>
              <a:rPr sz="1100" spc="-5" dirty="0">
                <a:latin typeface="Calibri"/>
                <a:cs typeface="Calibri"/>
              </a:rPr>
              <a:t>charged 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EC2 instances </a:t>
            </a:r>
            <a:r>
              <a:rPr sz="1100" dirty="0">
                <a:latin typeface="Calibri"/>
                <a:cs typeface="Calibri"/>
              </a:rPr>
              <a:t>that it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launches.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7367904"/>
            <a:ext cx="5665470" cy="130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LAB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Overview: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7000"/>
              </a:lnSpc>
              <a:spcBef>
                <a:spcPts val="990"/>
              </a:spcBef>
            </a:pPr>
            <a:r>
              <a:rPr sz="1100" dirty="0">
                <a:latin typeface="Calibri"/>
                <a:cs typeface="Calibri"/>
              </a:rPr>
              <a:t>After </a:t>
            </a:r>
            <a:r>
              <a:rPr sz="1100" spc="-5" dirty="0">
                <a:latin typeface="Calibri"/>
                <a:cs typeface="Calibri"/>
              </a:rPr>
              <a:t>completion of </a:t>
            </a:r>
            <a:r>
              <a:rPr sz="1100" dirty="0">
                <a:latin typeface="Calibri"/>
                <a:cs typeface="Calibri"/>
              </a:rPr>
              <a:t>this lab </a:t>
            </a:r>
            <a:r>
              <a:rPr sz="1100" spc="5" dirty="0">
                <a:latin typeface="Calibri"/>
                <a:cs typeface="Calibri"/>
              </a:rPr>
              <a:t>you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able to control </a:t>
            </a:r>
            <a:r>
              <a:rPr sz="1100" spc="-5" dirty="0">
                <a:latin typeface="Calibri"/>
                <a:cs typeface="Calibri"/>
              </a:rPr>
              <a:t>Auto Scaling Configuration </a:t>
            </a:r>
            <a:r>
              <a:rPr sz="1100" dirty="0">
                <a:latin typeface="Calibri"/>
                <a:cs typeface="Calibri"/>
              </a:rPr>
              <a:t>on the </a:t>
            </a:r>
            <a:r>
              <a:rPr sz="1100" spc="-5" dirty="0">
                <a:latin typeface="Calibri"/>
                <a:cs typeface="Calibri"/>
              </a:rPr>
              <a:t>basis </a:t>
            </a:r>
            <a:r>
              <a:rPr sz="1100" dirty="0">
                <a:latin typeface="Calibri"/>
                <a:cs typeface="Calibri"/>
              </a:rPr>
              <a:t>of  CPU </a:t>
            </a:r>
            <a:r>
              <a:rPr sz="1100" spc="-5" dirty="0">
                <a:latin typeface="Calibri"/>
                <a:cs typeface="Calibri"/>
              </a:rPr>
              <a:t>utilization, </a:t>
            </a:r>
            <a:r>
              <a:rPr sz="1100" dirty="0">
                <a:latin typeface="Calibri"/>
                <a:cs typeface="Calibri"/>
              </a:rPr>
              <a:t>If CPU </a:t>
            </a:r>
            <a:r>
              <a:rPr sz="1100" spc="-10" dirty="0">
                <a:latin typeface="Calibri"/>
                <a:cs typeface="Calibri"/>
              </a:rPr>
              <a:t>usage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EC2 Instance shoots </a:t>
            </a:r>
            <a:r>
              <a:rPr sz="1100" spc="-10" dirty="0">
                <a:latin typeface="Calibri"/>
                <a:cs typeface="Calibri"/>
              </a:rPr>
              <a:t>up </a:t>
            </a:r>
            <a:r>
              <a:rPr sz="1100" dirty="0">
                <a:latin typeface="Calibri"/>
                <a:cs typeface="Calibri"/>
              </a:rPr>
              <a:t>for a certain </a:t>
            </a:r>
            <a:r>
              <a:rPr sz="1100" spc="-5" dirty="0">
                <a:latin typeface="Calibri"/>
                <a:cs typeface="Calibri"/>
              </a:rPr>
              <a:t>period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time, </a:t>
            </a:r>
            <a:r>
              <a:rPr sz="1100" dirty="0">
                <a:latin typeface="Calibri"/>
                <a:cs typeface="Calibri"/>
              </a:rPr>
              <a:t>auto </a:t>
            </a:r>
            <a:r>
              <a:rPr sz="1100" spc="-5" dirty="0">
                <a:latin typeface="Calibri"/>
                <a:cs typeface="Calibri"/>
              </a:rPr>
              <a:t>scale  feature </a:t>
            </a:r>
            <a:r>
              <a:rPr sz="1100" dirty="0">
                <a:latin typeface="Calibri"/>
                <a:cs typeface="Calibri"/>
              </a:rPr>
              <a:t>can add </a:t>
            </a:r>
            <a:r>
              <a:rPr sz="1100" spc="-5" dirty="0">
                <a:latin typeface="Calibri"/>
                <a:cs typeface="Calibri"/>
              </a:rPr>
              <a:t>more 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machines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per configuration </a:t>
            </a:r>
            <a:r>
              <a:rPr sz="1100" dirty="0">
                <a:latin typeface="Calibri"/>
                <a:cs typeface="Calibri"/>
              </a:rPr>
              <a:t>and it can </a:t>
            </a:r>
            <a:r>
              <a:rPr sz="1100" spc="-5" dirty="0">
                <a:latin typeface="Calibri"/>
                <a:cs typeface="Calibri"/>
              </a:rPr>
              <a:t>continue until instances  </a:t>
            </a:r>
            <a:r>
              <a:rPr sz="1100" dirty="0">
                <a:latin typeface="Calibri"/>
                <a:cs typeface="Calibri"/>
              </a:rPr>
              <a:t>reach max </a:t>
            </a:r>
            <a:r>
              <a:rPr sz="1100" spc="-5" dirty="0">
                <a:latin typeface="Calibri"/>
                <a:cs typeface="Calibri"/>
              </a:rPr>
              <a:t>numbers </a:t>
            </a:r>
            <a:r>
              <a:rPr sz="1100" spc="-1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given </a:t>
            </a:r>
            <a:r>
              <a:rPr sz="1100" dirty="0">
                <a:latin typeface="Calibri"/>
                <a:cs typeface="Calibri"/>
              </a:rPr>
              <a:t>in the </a:t>
            </a:r>
            <a:r>
              <a:rPr sz="1100" spc="-5" dirty="0">
                <a:latin typeface="Calibri"/>
                <a:cs typeface="Calibri"/>
              </a:rPr>
              <a:t>configuration. And exactly reduction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machines </a:t>
            </a:r>
            <a:r>
              <a:rPr sz="1100" dirty="0">
                <a:latin typeface="Calibri"/>
                <a:cs typeface="Calibri"/>
              </a:rPr>
              <a:t>will  </a:t>
            </a:r>
            <a:r>
              <a:rPr sz="1100" spc="-5" dirty="0">
                <a:latin typeface="Calibri"/>
                <a:cs typeface="Calibri"/>
              </a:rPr>
              <a:t>happen, </a:t>
            </a:r>
            <a:r>
              <a:rPr sz="1100" dirty="0">
                <a:latin typeface="Calibri"/>
                <a:cs typeface="Calibri"/>
              </a:rPr>
              <a:t>if </a:t>
            </a:r>
            <a:r>
              <a:rPr sz="1100" spc="-5" dirty="0">
                <a:latin typeface="Calibri"/>
                <a:cs typeface="Calibri"/>
              </a:rPr>
              <a:t>average load </a:t>
            </a:r>
            <a:r>
              <a:rPr sz="1100" dirty="0">
                <a:latin typeface="Calibri"/>
                <a:cs typeface="Calibri"/>
              </a:rPr>
              <a:t>of CPU </a:t>
            </a:r>
            <a:r>
              <a:rPr sz="1100" spc="-5" dirty="0">
                <a:latin typeface="Calibri"/>
                <a:cs typeface="Calibri"/>
              </a:rPr>
              <a:t>goes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down.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9122410"/>
            <a:ext cx="4618990" cy="117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LAB Task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Steps: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To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create an </a:t>
            </a: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Auto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Scaling group based on </a:t>
            </a: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CPU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utilization metrics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69900" algn="l"/>
              </a:tabLst>
            </a:pP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Login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into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AWS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Management Console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and open the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Amazon EC2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 console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48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Create </a:t>
            </a: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Auto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Scaling</a:t>
            </a:r>
            <a:r>
              <a:rPr sz="1100" b="1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group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046326"/>
            <a:ext cx="5148580" cy="13957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580"/>
              </a:spcBef>
              <a:buFont typeface="Calibri"/>
              <a:buAutoNum type="arabicPeriod" startAt="3"/>
              <a:tabLst>
                <a:tab pos="241300" algn="l"/>
              </a:tabLst>
            </a:pP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Create </a:t>
            </a: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a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new launch</a:t>
            </a:r>
            <a:r>
              <a:rPr sz="1100" b="1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configuration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241300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On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the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Configure </a:t>
            </a: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Auto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Scaling group details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page, fill the configurational</a:t>
            </a:r>
            <a:r>
              <a:rPr sz="1100" spc="14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information:</a:t>
            </a:r>
            <a:endParaRPr sz="11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698500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Enter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Group</a:t>
            </a:r>
            <a:r>
              <a:rPr sz="1100" b="1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name</a:t>
            </a:r>
            <a:endParaRPr sz="11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698500" algn="l"/>
              </a:tabLst>
            </a:pP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For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Group size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, type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desired capacity for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your </a:t>
            </a:r>
            <a:r>
              <a:rPr sz="1100" spc="-10" dirty="0">
                <a:solidFill>
                  <a:srgbClr val="444444"/>
                </a:solidFill>
                <a:latin typeface="Calibri"/>
                <a:cs typeface="Calibri"/>
              </a:rPr>
              <a:t>Auto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Scaling</a:t>
            </a:r>
            <a:r>
              <a:rPr sz="1100" spc="3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group.</a:t>
            </a:r>
            <a:endParaRPr sz="11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697865" algn="l"/>
                <a:tab pos="698500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Enter VPC name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subnet information.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465"/>
              </a:spcBef>
              <a:buFont typeface="Calibri"/>
              <a:buAutoNum type="arabicPeriod" startAt="3"/>
              <a:tabLst>
                <a:tab pos="241300" algn="l"/>
              </a:tabLst>
            </a:pP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Configure scaling policies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page, fill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the following</a:t>
            </a:r>
            <a:r>
              <a:rPr sz="11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information: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2166" y="3618992"/>
            <a:ext cx="5083810" cy="182816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246379" indent="-229235">
              <a:lnSpc>
                <a:spcPct val="100000"/>
              </a:lnSpc>
              <a:spcBef>
                <a:spcPts val="400"/>
              </a:spcBef>
              <a:buAutoNum type="alphaLcPeriod"/>
              <a:tabLst>
                <a:tab pos="247015" algn="l"/>
              </a:tabLst>
            </a:pP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Select </a:t>
            </a: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Use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scaling</a:t>
            </a:r>
            <a:r>
              <a:rPr sz="1100" b="1" spc="-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policies</a:t>
            </a:r>
            <a:endParaRPr sz="1100">
              <a:latin typeface="Calibri"/>
              <a:cs typeface="Calibri"/>
            </a:endParaRPr>
          </a:p>
          <a:p>
            <a:pPr marL="246379" indent="-2292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247015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Specify the minimum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maximum size for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your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Auto Scaling group</a:t>
            </a:r>
            <a:endParaRPr sz="1100">
              <a:latin typeface="Calibri"/>
              <a:cs typeface="Calibri"/>
            </a:endParaRPr>
          </a:p>
          <a:p>
            <a:pPr marL="246379" indent="-2292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246379" algn="l"/>
                <a:tab pos="247015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Specify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your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scale-out policy under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Increase Group</a:t>
            </a:r>
            <a:r>
              <a:rPr sz="1100" b="1" spc="-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Size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246379" marR="155575" indent="-228600">
              <a:lnSpc>
                <a:spcPct val="136400"/>
              </a:lnSpc>
              <a:buAutoNum type="alphaLcPeriod"/>
              <a:tabLst>
                <a:tab pos="247015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Provide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a max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average CPU utilization for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a certain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period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time,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if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alarm triggers  for the condition,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auto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scale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will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add instances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as per</a:t>
            </a:r>
            <a:r>
              <a:rPr sz="1100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configuration.</a:t>
            </a:r>
            <a:endParaRPr sz="1100">
              <a:latin typeface="Calibri"/>
              <a:cs typeface="Calibri"/>
            </a:endParaRPr>
          </a:p>
          <a:p>
            <a:pPr marL="246379" indent="-2292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247015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Similarly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specify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your scale-in policy under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Decrease Group</a:t>
            </a:r>
            <a:r>
              <a:rPr sz="1100" b="1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Size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246379" indent="-2292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246379" algn="l"/>
                <a:tab pos="247015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Choose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Review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246379" indent="-229235">
              <a:lnSpc>
                <a:spcPct val="100000"/>
              </a:lnSpc>
              <a:spcBef>
                <a:spcPts val="470"/>
              </a:spcBef>
              <a:buAutoNum type="alphaLcPeriod"/>
              <a:tabLst>
                <a:tab pos="246379" algn="l"/>
                <a:tab pos="247015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On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the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Review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page, choose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Create </a:t>
            </a:r>
            <a:r>
              <a:rPr sz="1100" b="1" dirty="0">
                <a:solidFill>
                  <a:srgbClr val="444444"/>
                </a:solidFill>
                <a:latin typeface="Calibri"/>
                <a:cs typeface="Calibri"/>
              </a:rPr>
              <a:t>Auto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Scaling</a:t>
            </a:r>
            <a:r>
              <a:rPr sz="1100" b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444444"/>
                </a:solidFill>
                <a:latin typeface="Calibri"/>
                <a:cs typeface="Calibri"/>
              </a:rPr>
              <a:t>group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016" y="5624957"/>
            <a:ext cx="5541010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889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85"/>
              </a:spcBef>
            </a:pP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6. Use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some steps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to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verify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the scaling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policies for configured Auto Scaling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 group.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3566" y="6031815"/>
            <a:ext cx="5312410" cy="915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246379" indent="-229235">
              <a:lnSpc>
                <a:spcPct val="100000"/>
              </a:lnSpc>
              <a:spcBef>
                <a:spcPts val="400"/>
              </a:spcBef>
              <a:buAutoNum type="alphaLcPeriod"/>
              <a:tabLst>
                <a:tab pos="247015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Open Linux instance using putty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if you are taking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from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Windows</a:t>
            </a:r>
            <a:r>
              <a:rPr sz="1100" spc="-5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machine.</a:t>
            </a:r>
            <a:endParaRPr sz="1100">
              <a:latin typeface="Calibri"/>
              <a:cs typeface="Calibri"/>
            </a:endParaRPr>
          </a:p>
          <a:p>
            <a:pPr marL="246379" indent="-2292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247015" algn="l"/>
              </a:tabLst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And ensure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that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“stress”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packages is installed in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Linux</a:t>
            </a:r>
            <a:r>
              <a:rPr sz="1100" spc="-3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instance</a:t>
            </a:r>
            <a:endParaRPr sz="1100">
              <a:latin typeface="Calibri"/>
              <a:cs typeface="Calibri"/>
            </a:endParaRPr>
          </a:p>
          <a:p>
            <a:pPr marL="703580" lvl="1" indent="-2292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704215" algn="l"/>
              </a:tabLst>
            </a:pP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# rpm –qa</a:t>
            </a:r>
            <a:r>
              <a:rPr sz="1100" spc="2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stress</a:t>
            </a:r>
            <a:endParaRPr sz="1100">
              <a:latin typeface="Calibri"/>
              <a:cs typeface="Calibri"/>
            </a:endParaRPr>
          </a:p>
          <a:p>
            <a:pPr marL="246379" indent="-229235">
              <a:lnSpc>
                <a:spcPct val="100000"/>
              </a:lnSpc>
              <a:spcBef>
                <a:spcPts val="470"/>
              </a:spcBef>
              <a:buAutoNum type="alphaLcPeriod"/>
              <a:tabLst>
                <a:tab pos="246379" algn="l"/>
                <a:tab pos="247015" algn="l"/>
              </a:tabLst>
            </a:pP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If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stress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rpm is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not present,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install it </a:t>
            </a:r>
            <a:r>
              <a:rPr sz="1100" spc="-10" dirty="0">
                <a:solidFill>
                  <a:srgbClr val="444444"/>
                </a:solidFill>
                <a:latin typeface="Calibri"/>
                <a:cs typeface="Calibri"/>
              </a:rPr>
              <a:t>by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using yum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command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2166" y="7124827"/>
            <a:ext cx="5083810" cy="2273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889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85"/>
              </a:spcBef>
            </a:pP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#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yum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install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stress</a:t>
            </a:r>
            <a:r>
              <a:rPr sz="1100" spc="-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–y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3566" y="7530211"/>
            <a:ext cx="53124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" rIns="0" bIns="0" rtlCol="0">
            <a:spAutoFit/>
          </a:bodyPr>
          <a:lstStyle/>
          <a:p>
            <a:pPr marL="246379" marR="224154" indent="-228600">
              <a:lnSpc>
                <a:spcPts val="1789"/>
              </a:lnSpc>
              <a:spcBef>
                <a:spcPts val="65"/>
              </a:spcBef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d.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Now run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stress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command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to increase load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on Linux instance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to get alarm triggered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to  increase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running instances automatically through auto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 scale.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2166" y="8165796"/>
            <a:ext cx="5083810" cy="407670"/>
          </a:xfrm>
          <a:custGeom>
            <a:avLst/>
            <a:gdLst/>
            <a:ahLst/>
            <a:cxnLst/>
            <a:rect l="l" t="t" r="r" b="b"/>
            <a:pathLst>
              <a:path w="5083809" h="407670">
                <a:moveTo>
                  <a:pt x="5083429" y="0"/>
                </a:moveTo>
                <a:lnTo>
                  <a:pt x="0" y="0"/>
                </a:lnTo>
                <a:lnTo>
                  <a:pt x="0" y="407212"/>
                </a:lnTo>
                <a:lnTo>
                  <a:pt x="5083429" y="407212"/>
                </a:lnTo>
                <a:lnTo>
                  <a:pt x="5083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2166" y="8573008"/>
            <a:ext cx="5083810" cy="405765"/>
          </a:xfrm>
          <a:custGeom>
            <a:avLst/>
            <a:gdLst/>
            <a:ahLst/>
            <a:cxnLst/>
            <a:rect l="l" t="t" r="r" b="b"/>
            <a:pathLst>
              <a:path w="5083809" h="405765">
                <a:moveTo>
                  <a:pt x="5083429" y="0"/>
                </a:moveTo>
                <a:lnTo>
                  <a:pt x="0" y="0"/>
                </a:lnTo>
                <a:lnTo>
                  <a:pt x="0" y="405383"/>
                </a:lnTo>
                <a:lnTo>
                  <a:pt x="5083429" y="405383"/>
                </a:lnTo>
                <a:lnTo>
                  <a:pt x="5083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7753" y="8202169"/>
            <a:ext cx="4309110" cy="60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#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stress --cpu 100 --io 100 --timeout</a:t>
            </a:r>
            <a:r>
              <a:rPr sz="1100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300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Try </a:t>
            </a:r>
            <a:r>
              <a:rPr sz="1100" dirty="0">
                <a:solidFill>
                  <a:srgbClr val="444444"/>
                </a:solidFill>
                <a:latin typeface="Calibri"/>
                <a:cs typeface="Calibri"/>
              </a:rPr>
              <a:t>and watch, and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monitor activities through instance monitoring</a:t>
            </a:r>
            <a:r>
              <a:rPr sz="1100" spc="7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44444"/>
                </a:solidFill>
                <a:latin typeface="Calibri"/>
                <a:cs typeface="Calibri"/>
              </a:rPr>
              <a:t>services.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2166" y="8978392"/>
            <a:ext cx="5083810" cy="407034"/>
          </a:xfrm>
          <a:custGeom>
            <a:avLst/>
            <a:gdLst/>
            <a:ahLst/>
            <a:cxnLst/>
            <a:rect l="l" t="t" r="r" b="b"/>
            <a:pathLst>
              <a:path w="5083809" h="407034">
                <a:moveTo>
                  <a:pt x="5083429" y="0"/>
                </a:moveTo>
                <a:lnTo>
                  <a:pt x="0" y="0"/>
                </a:lnTo>
                <a:lnTo>
                  <a:pt x="0" y="406908"/>
                </a:lnTo>
                <a:lnTo>
                  <a:pt x="5083429" y="406908"/>
                </a:lnTo>
                <a:lnTo>
                  <a:pt x="5083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82166" y="9385300"/>
            <a:ext cx="5083810" cy="228600"/>
          </a:xfrm>
          <a:custGeom>
            <a:avLst/>
            <a:gdLst/>
            <a:ahLst/>
            <a:cxnLst/>
            <a:rect l="l" t="t" r="r" b="b"/>
            <a:pathLst>
              <a:path w="5083809" h="228600">
                <a:moveTo>
                  <a:pt x="5083429" y="0"/>
                </a:moveTo>
                <a:lnTo>
                  <a:pt x="0" y="0"/>
                </a:lnTo>
                <a:lnTo>
                  <a:pt x="0" y="228599"/>
                </a:lnTo>
                <a:lnTo>
                  <a:pt x="5083429" y="228599"/>
                </a:lnTo>
                <a:lnTo>
                  <a:pt x="5083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938</Words>
  <Application>Microsoft Office PowerPoint</Application>
  <PresentationFormat>Custom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Constantia</vt:lpstr>
      <vt:lpstr>Wingdings 2</vt:lpstr>
      <vt:lpstr>Flow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Hemant</dc:creator>
  <cp:lastModifiedBy>Godwill Ngwanah</cp:lastModifiedBy>
  <cp:revision>1</cp:revision>
  <dcterms:created xsi:type="dcterms:W3CDTF">2020-04-24T01:35:39Z</dcterms:created>
  <dcterms:modified xsi:type="dcterms:W3CDTF">2020-04-27T02:52:38Z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2020-04-24T00:00:00Z</vt:filetime>
  </property>
</Properties>
</file>