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65" r:id="rId4"/>
    <p:sldId id="258" r:id="rId5"/>
    <p:sldId id="259" r:id="rId6"/>
    <p:sldId id="263" r:id="rId7"/>
    <p:sldId id="260" r:id="rId8"/>
    <p:sldId id="261" r:id="rId9"/>
    <p:sldId id="262" r:id="rId10"/>
    <p:sldId id="264"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9" d="100"/>
          <a:sy n="149" d="100"/>
        </p:scale>
        <p:origin x="50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5/23/2023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90550"/>
            <a:ext cx="6468060"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tx1"/>
                </a:solidFill>
              </a:rPr>
              <a:t>What </a:t>
            </a:r>
            <a:r>
              <a:rPr lang="en-US" sz="4400" b="1" dirty="0">
                <a:solidFill>
                  <a:schemeClr val="tx1"/>
                </a:solidFill>
              </a:rPr>
              <a:t> </a:t>
            </a:r>
            <a:r>
              <a:rPr sz="44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7" name="TextBox 6">
            <a:extLst>
              <a:ext uri="{FF2B5EF4-FFF2-40B4-BE49-F238E27FC236}">
                <a16:creationId xmlns:a16="http://schemas.microsoft.com/office/drawing/2014/main" id="{150CA364-AA2B-F60C-24CB-531B6025751C}"/>
              </a:ext>
            </a:extLst>
          </p:cNvPr>
          <p:cNvSpPr txBox="1"/>
          <p:nvPr/>
        </p:nvSpPr>
        <p:spPr>
          <a:xfrm>
            <a:off x="533400" y="2072813"/>
            <a:ext cx="6327913" cy="646331"/>
          </a:xfrm>
          <a:prstGeom prst="rect">
            <a:avLst/>
          </a:prstGeom>
          <a:noFill/>
        </p:spPr>
        <p:txBody>
          <a:bodyPr wrap="square">
            <a:spAutoFit/>
          </a:bodyPr>
          <a:lstStyle/>
          <a:p>
            <a:r>
              <a:rPr lang="en-US" dirty="0"/>
              <a:t>CIDR blocks are groups of addresses that share the same prefix and contain the same number of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710580"/>
            <a:ext cx="2971800" cy="627736"/>
          </a:xfrm>
          <a:prstGeom prst="rect">
            <a:avLst/>
          </a:prstGeom>
        </p:spPr>
        <p:txBody>
          <a:bodyPr vert="horz" wrap="square" lIns="0" tIns="12065" rIns="0" bIns="0" rtlCol="0">
            <a:spAutoFit/>
          </a:bodyPr>
          <a:lstStyle/>
          <a:p>
            <a:pPr marL="12700">
              <a:lnSpc>
                <a:spcPct val="100000"/>
              </a:lnSpc>
              <a:spcBef>
                <a:spcPts val="95"/>
              </a:spcBef>
            </a:pPr>
            <a:r>
              <a:rPr sz="4000" b="1" spc="-10" dirty="0">
                <a:solidFill>
                  <a:schemeClr val="tx1"/>
                </a:solidFill>
                <a:latin typeface="Nimbus Sans L"/>
                <a:cs typeface="Nimbus Sans L"/>
              </a:rPr>
              <a:t>Subnet</a:t>
            </a:r>
            <a:r>
              <a:rPr sz="4000" b="1" spc="-25" dirty="0">
                <a:solidFill>
                  <a:schemeClr val="tx1"/>
                </a:solidFill>
                <a:latin typeface="Nimbus Sans L"/>
                <a:cs typeface="Nimbus Sans L"/>
              </a:rPr>
              <a:t> </a:t>
            </a:r>
            <a:r>
              <a:rPr sz="4000" b="1" spc="-5" dirty="0">
                <a:solidFill>
                  <a:schemeClr val="tx1"/>
                </a:solidFill>
                <a:latin typeface="Nimbus Sans L"/>
                <a:cs typeface="Nimbus Sans L"/>
              </a:rPr>
              <a:t>mask</a:t>
            </a:r>
            <a:endParaRPr sz="4000" b="1" dirty="0">
              <a:solidFill>
                <a:schemeClr val="tx1"/>
              </a:solidFill>
              <a:latin typeface="Nimbus Sans L"/>
              <a:cs typeface="Nimbus Sans L"/>
            </a:endParaRPr>
          </a:p>
        </p:txBody>
      </p:sp>
      <p:sp>
        <p:nvSpPr>
          <p:cNvPr id="3" name="object 3"/>
          <p:cNvSpPr txBox="1"/>
          <p:nvPr/>
        </p:nvSpPr>
        <p:spPr>
          <a:xfrm>
            <a:off x="618540" y="1610995"/>
            <a:ext cx="7116445" cy="282192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dirty="0">
              <a:latin typeface="Nimbus Sans L"/>
              <a:cs typeface="Nimbus Sans L"/>
            </a:endParaRPr>
          </a:p>
          <a:p>
            <a:pPr>
              <a:lnSpc>
                <a:spcPct val="100000"/>
              </a:lnSpc>
              <a:spcBef>
                <a:spcPts val="15"/>
              </a:spcBef>
            </a:pPr>
            <a:endParaRPr sz="2900" dirty="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dirty="0">
              <a:latin typeface="Nimbus Sans L"/>
              <a:cs typeface="Nimbus Sans L"/>
            </a:endParaRPr>
          </a:p>
          <a:p>
            <a:pPr>
              <a:lnSpc>
                <a:spcPct val="100000"/>
              </a:lnSpc>
              <a:spcBef>
                <a:spcPts val="40"/>
              </a:spcBef>
            </a:pPr>
            <a:endParaRPr sz="2750" dirty="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dirty="0">
              <a:latin typeface="Nimbus Sans L"/>
              <a:cs typeface="Nimbus Sans 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696" y="103936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207869" y="590550"/>
            <a:ext cx="4728261" cy="505267"/>
          </a:xfrm>
          <a:prstGeom prst="rect">
            <a:avLst/>
          </a:prstGeom>
        </p:spPr>
        <p:txBody>
          <a:bodyPr vert="horz" wrap="square" lIns="0" tIns="12700" rIns="0" bIns="0" rtlCol="0">
            <a:spAutoFit/>
          </a:bodyPr>
          <a:lstStyle/>
          <a:p>
            <a:pPr marL="12700">
              <a:lnSpc>
                <a:spcPct val="100000"/>
              </a:lnSpc>
              <a:spcBef>
                <a:spcPts val="100"/>
              </a:spcBef>
            </a:pPr>
            <a:r>
              <a:rPr sz="3200" b="1" dirty="0">
                <a:latin typeface="DejaVu Sans"/>
                <a:cs typeface="DejaVu Sans"/>
              </a:rPr>
              <a:t>IPv4 Address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21" y="634275"/>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2585323"/>
          </a:xfrm>
          <a:prstGeom prst="rect">
            <a:avLst/>
          </a:prstGeom>
          <a:noFill/>
        </p:spPr>
        <p:txBody>
          <a:bodyPr wrap="square">
            <a:spAutoFit/>
          </a:bodyPr>
          <a:lstStyle/>
          <a:p>
            <a:r>
              <a:rPr lang="en-US" dirty="0"/>
              <a:t>A private IP address is an IP address that's reserved for internal use behind  a router or other Network Address Translation (NAT) devices.</a:t>
            </a:r>
          </a:p>
          <a:p>
            <a:endParaRPr lang="en-US" dirty="0"/>
          </a:p>
          <a:p>
            <a:r>
              <a:rPr lang="en-US" sz="1800" b="1" dirty="0">
                <a:solidFill>
                  <a:schemeClr val="tx1"/>
                </a:solidFill>
              </a:rPr>
              <a:t>Public IP Addresses</a:t>
            </a:r>
            <a:endParaRPr lang="en-US" dirty="0"/>
          </a:p>
          <a:p>
            <a:r>
              <a:rPr lang="en-US" dirty="0"/>
              <a:t>Public IP addresses are allocated to Internet faced routers and Servers, which can be able to access internet directly.</a:t>
            </a:r>
          </a:p>
          <a:p>
            <a:endParaRPr lang="en-US" dirty="0"/>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3054</TotalTime>
  <Words>386</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CIDR (Classless Inter-Domain Routing)</vt:lpstr>
      <vt:lpstr>Subnet mask</vt:lpstr>
      <vt:lpstr>PowerPoint Presentation</vt:lpstr>
      <vt:lpstr>Private IP Addresses</vt:lpstr>
      <vt:lpstr>PowerPoint Presentation</vt:lpstr>
      <vt:lpstr>PowerPoint Presentation</vt:lpstr>
      <vt:lpstr>PowerPoint Presentation</vt:lpstr>
      <vt:lpstr>Reserved IP addresses: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11</cp:revision>
  <dcterms:created xsi:type="dcterms:W3CDTF">2020-04-26T00:14:05Z</dcterms:created>
  <dcterms:modified xsi:type="dcterms:W3CDTF">2023-05-23T21:55:33Z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