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8" y="3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6695440"/>
            <a:ext cx="6000750" cy="267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2712" y="1118270"/>
            <a:ext cx="600628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4000" spc="25" dirty="0" smtClean="0">
                <a:solidFill>
                  <a:srgbClr val="365F91"/>
                </a:solidFill>
              </a:rPr>
              <a:t>15. </a:t>
            </a:r>
            <a:r>
              <a:rPr sz="4000" spc="25" dirty="0" smtClean="0">
                <a:solidFill>
                  <a:srgbClr val="365F91"/>
                </a:solidFill>
              </a:rPr>
              <a:t>SIMPLE </a:t>
            </a:r>
            <a:r>
              <a:rPr sz="4000" spc="114" dirty="0">
                <a:solidFill>
                  <a:srgbClr val="365F91"/>
                </a:solidFill>
              </a:rPr>
              <a:t>NOTIFICATION</a:t>
            </a:r>
            <a:r>
              <a:rPr sz="4000" spc="-120" dirty="0">
                <a:solidFill>
                  <a:srgbClr val="365F91"/>
                </a:solidFill>
              </a:rPr>
              <a:t> </a:t>
            </a:r>
            <a:r>
              <a:rPr sz="4000" spc="-35" dirty="0">
                <a:solidFill>
                  <a:srgbClr val="365F91"/>
                </a:solidFill>
              </a:rPr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2678430"/>
            <a:ext cx="5970270" cy="3493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marR="5080" indent="-228600" algn="just">
              <a:lnSpc>
                <a:spcPct val="89600"/>
              </a:lnSpc>
              <a:spcBef>
                <a:spcPts val="275"/>
              </a:spcBef>
              <a:buFont typeface="Arial"/>
              <a:buChar char="•"/>
              <a:tabLst>
                <a:tab pos="469900" algn="l"/>
              </a:tabLst>
            </a:pPr>
            <a:r>
              <a:rPr sz="1400" b="1" spc="-80" dirty="0">
                <a:latin typeface="Arial"/>
                <a:cs typeface="Arial"/>
              </a:rPr>
              <a:t>Amazon </a:t>
            </a:r>
            <a:r>
              <a:rPr sz="1400" b="1" spc="-75" dirty="0">
                <a:latin typeface="Arial"/>
                <a:cs typeface="Arial"/>
              </a:rPr>
              <a:t>Simple </a:t>
            </a:r>
            <a:r>
              <a:rPr sz="1400" b="1" spc="-25" dirty="0">
                <a:latin typeface="Arial"/>
                <a:cs typeface="Arial"/>
              </a:rPr>
              <a:t>Notification </a:t>
            </a:r>
            <a:r>
              <a:rPr sz="1400" b="1" spc="-80" dirty="0">
                <a:latin typeface="Arial"/>
                <a:cs typeface="Arial"/>
              </a:rPr>
              <a:t>Service </a:t>
            </a:r>
            <a:r>
              <a:rPr sz="1400" b="1" spc="-45" dirty="0">
                <a:latin typeface="Arial"/>
                <a:cs typeface="Arial"/>
              </a:rPr>
              <a:t>or </a:t>
            </a:r>
            <a:r>
              <a:rPr sz="1400" b="1" spc="-105" dirty="0">
                <a:latin typeface="Arial"/>
                <a:cs typeface="Arial"/>
              </a:rPr>
              <a:t>SNS </a:t>
            </a:r>
            <a:r>
              <a:rPr sz="1400" spc="-60" dirty="0">
                <a:latin typeface="Georgia"/>
                <a:cs typeface="Georgia"/>
              </a:rPr>
              <a:t>provides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75" dirty="0">
                <a:latin typeface="Georgia"/>
                <a:cs typeface="Georgia"/>
              </a:rPr>
              <a:t>simple </a:t>
            </a:r>
            <a:r>
              <a:rPr sz="1400" spc="-45" dirty="0">
                <a:latin typeface="Georgia"/>
                <a:cs typeface="Georgia"/>
              </a:rPr>
              <a:t>way </a:t>
            </a:r>
            <a:r>
              <a:rPr sz="1400" spc="-35" dirty="0">
                <a:latin typeface="Georgia"/>
                <a:cs typeface="Georgia"/>
              </a:rPr>
              <a:t>to  </a:t>
            </a:r>
            <a:r>
              <a:rPr sz="1400" spc="-50" dirty="0">
                <a:latin typeface="Georgia"/>
                <a:cs typeface="Georgia"/>
              </a:rPr>
              <a:t>notify </a:t>
            </a:r>
            <a:r>
              <a:rPr sz="1400" spc="-65" dirty="0">
                <a:latin typeface="Georgia"/>
                <a:cs typeface="Georgia"/>
              </a:rPr>
              <a:t>applications </a:t>
            </a:r>
            <a:r>
              <a:rPr sz="1400" spc="-45" dirty="0">
                <a:latin typeface="Georgia"/>
                <a:cs typeface="Georgia"/>
              </a:rPr>
              <a:t>or </a:t>
            </a:r>
            <a:r>
              <a:rPr sz="1400" spc="-75" dirty="0">
                <a:latin typeface="Georgia"/>
                <a:cs typeface="Georgia"/>
              </a:rPr>
              <a:t>people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cloud </a:t>
            </a:r>
            <a:r>
              <a:rPr sz="1400" spc="-40" dirty="0">
                <a:latin typeface="Georgia"/>
                <a:cs typeface="Georgia"/>
              </a:rPr>
              <a:t>by </a:t>
            </a:r>
            <a:r>
              <a:rPr sz="1400" spc="-45" dirty="0">
                <a:latin typeface="Georgia"/>
                <a:cs typeface="Georgia"/>
              </a:rPr>
              <a:t>creating </a:t>
            </a:r>
            <a:r>
              <a:rPr sz="1400" spc="-60" dirty="0">
                <a:latin typeface="Georgia"/>
                <a:cs typeface="Georgia"/>
              </a:rPr>
              <a:t>topics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using </a:t>
            </a:r>
            <a:r>
              <a:rPr sz="1400" spc="-95" dirty="0">
                <a:latin typeface="Georgia"/>
                <a:cs typeface="Georgia"/>
              </a:rPr>
              <a:t>a  </a:t>
            </a:r>
            <a:r>
              <a:rPr sz="1400" spc="-70" dirty="0">
                <a:latin typeface="Georgia"/>
                <a:cs typeface="Georgia"/>
              </a:rPr>
              <a:t>publish </a:t>
            </a:r>
            <a:r>
              <a:rPr sz="1400" spc="-65" dirty="0">
                <a:latin typeface="Georgia"/>
                <a:cs typeface="Georgia"/>
              </a:rPr>
              <a:t>subscribe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protocol.</a:t>
            </a:r>
            <a:endParaRPr sz="1400" dirty="0">
              <a:latin typeface="Georgia"/>
              <a:cs typeface="Georgia"/>
            </a:endParaRPr>
          </a:p>
          <a:p>
            <a:pPr marL="469265" marR="108585" indent="-228600">
              <a:lnSpc>
                <a:spcPts val="1490"/>
              </a:lnSpc>
              <a:spcBef>
                <a:spcPts val="3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45" dirty="0">
                <a:latin typeface="Georgia"/>
                <a:cs typeface="Georgia"/>
              </a:rPr>
              <a:t>SNS allows </a:t>
            </a:r>
            <a:r>
              <a:rPr sz="1400" spc="-55" dirty="0">
                <a:latin typeface="Georgia"/>
                <a:cs typeface="Georgia"/>
              </a:rPr>
              <a:t>you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70" dirty="0">
                <a:latin typeface="Georgia"/>
                <a:cs typeface="Georgia"/>
              </a:rPr>
              <a:t>publish messages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50" dirty="0">
                <a:latin typeface="Georgia"/>
                <a:cs typeface="Georgia"/>
              </a:rPr>
              <a:t>within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0" dirty="0">
                <a:latin typeface="Georgia"/>
                <a:cs typeface="Georgia"/>
              </a:rPr>
              <a:t>application </a:t>
            </a:r>
            <a:r>
              <a:rPr sz="1400" spc="-50" dirty="0">
                <a:latin typeface="Georgia"/>
                <a:cs typeface="Georgia"/>
              </a:rPr>
              <a:t>or </a:t>
            </a:r>
            <a:r>
              <a:rPr sz="1400" spc="-40" dirty="0">
                <a:latin typeface="Georgia"/>
                <a:cs typeface="Georgia"/>
              </a:rPr>
              <a:t>directly 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console,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70" dirty="0">
                <a:latin typeface="Georgia"/>
                <a:cs typeface="Georgia"/>
              </a:rPr>
              <a:t>immediately </a:t>
            </a:r>
            <a:r>
              <a:rPr sz="1400" spc="-50" dirty="0">
                <a:latin typeface="Georgia"/>
                <a:cs typeface="Georgia"/>
              </a:rPr>
              <a:t>deliver </a:t>
            </a:r>
            <a:r>
              <a:rPr sz="1400" spc="-60" dirty="0">
                <a:latin typeface="Georgia"/>
                <a:cs typeface="Georgia"/>
              </a:rPr>
              <a:t>those </a:t>
            </a:r>
            <a:r>
              <a:rPr sz="1400" spc="-50" dirty="0">
                <a:latin typeface="Georgia"/>
                <a:cs typeface="Georgia"/>
              </a:rPr>
              <a:t>via </a:t>
            </a:r>
            <a:r>
              <a:rPr sz="1400" spc="-45" dirty="0">
                <a:latin typeface="Georgia"/>
                <a:cs typeface="Georgia"/>
              </a:rPr>
              <a:t>several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protocols.</a:t>
            </a:r>
            <a:endParaRPr sz="1400" dirty="0">
              <a:latin typeface="Georgia"/>
              <a:cs typeface="Georgia"/>
            </a:endParaRPr>
          </a:p>
          <a:p>
            <a:pPr marL="469265" marR="195580" indent="-228600">
              <a:lnSpc>
                <a:spcPts val="148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30" dirty="0">
                <a:latin typeface="Georgia"/>
                <a:cs typeface="Georgia"/>
              </a:rPr>
              <a:t>These </a:t>
            </a:r>
            <a:r>
              <a:rPr sz="1400" spc="-70" dirty="0">
                <a:latin typeface="Georgia"/>
                <a:cs typeface="Georgia"/>
              </a:rPr>
              <a:t>messages are </a:t>
            </a:r>
            <a:r>
              <a:rPr sz="1400" spc="-75" dirty="0">
                <a:latin typeface="Georgia"/>
                <a:cs typeface="Georgia"/>
              </a:rPr>
              <a:t>published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55" dirty="0">
                <a:latin typeface="Georgia"/>
                <a:cs typeface="Georgia"/>
              </a:rPr>
              <a:t>centralized </a:t>
            </a:r>
            <a:r>
              <a:rPr sz="1400" spc="-60" dirty="0">
                <a:latin typeface="Georgia"/>
                <a:cs typeface="Georgia"/>
              </a:rPr>
              <a:t>topic. </a:t>
            </a:r>
            <a:r>
              <a:rPr sz="1400" spc="-40" dirty="0">
                <a:latin typeface="Georgia"/>
                <a:cs typeface="Georgia"/>
              </a:rPr>
              <a:t>Then, </a:t>
            </a:r>
            <a:r>
              <a:rPr sz="1400" spc="-60" dirty="0">
                <a:latin typeface="Georgia"/>
                <a:cs typeface="Georgia"/>
              </a:rPr>
              <a:t>subscribers </a:t>
            </a:r>
            <a:r>
              <a:rPr sz="1400" spc="-40" dirty="0">
                <a:latin typeface="Georgia"/>
                <a:cs typeface="Georgia"/>
              </a:rPr>
              <a:t>to  </a:t>
            </a:r>
            <a:r>
              <a:rPr sz="1400" spc="-50" dirty="0">
                <a:latin typeface="Georgia"/>
                <a:cs typeface="Georgia"/>
              </a:rPr>
              <a:t>this </a:t>
            </a:r>
            <a:r>
              <a:rPr sz="1400" spc="-60" dirty="0">
                <a:latin typeface="Georgia"/>
                <a:cs typeface="Georgia"/>
              </a:rPr>
              <a:t>topic </a:t>
            </a:r>
            <a:r>
              <a:rPr sz="1400" spc="-55" dirty="0">
                <a:latin typeface="Georgia"/>
                <a:cs typeface="Georgia"/>
              </a:rPr>
              <a:t>receive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180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messages.</a:t>
            </a:r>
            <a:endParaRPr sz="1400" dirty="0">
              <a:latin typeface="Georgia"/>
              <a:cs typeface="Georgia"/>
            </a:endParaRPr>
          </a:p>
          <a:p>
            <a:pPr marL="469265" marR="48260" indent="-228600">
              <a:lnSpc>
                <a:spcPts val="1490"/>
              </a:lnSpc>
              <a:spcBef>
                <a:spcPts val="3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10" dirty="0">
                <a:latin typeface="Georgia"/>
                <a:cs typeface="Georgia"/>
              </a:rPr>
              <a:t>It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35" dirty="0">
                <a:latin typeface="Georgia"/>
                <a:cs typeface="Georgia"/>
              </a:rPr>
              <a:t>typically </a:t>
            </a:r>
            <a:r>
              <a:rPr sz="1400" spc="-80" dirty="0">
                <a:latin typeface="Georgia"/>
                <a:cs typeface="Georgia"/>
              </a:rPr>
              <a:t>used </a:t>
            </a:r>
            <a:r>
              <a:rPr sz="1400" spc="-70" dirty="0">
                <a:latin typeface="Georgia"/>
                <a:cs typeface="Georgia"/>
              </a:rPr>
              <a:t>in cases, </a:t>
            </a:r>
            <a:r>
              <a:rPr sz="1400" spc="-50" dirty="0">
                <a:latin typeface="Georgia"/>
                <a:cs typeface="Georgia"/>
              </a:rPr>
              <a:t>or you </a:t>
            </a:r>
            <a:r>
              <a:rPr sz="1400" spc="-55" dirty="0">
                <a:latin typeface="Georgia"/>
                <a:cs typeface="Georgia"/>
              </a:rPr>
              <a:t>want the </a:t>
            </a:r>
            <a:r>
              <a:rPr sz="1400" spc="-95" dirty="0">
                <a:latin typeface="Georgia"/>
                <a:cs typeface="Georgia"/>
              </a:rPr>
              <a:t>same </a:t>
            </a:r>
            <a:r>
              <a:rPr sz="1400" spc="-45" dirty="0">
                <a:latin typeface="Georgia"/>
                <a:cs typeface="Georgia"/>
              </a:rPr>
              <a:t>single </a:t>
            </a:r>
            <a:r>
              <a:rPr sz="1400" spc="-70" dirty="0">
                <a:latin typeface="Georgia"/>
                <a:cs typeface="Georgia"/>
              </a:rPr>
              <a:t>message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be </a:t>
            </a:r>
            <a:r>
              <a:rPr sz="1400" spc="-60" dirty="0">
                <a:latin typeface="Georgia"/>
                <a:cs typeface="Georgia"/>
              </a:rPr>
              <a:t>sent 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many</a:t>
            </a:r>
            <a:r>
              <a:rPr sz="1400" spc="5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subscribers.</a:t>
            </a:r>
            <a:endParaRPr sz="1400" dirty="0">
              <a:latin typeface="Georgia"/>
              <a:cs typeface="Georgia"/>
            </a:endParaRPr>
          </a:p>
          <a:p>
            <a:pPr marL="469265" marR="368935" indent="-228600">
              <a:lnSpc>
                <a:spcPts val="149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65" dirty="0">
                <a:latin typeface="Georgia"/>
                <a:cs typeface="Georgia"/>
              </a:rPr>
              <a:t>One </a:t>
            </a:r>
            <a:r>
              <a:rPr sz="1400" spc="-20" dirty="0">
                <a:latin typeface="Georgia"/>
                <a:cs typeface="Georgia"/>
              </a:rPr>
              <a:t>very </a:t>
            </a:r>
            <a:r>
              <a:rPr sz="1400" spc="-70" dirty="0">
                <a:latin typeface="Georgia"/>
                <a:cs typeface="Georgia"/>
              </a:rPr>
              <a:t>basic </a:t>
            </a:r>
            <a:r>
              <a:rPr sz="1400" spc="-60" dirty="0">
                <a:latin typeface="Georgia"/>
                <a:cs typeface="Georgia"/>
              </a:rPr>
              <a:t>but also quite </a:t>
            </a:r>
            <a:r>
              <a:rPr sz="1400" spc="-65" dirty="0">
                <a:latin typeface="Georgia"/>
                <a:cs typeface="Georgia"/>
              </a:rPr>
              <a:t>conic </a:t>
            </a:r>
            <a:r>
              <a:rPr sz="1400" spc="-70" dirty="0">
                <a:latin typeface="Georgia"/>
                <a:cs typeface="Georgia"/>
              </a:rPr>
              <a:t>example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40" dirty="0">
                <a:latin typeface="Georgia"/>
                <a:cs typeface="Georgia"/>
              </a:rPr>
              <a:t>alerting </a:t>
            </a:r>
            <a:r>
              <a:rPr sz="1400" spc="-45" dirty="0">
                <a:latin typeface="Georgia"/>
                <a:cs typeface="Georgia"/>
              </a:rPr>
              <a:t>your </a:t>
            </a:r>
            <a:r>
              <a:rPr sz="1400" spc="-65" dirty="0">
                <a:latin typeface="Georgia"/>
                <a:cs typeface="Georgia"/>
              </a:rPr>
              <a:t>operations  </a:t>
            </a:r>
            <a:r>
              <a:rPr sz="1400" spc="-80" dirty="0">
                <a:latin typeface="Georgia"/>
                <a:cs typeface="Georgia"/>
              </a:rPr>
              <a:t>team </a:t>
            </a:r>
            <a:r>
              <a:rPr sz="1400" spc="-70" dirty="0">
                <a:latin typeface="Georgia"/>
                <a:cs typeface="Georgia"/>
              </a:rPr>
              <a:t>of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0" dirty="0">
                <a:latin typeface="Georgia"/>
                <a:cs typeface="Georgia"/>
              </a:rPr>
              <a:t>issue in </a:t>
            </a:r>
            <a:r>
              <a:rPr sz="1400" spc="-45" dirty="0">
                <a:latin typeface="Georgia"/>
                <a:cs typeface="Georgia"/>
              </a:rPr>
              <a:t>your </a:t>
            </a:r>
            <a:r>
              <a:rPr sz="1400" spc="-65" dirty="0">
                <a:latin typeface="Georgia"/>
                <a:cs typeface="Georgia"/>
              </a:rPr>
              <a:t>production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system.</a:t>
            </a:r>
            <a:endParaRPr sz="1400" dirty="0">
              <a:latin typeface="Georgia"/>
              <a:cs typeface="Georgia"/>
            </a:endParaRPr>
          </a:p>
          <a:p>
            <a:pPr marL="469265" marR="7620" indent="-228600">
              <a:lnSpc>
                <a:spcPts val="148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15" dirty="0">
                <a:latin typeface="Georgia"/>
                <a:cs typeface="Georgia"/>
              </a:rPr>
              <a:t>You </a:t>
            </a:r>
            <a:r>
              <a:rPr sz="1400" spc="-75" dirty="0">
                <a:latin typeface="Georgia"/>
                <a:cs typeface="Georgia"/>
              </a:rPr>
              <a:t>can </a:t>
            </a:r>
            <a:r>
              <a:rPr sz="1400" spc="-65" dirty="0">
                <a:latin typeface="Georgia"/>
                <a:cs typeface="Georgia"/>
              </a:rPr>
              <a:t>monitor </a:t>
            </a:r>
            <a:r>
              <a:rPr sz="1400" spc="-45" dirty="0">
                <a:latin typeface="Georgia"/>
                <a:cs typeface="Georgia"/>
              </a:rPr>
              <a:t>your </a:t>
            </a:r>
            <a:r>
              <a:rPr sz="1400" spc="-55" dirty="0">
                <a:latin typeface="Georgia"/>
                <a:cs typeface="Georgia"/>
              </a:rPr>
              <a:t>system </a:t>
            </a:r>
            <a:r>
              <a:rPr sz="1400" spc="-75" dirty="0">
                <a:latin typeface="Georgia"/>
                <a:cs typeface="Georgia"/>
              </a:rPr>
              <a:t>components </a:t>
            </a:r>
            <a:r>
              <a:rPr sz="1400" spc="-50" dirty="0">
                <a:latin typeface="Georgia"/>
                <a:cs typeface="Georgia"/>
              </a:rPr>
              <a:t>using </a:t>
            </a:r>
            <a:r>
              <a:rPr sz="1400" spc="-40" dirty="0">
                <a:latin typeface="Georgia"/>
                <a:cs typeface="Georgia"/>
              </a:rPr>
              <a:t>CloudWatch </a:t>
            </a:r>
            <a:r>
              <a:rPr sz="1400" spc="-95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set </a:t>
            </a:r>
            <a:r>
              <a:rPr sz="1400" spc="-100" dirty="0">
                <a:latin typeface="Georgia"/>
                <a:cs typeface="Georgia"/>
              </a:rPr>
              <a:t>up </a:t>
            </a:r>
            <a:r>
              <a:rPr sz="1400" spc="-90" dirty="0">
                <a:latin typeface="Georgia"/>
                <a:cs typeface="Georgia"/>
              </a:rPr>
              <a:t>an  </a:t>
            </a:r>
            <a:r>
              <a:rPr sz="1400" spc="-70" dirty="0">
                <a:latin typeface="Georgia"/>
                <a:cs typeface="Georgia"/>
              </a:rPr>
              <a:t>alarm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be </a:t>
            </a:r>
            <a:r>
              <a:rPr sz="1400" spc="-65" dirty="0">
                <a:latin typeface="Georgia"/>
                <a:cs typeface="Georgia"/>
              </a:rPr>
              <a:t>raised </a:t>
            </a:r>
            <a:r>
              <a:rPr sz="1400" spc="-80" dirty="0">
                <a:latin typeface="Georgia"/>
                <a:cs typeface="Georgia"/>
              </a:rPr>
              <a:t>based on </a:t>
            </a:r>
            <a:r>
              <a:rPr sz="1400" spc="-90" dirty="0">
                <a:latin typeface="Georgia"/>
                <a:cs typeface="Georgia"/>
              </a:rPr>
              <a:t>some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event.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500" dirty="0">
              <a:latin typeface="Georgia"/>
              <a:cs typeface="Georgia"/>
            </a:endParaRPr>
          </a:p>
          <a:p>
            <a:pPr marL="12700" marR="203200">
              <a:lnSpc>
                <a:spcPts val="1560"/>
              </a:lnSpc>
              <a:spcBef>
                <a:spcPts val="1090"/>
              </a:spcBef>
            </a:pPr>
            <a:r>
              <a:rPr sz="1400" spc="-30" dirty="0">
                <a:latin typeface="Georgia"/>
                <a:cs typeface="Georgia"/>
              </a:rPr>
              <a:t>After logged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5" dirty="0">
                <a:latin typeface="Georgia"/>
                <a:cs typeface="Georgia"/>
              </a:rPr>
              <a:t>AWS,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75" dirty="0">
                <a:latin typeface="Georgia"/>
                <a:cs typeface="Georgia"/>
              </a:rPr>
              <a:t>Simple </a:t>
            </a:r>
            <a:r>
              <a:rPr sz="1400" spc="-55" dirty="0">
                <a:latin typeface="Georgia"/>
                <a:cs typeface="Georgia"/>
              </a:rPr>
              <a:t>Notification </a:t>
            </a:r>
            <a:r>
              <a:rPr sz="1400" spc="-50" dirty="0">
                <a:latin typeface="Georgia"/>
                <a:cs typeface="Georgia"/>
              </a:rPr>
              <a:t>Service </a:t>
            </a:r>
            <a:r>
              <a:rPr sz="1400" spc="-75" dirty="0">
                <a:latin typeface="Georgia"/>
                <a:cs typeface="Georgia"/>
              </a:rPr>
              <a:t>under </a:t>
            </a:r>
            <a:r>
              <a:rPr sz="1400" spc="-60" dirty="0">
                <a:latin typeface="Georgia"/>
                <a:cs typeface="Georgia"/>
              </a:rPr>
              <a:t>Application  </a:t>
            </a:r>
            <a:r>
              <a:rPr sz="1400" spc="-45" dirty="0">
                <a:latin typeface="Georgia"/>
                <a:cs typeface="Georgia"/>
              </a:rPr>
              <a:t>Integration </a:t>
            </a:r>
            <a:r>
              <a:rPr sz="1400" spc="-60" dirty="0">
                <a:latin typeface="Georgia"/>
                <a:cs typeface="Georgia"/>
              </a:rPr>
              <a:t>section </a:t>
            </a:r>
            <a:r>
              <a:rPr sz="1400" spc="-75" dirty="0">
                <a:latin typeface="Georgia"/>
                <a:cs typeface="Georgia"/>
              </a:rPr>
              <a:t>on </a:t>
            </a:r>
            <a:r>
              <a:rPr sz="1400" spc="15" dirty="0">
                <a:latin typeface="Georgia"/>
                <a:cs typeface="Georgia"/>
              </a:rPr>
              <a:t>AWS </a:t>
            </a:r>
            <a:r>
              <a:rPr sz="1400" spc="-60" dirty="0">
                <a:latin typeface="Georgia"/>
                <a:cs typeface="Georgia"/>
              </a:rPr>
              <a:t>console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page.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6781800"/>
            <a:ext cx="3810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1742441"/>
            <a:ext cx="6000750" cy="2067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750" y="4848225"/>
            <a:ext cx="5704205" cy="322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84605"/>
            <a:ext cx="417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Georgia"/>
                <a:cs typeface="Georgia"/>
              </a:rPr>
              <a:t>In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next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page,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click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Get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Started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to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start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using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SNS.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027805"/>
            <a:ext cx="1819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35" dirty="0">
                <a:latin typeface="Georgia"/>
                <a:cs typeface="Georgia"/>
              </a:rPr>
              <a:t>next </a:t>
            </a:r>
            <a:r>
              <a:rPr sz="1400" spc="-65" dirty="0">
                <a:latin typeface="Georgia"/>
                <a:cs typeface="Georgia"/>
              </a:rPr>
              <a:t>window, </a:t>
            </a:r>
            <a:r>
              <a:rPr sz="1400" spc="-45" dirty="0">
                <a:latin typeface="Georgia"/>
                <a:cs typeface="Georgia"/>
              </a:rPr>
              <a:t>click</a:t>
            </a:r>
            <a:r>
              <a:rPr sz="1400" spc="15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on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142" y="4027805"/>
            <a:ext cx="2447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Georgia"/>
                <a:cs typeface="Georgia"/>
              </a:rPr>
              <a:t>Create </a:t>
            </a:r>
            <a:r>
              <a:rPr sz="1400" spc="-30" dirty="0">
                <a:latin typeface="Georgia"/>
                <a:cs typeface="Georgia"/>
              </a:rPr>
              <a:t>Topic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60" dirty="0">
                <a:latin typeface="Georgia"/>
                <a:cs typeface="Georgia"/>
              </a:rPr>
              <a:t>create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5" dirty="0">
                <a:latin typeface="Georgia"/>
                <a:cs typeface="Georgia"/>
              </a:rPr>
              <a:t>new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85" dirty="0">
                <a:latin typeface="Georgia"/>
                <a:cs typeface="Georgia"/>
              </a:rPr>
              <a:t>one.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564118"/>
            <a:ext cx="570865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35" dirty="0">
                <a:latin typeface="Georgia"/>
                <a:cs typeface="Georgia"/>
              </a:rPr>
              <a:t>next </a:t>
            </a:r>
            <a:r>
              <a:rPr sz="1400" spc="-65" dirty="0">
                <a:latin typeface="Georgia"/>
                <a:cs typeface="Georgia"/>
              </a:rPr>
              <a:t>window, </a:t>
            </a:r>
            <a:r>
              <a:rPr sz="1400" spc="-55" dirty="0">
                <a:latin typeface="Georgia"/>
                <a:cs typeface="Georgia"/>
              </a:rPr>
              <a:t>specify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105" dirty="0">
                <a:latin typeface="Georgia"/>
                <a:cs typeface="Georgia"/>
              </a:rPr>
              <a:t>name </a:t>
            </a:r>
            <a:r>
              <a:rPr sz="1400" spc="-55" dirty="0">
                <a:latin typeface="Georgia"/>
                <a:cs typeface="Georgia"/>
              </a:rPr>
              <a:t>for </a:t>
            </a:r>
            <a:r>
              <a:rPr sz="1400" spc="-70" dirty="0">
                <a:latin typeface="Georgia"/>
                <a:cs typeface="Georgia"/>
              </a:rPr>
              <a:t>new </a:t>
            </a:r>
            <a:r>
              <a:rPr sz="1400" spc="-60" dirty="0">
                <a:latin typeface="Georgia"/>
                <a:cs typeface="Georgia"/>
              </a:rPr>
              <a:t>topic,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95" dirty="0">
                <a:latin typeface="Georgia"/>
                <a:cs typeface="Georgia"/>
              </a:rPr>
              <a:t>add a </a:t>
            </a:r>
            <a:r>
              <a:rPr sz="1400" spc="-60" dirty="0">
                <a:latin typeface="Georgia"/>
                <a:cs typeface="Georgia"/>
              </a:rPr>
              <a:t>display </a:t>
            </a:r>
            <a:r>
              <a:rPr sz="1400" spc="-105" dirty="0">
                <a:latin typeface="Georgia"/>
                <a:cs typeface="Georgia"/>
              </a:rPr>
              <a:t>name </a:t>
            </a:r>
            <a:r>
              <a:rPr sz="1400" spc="-65" dirty="0">
                <a:latin typeface="Georgia"/>
                <a:cs typeface="Georgia"/>
              </a:rPr>
              <a:t>then 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Create</a:t>
            </a:r>
            <a:r>
              <a:rPr sz="1400" spc="14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Topic.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962088"/>
            <a:ext cx="7308850" cy="9074785"/>
            <a:chOff x="457200" y="962088"/>
            <a:chExt cx="7308850" cy="9074785"/>
          </a:xfrm>
        </p:grpSpPr>
        <p:sp>
          <p:nvSpPr>
            <p:cNvPr id="3" name="object 3"/>
            <p:cNvSpPr/>
            <p:nvPr/>
          </p:nvSpPr>
          <p:spPr>
            <a:xfrm>
              <a:off x="457200" y="962088"/>
              <a:ext cx="6737350" cy="87825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4656709"/>
              <a:ext cx="5789295" cy="2294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015866"/>
            <a:ext cx="5682615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75"/>
              </a:lnSpc>
              <a:spcBef>
                <a:spcPts val="105"/>
              </a:spcBef>
            </a:pPr>
            <a:r>
              <a:rPr sz="1350" spc="-50" dirty="0">
                <a:latin typeface="Georgia"/>
                <a:cs typeface="Georgia"/>
              </a:rPr>
              <a:t>In </a:t>
            </a:r>
            <a:r>
              <a:rPr sz="1350" spc="-55" dirty="0">
                <a:latin typeface="Georgia"/>
                <a:cs typeface="Georgia"/>
              </a:rPr>
              <a:t>the </a:t>
            </a:r>
            <a:r>
              <a:rPr sz="1350" spc="-35" dirty="0">
                <a:latin typeface="Georgia"/>
                <a:cs typeface="Georgia"/>
              </a:rPr>
              <a:t>next </a:t>
            </a:r>
            <a:r>
              <a:rPr sz="1350" spc="-55" dirty="0">
                <a:latin typeface="Georgia"/>
                <a:cs typeface="Georgia"/>
              </a:rPr>
              <a:t>page </a:t>
            </a:r>
            <a:r>
              <a:rPr sz="1350" spc="-50" dirty="0">
                <a:latin typeface="Georgia"/>
                <a:cs typeface="Georgia"/>
              </a:rPr>
              <a:t>you </a:t>
            </a:r>
            <a:r>
              <a:rPr sz="1350" spc="-75" dirty="0">
                <a:latin typeface="Georgia"/>
                <a:cs typeface="Georgia"/>
              </a:rPr>
              <a:t>can </a:t>
            </a:r>
            <a:r>
              <a:rPr sz="1350" spc="-65" dirty="0">
                <a:latin typeface="Georgia"/>
                <a:cs typeface="Georgia"/>
              </a:rPr>
              <a:t>see </a:t>
            </a:r>
            <a:r>
              <a:rPr sz="1350" spc="-90" dirty="0">
                <a:latin typeface="Georgia"/>
                <a:cs typeface="Georgia"/>
              </a:rPr>
              <a:t>a </a:t>
            </a:r>
            <a:r>
              <a:rPr sz="1350" spc="-65" dirty="0">
                <a:latin typeface="Georgia"/>
                <a:cs typeface="Georgia"/>
              </a:rPr>
              <a:t>confirmation </a:t>
            </a:r>
            <a:r>
              <a:rPr sz="1350" spc="-40" dirty="0">
                <a:latin typeface="Georgia"/>
                <a:cs typeface="Georgia"/>
              </a:rPr>
              <a:t>saying </a:t>
            </a:r>
            <a:r>
              <a:rPr sz="1350" spc="-55" dirty="0">
                <a:latin typeface="Georgia"/>
                <a:cs typeface="Georgia"/>
              </a:rPr>
              <a:t>topic </a:t>
            </a:r>
            <a:r>
              <a:rPr sz="1350" spc="-75" dirty="0">
                <a:latin typeface="Georgia"/>
                <a:cs typeface="Georgia"/>
              </a:rPr>
              <a:t>has </a:t>
            </a:r>
            <a:r>
              <a:rPr sz="1350" spc="-50" dirty="0">
                <a:latin typeface="Georgia"/>
                <a:cs typeface="Georgia"/>
              </a:rPr>
              <a:t>successfully</a:t>
            </a:r>
            <a:r>
              <a:rPr sz="1350" spc="75" dirty="0">
                <a:latin typeface="Georgia"/>
                <a:cs typeface="Georgia"/>
              </a:rPr>
              <a:t> </a:t>
            </a:r>
            <a:r>
              <a:rPr sz="1350" spc="-65" dirty="0">
                <a:latin typeface="Georgia"/>
                <a:cs typeface="Georgia"/>
              </a:rPr>
              <a:t>created.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ts val="1635"/>
              </a:lnSpc>
            </a:pPr>
            <a:r>
              <a:rPr sz="1400" spc="-15" dirty="0">
                <a:latin typeface="Georgia"/>
                <a:cs typeface="Georgia"/>
              </a:rPr>
              <a:t>With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below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showing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options,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copy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Topic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ARN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for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next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task.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4772661"/>
            <a:ext cx="6000750" cy="178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7210425"/>
            <a:ext cx="6000750" cy="2314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7240" y="1253338"/>
            <a:ext cx="6156960" cy="804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SUBSCRIBE </a:t>
            </a:r>
            <a:r>
              <a:rPr spc="155" dirty="0"/>
              <a:t>TO </a:t>
            </a:r>
            <a:r>
              <a:rPr spc="-60" dirty="0"/>
              <a:t>A</a:t>
            </a:r>
            <a:r>
              <a:rPr spc="-215" dirty="0"/>
              <a:t> </a:t>
            </a:r>
            <a:r>
              <a:rPr spc="75" dirty="0"/>
              <a:t>TOPIC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2352040"/>
            <a:ext cx="5907405" cy="224933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208915">
              <a:lnSpc>
                <a:spcPts val="1550"/>
              </a:lnSpc>
              <a:spcBef>
                <a:spcPts val="260"/>
              </a:spcBef>
            </a:pPr>
            <a:r>
              <a:rPr sz="1400" spc="35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receive </a:t>
            </a:r>
            <a:r>
              <a:rPr sz="1400" spc="-70" dirty="0">
                <a:latin typeface="Georgia"/>
                <a:cs typeface="Georgia"/>
              </a:rPr>
              <a:t>messages </a:t>
            </a:r>
            <a:r>
              <a:rPr sz="1400" spc="-75" dirty="0">
                <a:latin typeface="Georgia"/>
                <a:cs typeface="Georgia"/>
              </a:rPr>
              <a:t>published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0" dirty="0">
                <a:latin typeface="Georgia"/>
                <a:cs typeface="Georgia"/>
              </a:rPr>
              <a:t>topic,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0" dirty="0">
                <a:latin typeface="Georgia"/>
                <a:cs typeface="Georgia"/>
              </a:rPr>
              <a:t>have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65" dirty="0">
                <a:latin typeface="Georgia"/>
                <a:cs typeface="Georgia"/>
              </a:rPr>
              <a:t>subscribe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5" dirty="0">
                <a:latin typeface="Georgia"/>
                <a:cs typeface="Georgia"/>
              </a:rPr>
              <a:t>endpoint </a:t>
            </a:r>
            <a:r>
              <a:rPr sz="1400" spc="-40" dirty="0">
                <a:latin typeface="Georgia"/>
                <a:cs typeface="Georgia"/>
              </a:rPr>
              <a:t>to  </a:t>
            </a:r>
            <a:r>
              <a:rPr sz="1400" spc="-50" dirty="0">
                <a:latin typeface="Georgia"/>
                <a:cs typeface="Georgia"/>
              </a:rPr>
              <a:t>that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topic.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ts val="1540"/>
              </a:lnSpc>
              <a:spcBef>
                <a:spcPts val="20"/>
              </a:spcBef>
            </a:pPr>
            <a:r>
              <a:rPr sz="1400" b="1" spc="-35" dirty="0">
                <a:latin typeface="Georgia"/>
                <a:cs typeface="Georgia"/>
              </a:rPr>
              <a:t>An </a:t>
            </a:r>
            <a:r>
              <a:rPr sz="1400" b="1" spc="-75" dirty="0">
                <a:latin typeface="Georgia"/>
                <a:cs typeface="Georgia"/>
              </a:rPr>
              <a:t>endpoint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70" dirty="0">
                <a:latin typeface="Georgia"/>
                <a:cs typeface="Georgia"/>
              </a:rPr>
              <a:t>mobile </a:t>
            </a:r>
            <a:r>
              <a:rPr sz="1400" spc="-95" dirty="0">
                <a:latin typeface="Georgia"/>
                <a:cs typeface="Georgia"/>
              </a:rPr>
              <a:t>app, </a:t>
            </a:r>
            <a:r>
              <a:rPr sz="1400" spc="-65" dirty="0">
                <a:latin typeface="Georgia"/>
                <a:cs typeface="Georgia"/>
              </a:rPr>
              <a:t>web </a:t>
            </a:r>
            <a:r>
              <a:rPr sz="1400" spc="-50" dirty="0">
                <a:latin typeface="Georgia"/>
                <a:cs typeface="Georgia"/>
              </a:rPr>
              <a:t>server,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70" dirty="0">
                <a:latin typeface="Georgia"/>
                <a:cs typeface="Georgia"/>
              </a:rPr>
              <a:t>address, </a:t>
            </a:r>
            <a:r>
              <a:rPr sz="1400" spc="-50" dirty="0">
                <a:latin typeface="Georgia"/>
                <a:cs typeface="Georgia"/>
              </a:rPr>
              <a:t>or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60" dirty="0">
                <a:latin typeface="Georgia"/>
                <a:cs typeface="Georgia"/>
              </a:rPr>
              <a:t>Amazon </a:t>
            </a:r>
            <a:r>
              <a:rPr sz="1400" spc="-50" dirty="0">
                <a:latin typeface="Georgia"/>
                <a:cs typeface="Georgia"/>
              </a:rPr>
              <a:t>SQS </a:t>
            </a:r>
            <a:r>
              <a:rPr sz="1400" spc="-85" dirty="0">
                <a:latin typeface="Georgia"/>
                <a:cs typeface="Georgia"/>
              </a:rPr>
              <a:t>queue  </a:t>
            </a:r>
            <a:r>
              <a:rPr sz="1400" spc="-50" dirty="0">
                <a:latin typeface="Georgia"/>
                <a:cs typeface="Georgia"/>
              </a:rPr>
              <a:t>that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can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receive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notification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messages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from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Amazon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SNS.</a:t>
            </a:r>
            <a:endParaRPr sz="1400" dirty="0">
              <a:latin typeface="Georgia"/>
              <a:cs typeface="Georgia"/>
            </a:endParaRPr>
          </a:p>
          <a:p>
            <a:pPr marL="12700" marR="100965">
              <a:lnSpc>
                <a:spcPts val="1550"/>
              </a:lnSpc>
              <a:spcBef>
                <a:spcPts val="30"/>
              </a:spcBef>
            </a:pPr>
            <a:r>
              <a:rPr sz="1400" spc="-60" dirty="0">
                <a:latin typeface="Georgia"/>
                <a:cs typeface="Georgia"/>
              </a:rPr>
              <a:t>Once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0" dirty="0">
                <a:latin typeface="Georgia"/>
                <a:cs typeface="Georgia"/>
              </a:rPr>
              <a:t>subscribe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5" dirty="0">
                <a:latin typeface="Georgia"/>
                <a:cs typeface="Georgia"/>
              </a:rPr>
              <a:t>endpoint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0" dirty="0">
                <a:latin typeface="Georgia"/>
                <a:cs typeface="Georgia"/>
              </a:rPr>
              <a:t>topic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subscription </a:t>
            </a:r>
            <a:r>
              <a:rPr sz="1400" spc="-55" dirty="0">
                <a:latin typeface="Georgia"/>
                <a:cs typeface="Georgia"/>
              </a:rPr>
              <a:t>is </a:t>
            </a:r>
            <a:r>
              <a:rPr sz="1400" spc="-75" dirty="0">
                <a:latin typeface="Georgia"/>
                <a:cs typeface="Georgia"/>
              </a:rPr>
              <a:t>confirmed, </a:t>
            </a:r>
            <a:r>
              <a:rPr sz="1400" spc="-60" dirty="0">
                <a:latin typeface="Georgia"/>
                <a:cs typeface="Georgia"/>
              </a:rPr>
              <a:t>the  </a:t>
            </a:r>
            <a:r>
              <a:rPr sz="1400" spc="-75" dirty="0">
                <a:latin typeface="Georgia"/>
                <a:cs typeface="Georgia"/>
              </a:rPr>
              <a:t>endpoint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will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receive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all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messages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published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to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that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topic.</a:t>
            </a:r>
            <a:endParaRPr sz="1400" dirty="0">
              <a:latin typeface="Georgia"/>
              <a:cs typeface="Georgia"/>
            </a:endParaRPr>
          </a:p>
          <a:p>
            <a:pPr marL="12700" marR="400050">
              <a:lnSpc>
                <a:spcPts val="1550"/>
              </a:lnSpc>
              <a:spcBef>
                <a:spcPts val="10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50" dirty="0">
                <a:latin typeface="Georgia"/>
                <a:cs typeface="Georgia"/>
              </a:rPr>
              <a:t>this </a:t>
            </a:r>
            <a:r>
              <a:rPr sz="1400" spc="-55" dirty="0">
                <a:latin typeface="Georgia"/>
                <a:cs typeface="Georgia"/>
              </a:rPr>
              <a:t>section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65" dirty="0">
                <a:latin typeface="Georgia"/>
                <a:cs typeface="Georgia"/>
              </a:rPr>
              <a:t>subscribe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75" dirty="0">
                <a:latin typeface="Georgia"/>
                <a:cs typeface="Georgia"/>
              </a:rPr>
              <a:t>endpoint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topic </a:t>
            </a:r>
            <a:r>
              <a:rPr sz="1400" spc="-50" dirty="0">
                <a:latin typeface="Georgia"/>
                <a:cs typeface="Georgia"/>
              </a:rPr>
              <a:t>you just </a:t>
            </a:r>
            <a:r>
              <a:rPr sz="1400" spc="-65" dirty="0">
                <a:latin typeface="Georgia"/>
                <a:cs typeface="Georgia"/>
              </a:rPr>
              <a:t>created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55" dirty="0">
                <a:latin typeface="Georgia"/>
                <a:cs typeface="Georgia"/>
              </a:rPr>
              <a:t>the  </a:t>
            </a:r>
            <a:r>
              <a:rPr sz="1400" spc="-60" dirty="0">
                <a:latin typeface="Georgia"/>
                <a:cs typeface="Georgia"/>
              </a:rPr>
              <a:t>previous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section.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ts val="1530"/>
              </a:lnSpc>
            </a:pPr>
            <a:r>
              <a:rPr sz="1400" spc="-15" dirty="0">
                <a:latin typeface="Georgia"/>
                <a:cs typeface="Georgia"/>
              </a:rPr>
              <a:t>You </a:t>
            </a:r>
            <a:r>
              <a:rPr sz="1400" spc="-55" dirty="0">
                <a:latin typeface="Georgia"/>
                <a:cs typeface="Georgia"/>
              </a:rPr>
              <a:t>configure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subscription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80" dirty="0">
                <a:latin typeface="Georgia"/>
                <a:cs typeface="Georgia"/>
              </a:rPr>
              <a:t>send </a:t>
            </a:r>
            <a:r>
              <a:rPr sz="1400" spc="-55" dirty="0">
                <a:latin typeface="Georgia"/>
                <a:cs typeface="Georgia"/>
              </a:rPr>
              <a:t>the topic </a:t>
            </a:r>
            <a:r>
              <a:rPr sz="1400" spc="-70" dirty="0">
                <a:latin typeface="Georgia"/>
                <a:cs typeface="Georgia"/>
              </a:rPr>
              <a:t>messages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45" dirty="0">
                <a:latin typeface="Georgia"/>
                <a:cs typeface="Georgia"/>
              </a:rPr>
              <a:t>your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65" dirty="0">
                <a:latin typeface="Georgia"/>
                <a:cs typeface="Georgia"/>
              </a:rPr>
              <a:t>account.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b="1" spc="-45" dirty="0">
                <a:latin typeface="Georgia"/>
                <a:cs typeface="Georgia"/>
              </a:rPr>
              <a:t>SNS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95" dirty="0">
                <a:latin typeface="Georgia"/>
                <a:cs typeface="Georgia"/>
              </a:rPr>
              <a:t>home </a:t>
            </a:r>
            <a:r>
              <a:rPr sz="1400" spc="-60" dirty="0">
                <a:latin typeface="Georgia"/>
                <a:cs typeface="Georgia"/>
              </a:rPr>
              <a:t>page, </a:t>
            </a:r>
            <a:r>
              <a:rPr sz="1400" spc="-50" dirty="0">
                <a:latin typeface="Georgia"/>
                <a:cs typeface="Georgia"/>
              </a:rPr>
              <a:t>Select </a:t>
            </a:r>
            <a:r>
              <a:rPr sz="1400" spc="-65" dirty="0">
                <a:latin typeface="Georgia"/>
                <a:cs typeface="Georgia"/>
              </a:rPr>
              <a:t>Subscriptions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40" dirty="0">
                <a:latin typeface="Georgia"/>
                <a:cs typeface="Georgia"/>
              </a:rPr>
              <a:t>left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spc="-90" dirty="0">
                <a:latin typeface="Georgia"/>
                <a:cs typeface="Georgia"/>
              </a:rPr>
              <a:t>pane.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650355"/>
            <a:ext cx="5739765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5"/>
              </a:spcBef>
            </a:pPr>
            <a:r>
              <a:rPr sz="1400" spc="-60" dirty="0">
                <a:latin typeface="Georgia"/>
                <a:cs typeface="Georgia"/>
              </a:rPr>
              <a:t>Once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65" dirty="0">
                <a:latin typeface="Georgia"/>
                <a:cs typeface="Georgia"/>
              </a:rPr>
              <a:t>are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subscriptions </a:t>
            </a:r>
            <a:r>
              <a:rPr sz="1400" spc="-65" dirty="0">
                <a:latin typeface="Georgia"/>
                <a:cs typeface="Georgia"/>
              </a:rPr>
              <a:t>page,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Create </a:t>
            </a:r>
            <a:r>
              <a:rPr sz="1400" spc="-65" dirty="0">
                <a:latin typeface="Georgia"/>
                <a:cs typeface="Georgia"/>
              </a:rPr>
              <a:t>Subscription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create </a:t>
            </a:r>
            <a:r>
              <a:rPr sz="1400" spc="-95" dirty="0">
                <a:latin typeface="Georgia"/>
                <a:cs typeface="Georgia"/>
              </a:rPr>
              <a:t>a  </a:t>
            </a:r>
            <a:r>
              <a:rPr sz="1400" spc="-65" dirty="0">
                <a:latin typeface="Georgia"/>
                <a:cs typeface="Georgia"/>
              </a:rPr>
              <a:t>new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one.</a:t>
            </a: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1743075"/>
            <a:ext cx="5894705" cy="252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4714113"/>
            <a:ext cx="5828030" cy="267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41425"/>
            <a:ext cx="5777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45" dirty="0">
                <a:latin typeface="Georgia"/>
                <a:cs typeface="Georgia"/>
              </a:rPr>
              <a:t>Paste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15" dirty="0">
                <a:latin typeface="Georgia"/>
                <a:cs typeface="Georgia"/>
              </a:rPr>
              <a:t>ARN </a:t>
            </a:r>
            <a:r>
              <a:rPr sz="1400" spc="-60" dirty="0">
                <a:latin typeface="Georgia"/>
                <a:cs typeface="Georgia"/>
              </a:rPr>
              <a:t>which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0" dirty="0">
                <a:latin typeface="Georgia"/>
                <a:cs typeface="Georgia"/>
              </a:rPr>
              <a:t>have </a:t>
            </a:r>
            <a:r>
              <a:rPr sz="1400" spc="-80" dirty="0">
                <a:latin typeface="Georgia"/>
                <a:cs typeface="Georgia"/>
              </a:rPr>
              <a:t>copied from </a:t>
            </a:r>
            <a:r>
              <a:rPr sz="1400" spc="-40" dirty="0">
                <a:latin typeface="Georgia"/>
                <a:cs typeface="Georgia"/>
              </a:rPr>
              <a:t>newly </a:t>
            </a:r>
            <a:r>
              <a:rPr sz="1400" spc="-65" dirty="0">
                <a:latin typeface="Georgia"/>
                <a:cs typeface="Georgia"/>
              </a:rPr>
              <a:t>created </a:t>
            </a:r>
            <a:r>
              <a:rPr sz="1400" spc="-35" dirty="0">
                <a:latin typeface="Georgia"/>
                <a:cs typeface="Georgia"/>
              </a:rPr>
              <a:t>Topic </a:t>
            </a:r>
            <a:r>
              <a:rPr sz="1400" spc="-70" dirty="0">
                <a:latin typeface="Georgia"/>
                <a:cs typeface="Georgia"/>
              </a:rPr>
              <a:t>in </a:t>
            </a:r>
            <a:r>
              <a:rPr sz="1400" spc="-30" dirty="0">
                <a:latin typeface="Georgia"/>
                <a:cs typeface="Georgia"/>
              </a:rPr>
              <a:t>Topic </a:t>
            </a:r>
            <a:r>
              <a:rPr sz="1400" spc="-20" dirty="0">
                <a:latin typeface="Georgia"/>
                <a:cs typeface="Georgia"/>
              </a:rPr>
              <a:t>ARN  </a:t>
            </a:r>
            <a:r>
              <a:rPr sz="1400" spc="-10" dirty="0">
                <a:latin typeface="Georgia"/>
                <a:cs typeface="Georgia"/>
              </a:rPr>
              <a:t>text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filed.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332605"/>
            <a:ext cx="34016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Georgia"/>
                <a:cs typeface="Georgia"/>
              </a:rPr>
              <a:t>Select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Email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from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Protocol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drop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down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list.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661909"/>
            <a:ext cx="5910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Georgia"/>
                <a:cs typeface="Georgia"/>
              </a:rPr>
              <a:t>Specify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Email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address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in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Endpoint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15" dirty="0">
                <a:latin typeface="Georgia"/>
                <a:cs typeface="Georgia"/>
              </a:rPr>
              <a:t>text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field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90" dirty="0">
                <a:latin typeface="Georgia"/>
                <a:cs typeface="Georgia"/>
              </a:rPr>
              <a:t>and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click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80" dirty="0">
                <a:latin typeface="Georgia"/>
                <a:cs typeface="Georgia"/>
              </a:rPr>
              <a:t>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Create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Subscription.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216660"/>
            <a:ext cx="7308850" cy="9146540"/>
            <a:chOff x="457200" y="890295"/>
            <a:chExt cx="7308850" cy="9146540"/>
          </a:xfrm>
        </p:grpSpPr>
        <p:sp>
          <p:nvSpPr>
            <p:cNvPr id="3" name="object 3"/>
            <p:cNvSpPr/>
            <p:nvPr/>
          </p:nvSpPr>
          <p:spPr>
            <a:xfrm>
              <a:off x="457200" y="890295"/>
              <a:ext cx="6809740" cy="8662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4024883"/>
              <a:ext cx="6000115" cy="1381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925" y="6601840"/>
              <a:ext cx="6000750" cy="1551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04" y="3951605"/>
            <a:ext cx="4910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latin typeface="Georgia"/>
                <a:cs typeface="Georgia"/>
              </a:rPr>
              <a:t>Once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created,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subscription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is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status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is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under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Pending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Confirmation.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993765"/>
            <a:ext cx="59467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spc="-15" dirty="0">
                <a:latin typeface="Georgia"/>
                <a:cs typeface="Georgia"/>
              </a:rPr>
              <a:t>You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50" dirty="0">
                <a:latin typeface="Georgia"/>
                <a:cs typeface="Georgia"/>
              </a:rPr>
              <a:t>receive </a:t>
            </a:r>
            <a:r>
              <a:rPr sz="1400" spc="-90" dirty="0">
                <a:latin typeface="Georgia"/>
                <a:cs typeface="Georgia"/>
              </a:rPr>
              <a:t>an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55" dirty="0">
                <a:latin typeface="Georgia"/>
                <a:cs typeface="Georgia"/>
              </a:rPr>
              <a:t>for </a:t>
            </a:r>
            <a:r>
              <a:rPr sz="1400" spc="-70" dirty="0">
                <a:latin typeface="Georgia"/>
                <a:cs typeface="Georgia"/>
              </a:rPr>
              <a:t>confirmation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70" dirty="0">
                <a:latin typeface="Georgia"/>
                <a:cs typeface="Georgia"/>
              </a:rPr>
              <a:t>specified </a:t>
            </a:r>
            <a:r>
              <a:rPr sz="1400" spc="-80" dirty="0">
                <a:latin typeface="Georgia"/>
                <a:cs typeface="Georgia"/>
              </a:rPr>
              <a:t>email</a:t>
            </a:r>
            <a:r>
              <a:rPr sz="1400" spc="155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address.</a:t>
            </a:r>
            <a:endParaRPr sz="1400" dirty="0">
              <a:latin typeface="Georgia"/>
              <a:cs typeface="Georgia"/>
            </a:endParaRPr>
          </a:p>
          <a:p>
            <a:pPr marL="12700" marR="5080">
              <a:lnSpc>
                <a:spcPts val="1550"/>
              </a:lnSpc>
              <a:spcBef>
                <a:spcPts val="105"/>
              </a:spcBef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65" dirty="0">
                <a:latin typeface="Georgia"/>
                <a:cs typeface="Georgia"/>
              </a:rPr>
              <a:t>check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80" dirty="0">
                <a:latin typeface="Georgia"/>
                <a:cs typeface="Georgia"/>
              </a:rPr>
              <a:t>email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70" dirty="0">
                <a:latin typeface="Georgia"/>
                <a:cs typeface="Georgia"/>
              </a:rPr>
              <a:t>confirm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65" dirty="0">
                <a:latin typeface="Georgia"/>
                <a:cs typeface="Georgia"/>
              </a:rPr>
              <a:t>subscription. </a:t>
            </a:r>
            <a:r>
              <a:rPr sz="1400" spc="-35" dirty="0">
                <a:latin typeface="Georgia"/>
                <a:cs typeface="Georgia"/>
              </a:rPr>
              <a:t>After </a:t>
            </a:r>
            <a:r>
              <a:rPr sz="1400" spc="-70" dirty="0">
                <a:latin typeface="Georgia"/>
                <a:cs typeface="Georgia"/>
              </a:rPr>
              <a:t>confirmation </a:t>
            </a:r>
            <a:r>
              <a:rPr sz="1400" spc="-45" dirty="0">
                <a:latin typeface="Georgia"/>
                <a:cs typeface="Georgia"/>
              </a:rPr>
              <a:t>only </a:t>
            </a:r>
            <a:r>
              <a:rPr sz="1400" spc="-50" dirty="0">
                <a:latin typeface="Georgia"/>
                <a:cs typeface="Georgia"/>
              </a:rPr>
              <a:t>you  </a:t>
            </a:r>
            <a:r>
              <a:rPr sz="1400" spc="-75" dirty="0">
                <a:latin typeface="Georgia"/>
                <a:cs typeface="Georgia"/>
              </a:rPr>
              <a:t>can </a:t>
            </a:r>
            <a:r>
              <a:rPr sz="1400" spc="-80" dirty="0">
                <a:latin typeface="Georgia"/>
                <a:cs typeface="Georgia"/>
              </a:rPr>
              <a:t>be </a:t>
            </a:r>
            <a:r>
              <a:rPr sz="1400" spc="-70" dirty="0">
                <a:latin typeface="Georgia"/>
                <a:cs typeface="Georgia"/>
              </a:rPr>
              <a:t>able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receive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80" dirty="0">
                <a:latin typeface="Georgia"/>
                <a:cs typeface="Georgia"/>
              </a:rPr>
              <a:t>email</a:t>
            </a:r>
            <a:r>
              <a:rPr sz="1400" spc="16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notifications.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710371"/>
            <a:ext cx="5862955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spc="-60" dirty="0">
                <a:latin typeface="Georgia"/>
                <a:cs typeface="Georgia"/>
              </a:rPr>
              <a:t>Once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65" dirty="0">
                <a:latin typeface="Georgia"/>
                <a:cs typeface="Georgia"/>
              </a:rPr>
              <a:t>Confirm subscription, </a:t>
            </a:r>
            <a:r>
              <a:rPr sz="1400" spc="-30" dirty="0">
                <a:latin typeface="Georgia"/>
                <a:cs typeface="Georgia"/>
              </a:rPr>
              <a:t>it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85" dirty="0">
                <a:latin typeface="Georgia"/>
                <a:cs typeface="Georgia"/>
              </a:rPr>
              <a:t>open </a:t>
            </a:r>
            <a:r>
              <a:rPr sz="1400" spc="-95" dirty="0">
                <a:latin typeface="Georgia"/>
                <a:cs typeface="Georgia"/>
              </a:rPr>
              <a:t>a </a:t>
            </a:r>
            <a:r>
              <a:rPr sz="1400" spc="-65" dirty="0">
                <a:latin typeface="Georgia"/>
                <a:cs typeface="Georgia"/>
              </a:rPr>
              <a:t>web </a:t>
            </a:r>
            <a:r>
              <a:rPr sz="1400" spc="-60" dirty="0">
                <a:latin typeface="Georgia"/>
                <a:cs typeface="Georgia"/>
              </a:rPr>
              <a:t>page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65" dirty="0">
                <a:latin typeface="Georgia"/>
                <a:cs typeface="Georgia"/>
              </a:rPr>
              <a:t>displayed </a:t>
            </a:r>
            <a:r>
              <a:rPr sz="1400" spc="-75" dirty="0">
                <a:latin typeface="Georgia"/>
                <a:cs typeface="Georgia"/>
              </a:rPr>
              <a:t>as  </a:t>
            </a:r>
            <a:r>
              <a:rPr sz="1400" spc="-60" dirty="0">
                <a:latin typeface="Georgia"/>
                <a:cs typeface="Georgia"/>
              </a:rPr>
              <a:t>Subscription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confirmed.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694" y="1312545"/>
            <a:ext cx="7285355" cy="9050655"/>
            <a:chOff x="480694" y="986155"/>
            <a:chExt cx="7285355" cy="9050655"/>
          </a:xfrm>
        </p:grpSpPr>
        <p:sp>
          <p:nvSpPr>
            <p:cNvPr id="3" name="object 3"/>
            <p:cNvSpPr/>
            <p:nvPr/>
          </p:nvSpPr>
          <p:spPr>
            <a:xfrm>
              <a:off x="480694" y="986155"/>
              <a:ext cx="6737223" cy="8469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5101589"/>
              <a:ext cx="6000750" cy="15709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516755"/>
            <a:ext cx="5662295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5"/>
              </a:spcBef>
            </a:pPr>
            <a:r>
              <a:rPr sz="1400" spc="-30" dirty="0">
                <a:latin typeface="Georgia"/>
                <a:cs typeface="Georgia"/>
              </a:rPr>
              <a:t>After </a:t>
            </a:r>
            <a:r>
              <a:rPr sz="1400" spc="-70" dirty="0">
                <a:latin typeface="Georgia"/>
                <a:cs typeface="Georgia"/>
              </a:rPr>
              <a:t>confirmation, </a:t>
            </a:r>
            <a:r>
              <a:rPr sz="1400" spc="-50" dirty="0">
                <a:latin typeface="Georgia"/>
                <a:cs typeface="Georgia"/>
              </a:rPr>
              <a:t>you </a:t>
            </a:r>
            <a:r>
              <a:rPr sz="1400" spc="-75" dirty="0">
                <a:latin typeface="Georgia"/>
                <a:cs typeface="Georgia"/>
              </a:rPr>
              <a:t>can </a:t>
            </a:r>
            <a:r>
              <a:rPr sz="1400" spc="-70" dirty="0">
                <a:latin typeface="Georgia"/>
                <a:cs typeface="Georgia"/>
              </a:rPr>
              <a:t>see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70" dirty="0">
                <a:latin typeface="Georgia"/>
                <a:cs typeface="Georgia"/>
              </a:rPr>
              <a:t>pending confirmation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60" dirty="0">
                <a:latin typeface="Georgia"/>
                <a:cs typeface="Georgia"/>
              </a:rPr>
              <a:t>vanish </a:t>
            </a:r>
            <a:r>
              <a:rPr sz="1400" spc="-80" dirty="0">
                <a:latin typeface="Georgia"/>
                <a:cs typeface="Georgia"/>
              </a:rPr>
              <a:t>from </a:t>
            </a:r>
            <a:r>
              <a:rPr sz="1400" spc="-60" dirty="0">
                <a:latin typeface="Georgia"/>
                <a:cs typeface="Georgia"/>
              </a:rPr>
              <a:t>the  subscription page </a:t>
            </a:r>
            <a:r>
              <a:rPr sz="1400" spc="-95" dirty="0">
                <a:latin typeface="Georgia"/>
                <a:cs typeface="Georgia"/>
              </a:rPr>
              <a:t>and </a:t>
            </a:r>
            <a:r>
              <a:rPr sz="1400" spc="-25" dirty="0">
                <a:latin typeface="Georgia"/>
                <a:cs typeface="Georgia"/>
              </a:rPr>
              <a:t>will </a:t>
            </a:r>
            <a:r>
              <a:rPr sz="1400" spc="-60" dirty="0">
                <a:latin typeface="Georgia"/>
                <a:cs typeface="Georgia"/>
              </a:rPr>
              <a:t>show topic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ARN.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597595"/>
            <a:ext cx="5400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0" dirty="0">
                <a:latin typeface="Arial"/>
                <a:cs typeface="Arial"/>
              </a:rPr>
              <a:t>DELETING </a:t>
            </a:r>
            <a:r>
              <a:rPr sz="2200" b="1" spc="-5" dirty="0">
                <a:latin typeface="Arial"/>
                <a:cs typeface="Arial"/>
              </a:rPr>
              <a:t>SUBSCRIPTION </a:t>
            </a:r>
            <a:r>
              <a:rPr sz="2200" b="1" spc="55" dirty="0">
                <a:latin typeface="Arial"/>
                <a:cs typeface="Arial"/>
              </a:rPr>
              <a:t>AND</a:t>
            </a:r>
            <a:r>
              <a:rPr sz="2200" b="1" spc="-215" dirty="0">
                <a:latin typeface="Arial"/>
                <a:cs typeface="Arial"/>
              </a:rPr>
              <a:t> </a:t>
            </a:r>
            <a:r>
              <a:rPr sz="2200" b="1" spc="65" dirty="0">
                <a:latin typeface="Arial"/>
                <a:cs typeface="Arial"/>
              </a:rPr>
              <a:t>TOPIC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2307844"/>
            <a:ext cx="6000750" cy="216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5863335"/>
            <a:ext cx="5770880" cy="2561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267713"/>
            <a:ext cx="5575935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60" dirty="0">
                <a:latin typeface="Georgia"/>
                <a:cs typeface="Georgia"/>
              </a:rPr>
              <a:t>subscription page </a:t>
            </a:r>
            <a:r>
              <a:rPr sz="1400" spc="-75" dirty="0">
                <a:latin typeface="Georgia"/>
                <a:cs typeface="Georgia"/>
              </a:rPr>
              <a:t>under </a:t>
            </a:r>
            <a:r>
              <a:rPr sz="1400" spc="-45" dirty="0">
                <a:latin typeface="Georgia"/>
                <a:cs typeface="Georgia"/>
              </a:rPr>
              <a:t>SNS </a:t>
            </a:r>
            <a:r>
              <a:rPr sz="1400" spc="-60" dirty="0">
                <a:latin typeface="Georgia"/>
                <a:cs typeface="Georgia"/>
              </a:rPr>
              <a:t>page </a:t>
            </a:r>
            <a:r>
              <a:rPr sz="1400" spc="-75" dirty="0">
                <a:latin typeface="Georgia"/>
                <a:cs typeface="Georgia"/>
              </a:rPr>
              <a:t>on </a:t>
            </a:r>
            <a:r>
              <a:rPr sz="1400" spc="10" dirty="0">
                <a:latin typeface="Georgia"/>
                <a:cs typeface="Georgia"/>
              </a:rPr>
              <a:t>AWS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console.</a:t>
            </a:r>
            <a:endParaRPr sz="1400">
              <a:latin typeface="Georgia"/>
              <a:cs typeface="Georgia"/>
            </a:endParaRPr>
          </a:p>
          <a:p>
            <a:pPr marL="12700" marR="5080">
              <a:lnSpc>
                <a:spcPts val="1550"/>
              </a:lnSpc>
              <a:spcBef>
                <a:spcPts val="114"/>
              </a:spcBef>
            </a:pPr>
            <a:r>
              <a:rPr sz="1400" spc="-45" dirty="0">
                <a:latin typeface="Georgia"/>
                <a:cs typeface="Georgia"/>
              </a:rPr>
              <a:t>Select </a:t>
            </a:r>
            <a:r>
              <a:rPr sz="1400" spc="-60" dirty="0">
                <a:latin typeface="Georgia"/>
                <a:cs typeface="Georgia"/>
              </a:rPr>
              <a:t>subscription </a:t>
            </a:r>
            <a:r>
              <a:rPr sz="1400" spc="-55" dirty="0">
                <a:latin typeface="Georgia"/>
                <a:cs typeface="Georgia"/>
              </a:rPr>
              <a:t>you want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60" dirty="0">
                <a:latin typeface="Georgia"/>
                <a:cs typeface="Georgia"/>
              </a:rPr>
              <a:t>delete </a:t>
            </a:r>
            <a:r>
              <a:rPr sz="1400" spc="-90" dirty="0">
                <a:latin typeface="Georgia"/>
                <a:cs typeface="Georgia"/>
              </a:rPr>
              <a:t>and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60" dirty="0">
                <a:latin typeface="Georgia"/>
                <a:cs typeface="Georgia"/>
              </a:rPr>
              <a:t>actions, </a:t>
            </a:r>
            <a:r>
              <a:rPr sz="1400" spc="-80" dirty="0">
                <a:latin typeface="Georgia"/>
                <a:cs typeface="Georgia"/>
              </a:rPr>
              <a:t>under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actions  </a:t>
            </a:r>
            <a:r>
              <a:rPr sz="1400" spc="-45" dirty="0">
                <a:latin typeface="Georgia"/>
                <a:cs typeface="Georgia"/>
              </a:rPr>
              <a:t>select Delete</a:t>
            </a:r>
            <a:r>
              <a:rPr sz="1400" spc="5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Subscriptions.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23230"/>
            <a:ext cx="4348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Georgia"/>
                <a:cs typeface="Georgia"/>
              </a:rPr>
              <a:t>In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35" dirty="0">
                <a:latin typeface="Georgia"/>
                <a:cs typeface="Georgia"/>
              </a:rPr>
              <a:t>next </a:t>
            </a:r>
            <a:r>
              <a:rPr sz="1400" spc="-65" dirty="0">
                <a:latin typeface="Georgia"/>
                <a:cs typeface="Georgia"/>
              </a:rPr>
              <a:t>window, </a:t>
            </a:r>
            <a:r>
              <a:rPr sz="1400" spc="-45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Delete </a:t>
            </a:r>
            <a:r>
              <a:rPr sz="1400" spc="-35" dirty="0">
                <a:latin typeface="Georgia"/>
                <a:cs typeface="Georgia"/>
              </a:rPr>
              <a:t>to </a:t>
            </a:r>
            <a:r>
              <a:rPr sz="1400" spc="-70" dirty="0">
                <a:latin typeface="Georgia"/>
                <a:cs typeface="Georgia"/>
              </a:rPr>
              <a:t>confirm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6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deletion.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583930"/>
            <a:ext cx="5445760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Georgia"/>
                <a:cs typeface="Georgia"/>
              </a:rPr>
              <a:t>Go </a:t>
            </a:r>
            <a:r>
              <a:rPr sz="1400" spc="-40" dirty="0">
                <a:latin typeface="Georgia"/>
                <a:cs typeface="Georgia"/>
              </a:rPr>
              <a:t>to </a:t>
            </a:r>
            <a:r>
              <a:rPr sz="1400" spc="-55" dirty="0">
                <a:latin typeface="Georgia"/>
                <a:cs typeface="Georgia"/>
              </a:rPr>
              <a:t>the </a:t>
            </a:r>
            <a:r>
              <a:rPr sz="1400" spc="-60" dirty="0">
                <a:latin typeface="Georgia"/>
                <a:cs typeface="Georgia"/>
              </a:rPr>
              <a:t>topics </a:t>
            </a:r>
            <a:r>
              <a:rPr sz="1400" spc="-65" dirty="0">
                <a:latin typeface="Georgia"/>
                <a:cs typeface="Georgia"/>
              </a:rPr>
              <a:t>tab </a:t>
            </a:r>
            <a:r>
              <a:rPr sz="1400" spc="-75" dirty="0">
                <a:latin typeface="Georgia"/>
                <a:cs typeface="Georgia"/>
              </a:rPr>
              <a:t>under </a:t>
            </a:r>
            <a:r>
              <a:rPr sz="1400" spc="-50" dirty="0">
                <a:latin typeface="Georgia"/>
                <a:cs typeface="Georgia"/>
              </a:rPr>
              <a:t>SNS </a:t>
            </a:r>
            <a:r>
              <a:rPr sz="1400" spc="-95" dirty="0">
                <a:latin typeface="Georgia"/>
                <a:cs typeface="Georgia"/>
              </a:rPr>
              <a:t>home, </a:t>
            </a:r>
            <a:r>
              <a:rPr sz="1400" spc="-50" dirty="0">
                <a:latin typeface="Georgia"/>
                <a:cs typeface="Georgia"/>
              </a:rPr>
              <a:t>select </a:t>
            </a:r>
            <a:r>
              <a:rPr sz="1400" spc="-60" dirty="0">
                <a:latin typeface="Georgia"/>
                <a:cs typeface="Georgia"/>
              </a:rPr>
              <a:t>the </a:t>
            </a:r>
            <a:r>
              <a:rPr sz="1400" spc="-55" dirty="0">
                <a:latin typeface="Georgia"/>
                <a:cs typeface="Georgia"/>
              </a:rPr>
              <a:t>topic </a:t>
            </a:r>
            <a:r>
              <a:rPr sz="1400" spc="-95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click </a:t>
            </a:r>
            <a:r>
              <a:rPr sz="1400" spc="-80" dirty="0">
                <a:latin typeface="Georgia"/>
                <a:cs typeface="Georgia"/>
              </a:rPr>
              <a:t>on </a:t>
            </a:r>
            <a:r>
              <a:rPr sz="1400" spc="-45" dirty="0">
                <a:latin typeface="Georgia"/>
                <a:cs typeface="Georgia"/>
              </a:rPr>
              <a:t>Actions.  </a:t>
            </a:r>
            <a:r>
              <a:rPr sz="1400" spc="-55" dirty="0">
                <a:latin typeface="Georgia"/>
                <a:cs typeface="Georgia"/>
              </a:rPr>
              <a:t>Under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actions,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select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delete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topics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to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delete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selected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topic.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3734" y="1010234"/>
            <a:ext cx="7092315" cy="9027160"/>
            <a:chOff x="673734" y="1010234"/>
            <a:chExt cx="7092315" cy="9027160"/>
          </a:xfrm>
        </p:grpSpPr>
        <p:sp>
          <p:nvSpPr>
            <p:cNvPr id="3" name="object 3"/>
            <p:cNvSpPr/>
            <p:nvPr/>
          </p:nvSpPr>
          <p:spPr>
            <a:xfrm>
              <a:off x="673734" y="1010234"/>
              <a:ext cx="6496685" cy="8397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3925" y="5744337"/>
              <a:ext cx="5770880" cy="23526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5104003"/>
            <a:ext cx="4460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0" dirty="0">
                <a:latin typeface="Georgia"/>
                <a:cs typeface="Georgia"/>
              </a:rPr>
              <a:t>In </a:t>
            </a:r>
            <a:r>
              <a:rPr sz="1350" spc="-55" dirty="0">
                <a:latin typeface="Georgia"/>
                <a:cs typeface="Georgia"/>
              </a:rPr>
              <a:t>the </a:t>
            </a:r>
            <a:r>
              <a:rPr sz="1350" spc="-35" dirty="0">
                <a:latin typeface="Georgia"/>
                <a:cs typeface="Georgia"/>
              </a:rPr>
              <a:t>next </a:t>
            </a:r>
            <a:r>
              <a:rPr sz="1350" spc="-60" dirty="0">
                <a:latin typeface="Georgia"/>
                <a:cs typeface="Georgia"/>
              </a:rPr>
              <a:t>window, </a:t>
            </a:r>
            <a:r>
              <a:rPr sz="1350" spc="-45" dirty="0">
                <a:latin typeface="Georgia"/>
                <a:cs typeface="Georgia"/>
              </a:rPr>
              <a:t>click </a:t>
            </a:r>
            <a:r>
              <a:rPr sz="1350" spc="-75" dirty="0">
                <a:latin typeface="Georgia"/>
                <a:cs typeface="Georgia"/>
              </a:rPr>
              <a:t>on </a:t>
            </a:r>
            <a:r>
              <a:rPr sz="1350" spc="-45" dirty="0">
                <a:latin typeface="Georgia"/>
                <a:cs typeface="Georgia"/>
              </a:rPr>
              <a:t>Delete </a:t>
            </a:r>
            <a:r>
              <a:rPr sz="1350" spc="-70" dirty="0">
                <a:latin typeface="Georgia"/>
                <a:cs typeface="Georgia"/>
              </a:rPr>
              <a:t>confirm </a:t>
            </a:r>
            <a:r>
              <a:rPr sz="1350" spc="-55" dirty="0">
                <a:latin typeface="Georgia"/>
                <a:cs typeface="Georgia"/>
              </a:rPr>
              <a:t>the </a:t>
            </a:r>
            <a:r>
              <a:rPr sz="1350" spc="-25" dirty="0">
                <a:latin typeface="Georgia"/>
                <a:cs typeface="Georgia"/>
              </a:rPr>
              <a:t>Topic</a:t>
            </a:r>
            <a:r>
              <a:rPr sz="1350" spc="45" dirty="0">
                <a:latin typeface="Georgia"/>
                <a:cs typeface="Georgia"/>
              </a:rPr>
              <a:t> </a:t>
            </a:r>
            <a:r>
              <a:rPr sz="1350" spc="-65" dirty="0">
                <a:latin typeface="Georgia"/>
                <a:cs typeface="Georgia"/>
              </a:rPr>
              <a:t>deletion.</a:t>
            </a:r>
            <a:endParaRPr sz="1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590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15. SIMPLE NOTIFICATION SERVICE</vt:lpstr>
      <vt:lpstr>Slide 2</vt:lpstr>
      <vt:lpstr>Slide 3</vt:lpstr>
      <vt:lpstr>SUBSCRIBE TO A TOPIC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SIMPLE NOTIFICATION SERVICE</dc:title>
  <dc:creator>Windows User</dc:creator>
  <cp:lastModifiedBy>godwill</cp:lastModifiedBy>
  <cp:revision>1</cp:revision>
  <dcterms:created xsi:type="dcterms:W3CDTF">2020-04-25T18:15:37Z</dcterms:created>
  <dcterms:modified xsi:type="dcterms:W3CDTF">2020-04-25T22:10:30Z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