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392" y="8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40796" y="2138680"/>
            <a:ext cx="6488515" cy="2851573"/>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40796" y="5034125"/>
            <a:ext cx="6491034" cy="2732758"/>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1425789"/>
            <a:ext cx="1700213" cy="812649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77825" y="1425789"/>
            <a:ext cx="4974696" cy="812649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8277" y="2053133"/>
            <a:ext cx="6423025" cy="21244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277" y="4217273"/>
            <a:ext cx="6423025" cy="235403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77825"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841221"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77825" y="2892812"/>
            <a:ext cx="3338766" cy="1028101"/>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838597" y="2899844"/>
            <a:ext cx="3340078" cy="1021070"/>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77825" y="3920913"/>
            <a:ext cx="3338766"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838597" y="3920913"/>
            <a:ext cx="3340078"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63821" cy="1782233"/>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8" y="802008"/>
            <a:ext cx="2266950" cy="1811937"/>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66738" y="2613942"/>
            <a:ext cx="2266950" cy="7128933"/>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954382" y="2613942"/>
            <a:ext cx="4224293" cy="7128933"/>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16143" y="1727779"/>
            <a:ext cx="4344988" cy="6416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614527" y="8357269"/>
            <a:ext cx="128461" cy="2423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03767" y="1835243"/>
            <a:ext cx="1828673" cy="246771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503767" y="4410809"/>
            <a:ext cx="1826154" cy="339812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74908" y="9911198"/>
            <a:ext cx="503767" cy="5693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880620" y="1870358"/>
            <a:ext cx="3816033" cy="613088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7872" y="9069587"/>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620823" y="9698321"/>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872" y="-11140"/>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620823" y="-11138"/>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77825" y="1097856"/>
            <a:ext cx="6800850" cy="1782233"/>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377825" y="3017915"/>
            <a:ext cx="6800850" cy="684377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377825" y="9911198"/>
            <a:ext cx="1763183"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4/26/2020</a:t>
            </a:fld>
            <a:endParaRPr lang="en-US"/>
          </a:p>
        </p:txBody>
      </p:sp>
      <p:sp>
        <p:nvSpPr>
          <p:cNvPr id="22" name="Footer Placeholder 21"/>
          <p:cNvSpPr>
            <a:spLocks noGrp="1"/>
          </p:cNvSpPr>
          <p:nvPr>
            <p:ph type="ftr" sz="quarter" idx="3"/>
          </p:nvPr>
        </p:nvSpPr>
        <p:spPr>
          <a:xfrm>
            <a:off x="2203979" y="9911198"/>
            <a:ext cx="2770717"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548967" y="9911198"/>
            <a:ext cx="629708" cy="5693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5716" y="315606"/>
            <a:ext cx="7586703" cy="101230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elasticloadbalancing/latest/classic/enable-proxy-protocol.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3149981"/>
            <a:ext cx="1562100" cy="14859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63650" y="1402207"/>
            <a:ext cx="5181600" cy="961802"/>
          </a:xfrm>
          <a:prstGeom prst="rect">
            <a:avLst/>
          </a:prstGeom>
        </p:spPr>
        <p:txBody>
          <a:bodyPr vert="horz" wrap="square" lIns="0" tIns="12700" rIns="0" bIns="0" rtlCol="0">
            <a:spAutoFit/>
          </a:bodyPr>
          <a:lstStyle/>
          <a:p>
            <a:pPr algn="ctr">
              <a:lnSpc>
                <a:spcPct val="100000"/>
              </a:lnSpc>
              <a:spcBef>
                <a:spcPts val="100"/>
              </a:spcBef>
            </a:pPr>
            <a:r>
              <a:rPr lang="en-US" sz="3200" b="1" dirty="0" smtClean="0">
                <a:latin typeface="DejaVu Sans"/>
                <a:cs typeface="DejaVu Sans"/>
              </a:rPr>
              <a:t>22. </a:t>
            </a:r>
            <a:r>
              <a:rPr sz="3200" b="1" dirty="0" smtClean="0">
                <a:latin typeface="DejaVu Sans"/>
                <a:cs typeface="DejaVu Sans"/>
              </a:rPr>
              <a:t>Elastic </a:t>
            </a:r>
            <a:r>
              <a:rPr sz="3200" b="1" dirty="0">
                <a:latin typeface="DejaVu Sans"/>
                <a:cs typeface="DejaVu Sans"/>
              </a:rPr>
              <a:t>Load Balancing</a:t>
            </a:r>
            <a:endParaRPr sz="3200" dirty="0">
              <a:latin typeface="DejaVu Sans"/>
              <a:cs typeface="DejaVu Sans"/>
            </a:endParaRPr>
          </a:p>
          <a:p>
            <a:pPr algn="ctr">
              <a:lnSpc>
                <a:spcPct val="100000"/>
              </a:lnSpc>
              <a:spcBef>
                <a:spcPts val="1365"/>
              </a:spcBef>
            </a:pPr>
            <a:r>
              <a:rPr sz="1800" b="1" dirty="0">
                <a:latin typeface="DejaVu Sans"/>
                <a:cs typeface="DejaVu Sans"/>
              </a:rPr>
              <a:t>AWS ELB</a:t>
            </a:r>
            <a:endParaRPr sz="1800" dirty="0">
              <a:latin typeface="DejaVu Sans"/>
              <a:cs typeface="DejaVu Sans"/>
            </a:endParaRPr>
          </a:p>
        </p:txBody>
      </p:sp>
      <p:sp>
        <p:nvSpPr>
          <p:cNvPr id="4" name="object 4"/>
          <p:cNvSpPr txBox="1"/>
          <p:nvPr/>
        </p:nvSpPr>
        <p:spPr>
          <a:xfrm>
            <a:off x="902004" y="2677795"/>
            <a:ext cx="5760085" cy="3991414"/>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Elastic Load Balancing (ELB)</a:t>
            </a:r>
            <a:endParaRPr sz="1400" dirty="0">
              <a:latin typeface="DejaVu Sans"/>
              <a:cs typeface="DejaVu Sans"/>
            </a:endParaRPr>
          </a:p>
          <a:p>
            <a:pPr marL="1670685" marR="6350" algn="just">
              <a:lnSpc>
                <a:spcPct val="117200"/>
              </a:lnSpc>
              <a:spcBef>
                <a:spcPts val="985"/>
              </a:spcBef>
            </a:pPr>
            <a:r>
              <a:rPr sz="1400" dirty="0">
                <a:latin typeface="DejaVu Sans"/>
                <a:cs typeface="DejaVu Sans"/>
              </a:rPr>
              <a:t>ELB is a traffic load balancing service, which distributes  incoming traffic automatically across target instances, IP  addresses and containers as per configuration. These  targets can be in one Availability Zone or multiples  Availability Zones. According to AWS, ELB is a  mechanism to distribute traffic among EC2 Instances  participating in load balancing.</a:t>
            </a:r>
          </a:p>
          <a:p>
            <a:pPr marL="12700" marR="5080" indent="39370" algn="just">
              <a:lnSpc>
                <a:spcPct val="117200"/>
              </a:lnSpc>
              <a:spcBef>
                <a:spcPts val="985"/>
              </a:spcBef>
            </a:pPr>
            <a:r>
              <a:rPr sz="1400" dirty="0">
                <a:latin typeface="DejaVu Sans"/>
                <a:cs typeface="DejaVu Sans"/>
              </a:rPr>
              <a:t>ELBs are also used to improve capacity of a running application </a:t>
            </a:r>
            <a:r>
              <a:rPr lang="en-US" sz="1400" dirty="0" smtClean="0">
                <a:latin typeface="DejaVu Sans"/>
                <a:cs typeface="DejaVu Sans"/>
              </a:rPr>
              <a:t>to</a:t>
            </a:r>
            <a:r>
              <a:rPr sz="1400" strike="noStrike" dirty="0" smtClean="0">
                <a:solidFill>
                  <a:srgbClr val="B5082D"/>
                </a:solidFill>
                <a:latin typeface="DejaVu Sans"/>
                <a:cs typeface="DejaVu Sans"/>
              </a:rPr>
              <a:t> </a:t>
            </a:r>
            <a:r>
              <a:rPr sz="1400" strike="noStrike" dirty="0" smtClean="0">
                <a:latin typeface="DejaVu Sans"/>
                <a:cs typeface="DejaVu Sans"/>
              </a:rPr>
              <a:t>hand</a:t>
            </a:r>
            <a:r>
              <a:rPr lang="en-US" sz="1400" strike="noStrike" dirty="0" smtClean="0">
                <a:latin typeface="DejaVu Sans"/>
                <a:cs typeface="DejaVu Sans"/>
              </a:rPr>
              <a:t>le</a:t>
            </a:r>
            <a:r>
              <a:rPr sz="1400" strike="noStrike" dirty="0" smtClean="0">
                <a:solidFill>
                  <a:srgbClr val="B5082D"/>
                </a:solidFill>
                <a:latin typeface="DejaVu Sans"/>
                <a:cs typeface="DejaVu Sans"/>
              </a:rPr>
              <a:t> </a:t>
            </a:r>
            <a:r>
              <a:rPr sz="1400" strike="noStrike" dirty="0">
                <a:latin typeface="DejaVu Sans"/>
                <a:cs typeface="DejaVu Sans"/>
              </a:rPr>
              <a:t>incoming load. ELB supports to various protocols for load balancing such as  Hyper Text Transfer Protocol (HTTP), HTTP Secure HTTPS, Secure Socket Layer  (SSL), and Transmission Control Protocol (TCP) traffic. ELB provides a fix DNS  like entry point to access ELB, which can be mapped in DNS table as CNAME  entry.</a:t>
            </a:r>
            <a:endParaRPr sz="1400" dirty="0">
              <a:latin typeface="DejaVu Sans"/>
              <a:cs typeface="DejaVu Sans"/>
            </a:endParaRPr>
          </a:p>
        </p:txBody>
      </p:sp>
      <p:sp>
        <p:nvSpPr>
          <p:cNvPr id="5" name="object 5"/>
          <p:cNvSpPr txBox="1"/>
          <p:nvPr/>
        </p:nvSpPr>
        <p:spPr>
          <a:xfrm>
            <a:off x="902004" y="6930390"/>
            <a:ext cx="3155315" cy="3487943"/>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How ELB Works?</a:t>
            </a:r>
            <a:endParaRPr sz="1400">
              <a:latin typeface="DejaVu Sans"/>
              <a:cs typeface="DejaVu Sans"/>
            </a:endParaRPr>
          </a:p>
          <a:p>
            <a:pPr marL="12700" marR="5080" algn="just">
              <a:lnSpc>
                <a:spcPct val="117200"/>
              </a:lnSpc>
              <a:spcBef>
                <a:spcPts val="980"/>
              </a:spcBef>
            </a:pPr>
            <a:r>
              <a:rPr sz="1400" dirty="0">
                <a:latin typeface="DejaVu Sans"/>
                <a:cs typeface="DejaVu Sans"/>
              </a:rPr>
              <a:t>When clients from the Internet do access  ELB configured applications, a load  balancer receives the traffic and  routes  requests of clients to ELB registered  Instances (virtual machines), which can  reside in one or multiple Availability Zones.</a:t>
            </a:r>
            <a:endParaRPr sz="1400">
              <a:latin typeface="DejaVu Sans"/>
              <a:cs typeface="DejaVu Sans"/>
            </a:endParaRPr>
          </a:p>
          <a:p>
            <a:pPr marL="12700" marR="5080" algn="just">
              <a:lnSpc>
                <a:spcPct val="116900"/>
              </a:lnSpc>
              <a:spcBef>
                <a:spcPts val="990"/>
              </a:spcBef>
            </a:pPr>
            <a:r>
              <a:rPr sz="1400" dirty="0">
                <a:latin typeface="DejaVu Sans"/>
                <a:cs typeface="DejaVu Sans"/>
              </a:rPr>
              <a:t>ELB also checks the health of Instances  running an applications and  those  Instances are registered with ELB. In case,  ELB   finds   an  unhealthy   virtual  machine</a:t>
            </a:r>
            <a:endParaRPr sz="1400">
              <a:latin typeface="DejaVu Sans"/>
              <a:cs typeface="DejaVu Sans"/>
            </a:endParaRPr>
          </a:p>
        </p:txBody>
      </p:sp>
      <p:sp>
        <p:nvSpPr>
          <p:cNvPr id="6" name="object 6"/>
          <p:cNvSpPr/>
          <p:nvPr/>
        </p:nvSpPr>
        <p:spPr>
          <a:xfrm>
            <a:off x="4227830" y="7460997"/>
            <a:ext cx="2674620" cy="24498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7200" y="4949444"/>
            <a:ext cx="9525" cy="250190"/>
          </a:xfrm>
          <a:custGeom>
            <a:avLst/>
            <a:gdLst/>
            <a:ahLst/>
            <a:cxnLst/>
            <a:rect l="l" t="t" r="r" b="b"/>
            <a:pathLst>
              <a:path w="9525" h="250189">
                <a:moveTo>
                  <a:pt x="9143" y="0"/>
                </a:moveTo>
                <a:lnTo>
                  <a:pt x="0" y="0"/>
                </a:lnTo>
                <a:lnTo>
                  <a:pt x="0" y="249936"/>
                </a:lnTo>
                <a:lnTo>
                  <a:pt x="9143" y="249936"/>
                </a:lnTo>
                <a:lnTo>
                  <a:pt x="9143"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604" y="1281684"/>
            <a:ext cx="5490210" cy="6389121"/>
          </a:xfrm>
          <a:prstGeom prst="rect">
            <a:avLst/>
          </a:prstGeom>
        </p:spPr>
        <p:txBody>
          <a:bodyPr vert="horz" wrap="square" lIns="0" tIns="12065" rIns="0" bIns="0" rtlCol="0">
            <a:spAutoFit/>
          </a:bodyPr>
          <a:lstStyle/>
          <a:p>
            <a:pPr marL="697865" marR="5080" indent="-228600">
              <a:lnSpc>
                <a:spcPct val="152900"/>
              </a:lnSpc>
              <a:spcBef>
                <a:spcPts val="95"/>
              </a:spcBef>
              <a:buAutoNum type="alphaLcPeriod"/>
              <a:tabLst>
                <a:tab pos="698500" algn="l"/>
              </a:tabLst>
            </a:pPr>
            <a:r>
              <a:rPr sz="1400" dirty="0">
                <a:latin typeface="DejaVu Sans"/>
                <a:cs typeface="DejaVu Sans"/>
              </a:rPr>
              <a:t>ELB distributes incoming traffic to number of Instances, registered  to ELB</a:t>
            </a:r>
          </a:p>
          <a:p>
            <a:pPr marL="697865" indent="-229235">
              <a:lnSpc>
                <a:spcPct val="100000"/>
              </a:lnSpc>
              <a:spcBef>
                <a:spcPts val="880"/>
              </a:spcBef>
              <a:buAutoNum type="alphaLcPeriod"/>
              <a:tabLst>
                <a:tab pos="698500" algn="l"/>
              </a:tabLst>
            </a:pPr>
            <a:r>
              <a:rPr sz="1400" dirty="0">
                <a:latin typeface="DejaVu Sans"/>
                <a:cs typeface="DejaVu Sans"/>
              </a:rPr>
              <a:t>ELB continuously does check health of Instances, if any Instance</a:t>
            </a:r>
          </a:p>
          <a:p>
            <a:pPr marL="697865" marR="602615">
              <a:lnSpc>
                <a:spcPct val="152100"/>
              </a:lnSpc>
              <a:spcBef>
                <a:spcPts val="10"/>
              </a:spcBef>
            </a:pPr>
            <a:r>
              <a:rPr sz="1400" dirty="0">
                <a:latin typeface="DejaVu Sans"/>
                <a:cs typeface="DejaVu Sans"/>
              </a:rPr>
              <a:t>found unhealthy, it stops sending traffic to that unhealthy  Instance.</a:t>
            </a:r>
          </a:p>
          <a:p>
            <a:pPr marL="240665" indent="-228600">
              <a:lnSpc>
                <a:spcPct val="100000"/>
              </a:lnSpc>
              <a:spcBef>
                <a:spcPts val="890"/>
              </a:spcBef>
              <a:buAutoNum type="arabicPeriod" startAt="2"/>
              <a:tabLst>
                <a:tab pos="241300" algn="l"/>
              </a:tabLst>
            </a:pPr>
            <a:r>
              <a:rPr sz="1400" dirty="0">
                <a:latin typeface="DejaVu Sans"/>
                <a:cs typeface="DejaVu Sans"/>
              </a:rPr>
              <a:t>ELB can be public or private.</a:t>
            </a:r>
          </a:p>
          <a:p>
            <a:pPr marL="240665" marR="135890" indent="-228600">
              <a:lnSpc>
                <a:spcPct val="152500"/>
              </a:lnSpc>
              <a:spcBef>
                <a:spcPts val="10"/>
              </a:spcBef>
              <a:buAutoNum type="arabicPeriod" startAt="2"/>
              <a:tabLst>
                <a:tab pos="241300" algn="l"/>
              </a:tabLst>
            </a:pPr>
            <a:r>
              <a:rPr sz="1400" dirty="0">
                <a:latin typeface="DejaVu Sans"/>
                <a:cs typeface="DejaVu Sans"/>
              </a:rPr>
              <a:t>For better performance and high availability, you are recommended to  choose more than one subnet in different Availability Zones to launch  the ELB.</a:t>
            </a:r>
          </a:p>
          <a:p>
            <a:pPr marL="240665" marR="117475" indent="-228600">
              <a:lnSpc>
                <a:spcPct val="152100"/>
              </a:lnSpc>
              <a:spcBef>
                <a:spcPts val="10"/>
              </a:spcBef>
              <a:buAutoNum type="arabicPeriod" startAt="2"/>
              <a:tabLst>
                <a:tab pos="241300" algn="l"/>
              </a:tabLst>
            </a:pPr>
            <a:r>
              <a:rPr sz="1400" dirty="0">
                <a:latin typeface="DejaVu Sans"/>
                <a:cs typeface="DejaVu Sans"/>
              </a:rPr>
              <a:t>Distribution of traffic in ELB among multiple Availability Zones happens  in round-robin fashion.</a:t>
            </a:r>
          </a:p>
          <a:p>
            <a:pPr marL="240665" indent="-228600">
              <a:lnSpc>
                <a:spcPct val="100000"/>
              </a:lnSpc>
              <a:spcBef>
                <a:spcPts val="890"/>
              </a:spcBef>
              <a:buAutoNum type="arabicPeriod" startAt="2"/>
              <a:tabLst>
                <a:tab pos="241300" algn="l"/>
              </a:tabLst>
            </a:pPr>
            <a:r>
              <a:rPr sz="1400" dirty="0">
                <a:latin typeface="DejaVu Sans"/>
                <a:cs typeface="DejaVu Sans"/>
              </a:rPr>
              <a:t>To access ELB over the Internet, ELB DNS name is used.</a:t>
            </a:r>
          </a:p>
          <a:p>
            <a:pPr marL="240665" marR="202565" indent="-228600">
              <a:lnSpc>
                <a:spcPts val="2570"/>
              </a:lnSpc>
              <a:spcBef>
                <a:spcPts val="219"/>
              </a:spcBef>
              <a:buAutoNum type="arabicPeriod" startAt="2"/>
              <a:tabLst>
                <a:tab pos="241300" algn="l"/>
              </a:tabLst>
            </a:pPr>
            <a:r>
              <a:rPr sz="1400" dirty="0">
                <a:latin typeface="DejaVu Sans"/>
                <a:cs typeface="DejaVu Sans"/>
              </a:rPr>
              <a:t>ELB scales up or down the load balancer as the incoming traffic to ELB  endpoint varies over time.</a:t>
            </a:r>
          </a:p>
          <a:p>
            <a:pPr marL="240665" marR="167640" indent="-228600">
              <a:lnSpc>
                <a:spcPts val="2560"/>
              </a:lnSpc>
              <a:spcBef>
                <a:spcPts val="5"/>
              </a:spcBef>
              <a:buAutoNum type="arabicPeriod" startAt="2"/>
              <a:tabLst>
                <a:tab pos="241300" algn="l"/>
              </a:tabLst>
            </a:pPr>
            <a:r>
              <a:rPr sz="1400" dirty="0">
                <a:latin typeface="DejaVu Sans"/>
                <a:cs typeface="DejaVu Sans"/>
              </a:rPr>
              <a:t>ELB can be integrated with AWS Auto Scaling service to manage traffic  load at backend to meet requirement.</a:t>
            </a:r>
          </a:p>
          <a:p>
            <a:pPr marL="240665" indent="-228600">
              <a:lnSpc>
                <a:spcPct val="100000"/>
              </a:lnSpc>
              <a:spcBef>
                <a:spcPts val="650"/>
              </a:spcBef>
              <a:buAutoNum type="arabicPeriod" startAt="2"/>
              <a:tabLst>
                <a:tab pos="241300" algn="l"/>
              </a:tabLst>
            </a:pPr>
            <a:r>
              <a:rPr sz="1400" dirty="0">
                <a:latin typeface="DejaVu Sans"/>
                <a:cs typeface="DejaVu Sans"/>
              </a:rPr>
              <a:t>ELB functions with VPC, as a result of this ELB incorporates advanced</a:t>
            </a:r>
          </a:p>
          <a:p>
            <a:pPr marL="240665">
              <a:lnSpc>
                <a:spcPct val="100000"/>
              </a:lnSpc>
              <a:spcBef>
                <a:spcPts val="890"/>
              </a:spcBef>
            </a:pPr>
            <a:r>
              <a:rPr sz="1400" dirty="0">
                <a:latin typeface="DejaVu Sans"/>
                <a:cs typeface="DejaVu Sans"/>
              </a:rPr>
              <a:t>features of security and networking.</a:t>
            </a:r>
          </a:p>
        </p:txBody>
      </p:sp>
      <p:sp>
        <p:nvSpPr>
          <p:cNvPr id="3" name="object 3"/>
          <p:cNvSpPr txBox="1"/>
          <p:nvPr/>
        </p:nvSpPr>
        <p:spPr>
          <a:xfrm>
            <a:off x="1130604" y="7721748"/>
            <a:ext cx="5151120" cy="672620"/>
          </a:xfrm>
          <a:prstGeom prst="rect">
            <a:avLst/>
          </a:prstGeom>
        </p:spPr>
        <p:txBody>
          <a:bodyPr vert="horz" wrap="square" lIns="0" tIns="13335" rIns="0" bIns="0" rtlCol="0">
            <a:spAutoFit/>
          </a:bodyPr>
          <a:lstStyle/>
          <a:p>
            <a:pPr marL="12700">
              <a:spcBef>
                <a:spcPts val="105"/>
              </a:spcBef>
            </a:pPr>
            <a:r>
              <a:rPr sz="1400" dirty="0">
                <a:latin typeface="DejaVu Sans"/>
                <a:cs typeface="DejaVu Sans"/>
              </a:rPr>
              <a:t>9. ELB can be Internet facing or Internal. Internal load balancer </a:t>
            </a:r>
            <a:r>
              <a:rPr sz="1400" dirty="0" smtClean="0">
                <a:latin typeface="DejaVu Sans"/>
                <a:cs typeface="DejaVu Sans"/>
              </a:rPr>
              <a:t>routes</a:t>
            </a:r>
            <a:r>
              <a:rPr lang="en-US" sz="1400" dirty="0" smtClean="0">
                <a:latin typeface="DejaVu Sans"/>
                <a:cs typeface="DejaVu Sans"/>
              </a:rPr>
              <a:t> traffic using private IPs within the VPC.</a:t>
            </a:r>
          </a:p>
          <a:p>
            <a:pPr marL="12700">
              <a:lnSpc>
                <a:spcPct val="100000"/>
              </a:lnSpc>
              <a:spcBef>
                <a:spcPts val="105"/>
              </a:spcBef>
            </a:pPr>
            <a:endParaRPr sz="1400" dirty="0">
              <a:latin typeface="DejaVu Sans"/>
              <a:cs typeface="DejaVu Sans"/>
            </a:endParaRPr>
          </a:p>
        </p:txBody>
      </p:sp>
      <p:sp>
        <p:nvSpPr>
          <p:cNvPr id="4" name="object 4"/>
          <p:cNvSpPr txBox="1"/>
          <p:nvPr/>
        </p:nvSpPr>
        <p:spPr>
          <a:xfrm>
            <a:off x="1130604" y="8079740"/>
            <a:ext cx="5455285" cy="749372"/>
          </a:xfrm>
          <a:prstGeom prst="rect">
            <a:avLst/>
          </a:prstGeom>
        </p:spPr>
        <p:txBody>
          <a:bodyPr vert="horz" wrap="square" lIns="0" tIns="123825" rIns="0" bIns="0" rtlCol="0">
            <a:spAutoFit/>
          </a:bodyPr>
          <a:lstStyle/>
          <a:p>
            <a:pPr marL="240665" marR="5080" indent="-228600">
              <a:lnSpc>
                <a:spcPts val="2570"/>
              </a:lnSpc>
              <a:spcBef>
                <a:spcPts val="220"/>
              </a:spcBef>
            </a:pPr>
            <a:r>
              <a:rPr sz="1400" dirty="0" smtClean="0">
                <a:latin typeface="DejaVu Sans"/>
                <a:cs typeface="DejaVu Sans"/>
              </a:rPr>
              <a:t>10</a:t>
            </a:r>
            <a:r>
              <a:rPr sz="1400" dirty="0">
                <a:latin typeface="DejaVu Sans"/>
                <a:cs typeface="DejaVu Sans"/>
              </a:rPr>
              <a:t>. You can enhance the feature of application availability by using Rout 53  health check and DNS failover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72489"/>
            <a:ext cx="5758815" cy="752194"/>
          </a:xfrm>
          <a:prstGeom prst="rect">
            <a:avLst/>
          </a:prstGeom>
        </p:spPr>
        <p:txBody>
          <a:bodyPr vert="horz" wrap="square" lIns="0" tIns="12065" rIns="0" bIns="0" rtlCol="0">
            <a:spAutoFit/>
          </a:bodyPr>
          <a:lstStyle/>
          <a:p>
            <a:pPr marL="12700" marR="5080">
              <a:lnSpc>
                <a:spcPct val="117900"/>
              </a:lnSpc>
              <a:spcBef>
                <a:spcPts val="95"/>
              </a:spcBef>
            </a:pPr>
            <a:r>
              <a:rPr sz="1400" dirty="0">
                <a:latin typeface="DejaVu Sans"/>
                <a:cs typeface="DejaVu Sans"/>
              </a:rPr>
              <a:t>which is a part of ELB, it stops sending traffic to that unhealthy instance. It  would only resume distribution of traffic once ELB detects it as healthy again.</a:t>
            </a:r>
            <a:endParaRPr sz="1400">
              <a:latin typeface="DejaVu Sans"/>
              <a:cs typeface="DejaVu Sans"/>
            </a:endParaRPr>
          </a:p>
        </p:txBody>
      </p:sp>
      <p:sp>
        <p:nvSpPr>
          <p:cNvPr id="3" name="object 3"/>
          <p:cNvSpPr txBox="1"/>
          <p:nvPr/>
        </p:nvSpPr>
        <p:spPr>
          <a:xfrm>
            <a:off x="902004" y="2614295"/>
            <a:ext cx="5664200" cy="173701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Load Balancer Types</a:t>
            </a:r>
            <a:endParaRPr sz="1400">
              <a:latin typeface="DejaVu Sans"/>
              <a:cs typeface="DejaVu Sans"/>
            </a:endParaRPr>
          </a:p>
          <a:p>
            <a:pPr marL="12700" marR="5080">
              <a:lnSpc>
                <a:spcPct val="117900"/>
              </a:lnSpc>
              <a:spcBef>
                <a:spcPts val="975"/>
              </a:spcBef>
            </a:pPr>
            <a:r>
              <a:rPr sz="1400" dirty="0">
                <a:latin typeface="DejaVu Sans"/>
                <a:cs typeface="DejaVu Sans"/>
              </a:rPr>
              <a:t>On the basis of configuration, Elastic Load balancer does support three kind of  load balancers.</a:t>
            </a:r>
            <a:endParaRPr sz="1400">
              <a:latin typeface="DejaVu Sans"/>
              <a:cs typeface="DejaVu Sans"/>
            </a:endParaRPr>
          </a:p>
          <a:p>
            <a:pPr>
              <a:lnSpc>
                <a:spcPct val="100000"/>
              </a:lnSpc>
              <a:spcBef>
                <a:spcPts val="50"/>
              </a:spcBef>
            </a:pPr>
            <a:endParaRPr sz="1050">
              <a:latin typeface="DejaVu Sans"/>
              <a:cs typeface="DejaVu Sans"/>
            </a:endParaRPr>
          </a:p>
          <a:p>
            <a:pPr marL="469265" indent="-228600">
              <a:lnSpc>
                <a:spcPct val="100000"/>
              </a:lnSpc>
              <a:buAutoNum type="arabicPeriod"/>
              <a:tabLst>
                <a:tab pos="469900" algn="l"/>
              </a:tabLst>
            </a:pPr>
            <a:r>
              <a:rPr sz="1400" dirty="0">
                <a:latin typeface="DejaVu Sans"/>
                <a:cs typeface="DejaVu Sans"/>
              </a:rPr>
              <a:t>Application Load Balancer</a:t>
            </a:r>
            <a:endParaRPr sz="1400">
              <a:latin typeface="DejaVu Sans"/>
              <a:cs typeface="DejaVu Sans"/>
            </a:endParaRPr>
          </a:p>
          <a:p>
            <a:pPr marL="469265" indent="-228600">
              <a:lnSpc>
                <a:spcPct val="100000"/>
              </a:lnSpc>
              <a:spcBef>
                <a:spcPts val="170"/>
              </a:spcBef>
              <a:buAutoNum type="arabicPeriod"/>
              <a:tabLst>
                <a:tab pos="469900" algn="l"/>
              </a:tabLst>
            </a:pPr>
            <a:r>
              <a:rPr sz="1400" dirty="0">
                <a:latin typeface="DejaVu Sans"/>
                <a:cs typeface="DejaVu Sans"/>
              </a:rPr>
              <a:t>Network Load Balancer (its new)</a:t>
            </a:r>
            <a:endParaRPr sz="1400">
              <a:latin typeface="DejaVu Sans"/>
              <a:cs typeface="DejaVu Sans"/>
            </a:endParaRPr>
          </a:p>
          <a:p>
            <a:pPr marL="469265" indent="-228600">
              <a:lnSpc>
                <a:spcPct val="100000"/>
              </a:lnSpc>
              <a:spcBef>
                <a:spcPts val="155"/>
              </a:spcBef>
              <a:buAutoNum type="arabicPeriod"/>
              <a:tabLst>
                <a:tab pos="469900" algn="l"/>
              </a:tabLst>
            </a:pPr>
            <a:r>
              <a:rPr sz="1400" dirty="0">
                <a:latin typeface="DejaVu Sans"/>
                <a:cs typeface="DejaVu Sans"/>
              </a:rPr>
              <a:t>Classic Load Balancer</a:t>
            </a:r>
            <a:endParaRPr sz="1400">
              <a:latin typeface="DejaVu Sans"/>
              <a:cs typeface="DejaVu Sans"/>
            </a:endParaRPr>
          </a:p>
        </p:txBody>
      </p:sp>
      <p:sp>
        <p:nvSpPr>
          <p:cNvPr id="4" name="object 4"/>
          <p:cNvSpPr txBox="1"/>
          <p:nvPr/>
        </p:nvSpPr>
        <p:spPr>
          <a:xfrm>
            <a:off x="851204" y="6470650"/>
            <a:ext cx="5854700" cy="2990850"/>
          </a:xfrm>
          <a:prstGeom prst="rect">
            <a:avLst/>
          </a:prstGeom>
        </p:spPr>
        <p:txBody>
          <a:bodyPr vert="horz" wrap="square" lIns="0" tIns="13335" rIns="0" bIns="0" rtlCol="0">
            <a:spAutoFit/>
          </a:bodyPr>
          <a:lstStyle/>
          <a:p>
            <a:pPr marL="63500">
              <a:lnSpc>
                <a:spcPct val="100000"/>
              </a:lnSpc>
              <a:spcBef>
                <a:spcPts val="105"/>
              </a:spcBef>
            </a:pPr>
            <a:r>
              <a:rPr sz="1400" b="1" dirty="0">
                <a:latin typeface="DejaVu Sans"/>
                <a:cs typeface="DejaVu Sans"/>
              </a:rPr>
              <a:t>Application Load Balancer</a:t>
            </a:r>
            <a:endParaRPr sz="1400">
              <a:latin typeface="DejaVu Sans"/>
              <a:cs typeface="DejaVu Sans"/>
            </a:endParaRPr>
          </a:p>
          <a:p>
            <a:pPr marL="63500" marR="55880">
              <a:lnSpc>
                <a:spcPct val="117100"/>
              </a:lnSpc>
              <a:spcBef>
                <a:spcPts val="994"/>
              </a:spcBef>
            </a:pPr>
            <a:r>
              <a:rPr sz="1400" dirty="0">
                <a:latin typeface="DejaVu Sans"/>
                <a:cs typeface="DejaVu Sans"/>
              </a:rPr>
              <a:t>It serves as a single point of contact for your clients, similar to </a:t>
            </a:r>
            <a:r>
              <a:rPr sz="1400" b="1" i="1" dirty="0">
                <a:latin typeface="Nimbus Sans L"/>
                <a:cs typeface="Nimbus Sans L"/>
              </a:rPr>
              <a:t>DNS of a web  site</a:t>
            </a:r>
            <a:r>
              <a:rPr sz="1400" dirty="0">
                <a:latin typeface="DejaVu Sans"/>
                <a:cs typeface="DejaVu Sans"/>
              </a:rPr>
              <a:t>. Application load balancer operates at 7</a:t>
            </a:r>
            <a:r>
              <a:rPr sz="1350" baseline="30864" dirty="0">
                <a:latin typeface="DejaVu Sans"/>
                <a:cs typeface="DejaVu Sans"/>
              </a:rPr>
              <a:t>th </a:t>
            </a:r>
            <a:r>
              <a:rPr sz="1400" dirty="0">
                <a:latin typeface="DejaVu Sans"/>
                <a:cs typeface="DejaVu Sans"/>
              </a:rPr>
              <a:t>layer of OSI. Application Load  Balancer uses the SSL/Transport Layer Protocol (TLS) protocol to establish  encrypted connections between ELB and client that initiate HTTPS connections.  It also provide load balancing for internal servers running in backend. ELB  supports and provides security policies which has SSL negotiations, which will  be used later when connection between clients and the load balancer will  establish.</a:t>
            </a:r>
            <a:endParaRPr sz="1400">
              <a:latin typeface="DejaVu Sans"/>
              <a:cs typeface="DejaVu Sans"/>
            </a:endParaRPr>
          </a:p>
          <a:p>
            <a:pPr marL="63500" marR="628650">
              <a:lnSpc>
                <a:spcPct val="117900"/>
              </a:lnSpc>
              <a:spcBef>
                <a:spcPts val="969"/>
              </a:spcBef>
            </a:pPr>
            <a:r>
              <a:rPr sz="1400" dirty="0">
                <a:latin typeface="DejaVu Sans"/>
                <a:cs typeface="DejaVu Sans"/>
              </a:rPr>
              <a:t>For HTTPS, SSL protocol will be used and for this you must install an SSL  certificate on the load balancer.</a:t>
            </a:r>
            <a:endParaRPr sz="1400">
              <a:latin typeface="DejaVu Sans"/>
              <a:cs typeface="DejaVu Sans"/>
            </a:endParaRPr>
          </a:p>
        </p:txBody>
      </p:sp>
      <p:sp>
        <p:nvSpPr>
          <p:cNvPr id="5" name="object 5"/>
          <p:cNvSpPr/>
          <p:nvPr/>
        </p:nvSpPr>
        <p:spPr>
          <a:xfrm>
            <a:off x="914400" y="4716399"/>
            <a:ext cx="5943600" cy="1231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514" y="2696209"/>
            <a:ext cx="4705350" cy="228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85640" y="5567679"/>
            <a:ext cx="2190750" cy="205485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25804" y="1647189"/>
            <a:ext cx="5603240" cy="3648178"/>
          </a:xfrm>
          <a:prstGeom prst="rect">
            <a:avLst/>
          </a:prstGeom>
        </p:spPr>
        <p:txBody>
          <a:bodyPr vert="horz" wrap="square" lIns="0" tIns="12700" rIns="0" bIns="0" rtlCol="0">
            <a:spAutoFit/>
          </a:bodyPr>
          <a:lstStyle/>
          <a:p>
            <a:pPr marL="88900">
              <a:lnSpc>
                <a:spcPct val="100000"/>
              </a:lnSpc>
              <a:spcBef>
                <a:spcPts val="100"/>
              </a:spcBef>
            </a:pPr>
            <a:r>
              <a:rPr sz="1400" b="1" dirty="0">
                <a:latin typeface="DejaVu Sans"/>
                <a:cs typeface="DejaVu Sans"/>
              </a:rPr>
              <a:t>Network Load Balancer (NLB)</a:t>
            </a:r>
            <a:endParaRPr sz="1400" dirty="0">
              <a:latin typeface="DejaVu Sans"/>
              <a:cs typeface="DejaVu Sans"/>
            </a:endParaRPr>
          </a:p>
          <a:p>
            <a:pPr marL="88900" marR="81280">
              <a:lnSpc>
                <a:spcPct val="117900"/>
              </a:lnSpc>
              <a:spcBef>
                <a:spcPts val="975"/>
              </a:spcBef>
            </a:pPr>
            <a:r>
              <a:rPr sz="1400" dirty="0">
                <a:latin typeface="DejaVu Sans"/>
                <a:cs typeface="DejaVu Sans"/>
              </a:rPr>
              <a:t>It operates at 4</a:t>
            </a:r>
            <a:r>
              <a:rPr sz="1350" baseline="30864" dirty="0">
                <a:latin typeface="DejaVu Sans"/>
                <a:cs typeface="DejaVu Sans"/>
              </a:rPr>
              <a:t>th </a:t>
            </a:r>
            <a:r>
              <a:rPr sz="1400" dirty="0">
                <a:latin typeface="DejaVu Sans"/>
                <a:cs typeface="DejaVu Sans"/>
              </a:rPr>
              <a:t>layer of OSI in TCP/IP network model. NLB also serves as a  single point of contact for your client. For example, DNS name of ELB</a:t>
            </a:r>
          </a:p>
          <a:p>
            <a:pPr>
              <a:lnSpc>
                <a:spcPct val="100000"/>
              </a:lnSpc>
            </a:pPr>
            <a:endParaRPr sz="1400" dirty="0">
              <a:latin typeface="DejaVu Sans"/>
              <a:cs typeface="DejaVu Sans"/>
            </a:endParaRPr>
          </a:p>
          <a:p>
            <a:pPr>
              <a:lnSpc>
                <a:spcPct val="100000"/>
              </a:lnSpc>
              <a:spcBef>
                <a:spcPts val="35"/>
              </a:spcBef>
            </a:pPr>
            <a:endParaRPr sz="1950" dirty="0">
              <a:latin typeface="DejaVu Sans"/>
              <a:cs typeface="DejaVu Sans"/>
            </a:endParaRPr>
          </a:p>
          <a:p>
            <a:pPr marL="88900" marR="46990">
              <a:lnSpc>
                <a:spcPct val="117900"/>
              </a:lnSpc>
            </a:pPr>
            <a:r>
              <a:rPr sz="1400" dirty="0">
                <a:latin typeface="DejaVu Sans"/>
                <a:cs typeface="DejaVu Sans"/>
              </a:rPr>
              <a:t>To reach load balancer either you can use ELB DNS name or ELB DNS record  can be added in your DNS server as CNAME or A record.</a:t>
            </a:r>
          </a:p>
          <a:p>
            <a:pPr marL="88900" marR="113030">
              <a:lnSpc>
                <a:spcPct val="117900"/>
              </a:lnSpc>
              <a:spcBef>
                <a:spcPts val="975"/>
              </a:spcBef>
            </a:pPr>
            <a:r>
              <a:rPr sz="1400" dirty="0">
                <a:latin typeface="DejaVu Sans"/>
                <a:cs typeface="DejaVu Sans"/>
              </a:rPr>
              <a:t>Choose NLB only when you require high performance with low latency and  static IP addresses for your application.</a:t>
            </a:r>
          </a:p>
          <a:p>
            <a:pPr marL="88900" marR="185420">
              <a:lnSpc>
                <a:spcPct val="117900"/>
              </a:lnSpc>
              <a:spcBef>
                <a:spcPts val="969"/>
              </a:spcBef>
            </a:pPr>
            <a:r>
              <a:rPr sz="1400" dirty="0">
                <a:latin typeface="DejaVu Sans"/>
                <a:cs typeface="DejaVu Sans"/>
              </a:rPr>
              <a:t>Types of load balancers can also be categorized on the basis of ELB usage,  internal or the Internet.</a:t>
            </a:r>
          </a:p>
        </p:txBody>
      </p:sp>
      <p:sp>
        <p:nvSpPr>
          <p:cNvPr id="5" name="object 5"/>
          <p:cNvSpPr txBox="1"/>
          <p:nvPr/>
        </p:nvSpPr>
        <p:spPr>
          <a:xfrm>
            <a:off x="902004" y="5569102"/>
            <a:ext cx="5758815" cy="3739998"/>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Internet Facing ELB</a:t>
            </a:r>
            <a:endParaRPr sz="1400" dirty="0">
              <a:latin typeface="DejaVu Sans"/>
              <a:cs typeface="DejaVu Sans"/>
            </a:endParaRPr>
          </a:p>
          <a:p>
            <a:pPr marL="12700" marR="2278380" algn="just">
              <a:lnSpc>
                <a:spcPct val="117100"/>
              </a:lnSpc>
              <a:spcBef>
                <a:spcPts val="980"/>
              </a:spcBef>
            </a:pPr>
            <a:r>
              <a:rPr sz="1400" dirty="0">
                <a:latin typeface="DejaVu Sans"/>
                <a:cs typeface="DejaVu Sans"/>
              </a:rPr>
              <a:t>When clients use the Internet to access a web  application which is configured using a load  balancer, and that ELB distributes the traffic  across multiple Instances which are registered  with the load balancer. In brief, an internet  facing ELB has public DNS name and requests  to access an application come from the  Internet. Therefore, Internet facing ELB can  route requests from clients over the Internet.</a:t>
            </a:r>
          </a:p>
          <a:p>
            <a:pPr marL="12700" marR="5080" algn="just">
              <a:lnSpc>
                <a:spcPct val="117100"/>
              </a:lnSpc>
              <a:spcBef>
                <a:spcPts val="1000"/>
              </a:spcBef>
            </a:pPr>
            <a:r>
              <a:rPr sz="1400" dirty="0">
                <a:latin typeface="DejaVu Sans"/>
                <a:cs typeface="DejaVu Sans"/>
              </a:rPr>
              <a:t>ELB scales in and out to meet traffic demand, AWS does not recommend an  application to bind with an IP address. ELB supports only IPv4, only EC2 classic  does support both versions of IP address, IPv4 and IPv6.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78834" y="2400045"/>
            <a:ext cx="3252470" cy="1116330"/>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Internal Load Balancer</a:t>
            </a:r>
            <a:endParaRPr sz="1400">
              <a:latin typeface="DejaVu Sans"/>
              <a:cs typeface="DejaVu Sans"/>
            </a:endParaRPr>
          </a:p>
          <a:p>
            <a:pPr marL="12700" marR="5080" algn="just">
              <a:lnSpc>
                <a:spcPct val="117200"/>
              </a:lnSpc>
              <a:spcBef>
                <a:spcPts val="1000"/>
              </a:spcBef>
            </a:pPr>
            <a:r>
              <a:rPr sz="1400" dirty="0">
                <a:latin typeface="DejaVu Sans"/>
                <a:cs typeface="DejaVu Sans"/>
              </a:rPr>
              <a:t>If you are using multi-tier application in AWS  environment, it is recommended to use load  balancer between tiers.</a:t>
            </a:r>
            <a:endParaRPr sz="1400">
              <a:latin typeface="DejaVu Sans"/>
              <a:cs typeface="DejaVu Sans"/>
            </a:endParaRPr>
          </a:p>
        </p:txBody>
      </p:sp>
      <p:sp>
        <p:nvSpPr>
          <p:cNvPr id="3" name="object 3"/>
          <p:cNvSpPr txBox="1"/>
          <p:nvPr/>
        </p:nvSpPr>
        <p:spPr>
          <a:xfrm>
            <a:off x="902004" y="5537072"/>
            <a:ext cx="5730875" cy="249110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Listeners</a:t>
            </a:r>
            <a:endParaRPr sz="1400">
              <a:latin typeface="DejaVu Sans"/>
              <a:cs typeface="DejaVu Sans"/>
            </a:endParaRPr>
          </a:p>
          <a:p>
            <a:pPr marL="12700" marR="5080">
              <a:lnSpc>
                <a:spcPct val="117100"/>
              </a:lnSpc>
              <a:spcBef>
                <a:spcPts val="980"/>
              </a:spcBef>
            </a:pPr>
            <a:r>
              <a:rPr sz="1400" dirty="0">
                <a:latin typeface="DejaVu Sans"/>
                <a:cs typeface="DejaVu Sans"/>
              </a:rPr>
              <a:t>To access web applications through AWS services, every client over the  Internet require a URL or some kind of configuration which should base on a  service name and port number. Therefore a CNAME record is configured to the  A record name of the ELB endpoint. Every listener configured with a protocol  and a port number.</a:t>
            </a:r>
            <a:endParaRPr sz="1400">
              <a:latin typeface="DejaVu Sans"/>
              <a:cs typeface="DejaVu Sans"/>
            </a:endParaRPr>
          </a:p>
          <a:p>
            <a:pPr marL="12700" marR="91440" algn="just">
              <a:lnSpc>
                <a:spcPct val="117500"/>
              </a:lnSpc>
              <a:spcBef>
                <a:spcPts val="985"/>
              </a:spcBef>
            </a:pPr>
            <a:r>
              <a:rPr sz="1400" dirty="0">
                <a:latin typeface="DejaVu Sans"/>
                <a:cs typeface="DejaVu Sans"/>
              </a:rPr>
              <a:t>In Brief a listener checks for connection requests using its configured protocol  and port. And ELB uses the listener rules to route requests to targets. You can  add, modify or delete the rules.</a:t>
            </a:r>
            <a:endParaRPr sz="1400">
              <a:latin typeface="DejaVu Sans"/>
              <a:cs typeface="DejaVu Sans"/>
            </a:endParaRPr>
          </a:p>
        </p:txBody>
      </p:sp>
      <p:sp>
        <p:nvSpPr>
          <p:cNvPr id="4" name="object 4"/>
          <p:cNvSpPr txBox="1"/>
          <p:nvPr/>
        </p:nvSpPr>
        <p:spPr>
          <a:xfrm>
            <a:off x="902004" y="8541257"/>
            <a:ext cx="4928235" cy="1213153"/>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AWS Elastic Load balancing does support to the following protocols:</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Text Transfer Protocol (HTTP)</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Test Transfer Protocol Secure (HTTPS)</a:t>
            </a:r>
            <a:endParaRPr sz="1400">
              <a:latin typeface="DejaVu Sans"/>
              <a:cs typeface="DejaVu Sans"/>
            </a:endParaRPr>
          </a:p>
        </p:txBody>
      </p:sp>
      <p:sp>
        <p:nvSpPr>
          <p:cNvPr id="5" name="object 5"/>
          <p:cNvSpPr/>
          <p:nvPr/>
        </p:nvSpPr>
        <p:spPr>
          <a:xfrm>
            <a:off x="1019175" y="1966594"/>
            <a:ext cx="2256790" cy="2412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161758"/>
            <a:ext cx="2622550" cy="828432"/>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Secure Socket Layer (SSL)</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Transmission Control Protocol (TCP)</a:t>
            </a:r>
            <a:endParaRPr sz="1400">
              <a:latin typeface="DejaVu Sans"/>
              <a:cs typeface="DejaVu Sans"/>
            </a:endParaRPr>
          </a:p>
        </p:txBody>
      </p:sp>
      <p:sp>
        <p:nvSpPr>
          <p:cNvPr id="3" name="object 3"/>
          <p:cNvSpPr txBox="1"/>
          <p:nvPr/>
        </p:nvSpPr>
        <p:spPr>
          <a:xfrm>
            <a:off x="902004" y="4642955"/>
            <a:ext cx="5623560" cy="184736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Idle connection timeout</a:t>
            </a:r>
            <a:endParaRPr sz="1400">
              <a:latin typeface="DejaVu Sans"/>
              <a:cs typeface="DejaVu Sans"/>
            </a:endParaRPr>
          </a:p>
          <a:p>
            <a:pPr marL="12700" marR="5080">
              <a:lnSpc>
                <a:spcPct val="117200"/>
              </a:lnSpc>
              <a:spcBef>
                <a:spcPts val="980"/>
              </a:spcBef>
            </a:pPr>
            <a:r>
              <a:rPr sz="1400" dirty="0">
                <a:latin typeface="DejaVu Sans"/>
                <a:cs typeface="DejaVu Sans"/>
              </a:rPr>
              <a:t>Any request which makes through your web browser or mobile device to the  ELB, the established connection is used for the request and response. The  connection remains open for the possible communication between client and  the ELB. By default, this time in ELB is set for 60 seconds. This time period is  known as the </a:t>
            </a:r>
            <a:r>
              <a:rPr sz="1400" b="1" dirty="0">
                <a:latin typeface="DejaVu Sans"/>
                <a:cs typeface="DejaVu Sans"/>
              </a:rPr>
              <a:t>idle connection timeout</a:t>
            </a:r>
            <a:r>
              <a:rPr sz="1400" dirty="0">
                <a:latin typeface="DejaVu Sans"/>
                <a:cs typeface="DejaVu Sans"/>
              </a:rPr>
              <a:t>.</a:t>
            </a:r>
            <a:endParaRPr sz="1400">
              <a:latin typeface="DejaVu Sans"/>
              <a:cs typeface="DejaVu Sans"/>
            </a:endParaRPr>
          </a:p>
        </p:txBody>
      </p:sp>
      <p:sp>
        <p:nvSpPr>
          <p:cNvPr id="4" name="object 4"/>
          <p:cNvSpPr/>
          <p:nvPr/>
        </p:nvSpPr>
        <p:spPr>
          <a:xfrm>
            <a:off x="914400" y="1935061"/>
            <a:ext cx="6197473" cy="21856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18460" y="6642316"/>
            <a:ext cx="2714625" cy="33525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03908"/>
            <a:ext cx="5603240" cy="1503040"/>
          </a:xfrm>
          <a:prstGeom prst="rect">
            <a:avLst/>
          </a:prstGeom>
        </p:spPr>
        <p:txBody>
          <a:bodyPr vert="horz" wrap="square" lIns="0" tIns="12700" rIns="0" bIns="0" rtlCol="0">
            <a:spAutoFit/>
          </a:bodyPr>
          <a:lstStyle/>
          <a:p>
            <a:pPr marL="12700" marR="5080">
              <a:lnSpc>
                <a:spcPct val="117100"/>
              </a:lnSpc>
              <a:spcBef>
                <a:spcPts val="100"/>
              </a:spcBef>
            </a:pPr>
            <a:r>
              <a:rPr sz="1400" dirty="0">
                <a:latin typeface="DejaVu Sans"/>
                <a:cs typeface="DejaVu Sans"/>
              </a:rPr>
              <a:t>If request does not complete in the specified idle connection timeout period,  the ELB closes the connection, even if the data is being copied or transferred.  So you can change the setting for the connection timeout to make sure that  the running task must be completed. You can find idle timeout in </a:t>
            </a:r>
            <a:r>
              <a:rPr sz="1400" b="1" dirty="0">
                <a:latin typeface="DejaVu Sans"/>
                <a:cs typeface="DejaVu Sans"/>
              </a:rPr>
              <a:t>Attributes  </a:t>
            </a:r>
            <a:r>
              <a:rPr sz="1400" dirty="0">
                <a:latin typeface="DejaVu Sans"/>
                <a:cs typeface="DejaVu Sans"/>
              </a:rPr>
              <a:t>settings under </a:t>
            </a:r>
            <a:r>
              <a:rPr sz="1400" b="1" dirty="0">
                <a:latin typeface="DejaVu Sans"/>
                <a:cs typeface="DejaVu Sans"/>
              </a:rPr>
              <a:t>Description </a:t>
            </a:r>
            <a:r>
              <a:rPr sz="1400" dirty="0">
                <a:latin typeface="DejaVu Sans"/>
                <a:cs typeface="DejaVu Sans"/>
              </a:rPr>
              <a:t>tab of load balancer.</a:t>
            </a:r>
            <a:endParaRPr sz="1400">
              <a:latin typeface="DejaVu Sans"/>
              <a:cs typeface="DejaVu Sans"/>
            </a:endParaRPr>
          </a:p>
        </p:txBody>
      </p:sp>
      <p:sp>
        <p:nvSpPr>
          <p:cNvPr id="3" name="object 3"/>
          <p:cNvSpPr txBox="1"/>
          <p:nvPr/>
        </p:nvSpPr>
        <p:spPr>
          <a:xfrm>
            <a:off x="902004" y="7110958"/>
            <a:ext cx="5690870" cy="1250983"/>
          </a:xfrm>
          <a:prstGeom prst="rect">
            <a:avLst/>
          </a:prstGeom>
        </p:spPr>
        <p:txBody>
          <a:bodyPr vert="horz" wrap="square" lIns="0" tIns="12700" rIns="0" bIns="0" rtlCol="0">
            <a:spAutoFit/>
          </a:bodyPr>
          <a:lstStyle/>
          <a:p>
            <a:pPr marL="12700" marR="5080">
              <a:lnSpc>
                <a:spcPct val="117200"/>
              </a:lnSpc>
              <a:spcBef>
                <a:spcPts val="100"/>
              </a:spcBef>
            </a:pPr>
            <a:r>
              <a:rPr sz="1400" dirty="0">
                <a:latin typeface="DejaVu Sans"/>
                <a:cs typeface="DejaVu Sans"/>
              </a:rPr>
              <a:t>If you configure the ELB listener for HTTP/HTTPS services, you must enable  keep-alive option for Instances. And in order to avoid configuration conflict  between keep-alive time and idle timeout, ensure the keep-alive time must be  greater than idle connection timeout for the ELB.</a:t>
            </a:r>
            <a:endParaRPr sz="1400">
              <a:latin typeface="DejaVu Sans"/>
              <a:cs typeface="DejaVu Sans"/>
            </a:endParaRPr>
          </a:p>
        </p:txBody>
      </p:sp>
      <p:sp>
        <p:nvSpPr>
          <p:cNvPr id="4" name="object 4"/>
          <p:cNvSpPr txBox="1"/>
          <p:nvPr/>
        </p:nvSpPr>
        <p:spPr>
          <a:xfrm>
            <a:off x="902004" y="8651875"/>
            <a:ext cx="5570855" cy="1342612"/>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Cross Zone Load Balancing</a:t>
            </a:r>
            <a:endParaRPr sz="1400">
              <a:latin typeface="DejaVu Sans"/>
              <a:cs typeface="DejaVu Sans"/>
            </a:endParaRPr>
          </a:p>
          <a:p>
            <a:pPr marL="12700" marR="5080" algn="just">
              <a:lnSpc>
                <a:spcPct val="117200"/>
              </a:lnSpc>
              <a:spcBef>
                <a:spcPts val="985"/>
              </a:spcBef>
            </a:pPr>
            <a:r>
              <a:rPr sz="1400" dirty="0">
                <a:latin typeface="DejaVu Sans"/>
                <a:cs typeface="DejaVu Sans"/>
              </a:rPr>
              <a:t>This is the feature of load balancing through which incoming traffic is equally  distributed among the Instances participating in load balancing regardless of  the Availability Zones in which these Instances are located.</a:t>
            </a:r>
            <a:endParaRPr sz="1400">
              <a:latin typeface="DejaVu Sans"/>
              <a:cs typeface="DejaVu Sans"/>
            </a:endParaRPr>
          </a:p>
        </p:txBody>
      </p:sp>
      <p:sp>
        <p:nvSpPr>
          <p:cNvPr id="5" name="object 5"/>
          <p:cNvSpPr/>
          <p:nvPr/>
        </p:nvSpPr>
        <p:spPr>
          <a:xfrm>
            <a:off x="914400" y="3184525"/>
            <a:ext cx="5943600" cy="3686175"/>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683250" y="3213100"/>
            <a:ext cx="1143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4539108"/>
            <a:ext cx="5689600" cy="1594667"/>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Connection Draining</a:t>
            </a:r>
            <a:endParaRPr sz="1400">
              <a:latin typeface="DejaVu Sans"/>
              <a:cs typeface="DejaVu Sans"/>
            </a:endParaRPr>
          </a:p>
          <a:p>
            <a:pPr marL="12700" marR="5080" algn="just">
              <a:lnSpc>
                <a:spcPct val="117400"/>
              </a:lnSpc>
              <a:spcBef>
                <a:spcPts val="980"/>
              </a:spcBef>
            </a:pPr>
            <a:r>
              <a:rPr sz="1400" dirty="0">
                <a:latin typeface="DejaVu Sans"/>
                <a:cs typeface="DejaVu Sans"/>
              </a:rPr>
              <a:t>When the connection draining option is enable, the ELB ensures that requests  to unhealthy or deregistered Instances are stopped, while keeping the existing  communication open. By default connection draining time is 300 seconds, and  can be adjusted between 1 and 3,600 seconds.</a:t>
            </a:r>
            <a:endParaRPr sz="1400">
              <a:latin typeface="DejaVu Sans"/>
              <a:cs typeface="DejaVu Sans"/>
            </a:endParaRPr>
          </a:p>
        </p:txBody>
      </p:sp>
      <p:sp>
        <p:nvSpPr>
          <p:cNvPr id="3" name="object 3"/>
          <p:cNvSpPr txBox="1"/>
          <p:nvPr/>
        </p:nvSpPr>
        <p:spPr>
          <a:xfrm>
            <a:off x="902004" y="6418454"/>
            <a:ext cx="5710555" cy="2135841"/>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Health Checks</a:t>
            </a:r>
            <a:endParaRPr sz="1400">
              <a:latin typeface="DejaVu Sans"/>
              <a:cs typeface="DejaVu Sans"/>
            </a:endParaRPr>
          </a:p>
          <a:p>
            <a:pPr>
              <a:lnSpc>
                <a:spcPct val="100000"/>
              </a:lnSpc>
            </a:pPr>
            <a:endParaRPr sz="1400">
              <a:latin typeface="DejaVu Sans"/>
              <a:cs typeface="DejaVu Sans"/>
            </a:endParaRPr>
          </a:p>
          <a:p>
            <a:pPr>
              <a:lnSpc>
                <a:spcPct val="100000"/>
              </a:lnSpc>
              <a:spcBef>
                <a:spcPts val="35"/>
              </a:spcBef>
            </a:pPr>
            <a:endParaRPr sz="1950">
              <a:latin typeface="DejaVu Sans"/>
              <a:cs typeface="DejaVu Sans"/>
            </a:endParaRPr>
          </a:p>
          <a:p>
            <a:pPr marL="12700" marR="5080" algn="just">
              <a:lnSpc>
                <a:spcPct val="117600"/>
              </a:lnSpc>
              <a:spcBef>
                <a:spcPts val="5"/>
              </a:spcBef>
            </a:pPr>
            <a:r>
              <a:rPr sz="1400" dirty="0">
                <a:latin typeface="DejaVu Sans"/>
                <a:cs typeface="DejaVu Sans"/>
              </a:rPr>
              <a:t>ELB checks the health of Instances taking part in load balancing. If the status of  the Instance is healthy, at the time of health check ELB will report as </a:t>
            </a:r>
            <a:r>
              <a:rPr sz="1400" b="1" i="1" dirty="0">
                <a:latin typeface="Nimbus Sans L"/>
                <a:cs typeface="Nimbus Sans L"/>
              </a:rPr>
              <a:t>InService  </a:t>
            </a:r>
            <a:r>
              <a:rPr sz="1400" dirty="0">
                <a:latin typeface="DejaVu Sans"/>
                <a:cs typeface="DejaVu Sans"/>
              </a:rPr>
              <a:t>or if it is unhealthy, the ELB will report as </a:t>
            </a:r>
            <a:r>
              <a:rPr sz="1400" b="1" i="1" dirty="0">
                <a:latin typeface="Nimbus Sans L"/>
                <a:cs typeface="Nimbus Sans L"/>
              </a:rPr>
              <a:t>OutOfService.</a:t>
            </a:r>
            <a:endParaRPr sz="1400">
              <a:latin typeface="Nimbus Sans L"/>
              <a:cs typeface="Nimbus Sans L"/>
            </a:endParaRPr>
          </a:p>
          <a:p>
            <a:pPr>
              <a:lnSpc>
                <a:spcPct val="100000"/>
              </a:lnSpc>
              <a:spcBef>
                <a:spcPts val="60"/>
              </a:spcBef>
            </a:pPr>
            <a:endParaRPr sz="950">
              <a:latin typeface="Nimbus Sans L"/>
              <a:cs typeface="Nimbus Sans L"/>
            </a:endParaRPr>
          </a:p>
          <a:p>
            <a:pPr marL="12700" algn="just">
              <a:lnSpc>
                <a:spcPct val="100000"/>
              </a:lnSpc>
            </a:pPr>
            <a:r>
              <a:rPr sz="1400" dirty="0">
                <a:latin typeface="DejaVu Sans"/>
                <a:cs typeface="DejaVu Sans"/>
              </a:rPr>
              <a:t>Follow the Health Check configuration setting in below table:</a:t>
            </a:r>
            <a:endParaRPr sz="1400">
              <a:latin typeface="DejaVu Sans"/>
              <a:cs typeface="DejaVu Sans"/>
            </a:endParaRPr>
          </a:p>
        </p:txBody>
      </p:sp>
      <p:graphicFrame>
        <p:nvGraphicFramePr>
          <p:cNvPr id="4" name="object 4"/>
          <p:cNvGraphicFramePr>
            <a:graphicFrameLocks noGrp="1"/>
          </p:cNvGraphicFramePr>
          <p:nvPr/>
        </p:nvGraphicFramePr>
        <p:xfrm>
          <a:off x="864412" y="8444739"/>
          <a:ext cx="5828665" cy="1702561"/>
        </p:xfrm>
        <a:graphic>
          <a:graphicData uri="http://schemas.openxmlformats.org/drawingml/2006/table">
            <a:tbl>
              <a:tblPr firstRow="1" bandRow="1">
                <a:tableStyleId>{2D5ABB26-0587-4C30-8999-92F81FD0307C}</a:tableStyleId>
              </a:tblPr>
              <a:tblGrid>
                <a:gridCol w="2066925"/>
                <a:gridCol w="3761740"/>
              </a:tblGrid>
              <a:tr h="414528">
                <a:tc>
                  <a:txBody>
                    <a:bodyPr/>
                    <a:lstStyle/>
                    <a:p>
                      <a:pPr algn="ctr">
                        <a:lnSpc>
                          <a:spcPct val="100000"/>
                        </a:lnSpc>
                        <a:spcBef>
                          <a:spcPts val="315"/>
                        </a:spcBef>
                      </a:pPr>
                      <a:r>
                        <a:rPr sz="1400" b="1" spc="-220" dirty="0">
                          <a:solidFill>
                            <a:srgbClr val="333333"/>
                          </a:solidFill>
                          <a:latin typeface="DejaVu Sans"/>
                          <a:cs typeface="DejaVu Sans"/>
                        </a:rPr>
                        <a:t>Field</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tc>
                  <a:txBody>
                    <a:bodyPr/>
                    <a:lstStyle/>
                    <a:p>
                      <a:pPr algn="ctr">
                        <a:lnSpc>
                          <a:spcPct val="100000"/>
                        </a:lnSpc>
                        <a:spcBef>
                          <a:spcPts val="315"/>
                        </a:spcBef>
                      </a:pPr>
                      <a:r>
                        <a:rPr sz="1400" b="1" spc="-220" dirty="0">
                          <a:solidFill>
                            <a:srgbClr val="333333"/>
                          </a:solidFill>
                          <a:latin typeface="DejaVu Sans"/>
                          <a:cs typeface="DejaVu Sans"/>
                        </a:rPr>
                        <a:t>Description</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tr>
              <a:tr h="969518">
                <a:tc>
                  <a:txBody>
                    <a:bodyPr/>
                    <a:lstStyle/>
                    <a:p>
                      <a:pPr marL="46990">
                        <a:lnSpc>
                          <a:spcPct val="100000"/>
                        </a:lnSpc>
                        <a:spcBef>
                          <a:spcPts val="325"/>
                        </a:spcBef>
                      </a:pPr>
                      <a:r>
                        <a:rPr sz="1400" spc="-145" dirty="0">
                          <a:solidFill>
                            <a:srgbClr val="444444"/>
                          </a:solidFill>
                          <a:latin typeface="DejaVu Sans"/>
                          <a:cs typeface="DejaVu Sans"/>
                        </a:rPr>
                        <a:t>Ping </a:t>
                      </a:r>
                      <a:r>
                        <a:rPr sz="1400" spc="-114" dirty="0">
                          <a:solidFill>
                            <a:srgbClr val="444444"/>
                          </a:solidFill>
                          <a:latin typeface="DejaVu Sans"/>
                          <a:cs typeface="DejaVu Sans"/>
                        </a:rPr>
                        <a:t>Protocol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54305">
                        <a:lnSpc>
                          <a:spcPct val="101400"/>
                        </a:lnSpc>
                        <a:spcBef>
                          <a:spcPts val="30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protocol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5" dirty="0">
                          <a:solidFill>
                            <a:srgbClr val="444444"/>
                          </a:solidFill>
                          <a:latin typeface="DejaVu Sans"/>
                          <a:cs typeface="DejaVu Sans"/>
                        </a:rPr>
                        <a:t>instance.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60" dirty="0">
                          <a:solidFill>
                            <a:srgbClr val="444444"/>
                          </a:solidFill>
                          <a:latin typeface="DejaVu Sans"/>
                          <a:cs typeface="DejaVu Sans"/>
                        </a:rPr>
                        <a:t>TCP, </a:t>
                      </a:r>
                      <a:r>
                        <a:rPr sz="1400" spc="-150" dirty="0">
                          <a:solidFill>
                            <a:srgbClr val="444444"/>
                          </a:solidFill>
                          <a:latin typeface="DejaVu Sans"/>
                          <a:cs typeface="DejaVu Sans"/>
                        </a:rPr>
                        <a:t>HTTP, </a:t>
                      </a:r>
                      <a:r>
                        <a:rPr sz="1400" spc="-170" dirty="0">
                          <a:solidFill>
                            <a:srgbClr val="444444"/>
                          </a:solidFill>
                          <a:latin typeface="DejaVu Sans"/>
                          <a:cs typeface="DejaVu Sans"/>
                        </a:rPr>
                        <a:t>HTTPS, and</a:t>
                      </a:r>
                      <a:r>
                        <a:rPr sz="1400" spc="-80" dirty="0">
                          <a:solidFill>
                            <a:srgbClr val="444444"/>
                          </a:solidFill>
                          <a:latin typeface="DejaVu Sans"/>
                          <a:cs typeface="DejaVu Sans"/>
                        </a:rPr>
                        <a:t> </a:t>
                      </a:r>
                      <a:r>
                        <a:rPr sz="1400" spc="-229" dirty="0">
                          <a:solidFill>
                            <a:srgbClr val="444444"/>
                          </a:solidFill>
                          <a:latin typeface="DejaVu Sans"/>
                          <a:cs typeface="DejaVu Sans"/>
                        </a:rPr>
                        <a:t>SSL</a:t>
                      </a:r>
                      <a:endParaRPr sz="1400">
                        <a:latin typeface="DejaVu Sans"/>
                        <a:cs typeface="DejaVu Sans"/>
                      </a:endParaRPr>
                    </a:p>
                    <a:p>
                      <a:pPr marL="46990" marR="2113280">
                        <a:lnSpc>
                          <a:spcPct val="101499"/>
                        </a:lnSpc>
                        <a:spcBef>
                          <a:spcPts val="10"/>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a:t>
                      </a:r>
                      <a:r>
                        <a:rPr sz="1400" spc="-180" dirty="0">
                          <a:solidFill>
                            <a:srgbClr val="444444"/>
                          </a:solidFill>
                          <a:latin typeface="DejaVu Sans"/>
                          <a:cs typeface="DejaVu Sans"/>
                        </a:rPr>
                        <a:t> </a:t>
                      </a:r>
                      <a:r>
                        <a:rPr sz="1400" spc="-165" dirty="0">
                          <a:solidFill>
                            <a:srgbClr val="444444"/>
                          </a:solidFill>
                          <a:latin typeface="DejaVu Sans"/>
                          <a:cs typeface="DejaVu Sans"/>
                        </a:rPr>
                        <a:t>HTTP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80" dirty="0">
                          <a:solidFill>
                            <a:srgbClr val="444444"/>
                          </a:solidFill>
                          <a:latin typeface="DejaVu Sans"/>
                          <a:cs typeface="DejaVu Sans"/>
                        </a:rPr>
                        <a:t> TCP</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18515">
                <a:tc>
                  <a:txBody>
                    <a:bodyPr/>
                    <a:lstStyle/>
                    <a:p>
                      <a:pPr marL="46990">
                        <a:lnSpc>
                          <a:spcPct val="100000"/>
                        </a:lnSpc>
                        <a:spcBef>
                          <a:spcPts val="325"/>
                        </a:spcBef>
                      </a:pPr>
                      <a:r>
                        <a:rPr sz="1400" spc="-145" dirty="0">
                          <a:solidFill>
                            <a:srgbClr val="444444"/>
                          </a:solidFill>
                          <a:latin typeface="DejaVu Sans"/>
                          <a:cs typeface="DejaVu Sans"/>
                        </a:rPr>
                        <a:t>Ping </a:t>
                      </a:r>
                      <a:r>
                        <a:rPr sz="1400" spc="-105" dirty="0">
                          <a:solidFill>
                            <a:srgbClr val="444444"/>
                          </a:solidFill>
                          <a:latin typeface="DejaVu Sans"/>
                          <a:cs typeface="DejaVu Sans"/>
                        </a:rPr>
                        <a:t>Port</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a:lnSpc>
                          <a:spcPct val="100000"/>
                        </a:lnSpc>
                        <a:spcBef>
                          <a:spcPts val="32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port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0" dirty="0">
                          <a:solidFill>
                            <a:srgbClr val="444444"/>
                          </a:solidFill>
                          <a:latin typeface="DejaVu Sans"/>
                          <a:cs typeface="DejaVu Sans"/>
                        </a:rPr>
                        <a:t>instance,</a:t>
                      </a:r>
                      <a:r>
                        <a:rPr sz="1400" spc="-185" dirty="0">
                          <a:solidFill>
                            <a:srgbClr val="444444"/>
                          </a:solidFill>
                          <a:latin typeface="DejaVu Sans"/>
                          <a:cs typeface="DejaVu Sans"/>
                        </a:rPr>
                        <a:t> as</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5" name="object 5"/>
          <p:cNvSpPr/>
          <p:nvPr/>
        </p:nvSpPr>
        <p:spPr>
          <a:xfrm>
            <a:off x="1446911" y="1492633"/>
            <a:ext cx="4667250" cy="26765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0508" y="1510807"/>
            <a:ext cx="5821680" cy="7447915"/>
          </a:xfrm>
          <a:custGeom>
            <a:avLst/>
            <a:gdLst/>
            <a:ahLst/>
            <a:cxnLst/>
            <a:rect l="l" t="t" r="r" b="b"/>
            <a:pathLst>
              <a:path w="5821680" h="7447915">
                <a:moveTo>
                  <a:pt x="2060689" y="6267945"/>
                </a:moveTo>
                <a:lnTo>
                  <a:pt x="0" y="6267945"/>
                </a:lnTo>
                <a:lnTo>
                  <a:pt x="0" y="7447521"/>
                </a:lnTo>
                <a:lnTo>
                  <a:pt x="2060689" y="7447521"/>
                </a:lnTo>
                <a:lnTo>
                  <a:pt x="2060689" y="6267945"/>
                </a:lnTo>
                <a:close/>
              </a:path>
              <a:path w="5821680" h="7447915">
                <a:moveTo>
                  <a:pt x="2060689" y="5298376"/>
                </a:moveTo>
                <a:lnTo>
                  <a:pt x="0" y="5298376"/>
                </a:lnTo>
                <a:lnTo>
                  <a:pt x="0" y="6261849"/>
                </a:lnTo>
                <a:lnTo>
                  <a:pt x="2060689" y="6261849"/>
                </a:lnTo>
                <a:lnTo>
                  <a:pt x="2060689" y="5298376"/>
                </a:lnTo>
                <a:close/>
              </a:path>
              <a:path w="5821680" h="7447915">
                <a:moveTo>
                  <a:pt x="2060689" y="4329036"/>
                </a:moveTo>
                <a:lnTo>
                  <a:pt x="0" y="4329036"/>
                </a:lnTo>
                <a:lnTo>
                  <a:pt x="0" y="5290680"/>
                </a:lnTo>
                <a:lnTo>
                  <a:pt x="2060689" y="5290680"/>
                </a:lnTo>
                <a:lnTo>
                  <a:pt x="2060689" y="4329036"/>
                </a:lnTo>
                <a:close/>
              </a:path>
              <a:path w="5821680" h="7447915">
                <a:moveTo>
                  <a:pt x="2060689" y="1838185"/>
                </a:moveTo>
                <a:lnTo>
                  <a:pt x="0" y="1838185"/>
                </a:lnTo>
                <a:lnTo>
                  <a:pt x="0" y="4321416"/>
                </a:lnTo>
                <a:lnTo>
                  <a:pt x="2060689" y="4321416"/>
                </a:lnTo>
                <a:lnTo>
                  <a:pt x="2060689" y="1838185"/>
                </a:lnTo>
                <a:close/>
              </a:path>
              <a:path w="5821680" h="7447915">
                <a:moveTo>
                  <a:pt x="2060689" y="0"/>
                </a:moveTo>
                <a:lnTo>
                  <a:pt x="0" y="0"/>
                </a:lnTo>
                <a:lnTo>
                  <a:pt x="0" y="1832089"/>
                </a:lnTo>
                <a:lnTo>
                  <a:pt x="2060689" y="1832089"/>
                </a:lnTo>
                <a:lnTo>
                  <a:pt x="2060689" y="0"/>
                </a:lnTo>
                <a:close/>
              </a:path>
              <a:path w="5821680" h="7447915">
                <a:moveTo>
                  <a:pt x="5821121" y="6267945"/>
                </a:moveTo>
                <a:lnTo>
                  <a:pt x="2066874" y="6267945"/>
                </a:lnTo>
                <a:lnTo>
                  <a:pt x="2066874" y="7447521"/>
                </a:lnTo>
                <a:lnTo>
                  <a:pt x="5821121" y="7447521"/>
                </a:lnTo>
                <a:lnTo>
                  <a:pt x="5821121" y="6267945"/>
                </a:lnTo>
                <a:close/>
              </a:path>
              <a:path w="5821680" h="7447915">
                <a:moveTo>
                  <a:pt x="5821121" y="5298376"/>
                </a:moveTo>
                <a:lnTo>
                  <a:pt x="2066874" y="5298376"/>
                </a:lnTo>
                <a:lnTo>
                  <a:pt x="2066874" y="6261849"/>
                </a:lnTo>
                <a:lnTo>
                  <a:pt x="5821121" y="6261849"/>
                </a:lnTo>
                <a:lnTo>
                  <a:pt x="5821121" y="5298376"/>
                </a:lnTo>
                <a:close/>
              </a:path>
              <a:path w="5821680" h="7447915">
                <a:moveTo>
                  <a:pt x="5821121" y="4329036"/>
                </a:moveTo>
                <a:lnTo>
                  <a:pt x="2066874" y="4329036"/>
                </a:lnTo>
                <a:lnTo>
                  <a:pt x="2066874" y="5290680"/>
                </a:lnTo>
                <a:lnTo>
                  <a:pt x="5821121" y="5290680"/>
                </a:lnTo>
                <a:lnTo>
                  <a:pt x="5821121" y="4329036"/>
                </a:lnTo>
                <a:close/>
              </a:path>
              <a:path w="5821680" h="7447915">
                <a:moveTo>
                  <a:pt x="5821121" y="1838185"/>
                </a:moveTo>
                <a:lnTo>
                  <a:pt x="2066874" y="1838185"/>
                </a:lnTo>
                <a:lnTo>
                  <a:pt x="2066874" y="4321416"/>
                </a:lnTo>
                <a:lnTo>
                  <a:pt x="5821121" y="4321416"/>
                </a:lnTo>
                <a:lnTo>
                  <a:pt x="5821121" y="1838185"/>
                </a:lnTo>
                <a:close/>
              </a:path>
              <a:path w="5821680" h="7447915">
                <a:moveTo>
                  <a:pt x="5821121" y="0"/>
                </a:moveTo>
                <a:lnTo>
                  <a:pt x="2066874" y="0"/>
                </a:lnTo>
                <a:lnTo>
                  <a:pt x="2066874" y="1832089"/>
                </a:lnTo>
                <a:lnTo>
                  <a:pt x="5821121" y="1832089"/>
                </a:lnTo>
                <a:lnTo>
                  <a:pt x="5821121" y="0"/>
                </a:lnTo>
                <a:close/>
              </a:path>
            </a:pathLst>
          </a:custGeom>
          <a:solidFill>
            <a:srgbClr val="FFFFFF"/>
          </a:solidFill>
        </p:spPr>
        <p:txBody>
          <a:bodyPr wrap="square" lIns="0" tIns="0" rIns="0" bIns="0" rtlCol="0"/>
          <a:lstStyle/>
          <a:p>
            <a:endParaRPr/>
          </a:p>
        </p:txBody>
      </p:sp>
      <p:graphicFrame>
        <p:nvGraphicFramePr>
          <p:cNvPr id="3" name="object 3"/>
          <p:cNvGraphicFramePr>
            <a:graphicFrameLocks noGrp="1"/>
          </p:cNvGraphicFramePr>
          <p:nvPr/>
        </p:nvGraphicFramePr>
        <p:xfrm>
          <a:off x="864412" y="1504698"/>
          <a:ext cx="5828665" cy="8642602"/>
        </p:xfrm>
        <a:graphic>
          <a:graphicData uri="http://schemas.openxmlformats.org/drawingml/2006/table">
            <a:tbl>
              <a:tblPr firstRow="1" bandRow="1">
                <a:tableStyleId>{2D5ABB26-0587-4C30-8999-92F81FD0307C}</a:tableStyleId>
              </a:tblPr>
              <a:tblGrid>
                <a:gridCol w="2066925"/>
                <a:gridCol w="3761740"/>
              </a:tblGrid>
              <a:tr h="1838198">
                <a:tc>
                  <a:txBody>
                    <a:bodyPr/>
                    <a:lstStyle/>
                    <a:p>
                      <a:pPr>
                        <a:lnSpc>
                          <a:spcPct val="100000"/>
                        </a:lnSpc>
                      </a:pPr>
                      <a:endParaRPr sz="1400">
                        <a:latin typeface="DejaVu Serif"/>
                        <a:cs typeface="DejaVu Serif"/>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76860">
                        <a:lnSpc>
                          <a:spcPct val="101899"/>
                        </a:lnSpc>
                        <a:spcBef>
                          <a:spcPts val="295"/>
                        </a:spcBef>
                      </a:pPr>
                      <a:r>
                        <a:rPr sz="1400" spc="-190" dirty="0">
                          <a:solidFill>
                            <a:srgbClr val="444444"/>
                          </a:solidFill>
                          <a:latin typeface="DejaVu Sans"/>
                          <a:cs typeface="DejaVu Sans"/>
                        </a:rPr>
                        <a:t>a </a:t>
                      </a:r>
                      <a:r>
                        <a:rPr sz="1400" spc="-114" dirty="0">
                          <a:solidFill>
                            <a:srgbClr val="444444"/>
                          </a:solidFill>
                          <a:latin typeface="DejaVu Sans"/>
                          <a:cs typeface="DejaVu Sans"/>
                        </a:rPr>
                        <a:t>protocol:port </a:t>
                      </a:r>
                      <a:r>
                        <a:rPr sz="1400" spc="-120" dirty="0">
                          <a:solidFill>
                            <a:srgbClr val="444444"/>
                          </a:solidFill>
                          <a:latin typeface="DejaVu Sans"/>
                          <a:cs typeface="DejaVu Sans"/>
                        </a:rPr>
                        <a:t>pair.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14" dirty="0">
                          <a:solidFill>
                            <a:srgbClr val="444444"/>
                          </a:solidFill>
                          <a:latin typeface="DejaVu Sans"/>
                          <a:cs typeface="DejaVu Sans"/>
                        </a:rPr>
                        <a:t>fails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35" dirty="0">
                          <a:solidFill>
                            <a:srgbClr val="444444"/>
                          </a:solidFill>
                          <a:latin typeface="DejaVu Sans"/>
                          <a:cs typeface="DejaVu Sans"/>
                        </a:rPr>
                        <a:t>at the specified </a:t>
                      </a:r>
                      <a:r>
                        <a:rPr sz="1400" spc="-114" dirty="0">
                          <a:solidFill>
                            <a:srgbClr val="444444"/>
                          </a:solidFill>
                          <a:latin typeface="DejaVu Sans"/>
                          <a:cs typeface="DejaVu Sans"/>
                        </a:rPr>
                        <a:t>port  within </a:t>
                      </a:r>
                      <a:r>
                        <a:rPr sz="1400" spc="-135" dirty="0">
                          <a:solidFill>
                            <a:srgbClr val="444444"/>
                          </a:solidFill>
                          <a:latin typeface="DejaVu Sans"/>
                          <a:cs typeface="DejaVu Sans"/>
                        </a:rPr>
                        <a:t>the </a:t>
                      </a:r>
                      <a:r>
                        <a:rPr sz="1400" spc="-140" dirty="0">
                          <a:solidFill>
                            <a:srgbClr val="444444"/>
                          </a:solidFill>
                          <a:latin typeface="DejaVu Sans"/>
                          <a:cs typeface="DejaVu Sans"/>
                        </a:rPr>
                        <a:t>configured </a:t>
                      </a:r>
                      <a:r>
                        <a:rPr sz="1400" spc="-155"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a:t>
                      </a:r>
                      <a:r>
                        <a:rPr sz="1400" spc="-135" dirty="0">
                          <a:solidFill>
                            <a:srgbClr val="444444"/>
                          </a:solidFill>
                          <a:latin typeface="DejaVu Sans"/>
                          <a:cs typeface="DejaVu Sans"/>
                        </a:rPr>
                        <a:t> </a:t>
                      </a:r>
                      <a:r>
                        <a:rPr sz="1400" spc="-145" dirty="0">
                          <a:solidFill>
                            <a:srgbClr val="444444"/>
                          </a:solidFill>
                          <a:latin typeface="DejaVu Sans"/>
                          <a:cs typeface="DejaVu Sans"/>
                        </a:rPr>
                        <a:t>unhealthy.</a:t>
                      </a:r>
                      <a:endParaRPr sz="1400">
                        <a:latin typeface="DejaVu Sans"/>
                        <a:cs typeface="DejaVu Sans"/>
                      </a:endParaRPr>
                    </a:p>
                    <a:p>
                      <a:pPr marL="46990" marR="675640">
                        <a:lnSpc>
                          <a:spcPct val="101400"/>
                        </a:lnSpc>
                      </a:pPr>
                      <a:r>
                        <a:rPr sz="1400" spc="-145" dirty="0">
                          <a:solidFill>
                            <a:srgbClr val="444444"/>
                          </a:solidFill>
                          <a:latin typeface="DejaVu Sans"/>
                          <a:cs typeface="DejaVu Sans"/>
                        </a:rPr>
                        <a:t>Ping </a:t>
                      </a:r>
                      <a:r>
                        <a:rPr sz="1400" spc="-120" dirty="0">
                          <a:solidFill>
                            <a:srgbClr val="444444"/>
                          </a:solidFill>
                          <a:latin typeface="DejaVu Sans"/>
                          <a:cs typeface="DejaVu Sans"/>
                        </a:rPr>
                        <a:t>protocols: </a:t>
                      </a:r>
                      <a:r>
                        <a:rPr sz="1400" spc="-160" dirty="0">
                          <a:solidFill>
                            <a:srgbClr val="444444"/>
                          </a:solidFill>
                          <a:latin typeface="DejaVu Sans"/>
                          <a:cs typeface="DejaVu Sans"/>
                        </a:rPr>
                        <a:t>TCP, </a:t>
                      </a:r>
                      <a:r>
                        <a:rPr sz="1400" spc="-155" dirty="0">
                          <a:solidFill>
                            <a:srgbClr val="444444"/>
                          </a:solidFill>
                          <a:latin typeface="DejaVu Sans"/>
                          <a:cs typeface="DejaVu Sans"/>
                        </a:rPr>
                        <a:t>HTTP, </a:t>
                      </a:r>
                      <a:r>
                        <a:rPr sz="1400" spc="-170" dirty="0">
                          <a:solidFill>
                            <a:srgbClr val="444444"/>
                          </a:solidFill>
                          <a:latin typeface="DejaVu Sans"/>
                          <a:cs typeface="DejaVu Sans"/>
                        </a:rPr>
                        <a:t>HTTPS, and </a:t>
                      </a:r>
                      <a:r>
                        <a:rPr sz="1400" spc="-229" dirty="0">
                          <a:solidFill>
                            <a:srgbClr val="444444"/>
                          </a:solidFill>
                          <a:latin typeface="DejaVu Sans"/>
                          <a:cs typeface="DejaVu Sans"/>
                        </a:rPr>
                        <a:t>SSL  </a:t>
                      </a:r>
                      <a:r>
                        <a:rPr sz="1400" spc="-145" dirty="0">
                          <a:solidFill>
                            <a:srgbClr val="444444"/>
                          </a:solidFill>
                          <a:latin typeface="DejaVu Sans"/>
                          <a:cs typeface="DejaVu Sans"/>
                        </a:rPr>
                        <a:t>Ping </a:t>
                      </a:r>
                      <a:r>
                        <a:rPr sz="1400" spc="-114" dirty="0">
                          <a:solidFill>
                            <a:srgbClr val="444444"/>
                          </a:solidFill>
                          <a:latin typeface="DejaVu Sans"/>
                          <a:cs typeface="DejaVu Sans"/>
                        </a:rPr>
                        <a:t>port </a:t>
                      </a:r>
                      <a:r>
                        <a:rPr sz="1400" spc="-155" dirty="0">
                          <a:solidFill>
                            <a:srgbClr val="444444"/>
                          </a:solidFill>
                          <a:latin typeface="DejaVu Sans"/>
                          <a:cs typeface="DejaVu Sans"/>
                        </a:rPr>
                        <a:t>range: </a:t>
                      </a:r>
                      <a:r>
                        <a:rPr sz="1400" spc="-180" dirty="0">
                          <a:solidFill>
                            <a:srgbClr val="444444"/>
                          </a:solidFill>
                          <a:latin typeface="DejaVu Sans"/>
                          <a:cs typeface="DejaVu Sans"/>
                        </a:rPr>
                        <a:t>1 </a:t>
                      </a:r>
                      <a:r>
                        <a:rPr sz="1400" spc="-100" dirty="0">
                          <a:solidFill>
                            <a:srgbClr val="444444"/>
                          </a:solidFill>
                          <a:latin typeface="DejaVu Sans"/>
                          <a:cs typeface="DejaVu Sans"/>
                        </a:rPr>
                        <a:t>to</a:t>
                      </a:r>
                      <a:r>
                        <a:rPr sz="1400" spc="-85" dirty="0">
                          <a:solidFill>
                            <a:srgbClr val="444444"/>
                          </a:solidFill>
                          <a:latin typeface="DejaVu Sans"/>
                          <a:cs typeface="DejaVu Sans"/>
                        </a:rPr>
                        <a:t> </a:t>
                      </a:r>
                      <a:r>
                        <a:rPr sz="1400" spc="-185" dirty="0">
                          <a:solidFill>
                            <a:srgbClr val="444444"/>
                          </a:solidFill>
                          <a:latin typeface="DejaVu Sans"/>
                          <a:cs typeface="DejaVu Sans"/>
                        </a:rPr>
                        <a:t>65535</a:t>
                      </a:r>
                      <a:endParaRPr sz="1400">
                        <a:latin typeface="DejaVu Sans"/>
                        <a:cs typeface="DejaVu Sans"/>
                      </a:endParaRPr>
                    </a:p>
                    <a:p>
                      <a:pPr marL="46990" marR="1885314">
                        <a:lnSpc>
                          <a:spcPct val="101400"/>
                        </a:lnSpc>
                        <a:spcBef>
                          <a:spcPts val="15"/>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 </a:t>
                      </a:r>
                      <a:r>
                        <a:rPr sz="1400" spc="-165" dirty="0">
                          <a:solidFill>
                            <a:srgbClr val="444444"/>
                          </a:solidFill>
                          <a:latin typeface="DejaVu Sans"/>
                          <a:cs typeface="DejaVu Sans"/>
                        </a:rPr>
                        <a:t>HTTP:80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75" dirty="0">
                          <a:solidFill>
                            <a:srgbClr val="444444"/>
                          </a:solidFill>
                          <a:latin typeface="DejaVu Sans"/>
                          <a:cs typeface="DejaVu Sans"/>
                        </a:rPr>
                        <a:t> </a:t>
                      </a:r>
                      <a:r>
                        <a:rPr sz="1400" spc="-170" dirty="0">
                          <a:solidFill>
                            <a:srgbClr val="444444"/>
                          </a:solidFill>
                          <a:latin typeface="DejaVu Sans"/>
                          <a:cs typeface="DejaVu Sans"/>
                        </a:rPr>
                        <a:t>TCP:80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489327">
                <a:tc>
                  <a:txBody>
                    <a:bodyPr/>
                    <a:lstStyle/>
                    <a:p>
                      <a:pPr marL="46990">
                        <a:lnSpc>
                          <a:spcPct val="100000"/>
                        </a:lnSpc>
                        <a:spcBef>
                          <a:spcPts val="325"/>
                        </a:spcBef>
                      </a:pPr>
                      <a:r>
                        <a:rPr sz="1400" spc="-145" dirty="0">
                          <a:solidFill>
                            <a:srgbClr val="444444"/>
                          </a:solidFill>
                          <a:latin typeface="DejaVu Sans"/>
                          <a:cs typeface="DejaVu Sans"/>
                        </a:rPr>
                        <a:t>Ping </a:t>
                      </a:r>
                      <a:r>
                        <a:rPr sz="1400" spc="-140" dirty="0">
                          <a:solidFill>
                            <a:srgbClr val="444444"/>
                          </a:solidFill>
                          <a:latin typeface="DejaVu Sans"/>
                          <a:cs typeface="DejaVu Sans"/>
                        </a:rPr>
                        <a:t>Path</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09855">
                        <a:lnSpc>
                          <a:spcPct val="101800"/>
                        </a:lnSpc>
                        <a:spcBef>
                          <a:spcPts val="295"/>
                        </a:spcBef>
                      </a:pPr>
                      <a:r>
                        <a:rPr sz="1400" spc="-165" dirty="0">
                          <a:solidFill>
                            <a:srgbClr val="444444"/>
                          </a:solidFill>
                          <a:latin typeface="DejaVu Sans"/>
                          <a:cs typeface="DejaVu Sans"/>
                        </a:rPr>
                        <a:t>The </a:t>
                      </a:r>
                      <a:r>
                        <a:rPr sz="1400" spc="-130" dirty="0">
                          <a:solidFill>
                            <a:srgbClr val="444444"/>
                          </a:solidFill>
                          <a:latin typeface="DejaVu Sans"/>
                          <a:cs typeface="DejaVu Sans"/>
                        </a:rPr>
                        <a:t>destination </a:t>
                      </a:r>
                      <a:r>
                        <a:rPr sz="1400" spc="-90" dirty="0">
                          <a:solidFill>
                            <a:srgbClr val="444444"/>
                          </a:solidFill>
                          <a:latin typeface="DejaVu Sans"/>
                          <a:cs typeface="DejaVu Sans"/>
                        </a:rPr>
                        <a:t>for </a:t>
                      </a:r>
                      <a:r>
                        <a:rPr sz="1400" spc="-140" dirty="0">
                          <a:solidFill>
                            <a:srgbClr val="444444"/>
                          </a:solidFill>
                          <a:latin typeface="DejaVu Sans"/>
                          <a:cs typeface="DejaVu Sans"/>
                        </a:rPr>
                        <a:t>the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40" dirty="0">
                          <a:solidFill>
                            <a:srgbClr val="444444"/>
                          </a:solidFill>
                          <a:latin typeface="DejaVu Sans"/>
                          <a:cs typeface="DejaVu Sans"/>
                        </a:rPr>
                        <a:t>request.  </a:t>
                      </a:r>
                      <a:r>
                        <a:rPr sz="1400" spc="-150" dirty="0">
                          <a:solidFill>
                            <a:srgbClr val="444444"/>
                          </a:solidFill>
                          <a:latin typeface="DejaVu Sans"/>
                          <a:cs typeface="DejaVu Sans"/>
                        </a:rPr>
                        <a:t>An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95" dirty="0">
                          <a:solidFill>
                            <a:srgbClr val="444444"/>
                          </a:solidFill>
                          <a:latin typeface="DejaVu Sans"/>
                          <a:cs typeface="DejaVu Sans"/>
                        </a:rPr>
                        <a:t>GET </a:t>
                      </a:r>
                      <a:r>
                        <a:rPr sz="1400" spc="-145" dirty="0">
                          <a:solidFill>
                            <a:srgbClr val="444444"/>
                          </a:solidFill>
                          <a:latin typeface="DejaVu Sans"/>
                          <a:cs typeface="DejaVu Sans"/>
                        </a:rPr>
                        <a:t>request </a:t>
                      </a:r>
                      <a:r>
                        <a:rPr sz="1400" spc="-125" dirty="0">
                          <a:solidFill>
                            <a:srgbClr val="444444"/>
                          </a:solidFill>
                          <a:latin typeface="DejaVu Sans"/>
                          <a:cs typeface="DejaVu Sans"/>
                        </a:rPr>
                        <a:t>is </a:t>
                      </a:r>
                      <a:r>
                        <a:rPr sz="1400" spc="-155" dirty="0">
                          <a:solidFill>
                            <a:srgbClr val="444444"/>
                          </a:solidFill>
                          <a:latin typeface="DejaVu Sans"/>
                          <a:cs typeface="DejaVu Sans"/>
                        </a:rPr>
                        <a:t>issued </a:t>
                      </a:r>
                      <a:r>
                        <a:rPr sz="1400" spc="-100" dirty="0">
                          <a:solidFill>
                            <a:srgbClr val="444444"/>
                          </a:solidFill>
                          <a:latin typeface="DejaVu Sans"/>
                          <a:cs typeface="DejaVu Sans"/>
                        </a:rPr>
                        <a:t>to </a:t>
                      </a:r>
                      <a:r>
                        <a:rPr sz="1400" spc="-140" dirty="0">
                          <a:solidFill>
                            <a:srgbClr val="444444"/>
                          </a:solidFill>
                          <a:latin typeface="DejaVu Sans"/>
                          <a:cs typeface="DejaVu Sans"/>
                        </a:rPr>
                        <a:t>the  </a:t>
                      </a:r>
                      <a:r>
                        <a:rPr sz="1400" spc="-150" dirty="0">
                          <a:solidFill>
                            <a:srgbClr val="444444"/>
                          </a:solidFill>
                          <a:latin typeface="DejaVu Sans"/>
                          <a:cs typeface="DejaVu Sans"/>
                        </a:rPr>
                        <a:t>instance </a:t>
                      </a:r>
                      <a:r>
                        <a:rPr sz="1400" spc="-140" dirty="0">
                          <a:solidFill>
                            <a:srgbClr val="444444"/>
                          </a:solidFill>
                          <a:latin typeface="DejaVu Sans"/>
                          <a:cs typeface="DejaVu Sans"/>
                        </a:rPr>
                        <a:t>on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14" dirty="0">
                          <a:solidFill>
                            <a:srgbClr val="444444"/>
                          </a:solidFill>
                          <a:latin typeface="DejaVu Sans"/>
                          <a:cs typeface="DejaVu Sans"/>
                        </a:rPr>
                        <a:t>port </a:t>
                      </a:r>
                      <a:r>
                        <a:rPr sz="1400" spc="-170" dirty="0">
                          <a:solidFill>
                            <a:srgbClr val="444444"/>
                          </a:solidFill>
                          <a:latin typeface="DejaVu Sans"/>
                          <a:cs typeface="DejaVu Sans"/>
                        </a:rPr>
                        <a:t>and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35" dirty="0">
                          <a:solidFill>
                            <a:srgbClr val="444444"/>
                          </a:solidFill>
                          <a:latin typeface="DejaVu Sans"/>
                          <a:cs typeface="DejaVu Sans"/>
                        </a:rPr>
                        <a:t>path.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55" dirty="0">
                          <a:solidFill>
                            <a:srgbClr val="444444"/>
                          </a:solidFill>
                          <a:latin typeface="DejaVu Sans"/>
                          <a:cs typeface="DejaVu Sans"/>
                        </a:rPr>
                        <a:t>receives </a:t>
                      </a:r>
                      <a:r>
                        <a:rPr sz="1400" spc="-185" dirty="0">
                          <a:solidFill>
                            <a:srgbClr val="444444"/>
                          </a:solidFill>
                          <a:latin typeface="DejaVu Sans"/>
                          <a:cs typeface="DejaVu Sans"/>
                        </a:rPr>
                        <a:t>any </a:t>
                      </a:r>
                      <a:r>
                        <a:rPr sz="1400" spc="-150" dirty="0">
                          <a:solidFill>
                            <a:srgbClr val="444444"/>
                          </a:solidFill>
                          <a:latin typeface="DejaVu Sans"/>
                          <a:cs typeface="DejaVu Sans"/>
                        </a:rPr>
                        <a:t>response </a:t>
                      </a:r>
                      <a:r>
                        <a:rPr sz="1400" spc="-125" dirty="0">
                          <a:solidFill>
                            <a:srgbClr val="444444"/>
                          </a:solidFill>
                          <a:latin typeface="DejaVu Sans"/>
                          <a:cs typeface="DejaVu Sans"/>
                        </a:rPr>
                        <a:t>other </a:t>
                      </a:r>
                      <a:r>
                        <a:rPr sz="1400" spc="-150" dirty="0">
                          <a:solidFill>
                            <a:srgbClr val="444444"/>
                          </a:solidFill>
                          <a:latin typeface="DejaVu Sans"/>
                          <a:cs typeface="DejaVu Sans"/>
                        </a:rPr>
                        <a:t>than  </a:t>
                      </a:r>
                      <a:r>
                        <a:rPr sz="1400" spc="-160" dirty="0">
                          <a:solidFill>
                            <a:srgbClr val="444444"/>
                          </a:solidFill>
                          <a:latin typeface="DejaVu Sans"/>
                          <a:cs typeface="DejaVu Sans"/>
                        </a:rPr>
                        <a:t>"200 </a:t>
                      </a:r>
                      <a:r>
                        <a:rPr sz="1400" spc="-155" dirty="0">
                          <a:solidFill>
                            <a:srgbClr val="444444"/>
                          </a:solidFill>
                          <a:latin typeface="DejaVu Sans"/>
                          <a:cs typeface="DejaVu Sans"/>
                        </a:rPr>
                        <a:t>OK" </a:t>
                      </a:r>
                      <a:r>
                        <a:rPr sz="1400" spc="-110" dirty="0">
                          <a:solidFill>
                            <a:srgbClr val="444444"/>
                          </a:solidFill>
                          <a:latin typeface="DejaVu Sans"/>
                          <a:cs typeface="DejaVu Sans"/>
                        </a:rPr>
                        <a:t>within </a:t>
                      </a:r>
                      <a:r>
                        <a:rPr sz="1400" spc="-135" dirty="0">
                          <a:solidFill>
                            <a:srgbClr val="444444"/>
                          </a:solidFill>
                          <a:latin typeface="DejaVu Sans"/>
                          <a:cs typeface="DejaVu Sans"/>
                        </a:rPr>
                        <a:t>the </a:t>
                      </a:r>
                      <a:r>
                        <a:rPr sz="1400" spc="-150"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 unhealthy.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55" dirty="0">
                          <a:solidFill>
                            <a:srgbClr val="444444"/>
                          </a:solidFill>
                          <a:latin typeface="DejaVu Sans"/>
                          <a:cs typeface="DejaVu Sans"/>
                        </a:rPr>
                        <a:t>response  </a:t>
                      </a:r>
                      <a:r>
                        <a:rPr sz="1400" spc="-145" dirty="0">
                          <a:solidFill>
                            <a:srgbClr val="444444"/>
                          </a:solidFill>
                          <a:latin typeface="DejaVu Sans"/>
                          <a:cs typeface="DejaVu Sans"/>
                        </a:rPr>
                        <a:t>includes </a:t>
                      </a:r>
                      <a:r>
                        <a:rPr sz="1400" spc="-190" dirty="0">
                          <a:solidFill>
                            <a:srgbClr val="444444"/>
                          </a:solidFill>
                          <a:latin typeface="DejaVu Sans"/>
                          <a:cs typeface="DejaVu Sans"/>
                        </a:rPr>
                        <a:t>a </a:t>
                      </a:r>
                      <a:r>
                        <a:rPr sz="1400" spc="-150" dirty="0">
                          <a:solidFill>
                            <a:srgbClr val="444444"/>
                          </a:solidFill>
                          <a:latin typeface="DejaVu Sans"/>
                          <a:cs typeface="DejaVu Sans"/>
                        </a:rPr>
                        <a:t>body, </a:t>
                      </a:r>
                      <a:r>
                        <a:rPr sz="1400" spc="-140" dirty="0">
                          <a:solidFill>
                            <a:srgbClr val="444444"/>
                          </a:solidFill>
                          <a:latin typeface="DejaVu Sans"/>
                          <a:cs typeface="DejaVu Sans"/>
                        </a:rPr>
                        <a:t>your </a:t>
                      </a:r>
                      <a:r>
                        <a:rPr sz="1400" spc="-130" dirty="0">
                          <a:solidFill>
                            <a:srgbClr val="444444"/>
                          </a:solidFill>
                          <a:latin typeface="DejaVu Sans"/>
                          <a:cs typeface="DejaVu Sans"/>
                        </a:rPr>
                        <a:t>application </a:t>
                      </a:r>
                      <a:r>
                        <a:rPr sz="1400" spc="-170" dirty="0">
                          <a:solidFill>
                            <a:srgbClr val="444444"/>
                          </a:solidFill>
                          <a:latin typeface="DejaVu Sans"/>
                          <a:cs typeface="DejaVu Sans"/>
                        </a:rPr>
                        <a:t>must </a:t>
                      </a:r>
                      <a:r>
                        <a:rPr sz="1400" spc="-120" dirty="0">
                          <a:solidFill>
                            <a:srgbClr val="444444"/>
                          </a:solidFill>
                          <a:latin typeface="DejaVu Sans"/>
                          <a:cs typeface="DejaVu Sans"/>
                        </a:rPr>
                        <a:t>either</a:t>
                      </a:r>
                      <a:r>
                        <a:rPr sz="1400" spc="-10" dirty="0">
                          <a:solidFill>
                            <a:srgbClr val="444444"/>
                          </a:solidFill>
                          <a:latin typeface="DejaVu Sans"/>
                          <a:cs typeface="DejaVu Sans"/>
                        </a:rPr>
                        <a:t> </a:t>
                      </a:r>
                      <a:r>
                        <a:rPr sz="1400" spc="-150" dirty="0">
                          <a:solidFill>
                            <a:srgbClr val="444444"/>
                          </a:solidFill>
                          <a:latin typeface="DejaVu Sans"/>
                          <a:cs typeface="DejaVu Sans"/>
                        </a:rPr>
                        <a:t>set</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the </a:t>
                      </a:r>
                      <a:r>
                        <a:rPr sz="1400" spc="-150" dirty="0">
                          <a:solidFill>
                            <a:srgbClr val="444444"/>
                          </a:solidFill>
                          <a:latin typeface="DejaVu Sans"/>
                          <a:cs typeface="DejaVu Sans"/>
                        </a:rPr>
                        <a:t>Content-Length </a:t>
                      </a:r>
                      <a:r>
                        <a:rPr sz="1400" spc="-155" dirty="0">
                          <a:solidFill>
                            <a:srgbClr val="444444"/>
                          </a:solidFill>
                          <a:latin typeface="DejaVu Sans"/>
                          <a:cs typeface="DejaVu Sans"/>
                        </a:rPr>
                        <a:t>header </a:t>
                      </a:r>
                      <a:r>
                        <a:rPr sz="1400" spc="-100" dirty="0">
                          <a:solidFill>
                            <a:srgbClr val="444444"/>
                          </a:solidFill>
                          <a:latin typeface="DejaVu Sans"/>
                          <a:cs typeface="DejaVu Sans"/>
                        </a:rPr>
                        <a:t>to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greater</a:t>
                      </a:r>
                      <a:r>
                        <a:rPr sz="1400" spc="-55" dirty="0">
                          <a:solidFill>
                            <a:srgbClr val="444444"/>
                          </a:solidFill>
                          <a:latin typeface="DejaVu Sans"/>
                          <a:cs typeface="DejaVu Sans"/>
                        </a:rPr>
                        <a:t> </a:t>
                      </a:r>
                      <a:r>
                        <a:rPr sz="1400" spc="-145" dirty="0">
                          <a:solidFill>
                            <a:srgbClr val="444444"/>
                          </a:solidFill>
                          <a:latin typeface="DejaVu Sans"/>
                          <a:cs typeface="DejaVu Sans"/>
                        </a:rPr>
                        <a:t>than</a:t>
                      </a:r>
                      <a:endParaRPr sz="1400">
                        <a:latin typeface="DejaVu Sans"/>
                        <a:cs typeface="DejaVu Sans"/>
                      </a:endParaRPr>
                    </a:p>
                    <a:p>
                      <a:pPr marL="46990" marR="59690">
                        <a:lnSpc>
                          <a:spcPct val="101400"/>
                        </a:lnSpc>
                        <a:spcBef>
                          <a:spcPts val="15"/>
                        </a:spcBef>
                      </a:pPr>
                      <a:r>
                        <a:rPr sz="1400" spc="-105" dirty="0">
                          <a:solidFill>
                            <a:srgbClr val="444444"/>
                          </a:solidFill>
                          <a:latin typeface="DejaVu Sans"/>
                          <a:cs typeface="DejaVu Sans"/>
                        </a:rPr>
                        <a:t>or </a:t>
                      </a:r>
                      <a:r>
                        <a:rPr sz="1400" spc="-150" dirty="0">
                          <a:solidFill>
                            <a:srgbClr val="444444"/>
                          </a:solidFill>
                          <a:latin typeface="DejaVu Sans"/>
                          <a:cs typeface="DejaVu Sans"/>
                        </a:rPr>
                        <a:t>equal </a:t>
                      </a:r>
                      <a:r>
                        <a:rPr sz="1400" spc="-100" dirty="0">
                          <a:solidFill>
                            <a:srgbClr val="444444"/>
                          </a:solidFill>
                          <a:latin typeface="DejaVu Sans"/>
                          <a:cs typeface="DejaVu Sans"/>
                        </a:rPr>
                        <a:t>to </a:t>
                      </a:r>
                      <a:r>
                        <a:rPr sz="1400" spc="-130" dirty="0">
                          <a:solidFill>
                            <a:srgbClr val="444444"/>
                          </a:solidFill>
                          <a:latin typeface="DejaVu Sans"/>
                          <a:cs typeface="DejaVu Sans"/>
                        </a:rPr>
                        <a:t>zero, </a:t>
                      </a:r>
                      <a:r>
                        <a:rPr sz="1400" spc="-105" dirty="0">
                          <a:solidFill>
                            <a:srgbClr val="444444"/>
                          </a:solidFill>
                          <a:latin typeface="DejaVu Sans"/>
                          <a:cs typeface="DejaVu Sans"/>
                        </a:rPr>
                        <a:t>or </a:t>
                      </a:r>
                      <a:r>
                        <a:rPr sz="1400" spc="-150" dirty="0">
                          <a:solidFill>
                            <a:srgbClr val="444444"/>
                          </a:solidFill>
                          <a:latin typeface="DejaVu Sans"/>
                          <a:cs typeface="DejaVu Sans"/>
                        </a:rPr>
                        <a:t>specify Transfer-Encoding </a:t>
                      </a:r>
                      <a:r>
                        <a:rPr sz="1400" spc="-110" dirty="0">
                          <a:solidFill>
                            <a:srgbClr val="444444"/>
                          </a:solidFill>
                          <a:latin typeface="DejaVu Sans"/>
                          <a:cs typeface="DejaVu Sans"/>
                        </a:rPr>
                        <a:t>with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set </a:t>
                      </a:r>
                      <a:r>
                        <a:rPr sz="1400" spc="-100" dirty="0">
                          <a:solidFill>
                            <a:srgbClr val="444444"/>
                          </a:solidFill>
                          <a:latin typeface="DejaVu Sans"/>
                          <a:cs typeface="DejaVu Sans"/>
                        </a:rPr>
                        <a:t>to</a:t>
                      </a:r>
                      <a:r>
                        <a:rPr sz="1400" spc="-60" dirty="0">
                          <a:solidFill>
                            <a:srgbClr val="444444"/>
                          </a:solidFill>
                          <a:latin typeface="DejaVu Sans"/>
                          <a:cs typeface="DejaVu Sans"/>
                        </a:rPr>
                        <a:t> </a:t>
                      </a:r>
                      <a:r>
                        <a:rPr sz="1400" spc="-140" dirty="0">
                          <a:solidFill>
                            <a:srgbClr val="444444"/>
                          </a:solidFill>
                          <a:latin typeface="DejaVu Sans"/>
                          <a:cs typeface="DejaVu Sans"/>
                        </a:rPr>
                        <a:t>'chunked'.</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25" dirty="0">
                          <a:solidFill>
                            <a:srgbClr val="444444"/>
                          </a:solidFill>
                          <a:latin typeface="DejaVu Sans"/>
                          <a:cs typeface="DejaVu Sans"/>
                        </a:rPr>
                        <a:t>/index.html</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970787">
                <a:tc>
                  <a:txBody>
                    <a:bodyPr/>
                    <a:lstStyle/>
                    <a:p>
                      <a:pPr marL="46990">
                        <a:lnSpc>
                          <a:spcPct val="100000"/>
                        </a:lnSpc>
                        <a:spcBef>
                          <a:spcPts val="340"/>
                        </a:spcBef>
                      </a:pPr>
                      <a:r>
                        <a:rPr sz="1400" spc="-170" dirty="0">
                          <a:solidFill>
                            <a:srgbClr val="444444"/>
                          </a:solidFill>
                          <a:latin typeface="DejaVu Sans"/>
                          <a:cs typeface="DejaVu Sans"/>
                        </a:rPr>
                        <a:t>Response</a:t>
                      </a:r>
                      <a:r>
                        <a:rPr sz="1400" spc="-145" dirty="0">
                          <a:solidFill>
                            <a:srgbClr val="444444"/>
                          </a:solidFill>
                          <a:latin typeface="DejaVu Sans"/>
                          <a:cs typeface="DejaVu Sans"/>
                        </a:rPr>
                        <a:t> Timeout</a:t>
                      </a:r>
                      <a:endParaRPr sz="1400">
                        <a:latin typeface="DejaVu Sans"/>
                        <a:cs typeface="DejaVu Sans"/>
                      </a:endParaRPr>
                    </a:p>
                  </a:txBody>
                  <a:tcPr marL="0" marR="0" marT="431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462915">
                        <a:lnSpc>
                          <a:spcPct val="101400"/>
                        </a:lnSpc>
                        <a:spcBef>
                          <a:spcPts val="31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95" dirty="0">
                          <a:solidFill>
                            <a:srgbClr val="444444"/>
                          </a:solidFill>
                          <a:latin typeface="DejaVu Sans"/>
                          <a:cs typeface="DejaVu Sans"/>
                        </a:rPr>
                        <a:t>to </a:t>
                      </a:r>
                      <a:r>
                        <a:rPr sz="1400" spc="-120" dirty="0">
                          <a:solidFill>
                            <a:srgbClr val="444444"/>
                          </a:solidFill>
                          <a:latin typeface="DejaVu Sans"/>
                          <a:cs typeface="DejaVu Sans"/>
                        </a:rPr>
                        <a:t>wait </a:t>
                      </a:r>
                      <a:r>
                        <a:rPr sz="1400" spc="-155" dirty="0">
                          <a:solidFill>
                            <a:srgbClr val="444444"/>
                          </a:solidFill>
                          <a:latin typeface="DejaVu Sans"/>
                          <a:cs typeface="DejaVu Sans"/>
                        </a:rPr>
                        <a:t>when </a:t>
                      </a:r>
                      <a:r>
                        <a:rPr sz="1400" spc="-150" dirty="0">
                          <a:solidFill>
                            <a:srgbClr val="444444"/>
                          </a:solidFill>
                          <a:latin typeface="DejaVu Sans"/>
                          <a:cs typeface="DejaVu Sans"/>
                        </a:rPr>
                        <a:t>receiving </a:t>
                      </a:r>
                      <a:r>
                        <a:rPr sz="1400" spc="-190" dirty="0">
                          <a:solidFill>
                            <a:srgbClr val="444444"/>
                          </a:solidFill>
                          <a:latin typeface="DejaVu Sans"/>
                          <a:cs typeface="DejaVu Sans"/>
                        </a:rPr>
                        <a:t>a  </a:t>
                      </a:r>
                      <a:r>
                        <a:rPr sz="1400" spc="-150" dirty="0">
                          <a:solidFill>
                            <a:srgbClr val="444444"/>
                          </a:solidFill>
                          <a:latin typeface="DejaVu Sans"/>
                          <a:cs typeface="DejaVu Sans"/>
                        </a:rPr>
                        <a:t>response </a:t>
                      </a:r>
                      <a:r>
                        <a:rPr sz="1400" spc="-135" dirty="0">
                          <a:solidFill>
                            <a:srgbClr val="444444"/>
                          </a:solidFill>
                          <a:latin typeface="DejaVu Sans"/>
                          <a:cs typeface="DejaVu Sans"/>
                        </a:rPr>
                        <a:t>from the health </a:t>
                      </a:r>
                      <a:r>
                        <a:rPr sz="1400" spc="-160" dirty="0">
                          <a:solidFill>
                            <a:srgbClr val="444444"/>
                          </a:solidFill>
                          <a:latin typeface="DejaVu Sans"/>
                          <a:cs typeface="DejaVu Sans"/>
                        </a:rPr>
                        <a:t>check, </a:t>
                      </a:r>
                      <a:r>
                        <a:rPr sz="1400" spc="-110" dirty="0">
                          <a:solidFill>
                            <a:srgbClr val="444444"/>
                          </a:solidFill>
                          <a:latin typeface="DejaVu Sans"/>
                          <a:cs typeface="DejaVu Sans"/>
                        </a:rPr>
                        <a:t>in </a:t>
                      </a:r>
                      <a:r>
                        <a:rPr sz="1400" spc="-155" dirty="0">
                          <a:solidFill>
                            <a:srgbClr val="444444"/>
                          </a:solidFill>
                          <a:latin typeface="DejaVu Sans"/>
                          <a:cs typeface="DejaVu Sans"/>
                        </a:rPr>
                        <a:t>seconds.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60</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5</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969645">
                <a:tc>
                  <a:txBody>
                    <a:bodyPr/>
                    <a:lstStyle/>
                    <a:p>
                      <a:pPr marL="46990">
                        <a:lnSpc>
                          <a:spcPct val="100000"/>
                        </a:lnSpc>
                        <a:spcBef>
                          <a:spcPts val="325"/>
                        </a:spcBef>
                      </a:pPr>
                      <a:r>
                        <a:rPr sz="1400" spc="-165" dirty="0">
                          <a:solidFill>
                            <a:srgbClr val="444444"/>
                          </a:solidFill>
                          <a:latin typeface="DejaVu Sans"/>
                          <a:cs typeface="DejaVu Sans"/>
                        </a:rPr>
                        <a:t>HealthCheck</a:t>
                      </a:r>
                      <a:r>
                        <a:rPr sz="1400" spc="-135" dirty="0">
                          <a:solidFill>
                            <a:srgbClr val="444444"/>
                          </a:solidFill>
                          <a:latin typeface="DejaVu Sans"/>
                          <a:cs typeface="DejaVu Sans"/>
                        </a:rPr>
                        <a:t> </a:t>
                      </a:r>
                      <a:r>
                        <a:rPr sz="1400" spc="-130" dirty="0">
                          <a:solidFill>
                            <a:srgbClr val="444444"/>
                          </a:solidFill>
                          <a:latin typeface="DejaVu Sans"/>
                          <a:cs typeface="DejaVu Sans"/>
                        </a:rPr>
                        <a:t>Interval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0655">
                        <a:lnSpc>
                          <a:spcPct val="101400"/>
                        </a:lnSpc>
                        <a:spcBef>
                          <a:spcPts val="30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150" dirty="0">
                          <a:solidFill>
                            <a:srgbClr val="444444"/>
                          </a:solidFill>
                          <a:latin typeface="DejaVu Sans"/>
                          <a:cs typeface="DejaVu Sans"/>
                        </a:rPr>
                        <a:t>between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95" dirty="0">
                          <a:solidFill>
                            <a:srgbClr val="444444"/>
                          </a:solidFill>
                          <a:latin typeface="DejaVu Sans"/>
                          <a:cs typeface="DejaVu Sans"/>
                        </a:rPr>
                        <a:t>of </a:t>
                      </a:r>
                      <a:r>
                        <a:rPr sz="1400" spc="-170" dirty="0">
                          <a:solidFill>
                            <a:srgbClr val="444444"/>
                          </a:solidFill>
                          <a:latin typeface="DejaVu Sans"/>
                          <a:cs typeface="DejaVu Sans"/>
                        </a:rPr>
                        <a:t>an  </a:t>
                      </a:r>
                      <a:r>
                        <a:rPr sz="1400" spc="-130" dirty="0">
                          <a:solidFill>
                            <a:srgbClr val="444444"/>
                          </a:solidFill>
                          <a:latin typeface="DejaVu Sans"/>
                          <a:cs typeface="DejaVu Sans"/>
                        </a:rPr>
                        <a:t>individual </a:t>
                      </a:r>
                      <a:r>
                        <a:rPr sz="1400" spc="-145" dirty="0">
                          <a:solidFill>
                            <a:srgbClr val="444444"/>
                          </a:solidFill>
                          <a:latin typeface="DejaVu Sans"/>
                          <a:cs typeface="DejaVu Sans"/>
                        </a:rPr>
                        <a:t>instance, </a:t>
                      </a:r>
                      <a:r>
                        <a:rPr sz="1400" spc="-105" dirty="0">
                          <a:solidFill>
                            <a:srgbClr val="444444"/>
                          </a:solidFill>
                          <a:latin typeface="DejaVu Sans"/>
                          <a:cs typeface="DejaVu Sans"/>
                        </a:rPr>
                        <a:t>in</a:t>
                      </a:r>
                      <a:r>
                        <a:rPr sz="1400" spc="-140" dirty="0">
                          <a:solidFill>
                            <a:srgbClr val="444444"/>
                          </a:solidFill>
                          <a:latin typeface="DejaVu Sans"/>
                          <a:cs typeface="DejaVu Sans"/>
                        </a:rPr>
                        <a:t> </a:t>
                      </a:r>
                      <a:r>
                        <a:rPr sz="1400" spc="-160" dirty="0">
                          <a:solidFill>
                            <a:srgbClr val="444444"/>
                          </a:solidFill>
                          <a:latin typeface="DejaVu Sans"/>
                          <a:cs typeface="DejaVu Sans"/>
                        </a:rPr>
                        <a:t>seconds.</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5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300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30</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187195">
                <a:tc>
                  <a:txBody>
                    <a:bodyPr/>
                    <a:lstStyle/>
                    <a:p>
                      <a:pPr marL="46990">
                        <a:lnSpc>
                          <a:spcPct val="100000"/>
                        </a:lnSpc>
                        <a:spcBef>
                          <a:spcPts val="325"/>
                        </a:spcBef>
                      </a:pPr>
                      <a:r>
                        <a:rPr sz="1400" spc="-145" dirty="0">
                          <a:solidFill>
                            <a:srgbClr val="444444"/>
                          </a:solidFill>
                          <a:latin typeface="DejaVu Sans"/>
                          <a:cs typeface="DejaVu Sans"/>
                        </a:rPr>
                        <a:t>Unhealthy </a:t>
                      </a:r>
                      <a:r>
                        <a:rPr sz="1400" spc="-140" dirty="0">
                          <a:solidFill>
                            <a:srgbClr val="444444"/>
                          </a:solidFill>
                          <a:latin typeface="DejaVu Sans"/>
                          <a:cs typeface="DejaVu Sans"/>
                        </a:rPr>
                        <a:t>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383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a:t>
                      </a:r>
                      <a:r>
                        <a:rPr sz="1400" spc="-120" dirty="0">
                          <a:solidFill>
                            <a:srgbClr val="444444"/>
                          </a:solidFill>
                          <a:latin typeface="DejaVu Sans"/>
                          <a:cs typeface="DejaVu Sans"/>
                        </a:rPr>
                        <a:t>failed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  </a:t>
                      </a:r>
                      <a:r>
                        <a:rPr sz="1400" spc="-145" dirty="0">
                          <a:solidFill>
                            <a:srgbClr val="444444"/>
                          </a:solidFill>
                          <a:latin typeface="DejaVu Sans"/>
                          <a:cs typeface="DejaVu Sans"/>
                        </a:rPr>
                        <a:t>unhealthy.</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2</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187450">
                <a:tc>
                  <a:txBody>
                    <a:bodyPr/>
                    <a:lstStyle/>
                    <a:p>
                      <a:pPr marL="46990">
                        <a:lnSpc>
                          <a:spcPct val="100000"/>
                        </a:lnSpc>
                        <a:spcBef>
                          <a:spcPts val="325"/>
                        </a:spcBef>
                      </a:pPr>
                      <a:r>
                        <a:rPr sz="1400" spc="-150" dirty="0">
                          <a:solidFill>
                            <a:srgbClr val="444444"/>
                          </a:solidFill>
                          <a:latin typeface="DejaVu Sans"/>
                          <a:cs typeface="DejaVu Sans"/>
                        </a:rPr>
                        <a:t>Healthy</a:t>
                      </a:r>
                      <a:r>
                        <a:rPr sz="1400" spc="-140" dirty="0">
                          <a:solidFill>
                            <a:srgbClr val="444444"/>
                          </a:solidFill>
                          <a:latin typeface="DejaVu Sans"/>
                          <a:cs typeface="DejaVu Sans"/>
                        </a:rPr>
                        <a:t> 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8702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successful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a:t>
                      </a:r>
                      <a:r>
                        <a:rPr sz="1400" spc="-140" dirty="0">
                          <a:solidFill>
                            <a:srgbClr val="444444"/>
                          </a:solidFill>
                          <a:latin typeface="DejaVu Sans"/>
                          <a:cs typeface="DejaVu Sans"/>
                        </a:rPr>
                        <a:t> healthy.</a:t>
                      </a:r>
                      <a:endParaRPr sz="1400">
                        <a:latin typeface="DejaVu Sans"/>
                        <a:cs typeface="DejaVu Sans"/>
                      </a:endParaRPr>
                    </a:p>
                    <a:p>
                      <a:pPr marL="46990">
                        <a:lnSpc>
                          <a:spcPct val="100000"/>
                        </a:lnSpc>
                        <a:spcBef>
                          <a:spcPts val="2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40"/>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10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94976"/>
            <a:ext cx="5440680" cy="184672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Sticky Sessions</a:t>
            </a:r>
            <a:endParaRPr sz="1400" dirty="0">
              <a:latin typeface="DejaVu Sans"/>
              <a:cs typeface="DejaVu Sans"/>
            </a:endParaRPr>
          </a:p>
          <a:p>
            <a:pPr marL="12700" marR="5080">
              <a:lnSpc>
                <a:spcPct val="117100"/>
              </a:lnSpc>
              <a:spcBef>
                <a:spcPts val="985"/>
              </a:spcBef>
            </a:pPr>
            <a:r>
              <a:rPr sz="1400" dirty="0">
                <a:latin typeface="DejaVu Sans"/>
                <a:cs typeface="DejaVu Sans"/>
              </a:rPr>
              <a:t>By default, a load balancer routes each request independently to the  registered instance with the smallest load. However, you can use the sticky  session feature (also known as session affinity), which enables the load  balancer to bind a user’s session to a specific instance. This ensures that all  requests from the user during the session are sent to the same instance.</a:t>
            </a:r>
          </a:p>
        </p:txBody>
      </p:sp>
      <p:sp>
        <p:nvSpPr>
          <p:cNvPr id="3" name="object 3"/>
          <p:cNvSpPr txBox="1"/>
          <p:nvPr/>
        </p:nvSpPr>
        <p:spPr>
          <a:xfrm>
            <a:off x="902004" y="3670632"/>
            <a:ext cx="2419046"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Proxy Protocol</a:t>
            </a:r>
            <a:endParaRPr sz="1400" dirty="0">
              <a:latin typeface="DejaVu Sans"/>
              <a:cs typeface="DejaVu Sans"/>
            </a:endParaRPr>
          </a:p>
        </p:txBody>
      </p:sp>
      <p:sp>
        <p:nvSpPr>
          <p:cNvPr id="4" name="object 4"/>
          <p:cNvSpPr txBox="1"/>
          <p:nvPr/>
        </p:nvSpPr>
        <p:spPr>
          <a:xfrm>
            <a:off x="914704" y="40219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In AWS, proxy protocol is an Internet protocol. According to Proxy Protocol it</a:t>
            </a:r>
            <a:endParaRPr sz="1400" dirty="0">
              <a:latin typeface="DejaVu Sans"/>
              <a:cs typeface="DejaVu Sans"/>
            </a:endParaRPr>
          </a:p>
        </p:txBody>
      </p:sp>
      <p:sp>
        <p:nvSpPr>
          <p:cNvPr id="5" name="object 5"/>
          <p:cNvSpPr txBox="1"/>
          <p:nvPr/>
        </p:nvSpPr>
        <p:spPr>
          <a:xfrm>
            <a:off x="914704" y="45553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carries connection information from the source to the destination for which</a:t>
            </a:r>
            <a:endParaRPr sz="1400" dirty="0">
              <a:latin typeface="DejaVu Sans"/>
              <a:cs typeface="DejaVu Sans"/>
            </a:endParaRPr>
          </a:p>
        </p:txBody>
      </p:sp>
      <p:sp>
        <p:nvSpPr>
          <p:cNvPr id="6" name="object 6"/>
          <p:cNvSpPr txBox="1"/>
          <p:nvPr/>
        </p:nvSpPr>
        <p:spPr>
          <a:xfrm>
            <a:off x="914704" y="5012531"/>
            <a:ext cx="223329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the connection was requested.</a:t>
            </a:r>
            <a:endParaRPr sz="1400" dirty="0">
              <a:latin typeface="DejaVu Sans"/>
              <a:cs typeface="DejaVu Sans"/>
            </a:endParaRPr>
          </a:p>
        </p:txBody>
      </p:sp>
      <p:graphicFrame>
        <p:nvGraphicFramePr>
          <p:cNvPr id="7" name="object 7"/>
          <p:cNvGraphicFramePr>
            <a:graphicFrameLocks noGrp="1"/>
          </p:cNvGraphicFramePr>
          <p:nvPr/>
        </p:nvGraphicFramePr>
        <p:xfrm>
          <a:off x="914704" y="5501897"/>
          <a:ext cx="5741670" cy="1216403"/>
        </p:xfrm>
        <a:graphic>
          <a:graphicData uri="http://schemas.openxmlformats.org/drawingml/2006/table">
            <a:tbl>
              <a:tblPr firstRow="1" bandRow="1">
                <a:tableStyleId>{2D5ABB26-0587-4C30-8999-92F81FD0307C}</a:tableStyleId>
              </a:tblPr>
              <a:tblGrid>
                <a:gridCol w="1299845"/>
                <a:gridCol w="4441825"/>
              </a:tblGrid>
              <a:tr h="233146">
                <a:tc gridSpan="2">
                  <a:txBody>
                    <a:bodyPr/>
                    <a:lstStyle/>
                    <a:p>
                      <a:pPr marR="3175">
                        <a:lnSpc>
                          <a:spcPts val="1610"/>
                        </a:lnSpc>
                      </a:pPr>
                      <a:r>
                        <a:rPr sz="1400" spc="-165" dirty="0">
                          <a:solidFill>
                            <a:srgbClr val="444444"/>
                          </a:solidFill>
                          <a:latin typeface="DejaVu Sans"/>
                          <a:cs typeface="DejaVu Sans"/>
                        </a:rPr>
                        <a:t>The </a:t>
                      </a:r>
                      <a:r>
                        <a:rPr sz="1400" spc="-150" dirty="0">
                          <a:solidFill>
                            <a:srgbClr val="444444"/>
                          </a:solidFill>
                          <a:latin typeface="DejaVu Sans"/>
                          <a:cs typeface="DejaVu Sans"/>
                        </a:rPr>
                        <a:t>Proxy </a:t>
                      </a:r>
                      <a:r>
                        <a:rPr sz="1400" spc="-114" dirty="0">
                          <a:solidFill>
                            <a:srgbClr val="444444"/>
                          </a:solidFill>
                          <a:latin typeface="DejaVu Sans"/>
                          <a:cs typeface="DejaVu Sans"/>
                        </a:rPr>
                        <a:t>Protocol </a:t>
                      </a:r>
                      <a:r>
                        <a:rPr sz="1400" spc="-155" dirty="0">
                          <a:solidFill>
                            <a:srgbClr val="444444"/>
                          </a:solidFill>
                          <a:latin typeface="DejaVu Sans"/>
                          <a:cs typeface="DejaVu Sans"/>
                        </a:rPr>
                        <a:t>header </a:t>
                      </a:r>
                      <a:r>
                        <a:rPr sz="1400" spc="-150" dirty="0">
                          <a:solidFill>
                            <a:srgbClr val="444444"/>
                          </a:solidFill>
                          <a:latin typeface="DejaVu Sans"/>
                          <a:cs typeface="DejaVu Sans"/>
                        </a:rPr>
                        <a:t>helps </a:t>
                      </a:r>
                      <a:r>
                        <a:rPr sz="1400" spc="-155" dirty="0">
                          <a:solidFill>
                            <a:srgbClr val="444444"/>
                          </a:solidFill>
                          <a:latin typeface="DejaVu Sans"/>
                          <a:cs typeface="DejaVu Sans"/>
                        </a:rPr>
                        <a:t>you </a:t>
                      </a:r>
                      <a:r>
                        <a:rPr sz="1400" spc="-120" dirty="0">
                          <a:solidFill>
                            <a:srgbClr val="444444"/>
                          </a:solidFill>
                          <a:latin typeface="DejaVu Sans"/>
                          <a:cs typeface="DejaVu Sans"/>
                        </a:rPr>
                        <a:t>identify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90" dirty="0">
                          <a:solidFill>
                            <a:srgbClr val="444444"/>
                          </a:solidFill>
                          <a:latin typeface="DejaVu Sans"/>
                          <a:cs typeface="DejaVu Sans"/>
                        </a:rPr>
                        <a:t>a </a:t>
                      </a:r>
                      <a:r>
                        <a:rPr sz="1400" spc="-120" dirty="0">
                          <a:solidFill>
                            <a:srgbClr val="444444"/>
                          </a:solidFill>
                          <a:latin typeface="DejaVu Sans"/>
                          <a:cs typeface="DejaVu Sans"/>
                        </a:rPr>
                        <a:t>client</a:t>
                      </a:r>
                      <a:r>
                        <a:rPr sz="1400" spc="-180" dirty="0">
                          <a:solidFill>
                            <a:srgbClr val="444444"/>
                          </a:solidFill>
                          <a:latin typeface="DejaVu Sans"/>
                          <a:cs typeface="DejaVu Sans"/>
                        </a:rPr>
                        <a:t> </a:t>
                      </a:r>
                      <a:r>
                        <a:rPr sz="1400" spc="-155" dirty="0">
                          <a:solidFill>
                            <a:srgbClr val="444444"/>
                          </a:solidFill>
                          <a:latin typeface="DejaVu Sans"/>
                          <a:cs typeface="DejaVu Sans"/>
                        </a:rPr>
                        <a:t>when</a:t>
                      </a:r>
                      <a:endParaRPr sz="1400">
                        <a:latin typeface="DejaVu Sans"/>
                        <a:cs typeface="DejaVu Sans"/>
                      </a:endParaRPr>
                    </a:p>
                  </a:txBody>
                  <a:tcPr marL="0" marR="0" marT="0" marB="0">
                    <a:lnB w="38100">
                      <a:solidFill>
                        <a:srgbClr val="FFFFFF"/>
                      </a:solidFill>
                      <a:prstDash val="solid"/>
                    </a:lnB>
                    <a:solidFill>
                      <a:srgbClr val="FFFFFF"/>
                    </a:solidFill>
                  </a:tcPr>
                </a:tc>
                <a:tc hMerge="1">
                  <a:txBody>
                    <a:bodyPr/>
                    <a:lstStyle/>
                    <a:p>
                      <a:endParaRPr/>
                    </a:p>
                  </a:txBody>
                  <a:tcPr marL="0" marR="0" marT="0" marB="0"/>
                </a:tc>
              </a:tr>
              <a:tr h="250215">
                <a:tc gridSpan="2">
                  <a:txBody>
                    <a:bodyPr/>
                    <a:lstStyle/>
                    <a:p>
                      <a:pPr>
                        <a:lnSpc>
                          <a:spcPct val="100000"/>
                        </a:lnSpc>
                        <a:spcBef>
                          <a:spcPts val="65"/>
                        </a:spcBef>
                      </a:pPr>
                      <a:r>
                        <a:rPr sz="1400" spc="-155" dirty="0">
                          <a:solidFill>
                            <a:srgbClr val="444444"/>
                          </a:solidFill>
                          <a:latin typeface="DejaVu Sans"/>
                          <a:cs typeface="DejaVu Sans"/>
                        </a:rPr>
                        <a:t>you </a:t>
                      </a:r>
                      <a:r>
                        <a:rPr sz="1400" spc="-180" dirty="0">
                          <a:solidFill>
                            <a:srgbClr val="444444"/>
                          </a:solidFill>
                          <a:latin typeface="DejaVu Sans"/>
                          <a:cs typeface="DejaVu Sans"/>
                        </a:rPr>
                        <a:t>have </a:t>
                      </a:r>
                      <a:r>
                        <a:rPr sz="1400" spc="-190" dirty="0">
                          <a:solidFill>
                            <a:srgbClr val="444444"/>
                          </a:solidFill>
                          <a:latin typeface="DejaVu Sans"/>
                          <a:cs typeface="DejaVu Sans"/>
                        </a:rPr>
                        <a:t>a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30" dirty="0">
                          <a:solidFill>
                            <a:srgbClr val="444444"/>
                          </a:solidFill>
                          <a:latin typeface="DejaVu Sans"/>
                          <a:cs typeface="DejaVu Sans"/>
                        </a:rPr>
                        <a:t>that </a:t>
                      </a:r>
                      <a:r>
                        <a:rPr sz="1400" spc="-175" dirty="0">
                          <a:solidFill>
                            <a:srgbClr val="444444"/>
                          </a:solidFill>
                          <a:latin typeface="DejaVu Sans"/>
                          <a:cs typeface="DejaVu Sans"/>
                        </a:rPr>
                        <a:t>uses </a:t>
                      </a:r>
                      <a:r>
                        <a:rPr sz="1400" spc="-180" dirty="0">
                          <a:solidFill>
                            <a:srgbClr val="444444"/>
                          </a:solidFill>
                          <a:latin typeface="DejaVu Sans"/>
                          <a:cs typeface="DejaVu Sans"/>
                        </a:rPr>
                        <a:t>TCP </a:t>
                      </a:r>
                      <a:r>
                        <a:rPr sz="1400" spc="-90" dirty="0">
                          <a:solidFill>
                            <a:srgbClr val="444444"/>
                          </a:solidFill>
                          <a:latin typeface="DejaVu Sans"/>
                          <a:cs typeface="DejaVu Sans"/>
                        </a:rPr>
                        <a:t>for</a:t>
                      </a:r>
                      <a:r>
                        <a:rPr sz="1400" spc="-55" dirty="0">
                          <a:solidFill>
                            <a:srgbClr val="444444"/>
                          </a:solidFill>
                          <a:latin typeface="DejaVu Sans"/>
                          <a:cs typeface="DejaVu Sans"/>
                        </a:rPr>
                        <a:t> </a:t>
                      </a:r>
                      <a:r>
                        <a:rPr sz="1400" spc="-155" dirty="0">
                          <a:solidFill>
                            <a:srgbClr val="444444"/>
                          </a:solidFill>
                          <a:latin typeface="DejaVu Sans"/>
                          <a:cs typeface="DejaVu Sans"/>
                        </a:rPr>
                        <a:t>back-end </a:t>
                      </a:r>
                      <a:r>
                        <a:rPr sz="1400" spc="-140" dirty="0">
                          <a:solidFill>
                            <a:srgbClr val="444444"/>
                          </a:solidFill>
                          <a:latin typeface="DejaVu Sans"/>
                          <a:cs typeface="DejaVu Sans"/>
                        </a:rPr>
                        <a:t>connections. </a:t>
                      </a:r>
                      <a:r>
                        <a:rPr sz="1400" spc="-180" dirty="0">
                          <a:solidFill>
                            <a:srgbClr val="444444"/>
                          </a:solidFill>
                          <a:latin typeface="DejaVu Sans"/>
                          <a:cs typeface="DejaVu Sans"/>
                        </a:rPr>
                        <a:t>Because </a:t>
                      </a:r>
                      <a:r>
                        <a:rPr sz="1400" spc="-135" dirty="0">
                          <a:solidFill>
                            <a:srgbClr val="444444"/>
                          </a:solidFill>
                          <a:latin typeface="DejaVu Sans"/>
                          <a:cs typeface="DejaVu Sans"/>
                        </a:rPr>
                        <a:t>load</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tr>
              <a:tr h="249935">
                <a:tc gridSpan="2">
                  <a:txBody>
                    <a:bodyPr/>
                    <a:lstStyle/>
                    <a:p>
                      <a:pPr>
                        <a:lnSpc>
                          <a:spcPct val="100000"/>
                        </a:lnSpc>
                        <a:spcBef>
                          <a:spcPts val="65"/>
                        </a:spcBef>
                      </a:pPr>
                      <a:r>
                        <a:rPr sz="1400" spc="-155" dirty="0">
                          <a:solidFill>
                            <a:srgbClr val="444444"/>
                          </a:solidFill>
                          <a:latin typeface="DejaVu Sans"/>
                          <a:cs typeface="DejaVu Sans"/>
                        </a:rPr>
                        <a:t>balancers </a:t>
                      </a:r>
                      <a:r>
                        <a:rPr sz="1400" spc="-130" dirty="0">
                          <a:solidFill>
                            <a:srgbClr val="444444"/>
                          </a:solidFill>
                          <a:latin typeface="DejaVu Sans"/>
                          <a:cs typeface="DejaVu Sans"/>
                        </a:rPr>
                        <a:t>intercept </a:t>
                      </a:r>
                      <a:r>
                        <a:rPr sz="1400" spc="-105" dirty="0">
                          <a:solidFill>
                            <a:srgbClr val="444444"/>
                          </a:solidFill>
                          <a:latin typeface="DejaVu Sans"/>
                          <a:cs typeface="DejaVu Sans"/>
                        </a:rPr>
                        <a:t>traffic </a:t>
                      </a:r>
                      <a:r>
                        <a:rPr sz="1400" spc="-150" dirty="0">
                          <a:solidFill>
                            <a:srgbClr val="444444"/>
                          </a:solidFill>
                          <a:latin typeface="DejaVu Sans"/>
                          <a:cs typeface="DejaVu Sans"/>
                        </a:rPr>
                        <a:t>between </a:t>
                      </a:r>
                      <a:r>
                        <a:rPr sz="1400" spc="-130" dirty="0">
                          <a:solidFill>
                            <a:srgbClr val="444444"/>
                          </a:solidFill>
                          <a:latin typeface="DejaVu Sans"/>
                          <a:cs typeface="DejaVu Sans"/>
                        </a:rPr>
                        <a:t>clients </a:t>
                      </a:r>
                      <a:r>
                        <a:rPr sz="1400" spc="-170" dirty="0">
                          <a:solidFill>
                            <a:srgbClr val="444444"/>
                          </a:solidFill>
                          <a:latin typeface="DejaVu Sans"/>
                          <a:cs typeface="DejaVu Sans"/>
                        </a:rPr>
                        <a:t>and </a:t>
                      </a:r>
                      <a:r>
                        <a:rPr sz="1400" spc="-140" dirty="0">
                          <a:solidFill>
                            <a:srgbClr val="444444"/>
                          </a:solidFill>
                          <a:latin typeface="DejaVu Sans"/>
                          <a:cs typeface="DejaVu Sans"/>
                        </a:rPr>
                        <a:t>your </a:t>
                      </a:r>
                      <a:r>
                        <a:rPr sz="1400" spc="-145" dirty="0">
                          <a:solidFill>
                            <a:srgbClr val="444444"/>
                          </a:solidFill>
                          <a:latin typeface="DejaVu Sans"/>
                          <a:cs typeface="DejaVu Sans"/>
                        </a:rPr>
                        <a:t>instances, </a:t>
                      </a:r>
                      <a:r>
                        <a:rPr sz="1400" spc="-135" dirty="0">
                          <a:solidFill>
                            <a:srgbClr val="444444"/>
                          </a:solidFill>
                          <a:latin typeface="DejaVu Sans"/>
                          <a:cs typeface="DejaVu Sans"/>
                        </a:rPr>
                        <a:t>the </a:t>
                      </a:r>
                      <a:r>
                        <a:rPr sz="1400" spc="-185" dirty="0">
                          <a:solidFill>
                            <a:srgbClr val="444444"/>
                          </a:solidFill>
                          <a:latin typeface="DejaVu Sans"/>
                          <a:cs typeface="DejaVu Sans"/>
                        </a:rPr>
                        <a:t>access</a:t>
                      </a:r>
                      <a:r>
                        <a:rPr sz="1400" spc="-135" dirty="0">
                          <a:solidFill>
                            <a:srgbClr val="444444"/>
                          </a:solidFill>
                          <a:latin typeface="DejaVu Sans"/>
                          <a:cs typeface="DejaVu Sans"/>
                        </a:rPr>
                        <a:t> </a:t>
                      </a:r>
                      <a:r>
                        <a:rPr sz="1400" spc="-150" dirty="0">
                          <a:solidFill>
                            <a:srgbClr val="444444"/>
                          </a:solidFill>
                          <a:latin typeface="DejaVu Sans"/>
                          <a:cs typeface="DejaVu Sans"/>
                        </a:rPr>
                        <a:t>logs</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tr>
              <a:tr h="249936">
                <a:tc gridSpan="2">
                  <a:txBody>
                    <a:bodyPr/>
                    <a:lstStyle/>
                    <a:p>
                      <a:pPr>
                        <a:lnSpc>
                          <a:spcPct val="100000"/>
                        </a:lnSpc>
                        <a:spcBef>
                          <a:spcPts val="60"/>
                        </a:spcBef>
                      </a:pPr>
                      <a:r>
                        <a:rPr sz="1400" spc="-130" dirty="0">
                          <a:solidFill>
                            <a:srgbClr val="444444"/>
                          </a:solidFill>
                          <a:latin typeface="DejaVu Sans"/>
                          <a:cs typeface="DejaVu Sans"/>
                        </a:rPr>
                        <a:t>from </a:t>
                      </a:r>
                      <a:r>
                        <a:rPr sz="1400" spc="-140" dirty="0">
                          <a:solidFill>
                            <a:srgbClr val="444444"/>
                          </a:solidFill>
                          <a:latin typeface="DejaVu Sans"/>
                          <a:cs typeface="DejaVu Sans"/>
                        </a:rPr>
                        <a:t>your </a:t>
                      </a:r>
                      <a:r>
                        <a:rPr sz="1400" spc="-150" dirty="0">
                          <a:solidFill>
                            <a:srgbClr val="444444"/>
                          </a:solidFill>
                          <a:latin typeface="DejaVu Sans"/>
                          <a:cs typeface="DejaVu Sans"/>
                        </a:rPr>
                        <a:t>instance </a:t>
                      </a:r>
                      <a:r>
                        <a:rPr sz="1400" spc="-140" dirty="0">
                          <a:solidFill>
                            <a:srgbClr val="444444"/>
                          </a:solidFill>
                          <a:latin typeface="DejaVu Sans"/>
                          <a:cs typeface="DejaVu Sans"/>
                        </a:rPr>
                        <a:t>contain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45" dirty="0">
                          <a:solidFill>
                            <a:srgbClr val="444444"/>
                          </a:solidFill>
                          <a:latin typeface="DejaVu Sans"/>
                          <a:cs typeface="DejaVu Sans"/>
                        </a:rPr>
                        <a:t>instead </a:t>
                      </a:r>
                      <a:r>
                        <a:rPr sz="1400" spc="-95" dirty="0">
                          <a:solidFill>
                            <a:srgbClr val="444444"/>
                          </a:solidFill>
                          <a:latin typeface="DejaVu Sans"/>
                          <a:cs typeface="DejaVu Sans"/>
                        </a:rPr>
                        <a:t>of</a:t>
                      </a:r>
                      <a:r>
                        <a:rPr sz="1400" spc="-50" dirty="0">
                          <a:solidFill>
                            <a:srgbClr val="444444"/>
                          </a:solidFill>
                          <a:latin typeface="DejaVu Sans"/>
                          <a:cs typeface="DejaVu Sans"/>
                        </a:rPr>
                        <a:t> </a:t>
                      </a:r>
                      <a:r>
                        <a:rPr sz="1400" spc="-135" dirty="0">
                          <a:solidFill>
                            <a:srgbClr val="444444"/>
                          </a:solidFill>
                          <a:latin typeface="DejaVu Sans"/>
                          <a:cs typeface="DejaVu Sans"/>
                        </a:rPr>
                        <a:t>the</a:t>
                      </a:r>
                      <a:endParaRPr sz="1400">
                        <a:latin typeface="DejaVu Sans"/>
                        <a:cs typeface="DejaVu Sans"/>
                      </a:endParaRPr>
                    </a:p>
                  </a:txBody>
                  <a:tcPr marL="0" marR="0" marT="7620"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tr>
              <a:tr h="233171">
                <a:tc>
                  <a:txBody>
                    <a:bodyPr/>
                    <a:lstStyle/>
                    <a:p>
                      <a:pPr>
                        <a:lnSpc>
                          <a:spcPts val="1670"/>
                        </a:lnSpc>
                        <a:spcBef>
                          <a:spcPts val="60"/>
                        </a:spcBef>
                      </a:pPr>
                      <a:r>
                        <a:rPr sz="1400" spc="-135" dirty="0">
                          <a:solidFill>
                            <a:srgbClr val="444444"/>
                          </a:solidFill>
                          <a:latin typeface="DejaVu Sans"/>
                          <a:cs typeface="DejaVu Sans"/>
                        </a:rPr>
                        <a:t>originating</a:t>
                      </a:r>
                      <a:r>
                        <a:rPr sz="1400" spc="-150" dirty="0">
                          <a:solidFill>
                            <a:srgbClr val="444444"/>
                          </a:solidFill>
                          <a:latin typeface="DejaVu Sans"/>
                          <a:cs typeface="DejaVu Sans"/>
                        </a:rPr>
                        <a:t> </a:t>
                      </a:r>
                      <a:r>
                        <a:rPr sz="1400" spc="-120" dirty="0">
                          <a:solidFill>
                            <a:srgbClr val="444444"/>
                          </a:solidFill>
                          <a:latin typeface="DejaVu Sans"/>
                          <a:cs typeface="DejaVu Sans"/>
                        </a:rPr>
                        <a:t>client.</a:t>
                      </a:r>
                      <a:endParaRPr sz="1400">
                        <a:latin typeface="DejaVu Sans"/>
                        <a:cs typeface="DejaVu Sans"/>
                      </a:endParaRPr>
                    </a:p>
                  </a:txBody>
                  <a:tcPr marL="0" marR="0" marT="7620" marB="0">
                    <a:lnT w="38100">
                      <a:solidFill>
                        <a:srgbClr val="FFFFFF"/>
                      </a:solidFill>
                      <a:prstDash val="solid"/>
                    </a:lnT>
                    <a:solidFill>
                      <a:srgbClr val="FFFFFF"/>
                    </a:solidFill>
                  </a:tcPr>
                </a:tc>
                <a:tc>
                  <a:txBody>
                    <a:bodyPr/>
                    <a:lstStyle/>
                    <a:p>
                      <a:pPr marR="3175">
                        <a:lnSpc>
                          <a:spcPct val="100000"/>
                        </a:lnSpc>
                      </a:pPr>
                      <a:endParaRPr sz="1400" dirty="0">
                        <a:latin typeface="DejaVu Serif"/>
                        <a:cs typeface="DejaVu Serif"/>
                      </a:endParaRPr>
                    </a:p>
                  </a:txBody>
                  <a:tcPr marL="0" marR="0" marT="0" marB="0">
                    <a:lnT w="38100">
                      <a:solidFill>
                        <a:srgbClr val="FFFFFF"/>
                      </a:solidFill>
                      <a:prstDash val="solid"/>
                    </a:lnT>
                  </a:tcPr>
                </a:tc>
              </a:tr>
            </a:tbl>
          </a:graphicData>
        </a:graphic>
      </p:graphicFrame>
      <p:sp>
        <p:nvSpPr>
          <p:cNvPr id="8" name="object 8"/>
          <p:cNvSpPr txBox="1"/>
          <p:nvPr/>
        </p:nvSpPr>
        <p:spPr>
          <a:xfrm>
            <a:off x="914704" y="6970316"/>
            <a:ext cx="2025346" cy="205184"/>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Reference:</a:t>
            </a:r>
            <a:endParaRPr sz="1400" dirty="0">
              <a:latin typeface="DejaVu Sans"/>
              <a:cs typeface="DejaVu Sans"/>
            </a:endParaRPr>
          </a:p>
        </p:txBody>
      </p:sp>
      <p:sp>
        <p:nvSpPr>
          <p:cNvPr id="9" name="object 9"/>
          <p:cNvSpPr txBox="1"/>
          <p:nvPr/>
        </p:nvSpPr>
        <p:spPr>
          <a:xfrm>
            <a:off x="914704" y="7298531"/>
            <a:ext cx="5332095" cy="410369"/>
          </a:xfrm>
          <a:prstGeom prst="rect">
            <a:avLst/>
          </a:prstGeom>
          <a:solidFill>
            <a:srgbClr val="FFFFFF"/>
          </a:solidFill>
        </p:spPr>
        <p:txBody>
          <a:bodyPr vert="horz" wrap="square" lIns="0" tIns="0" rIns="0" bIns="0" rtlCol="0">
            <a:spAutoFit/>
          </a:bodyPr>
          <a:lstStyle/>
          <a:p>
            <a:pPr>
              <a:lnSpc>
                <a:spcPts val="1610"/>
              </a:lnSpc>
            </a:pPr>
            <a:r>
              <a:rPr sz="1400" u="sng" dirty="0">
                <a:solidFill>
                  <a:srgbClr val="0000FF"/>
                </a:solidFill>
                <a:uFill>
                  <a:solidFill>
                    <a:srgbClr val="0000FF"/>
                  </a:solidFill>
                </a:uFill>
                <a:latin typeface="DejaVu Sans"/>
                <a:cs typeface="DejaVu Sans"/>
                <a:hlinkClick r:id="rId2"/>
              </a:rPr>
              <a:t>https://docs.aws.amazon.com/elasticloadbalancing/latest/classic/enable-</a:t>
            </a:r>
            <a:endParaRPr sz="1400" dirty="0">
              <a:latin typeface="DejaVu Sans"/>
              <a:cs typeface="DejaVu Sans"/>
            </a:endParaRPr>
          </a:p>
        </p:txBody>
      </p:sp>
      <p:sp>
        <p:nvSpPr>
          <p:cNvPr id="10" name="object 10"/>
          <p:cNvSpPr txBox="1"/>
          <p:nvPr/>
        </p:nvSpPr>
        <p:spPr>
          <a:xfrm>
            <a:off x="914704" y="7755731"/>
            <a:ext cx="1466850" cy="410369"/>
          </a:xfrm>
          <a:prstGeom prst="rect">
            <a:avLst/>
          </a:prstGeom>
          <a:solidFill>
            <a:srgbClr val="FFFFFF"/>
          </a:solidFill>
        </p:spPr>
        <p:txBody>
          <a:bodyPr vert="horz" wrap="square" lIns="0" tIns="0" rIns="0" bIns="0" rtlCol="0">
            <a:spAutoFit/>
          </a:bodyPr>
          <a:lstStyle/>
          <a:p>
            <a:pPr>
              <a:lnSpc>
                <a:spcPts val="1614"/>
              </a:lnSpc>
            </a:pPr>
            <a:r>
              <a:rPr sz="1400" u="sng" dirty="0">
                <a:solidFill>
                  <a:srgbClr val="0000FF"/>
                </a:solidFill>
                <a:uFill>
                  <a:solidFill>
                    <a:srgbClr val="0000FF"/>
                  </a:solidFill>
                </a:uFill>
                <a:latin typeface="DejaVu Sans"/>
                <a:cs typeface="DejaVu Sans"/>
                <a:hlinkClick r:id="rId2"/>
              </a:rPr>
              <a:t>proxy-protocol.html</a:t>
            </a:r>
            <a:endParaRPr sz="1400" dirty="0">
              <a:latin typeface="DejaVu Sans"/>
              <a:cs typeface="DejaVu Sans"/>
            </a:endParaRPr>
          </a:p>
        </p:txBody>
      </p:sp>
      <p:sp>
        <p:nvSpPr>
          <p:cNvPr id="11" name="object 11"/>
          <p:cNvSpPr txBox="1"/>
          <p:nvPr/>
        </p:nvSpPr>
        <p:spPr>
          <a:xfrm>
            <a:off x="902004" y="8473187"/>
            <a:ext cx="732155" cy="443711"/>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Summary</a:t>
            </a:r>
            <a:endParaRPr sz="1400">
              <a:latin typeface="DejaVu Sans"/>
              <a:cs typeface="DejaVu Sans"/>
            </a:endParaRPr>
          </a:p>
        </p:txBody>
      </p:sp>
      <p:sp>
        <p:nvSpPr>
          <p:cNvPr id="12" name="object 12"/>
          <p:cNvSpPr txBox="1"/>
          <p:nvPr/>
        </p:nvSpPr>
        <p:spPr>
          <a:xfrm>
            <a:off x="902004" y="9227820"/>
            <a:ext cx="2251075" cy="833562"/>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Important about ELB</a:t>
            </a:r>
            <a:endParaRPr sz="1400">
              <a:latin typeface="DejaVu Sans"/>
              <a:cs typeface="DejaVu Sans"/>
            </a:endParaRPr>
          </a:p>
          <a:p>
            <a:pPr>
              <a:lnSpc>
                <a:spcPct val="100000"/>
              </a:lnSpc>
              <a:spcBef>
                <a:spcPts val="50"/>
              </a:spcBef>
            </a:pPr>
            <a:endParaRPr sz="1050">
              <a:latin typeface="DejaVu Sans"/>
              <a:cs typeface="DejaVu Sans"/>
            </a:endParaRPr>
          </a:p>
          <a:p>
            <a:pPr marL="241300">
              <a:lnSpc>
                <a:spcPct val="100000"/>
              </a:lnSpc>
            </a:pPr>
            <a:r>
              <a:rPr sz="1400" dirty="0">
                <a:latin typeface="DejaVu Sans"/>
                <a:cs typeface="DejaVu Sans"/>
              </a:rPr>
              <a:t>1. AWS ELB main two tasks</a:t>
            </a:r>
            <a:endParaRPr sz="14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TotalTime>
  <Words>1781</Words>
  <Application>Microsoft Office PowerPoint</Application>
  <PresentationFormat>Custom</PresentationFormat>
  <Paragraphs>116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dc:creator>
  <cp:lastModifiedBy>Godwill Ngwanah</cp:lastModifiedBy>
  <cp:revision>4</cp:revision>
  <dcterms:created xsi:type="dcterms:W3CDTF">2020-04-26T00:13:36Z</dcterms:created>
  <dcterms:modified xsi:type="dcterms:W3CDTF">2020-04-27T01:25:34Z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Word 2013</vt:lpwstr>
  </property>
  <property fmtid="{D5CDD505-2E9C-101B-9397-08002B2CF9AE}" pid="4" name="LastSaved">
    <vt:filetime>2020-04-26T00:00:00Z</vt:filetime>
  </property>
</Properties>
</file>