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756" y="44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440796" y="2138680"/>
            <a:ext cx="6488515" cy="2851573"/>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40796" y="5034125"/>
            <a:ext cx="6491034" cy="2732758"/>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8462" y="1425789"/>
            <a:ext cx="1700213" cy="812649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77825" y="1425789"/>
            <a:ext cx="4974696" cy="812649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38277" y="2053133"/>
            <a:ext cx="6423025" cy="212442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38277" y="4217273"/>
            <a:ext cx="6423025" cy="235403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77825"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841221" y="2993910"/>
            <a:ext cx="3337454" cy="691506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00850" cy="1782233"/>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77825" y="2892812"/>
            <a:ext cx="3338766" cy="1028101"/>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838597" y="2899844"/>
            <a:ext cx="3340078" cy="1021070"/>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77825" y="3920913"/>
            <a:ext cx="3338766"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838597" y="3920913"/>
            <a:ext cx="3340078" cy="5996475"/>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7825" y="1097856"/>
            <a:ext cx="6863821" cy="1782233"/>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8" y="802008"/>
            <a:ext cx="2266950" cy="1811937"/>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66738" y="2613942"/>
            <a:ext cx="2266950" cy="7128933"/>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954382" y="2613942"/>
            <a:ext cx="4224293" cy="7128933"/>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2616143" y="1727779"/>
            <a:ext cx="4344988" cy="6416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6614527" y="8357269"/>
            <a:ext cx="128461" cy="2423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03767" y="1835243"/>
            <a:ext cx="1828673" cy="246771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503767" y="4410809"/>
            <a:ext cx="1826154" cy="3398125"/>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74908" y="9911198"/>
            <a:ext cx="503767" cy="5693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2880620" y="1870358"/>
            <a:ext cx="3816033" cy="6130883"/>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7872" y="9069587"/>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3620823" y="9698321"/>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7872" y="-11140"/>
            <a:ext cx="7572243" cy="162381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3620823" y="-11138"/>
            <a:ext cx="3935677" cy="99508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377825" y="1097856"/>
            <a:ext cx="6800850" cy="1782233"/>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377825" y="3017915"/>
            <a:ext cx="6800850" cy="684377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377825" y="9911198"/>
            <a:ext cx="1763183"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4/26/2020</a:t>
            </a:fld>
            <a:endParaRPr lang="en-US"/>
          </a:p>
        </p:txBody>
      </p:sp>
      <p:sp>
        <p:nvSpPr>
          <p:cNvPr id="22" name="Footer Placeholder 21"/>
          <p:cNvSpPr>
            <a:spLocks noGrp="1"/>
          </p:cNvSpPr>
          <p:nvPr>
            <p:ph type="ftr" sz="quarter" idx="3"/>
          </p:nvPr>
        </p:nvSpPr>
        <p:spPr>
          <a:xfrm>
            <a:off x="2203979" y="9911198"/>
            <a:ext cx="2770717" cy="5693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6548967" y="9911198"/>
            <a:ext cx="629708" cy="5693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5716" y="315606"/>
            <a:ext cx="7586703" cy="101230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s.aws.amazon.com/efs/latest/ug/accessing-fs-nfs-permissions.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cs.aws.amazon.com/efs/latest/ug/getting-started.html" TargetMode="External"/><Relationship Id="rId2" Type="http://schemas.openxmlformats.org/officeDocument/2006/relationships/hyperlink" Target="https://aws.amazon.com/ec2/" TargetMode="External"/><Relationship Id="rId1" Type="http://schemas.openxmlformats.org/officeDocument/2006/relationships/slideLayout" Target="../slideLayouts/slideLayout7.xml"/><Relationship Id="rId4" Type="http://schemas.openxmlformats.org/officeDocument/2006/relationships/hyperlink" Target="https://aws.amazon.com/directconnect/pric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ws.amazon.com/directconnec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140541"/>
            <a:ext cx="1281430" cy="319959"/>
          </a:xfrm>
          <a:prstGeom prst="rect">
            <a:avLst/>
          </a:prstGeom>
        </p:spPr>
        <p:txBody>
          <a:bodyPr vert="horz" wrap="square" lIns="0" tIns="12065" rIns="0" bIns="0" rtlCol="0">
            <a:spAutoFit/>
          </a:bodyPr>
          <a:lstStyle/>
          <a:p>
            <a:pPr marL="12700">
              <a:lnSpc>
                <a:spcPct val="100000"/>
              </a:lnSpc>
              <a:spcBef>
                <a:spcPts val="95"/>
              </a:spcBef>
            </a:pPr>
            <a:r>
              <a:rPr sz="1000" b="1" i="1" dirty="0" smtClean="0">
                <a:cs typeface="Nimbus Roman No9 L"/>
              </a:rPr>
              <a:t>AWS Reference Material</a:t>
            </a:r>
            <a:endParaRPr sz="1000" b="1" dirty="0">
              <a:cs typeface="Nimbus Roman No9 L"/>
            </a:endParaRPr>
          </a:p>
        </p:txBody>
      </p:sp>
      <p:sp>
        <p:nvSpPr>
          <p:cNvPr id="3" name="object 3"/>
          <p:cNvSpPr txBox="1"/>
          <p:nvPr/>
        </p:nvSpPr>
        <p:spPr>
          <a:xfrm>
            <a:off x="863904" y="1569060"/>
            <a:ext cx="5835650" cy="1644040"/>
          </a:xfrm>
          <a:prstGeom prst="rect">
            <a:avLst/>
          </a:prstGeom>
        </p:spPr>
        <p:txBody>
          <a:bodyPr vert="horz" wrap="square" lIns="0" tIns="12700" rIns="0" bIns="0" rtlCol="0">
            <a:spAutoFit/>
          </a:bodyPr>
          <a:lstStyle/>
          <a:p>
            <a:pPr algn="ctr">
              <a:lnSpc>
                <a:spcPct val="100000"/>
              </a:lnSpc>
              <a:spcBef>
                <a:spcPts val="100"/>
              </a:spcBef>
            </a:pPr>
            <a:r>
              <a:rPr sz="1800" b="1" dirty="0" smtClean="0">
                <a:cs typeface="DejaVu Sans"/>
              </a:rPr>
              <a:t>Elastic File System</a:t>
            </a:r>
            <a:endParaRPr sz="1800" dirty="0" smtClean="0">
              <a:cs typeface="DejaVu Sans"/>
            </a:endParaRPr>
          </a:p>
          <a:p>
            <a:pPr fontAlgn="t"/>
            <a:r>
              <a:rPr sz="1200" dirty="0" smtClean="0">
                <a:cs typeface="DejaVu Sans"/>
              </a:rPr>
              <a:t>Amazon Elastic File System (Amazon EFS) provides simple, scalable file storage for</a:t>
            </a:r>
            <a:r>
              <a:rPr lang="en-US" sz="2100" b="1" baseline="-7936" dirty="0">
                <a:solidFill>
                  <a:srgbClr val="FFFFFF"/>
                </a:solidFill>
                <a:cs typeface="DejaVu Sans"/>
              </a:rPr>
              <a:t> </a:t>
            </a:r>
            <a:r>
              <a:rPr sz="1200" dirty="0" err="1" smtClean="0">
                <a:cs typeface="DejaVu Sans"/>
              </a:rPr>
              <a:t>use</a:t>
            </a:r>
            <a:r>
              <a:rPr sz="2100" b="1" baseline="-7936" dirty="0" err="1" smtClean="0">
                <a:solidFill>
                  <a:srgbClr val="FFFFFF"/>
                </a:solidFill>
                <a:cs typeface="DejaVu Sans"/>
              </a:rPr>
              <a:t>.</a:t>
            </a:r>
            <a:r>
              <a:rPr sz="1200" dirty="0" err="1" smtClean="0">
                <a:cs typeface="DejaVu Sans"/>
              </a:rPr>
              <a:t>with</a:t>
            </a:r>
            <a:r>
              <a:rPr sz="1200" dirty="0" smtClean="0">
                <a:cs typeface="DejaVu Sans"/>
              </a:rPr>
              <a:t>  Amazon EC2. With Amazon EFS, storage capacity is elastic, growing and shrinking  automatically as you add and remove files, so your applications have the storage they need,</a:t>
            </a:r>
            <a:r>
              <a:rPr lang="en-US" sz="1200" dirty="0" smtClean="0">
                <a:cs typeface="DejaVu Sans"/>
              </a:rPr>
              <a:t> </a:t>
            </a:r>
            <a:r>
              <a:rPr lang="en-US" sz="1200" dirty="0"/>
              <a:t>when they need it. Amazon EFS has a simple web services interface that allows you to </a:t>
            </a:r>
            <a:r>
              <a:rPr lang="en-US" sz="1200" dirty="0" smtClean="0"/>
              <a:t>create and </a:t>
            </a:r>
            <a:r>
              <a:rPr lang="en-US" sz="1200" dirty="0"/>
              <a:t>configure file systems quickly and easily. The service manages all the file </a:t>
            </a:r>
            <a:r>
              <a:rPr lang="en-US" sz="1200" dirty="0" smtClean="0"/>
              <a:t>storage infrastructure </a:t>
            </a:r>
            <a:r>
              <a:rPr lang="en-US" sz="1200" dirty="0"/>
              <a:t>for you, meaning that you can avoid the complexity of deploying, patching, and maintaining complex file system </a:t>
            </a:r>
            <a:r>
              <a:rPr lang="en-US" sz="1200" dirty="0" smtClean="0"/>
              <a:t>configurations</a:t>
            </a:r>
            <a:endParaRPr lang="en-US" sz="1200" dirty="0"/>
          </a:p>
        </p:txBody>
      </p:sp>
      <p:sp>
        <p:nvSpPr>
          <p:cNvPr id="5" name="object 5"/>
          <p:cNvSpPr txBox="1"/>
          <p:nvPr/>
        </p:nvSpPr>
        <p:spPr>
          <a:xfrm>
            <a:off x="914704" y="3539827"/>
            <a:ext cx="5732780" cy="359073"/>
          </a:xfrm>
          <a:prstGeom prst="rect">
            <a:avLst/>
          </a:prstGeom>
          <a:solidFill>
            <a:srgbClr val="FFFFFF"/>
          </a:solidFill>
        </p:spPr>
        <p:txBody>
          <a:bodyPr vert="horz" wrap="square" lIns="0" tIns="0" rIns="0" bIns="0" rtlCol="0">
            <a:spAutoFit/>
          </a:bodyPr>
          <a:lstStyle/>
          <a:p>
            <a:pPr>
              <a:lnSpc>
                <a:spcPts val="1380"/>
              </a:lnSpc>
            </a:pPr>
            <a:r>
              <a:rPr sz="1200" dirty="0" smtClean="0">
                <a:cs typeface="DejaVu Sans"/>
              </a:rPr>
              <a:t>Amazon EFS is designed to provide the throughput, IOPS, and low latency needed for a broad</a:t>
            </a:r>
            <a:r>
              <a:rPr lang="en-US" sz="1200" dirty="0" smtClean="0">
                <a:cs typeface="DejaVu Sans"/>
              </a:rPr>
              <a:t> range of workloads.</a:t>
            </a:r>
          </a:p>
        </p:txBody>
      </p:sp>
      <p:graphicFrame>
        <p:nvGraphicFramePr>
          <p:cNvPr id="7" name="object 7"/>
          <p:cNvGraphicFramePr>
            <a:graphicFrameLocks noGrp="1"/>
          </p:cNvGraphicFramePr>
          <p:nvPr/>
        </p:nvGraphicFramePr>
        <p:xfrm>
          <a:off x="914704" y="4051300"/>
          <a:ext cx="5742304" cy="827530"/>
        </p:xfrm>
        <a:graphic>
          <a:graphicData uri="http://schemas.openxmlformats.org/drawingml/2006/table">
            <a:tbl>
              <a:tblPr firstRow="1" bandRow="1">
                <a:tableStyleId>{2D5ABB26-0587-4C30-8999-92F81FD0307C}</a:tableStyleId>
              </a:tblPr>
              <a:tblGrid>
                <a:gridCol w="3899535"/>
                <a:gridCol w="1842769"/>
              </a:tblGrid>
              <a:tr h="200405">
                <a:tc gridSpan="2">
                  <a:txBody>
                    <a:bodyPr/>
                    <a:lstStyle/>
                    <a:p>
                      <a:pPr>
                        <a:lnSpc>
                          <a:spcPts val="1380"/>
                        </a:lnSpc>
                      </a:pPr>
                      <a:r>
                        <a:rPr sz="1200" spc="0" dirty="0">
                          <a:latin typeface="+mj-lt"/>
                          <a:cs typeface="DejaVu Sans"/>
                        </a:rPr>
                        <a:t>Amazon EFS provides file storage in the AWS Cloud. With Amazon EFS, you can create a file</a:t>
                      </a:r>
                    </a:p>
                  </a:txBody>
                  <a:tcPr marL="0" marR="0" marT="0" marB="0">
                    <a:lnB w="38100">
                      <a:solidFill>
                        <a:srgbClr val="FFFFFF"/>
                      </a:solidFill>
                      <a:prstDash val="solid"/>
                    </a:lnB>
                    <a:solidFill>
                      <a:srgbClr val="FFFFFF"/>
                    </a:solidFill>
                  </a:tcPr>
                </a:tc>
                <a:tc hMerge="1">
                  <a:txBody>
                    <a:bodyPr/>
                    <a:lstStyle/>
                    <a:p>
                      <a:endParaRPr/>
                    </a:p>
                  </a:txBody>
                  <a:tcPr marL="0" marR="0" marT="0" marB="0"/>
                </a:tc>
              </a:tr>
              <a:tr h="214122">
                <a:tc gridSpan="2">
                  <a:txBody>
                    <a:bodyPr/>
                    <a:lstStyle/>
                    <a:p>
                      <a:pPr>
                        <a:lnSpc>
                          <a:spcPct val="100000"/>
                        </a:lnSpc>
                        <a:spcBef>
                          <a:spcPts val="55"/>
                        </a:spcBef>
                      </a:pPr>
                      <a:r>
                        <a:rPr sz="1200" spc="0" dirty="0">
                          <a:latin typeface="+mj-lt"/>
                          <a:cs typeface="DejaVu Sans"/>
                        </a:rPr>
                        <a:t>system, mount the file system on an Amazon EC2 instance, and then read and write data to</a:t>
                      </a:r>
                      <a:endParaRPr sz="1200" spc="0">
                        <a:latin typeface="+mj-lt"/>
                        <a:cs typeface="DejaVu Sans"/>
                      </a:endParaRPr>
                    </a:p>
                  </a:txBody>
                  <a:tcPr marL="0" marR="0" marT="6985" marB="0">
                    <a:lnT w="38100">
                      <a:solidFill>
                        <a:srgbClr val="FFFFFF"/>
                      </a:solidFill>
                      <a:prstDash val="solid"/>
                    </a:lnT>
                    <a:lnB w="28575">
                      <a:solidFill>
                        <a:srgbClr val="FFFFFF"/>
                      </a:solidFill>
                      <a:prstDash val="solid"/>
                    </a:lnB>
                    <a:solidFill>
                      <a:srgbClr val="FFFFFF"/>
                    </a:solidFill>
                  </a:tcPr>
                </a:tc>
                <a:tc hMerge="1">
                  <a:txBody>
                    <a:bodyPr/>
                    <a:lstStyle/>
                    <a:p>
                      <a:endParaRPr/>
                    </a:p>
                  </a:txBody>
                  <a:tcPr marL="0" marR="0" marT="0" marB="0"/>
                </a:tc>
              </a:tr>
              <a:tr h="213359">
                <a:tc gridSpan="2">
                  <a:txBody>
                    <a:bodyPr/>
                    <a:lstStyle/>
                    <a:p>
                      <a:pPr>
                        <a:lnSpc>
                          <a:spcPct val="100000"/>
                        </a:lnSpc>
                        <a:spcBef>
                          <a:spcPts val="45"/>
                        </a:spcBef>
                      </a:pPr>
                      <a:r>
                        <a:rPr sz="1200" spc="0" dirty="0">
                          <a:latin typeface="+mj-lt"/>
                          <a:cs typeface="DejaVu Sans"/>
                        </a:rPr>
                        <a:t>and from your file system. You can mount an Amazon EFS file system in your VPC, through</a:t>
                      </a:r>
                      <a:endParaRPr sz="1200" spc="0">
                        <a:latin typeface="+mj-lt"/>
                        <a:cs typeface="DejaVu Sans"/>
                      </a:endParaRPr>
                    </a:p>
                  </a:txBody>
                  <a:tcPr marL="0" marR="0" marT="5715" marB="0">
                    <a:lnT w="28575">
                      <a:solidFill>
                        <a:srgbClr val="FFFFFF"/>
                      </a:solidFill>
                      <a:prstDash val="solid"/>
                    </a:lnT>
                    <a:lnB w="28575">
                      <a:solidFill>
                        <a:srgbClr val="FFFFFF"/>
                      </a:solidFill>
                      <a:prstDash val="solid"/>
                    </a:lnB>
                    <a:solidFill>
                      <a:srgbClr val="FFFFFF"/>
                    </a:solidFill>
                  </a:tcPr>
                </a:tc>
                <a:tc hMerge="1">
                  <a:txBody>
                    <a:bodyPr/>
                    <a:lstStyle/>
                    <a:p>
                      <a:endParaRPr/>
                    </a:p>
                  </a:txBody>
                  <a:tcPr marL="0" marR="0" marT="0" marB="0"/>
                </a:tc>
              </a:tr>
              <a:tr h="199644">
                <a:tc>
                  <a:txBody>
                    <a:bodyPr/>
                    <a:lstStyle/>
                    <a:p>
                      <a:pPr>
                        <a:lnSpc>
                          <a:spcPts val="1425"/>
                        </a:lnSpc>
                        <a:spcBef>
                          <a:spcPts val="45"/>
                        </a:spcBef>
                      </a:pPr>
                      <a:r>
                        <a:rPr sz="1200" spc="0" dirty="0">
                          <a:latin typeface="+mj-lt"/>
                          <a:cs typeface="DejaVu Sans"/>
                        </a:rPr>
                        <a:t>the Network File System versions 4.0 and 4.1 (NFSv4) protocol.</a:t>
                      </a:r>
                    </a:p>
                  </a:txBody>
                  <a:tcPr marL="0" marR="0" marT="5715" marB="0">
                    <a:lnT w="28575">
                      <a:solidFill>
                        <a:srgbClr val="FFFFFF"/>
                      </a:solidFill>
                      <a:prstDash val="solid"/>
                    </a:lnT>
                    <a:solidFill>
                      <a:srgbClr val="FFFFFF"/>
                    </a:solidFill>
                  </a:tcPr>
                </a:tc>
                <a:tc>
                  <a:txBody>
                    <a:bodyPr/>
                    <a:lstStyle/>
                    <a:p>
                      <a:pPr>
                        <a:lnSpc>
                          <a:spcPct val="100000"/>
                        </a:lnSpc>
                      </a:pPr>
                      <a:endParaRPr sz="1100" spc="0" dirty="0">
                        <a:latin typeface="+mj-lt"/>
                        <a:cs typeface="DejaVu Serif"/>
                      </a:endParaRPr>
                    </a:p>
                  </a:txBody>
                  <a:tcPr marL="0" marR="0" marT="0" marB="0">
                    <a:lnT w="28575">
                      <a:solidFill>
                        <a:srgbClr val="FFFFFF"/>
                      </a:solidFill>
                      <a:prstDash val="solid"/>
                    </a:lnT>
                  </a:tcPr>
                </a:tc>
              </a:tr>
            </a:tbl>
          </a:graphicData>
        </a:graphic>
      </p:graphicFrame>
      <p:graphicFrame>
        <p:nvGraphicFramePr>
          <p:cNvPr id="8" name="object 8"/>
          <p:cNvGraphicFramePr>
            <a:graphicFrameLocks noGrp="1"/>
          </p:cNvGraphicFramePr>
          <p:nvPr/>
        </p:nvGraphicFramePr>
        <p:xfrm>
          <a:off x="914704" y="4964252"/>
          <a:ext cx="5742304" cy="827835"/>
        </p:xfrm>
        <a:graphic>
          <a:graphicData uri="http://schemas.openxmlformats.org/drawingml/2006/table">
            <a:tbl>
              <a:tblPr firstRow="1" bandRow="1">
                <a:tableStyleId>{2D5ABB26-0587-4C30-8999-92F81FD0307C}</a:tableStyleId>
              </a:tblPr>
              <a:tblGrid>
                <a:gridCol w="5407025"/>
                <a:gridCol w="335279"/>
              </a:tblGrid>
              <a:tr h="200710">
                <a:tc gridSpan="2">
                  <a:txBody>
                    <a:bodyPr/>
                    <a:lstStyle/>
                    <a:p>
                      <a:pPr>
                        <a:lnSpc>
                          <a:spcPts val="1380"/>
                        </a:lnSpc>
                      </a:pPr>
                      <a:r>
                        <a:rPr sz="1100" spc="0" dirty="0">
                          <a:latin typeface="+mn-lt"/>
                          <a:cs typeface="DejaVu Sans"/>
                        </a:rPr>
                        <a:t>You can access your Amazon EFS file system concurrently from Amazon EC2 instances in your</a:t>
                      </a:r>
                    </a:p>
                  </a:txBody>
                  <a:tcPr marL="0" marR="0" marT="0" marB="0">
                    <a:lnB w="38100">
                      <a:solidFill>
                        <a:srgbClr val="FFFFFF"/>
                      </a:solidFill>
                      <a:prstDash val="solid"/>
                    </a:lnB>
                    <a:solidFill>
                      <a:srgbClr val="FFFFFF"/>
                    </a:solidFill>
                  </a:tcPr>
                </a:tc>
                <a:tc hMerge="1">
                  <a:txBody>
                    <a:bodyPr/>
                    <a:lstStyle/>
                    <a:p>
                      <a:endParaRPr/>
                    </a:p>
                  </a:txBody>
                  <a:tcPr marL="0" marR="0" marT="0" marB="0"/>
                </a:tc>
              </a:tr>
              <a:tr h="214122">
                <a:tc gridSpan="2">
                  <a:txBody>
                    <a:bodyPr/>
                    <a:lstStyle/>
                    <a:p>
                      <a:pPr>
                        <a:lnSpc>
                          <a:spcPct val="100000"/>
                        </a:lnSpc>
                        <a:spcBef>
                          <a:spcPts val="50"/>
                        </a:spcBef>
                      </a:pPr>
                      <a:r>
                        <a:rPr sz="1100" spc="0" dirty="0">
                          <a:latin typeface="+mn-lt"/>
                          <a:cs typeface="DejaVu Sans"/>
                        </a:rPr>
                        <a:t>Amazon VPC, so applications that scale beyond a single connection can access a file system.</a:t>
                      </a:r>
                      <a:endParaRPr sz="1100" spc="0">
                        <a:latin typeface="+mn-lt"/>
                        <a:cs typeface="DejaVu Sans"/>
                      </a:endParaRPr>
                    </a:p>
                  </a:txBody>
                  <a:tcPr marL="0" marR="0" marT="6350" marB="0">
                    <a:lnT w="38100">
                      <a:solidFill>
                        <a:srgbClr val="FFFFFF"/>
                      </a:solidFill>
                      <a:prstDash val="solid"/>
                    </a:lnT>
                    <a:lnB w="28575">
                      <a:solidFill>
                        <a:srgbClr val="FFFFFF"/>
                      </a:solidFill>
                      <a:prstDash val="solid"/>
                    </a:lnB>
                    <a:solidFill>
                      <a:srgbClr val="FFFFFF"/>
                    </a:solidFill>
                  </a:tcPr>
                </a:tc>
                <a:tc hMerge="1">
                  <a:txBody>
                    <a:bodyPr/>
                    <a:lstStyle/>
                    <a:p>
                      <a:endParaRPr/>
                    </a:p>
                  </a:txBody>
                  <a:tcPr marL="0" marR="0" marT="0" marB="0"/>
                </a:tc>
              </a:tr>
              <a:tr h="213360">
                <a:tc gridSpan="2">
                  <a:txBody>
                    <a:bodyPr/>
                    <a:lstStyle/>
                    <a:p>
                      <a:pPr>
                        <a:lnSpc>
                          <a:spcPct val="100000"/>
                        </a:lnSpc>
                        <a:spcBef>
                          <a:spcPts val="45"/>
                        </a:spcBef>
                      </a:pPr>
                      <a:r>
                        <a:rPr sz="1100" spc="0" dirty="0">
                          <a:latin typeface="+mn-lt"/>
                          <a:cs typeface="DejaVu Sans"/>
                        </a:rPr>
                        <a:t>Amazon EC2 instances running in multiple Availability Zones within the same region can</a:t>
                      </a:r>
                    </a:p>
                  </a:txBody>
                  <a:tcPr marL="0" marR="0" marT="5715" marB="0">
                    <a:lnT w="28575">
                      <a:solidFill>
                        <a:srgbClr val="FFFFFF"/>
                      </a:solidFill>
                      <a:prstDash val="solid"/>
                    </a:lnT>
                    <a:lnB w="28575">
                      <a:solidFill>
                        <a:srgbClr val="FFFFFF"/>
                      </a:solidFill>
                      <a:prstDash val="solid"/>
                    </a:lnB>
                    <a:solidFill>
                      <a:srgbClr val="FFFFFF"/>
                    </a:solidFill>
                  </a:tcPr>
                </a:tc>
                <a:tc hMerge="1">
                  <a:txBody>
                    <a:bodyPr/>
                    <a:lstStyle/>
                    <a:p>
                      <a:endParaRPr/>
                    </a:p>
                  </a:txBody>
                  <a:tcPr marL="0" marR="0" marT="0" marB="0"/>
                </a:tc>
              </a:tr>
              <a:tr h="199643">
                <a:tc>
                  <a:txBody>
                    <a:bodyPr/>
                    <a:lstStyle/>
                    <a:p>
                      <a:pPr>
                        <a:lnSpc>
                          <a:spcPts val="1425"/>
                        </a:lnSpc>
                        <a:spcBef>
                          <a:spcPts val="45"/>
                        </a:spcBef>
                      </a:pPr>
                      <a:r>
                        <a:rPr sz="1100" spc="0" dirty="0">
                          <a:latin typeface="+mn-lt"/>
                          <a:cs typeface="DejaVu Sans"/>
                        </a:rPr>
                        <a:t>access the file system, so that many users can access and share a common data source.</a:t>
                      </a:r>
                    </a:p>
                  </a:txBody>
                  <a:tcPr marL="0" marR="0" marT="5715" marB="0">
                    <a:lnT w="28575">
                      <a:solidFill>
                        <a:srgbClr val="FFFFFF"/>
                      </a:solidFill>
                      <a:prstDash val="solid"/>
                    </a:lnT>
                    <a:solidFill>
                      <a:srgbClr val="FFFFFF"/>
                    </a:solidFill>
                  </a:tcPr>
                </a:tc>
                <a:tc>
                  <a:txBody>
                    <a:bodyPr/>
                    <a:lstStyle/>
                    <a:p>
                      <a:pPr>
                        <a:lnSpc>
                          <a:spcPct val="100000"/>
                        </a:lnSpc>
                      </a:pPr>
                      <a:endParaRPr sz="1100">
                        <a:latin typeface="DejaVu Serif"/>
                        <a:cs typeface="DejaVu Serif"/>
                      </a:endParaRPr>
                    </a:p>
                  </a:txBody>
                  <a:tcPr marL="0" marR="0" marT="0" marB="0">
                    <a:lnT w="28575">
                      <a:solidFill>
                        <a:srgbClr val="FFFFFF"/>
                      </a:solidFill>
                      <a:prstDash val="solid"/>
                    </a:lnT>
                  </a:tcPr>
                </a:tc>
              </a:tr>
            </a:tbl>
          </a:graphicData>
        </a:graphic>
      </p:graphicFrame>
      <p:sp>
        <p:nvSpPr>
          <p:cNvPr id="9" name="object 9"/>
          <p:cNvSpPr/>
          <p:nvPr/>
        </p:nvSpPr>
        <p:spPr>
          <a:xfrm>
            <a:off x="896416" y="5997828"/>
            <a:ext cx="5769610" cy="2465070"/>
          </a:xfrm>
          <a:custGeom>
            <a:avLst/>
            <a:gdLst/>
            <a:ahLst/>
            <a:cxnLst/>
            <a:rect l="l" t="t" r="r" b="b"/>
            <a:pathLst>
              <a:path w="5769609" h="2465070">
                <a:moveTo>
                  <a:pt x="5769229" y="914476"/>
                </a:moveTo>
                <a:lnTo>
                  <a:pt x="0" y="914476"/>
                </a:lnTo>
                <a:lnTo>
                  <a:pt x="0" y="1143381"/>
                </a:lnTo>
                <a:lnTo>
                  <a:pt x="0" y="1371981"/>
                </a:lnTo>
                <a:lnTo>
                  <a:pt x="0" y="1600581"/>
                </a:lnTo>
                <a:lnTo>
                  <a:pt x="0" y="2007489"/>
                </a:lnTo>
                <a:lnTo>
                  <a:pt x="0" y="2236089"/>
                </a:lnTo>
                <a:lnTo>
                  <a:pt x="0" y="2464689"/>
                </a:lnTo>
                <a:lnTo>
                  <a:pt x="5769229" y="2464689"/>
                </a:lnTo>
                <a:lnTo>
                  <a:pt x="5769229" y="1143381"/>
                </a:lnTo>
                <a:lnTo>
                  <a:pt x="5769229" y="914476"/>
                </a:lnTo>
                <a:close/>
              </a:path>
              <a:path w="5769609" h="2465070">
                <a:moveTo>
                  <a:pt x="5769229" y="0"/>
                </a:moveTo>
                <a:lnTo>
                  <a:pt x="0" y="0"/>
                </a:lnTo>
                <a:lnTo>
                  <a:pt x="0" y="228600"/>
                </a:lnTo>
                <a:lnTo>
                  <a:pt x="0" y="457200"/>
                </a:lnTo>
                <a:lnTo>
                  <a:pt x="0" y="685800"/>
                </a:lnTo>
                <a:lnTo>
                  <a:pt x="0" y="914400"/>
                </a:lnTo>
                <a:lnTo>
                  <a:pt x="5769229" y="914400"/>
                </a:lnTo>
                <a:lnTo>
                  <a:pt x="5769229" y="685800"/>
                </a:lnTo>
                <a:lnTo>
                  <a:pt x="5769229" y="457200"/>
                </a:lnTo>
                <a:lnTo>
                  <a:pt x="5769229" y="228600"/>
                </a:lnTo>
                <a:lnTo>
                  <a:pt x="5769229" y="0"/>
                </a:lnTo>
                <a:close/>
              </a:path>
            </a:pathLst>
          </a:custGeom>
          <a:solidFill>
            <a:srgbClr val="FFFFFF"/>
          </a:solidFill>
        </p:spPr>
        <p:txBody>
          <a:bodyPr wrap="square" lIns="0" tIns="0" rIns="0" bIns="0" rtlCol="0"/>
          <a:lstStyle/>
          <a:p>
            <a:endParaRPr/>
          </a:p>
        </p:txBody>
      </p:sp>
      <p:sp>
        <p:nvSpPr>
          <p:cNvPr id="10" name="object 10"/>
          <p:cNvSpPr txBox="1"/>
          <p:nvPr/>
        </p:nvSpPr>
        <p:spPr>
          <a:xfrm>
            <a:off x="902004" y="5974460"/>
            <a:ext cx="5760720" cy="3613810"/>
          </a:xfrm>
          <a:prstGeom prst="rect">
            <a:avLst/>
          </a:prstGeom>
        </p:spPr>
        <p:txBody>
          <a:bodyPr vert="horz" wrap="square" lIns="0" tIns="12700" rIns="0" bIns="0" rtlCol="0">
            <a:spAutoFit/>
          </a:bodyPr>
          <a:lstStyle/>
          <a:p>
            <a:pPr marL="12700" marR="6350" algn="just">
              <a:lnSpc>
                <a:spcPct val="124900"/>
              </a:lnSpc>
              <a:spcBef>
                <a:spcPts val="100"/>
              </a:spcBef>
            </a:pPr>
            <a:r>
              <a:rPr sz="1200" smtClean="0">
                <a:cs typeface="DejaVu Sans"/>
              </a:rPr>
              <a:t>To access your Amazon EFS file system in a VPC, you create one or more </a:t>
            </a:r>
            <a:r>
              <a:rPr sz="1200" i="1" smtClean="0">
                <a:cs typeface="Nimbus Roman No9 L"/>
              </a:rPr>
              <a:t>mount targets </a:t>
            </a:r>
            <a:r>
              <a:rPr sz="1200" smtClean="0">
                <a:cs typeface="DejaVu Sans"/>
              </a:rPr>
              <a:t>in the  VPC. A mount target provides an IP address for an NFSv4 endpoint at which you can mount  an Amazon EFS file system. You mount your file system using its Domain Name Service (DNS)  name, which resolves to the IP address of the EFS mount target in the same Availability Zone  as your EC2 instance. You can create one mount target in each Availability Zone in an AWS  Region. If there are multiple subnets in an Availability Zone in your VPC, you create a mount  target in one of the subnets. Then all EC2 instances in that Availability Zone share that mount  target.</a:t>
            </a:r>
          </a:p>
          <a:p>
            <a:pPr>
              <a:lnSpc>
                <a:spcPct val="100000"/>
              </a:lnSpc>
              <a:spcBef>
                <a:spcPts val="25"/>
              </a:spcBef>
            </a:pPr>
            <a:endParaRPr sz="1200" smtClean="0">
              <a:cs typeface="DejaVu Sans"/>
            </a:endParaRPr>
          </a:p>
          <a:p>
            <a:pPr marL="12700" marR="10160" algn="just">
              <a:lnSpc>
                <a:spcPct val="124600"/>
              </a:lnSpc>
            </a:pPr>
            <a:r>
              <a:rPr sz="1200" smtClean="0">
                <a:cs typeface="DejaVu Sans"/>
              </a:rPr>
              <a:t>Mount targets themselves are designed to be highly available. As you design for high  availability and failovers to other Availability Zones (AZs), keep in mind that the IP addresses  and DNS for your mount targets in each AZ are static.</a:t>
            </a:r>
          </a:p>
          <a:p>
            <a:pPr>
              <a:lnSpc>
                <a:spcPct val="100000"/>
              </a:lnSpc>
              <a:spcBef>
                <a:spcPts val="15"/>
              </a:spcBef>
            </a:pPr>
            <a:endParaRPr sz="1200" smtClean="0">
              <a:cs typeface="DejaVu Sans"/>
            </a:endParaRPr>
          </a:p>
          <a:p>
            <a:pPr marL="12700" marR="5080" algn="just">
              <a:lnSpc>
                <a:spcPct val="125099"/>
              </a:lnSpc>
              <a:spcBef>
                <a:spcPts val="5"/>
              </a:spcBef>
            </a:pPr>
            <a:r>
              <a:rPr sz="1200" smtClean="0">
                <a:cs typeface="DejaVu Sans"/>
              </a:rPr>
              <a:t>After mounting the file system by using the mount target, you use it like any other POSIX-  compliant file system. For information about NFS-level permissions and related</a:t>
            </a:r>
            <a:endParaRPr sz="1200">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6416" y="2516644"/>
            <a:ext cx="5769610" cy="1677035"/>
          </a:xfrm>
          <a:custGeom>
            <a:avLst/>
            <a:gdLst/>
            <a:ahLst/>
            <a:cxnLst/>
            <a:rect l="l" t="t" r="r" b="b"/>
            <a:pathLst>
              <a:path w="5769609" h="1677035">
                <a:moveTo>
                  <a:pt x="5769229" y="634072"/>
                </a:moveTo>
                <a:lnTo>
                  <a:pt x="0" y="634072"/>
                </a:lnTo>
                <a:lnTo>
                  <a:pt x="0" y="1041273"/>
                </a:lnTo>
                <a:lnTo>
                  <a:pt x="0" y="1269873"/>
                </a:lnTo>
                <a:lnTo>
                  <a:pt x="0" y="1676781"/>
                </a:lnTo>
                <a:lnTo>
                  <a:pt x="5769229" y="1676781"/>
                </a:lnTo>
                <a:lnTo>
                  <a:pt x="5769229" y="1269873"/>
                </a:lnTo>
                <a:lnTo>
                  <a:pt x="5769229" y="1041273"/>
                </a:lnTo>
                <a:lnTo>
                  <a:pt x="5769229" y="634072"/>
                </a:lnTo>
                <a:close/>
              </a:path>
              <a:path w="5769609" h="1677035">
                <a:moveTo>
                  <a:pt x="5769229" y="0"/>
                </a:moveTo>
                <a:lnTo>
                  <a:pt x="0" y="0"/>
                </a:lnTo>
                <a:lnTo>
                  <a:pt x="0" y="405384"/>
                </a:lnTo>
                <a:lnTo>
                  <a:pt x="0" y="633984"/>
                </a:lnTo>
                <a:lnTo>
                  <a:pt x="5769229" y="633984"/>
                </a:lnTo>
                <a:lnTo>
                  <a:pt x="5769229" y="405384"/>
                </a:lnTo>
                <a:lnTo>
                  <a:pt x="5769229" y="0"/>
                </a:lnTo>
                <a:close/>
              </a:path>
            </a:pathLst>
          </a:custGeom>
          <a:solidFill>
            <a:srgbClr val="FFFFFF"/>
          </a:solidFill>
        </p:spPr>
        <p:txBody>
          <a:bodyPr wrap="square" lIns="0" tIns="0" rIns="0" bIns="0" rtlCol="0"/>
          <a:lstStyle/>
          <a:p>
            <a:endParaRPr/>
          </a:p>
        </p:txBody>
      </p:sp>
      <p:sp>
        <p:nvSpPr>
          <p:cNvPr id="3" name="object 3"/>
          <p:cNvSpPr txBox="1"/>
          <p:nvPr/>
        </p:nvSpPr>
        <p:spPr>
          <a:xfrm>
            <a:off x="806450" y="1384300"/>
            <a:ext cx="6324600" cy="2863989"/>
          </a:xfrm>
          <a:prstGeom prst="rect">
            <a:avLst/>
          </a:prstGeom>
        </p:spPr>
        <p:txBody>
          <a:bodyPr vert="horz" wrap="square" lIns="0" tIns="12700" rIns="0" bIns="0" rtlCol="0">
            <a:spAutoFit/>
          </a:bodyPr>
          <a:lstStyle/>
          <a:p>
            <a:pPr marL="12700" marR="7620" algn="just">
              <a:lnSpc>
                <a:spcPct val="124200"/>
              </a:lnSpc>
              <a:spcBef>
                <a:spcPts val="100"/>
              </a:spcBef>
            </a:pPr>
            <a:r>
              <a:rPr sz="1200" dirty="0">
                <a:latin typeface="DejaVu Sans"/>
                <a:cs typeface="DejaVu Sans"/>
              </a:rPr>
              <a:t>considerations, see </a:t>
            </a:r>
            <a:r>
              <a:rPr sz="1200" u="sng" dirty="0">
                <a:uFill>
                  <a:solidFill>
                    <a:srgbClr val="000000"/>
                  </a:solidFill>
                </a:uFill>
                <a:latin typeface="DejaVu Sans"/>
                <a:cs typeface="DejaVu Sans"/>
                <a:hlinkClick r:id="rId2"/>
              </a:rPr>
              <a:t>Working with Users, Groups, and Permissions at the Network File System </a:t>
            </a:r>
            <a:r>
              <a:rPr sz="1200" dirty="0">
                <a:latin typeface="DejaVu Sans"/>
                <a:cs typeface="DejaVu Sans"/>
              </a:rPr>
              <a:t> </a:t>
            </a:r>
            <a:r>
              <a:rPr sz="1200" u="sng" dirty="0">
                <a:uFill>
                  <a:solidFill>
                    <a:srgbClr val="000000"/>
                  </a:solidFill>
                </a:uFill>
                <a:latin typeface="DejaVu Sans"/>
                <a:cs typeface="DejaVu Sans"/>
                <a:hlinkClick r:id="rId2"/>
              </a:rPr>
              <a:t>(NFS) Level </a:t>
            </a:r>
            <a:r>
              <a:rPr sz="1200" dirty="0">
                <a:latin typeface="DejaVu Sans"/>
                <a:cs typeface="DejaVu Sans"/>
              </a:rPr>
              <a:t>.</a:t>
            </a:r>
          </a:p>
          <a:p>
            <a:pPr>
              <a:lnSpc>
                <a:spcPct val="100000"/>
              </a:lnSpc>
              <a:spcBef>
                <a:spcPts val="20"/>
              </a:spcBef>
            </a:pPr>
            <a:endParaRPr sz="1200" dirty="0">
              <a:latin typeface="DejaVu Sans"/>
              <a:cs typeface="DejaVu Sans"/>
            </a:endParaRPr>
          </a:p>
          <a:p>
            <a:pPr marL="12700" marR="6350" algn="just">
              <a:lnSpc>
                <a:spcPct val="124700"/>
              </a:lnSpc>
            </a:pPr>
            <a:r>
              <a:rPr sz="1200" dirty="0">
                <a:latin typeface="DejaVu Sans"/>
                <a:cs typeface="DejaVu Sans"/>
              </a:rPr>
              <a:t>You can mount your Amazon EFS file systems on your on-premises data center servers when  connected to your Amazon VPC with AWS Direct Connect. You can mount your EFS file  systems on on-premises servers to migrate data sets to EFS, enable cloud bursting scenarios,  or backup your on-premises data to EFS.</a:t>
            </a:r>
          </a:p>
          <a:p>
            <a:pPr>
              <a:lnSpc>
                <a:spcPct val="100000"/>
              </a:lnSpc>
              <a:spcBef>
                <a:spcPts val="15"/>
              </a:spcBef>
            </a:pPr>
            <a:endParaRPr sz="1200" dirty="0">
              <a:latin typeface="DejaVu Sans"/>
              <a:cs typeface="DejaVu Sans"/>
            </a:endParaRPr>
          </a:p>
          <a:p>
            <a:pPr marL="12700" marR="5080" algn="just">
              <a:lnSpc>
                <a:spcPct val="124400"/>
              </a:lnSpc>
            </a:pPr>
            <a:r>
              <a:rPr sz="1200" dirty="0">
                <a:latin typeface="DejaVu Sans"/>
                <a:cs typeface="DejaVu Sans"/>
              </a:rPr>
              <a:t>Amazon EFS file systems can be mounted on Amazon EC2 instances, or on-premises through  an AWS Direct Connect connection.</a:t>
            </a:r>
          </a:p>
          <a:p>
            <a:pPr>
              <a:lnSpc>
                <a:spcPct val="100000"/>
              </a:lnSpc>
              <a:spcBef>
                <a:spcPts val="30"/>
              </a:spcBef>
            </a:pPr>
            <a:endParaRPr sz="1200" dirty="0">
              <a:latin typeface="DejaVu Sans"/>
              <a:cs typeface="DejaVu Sans"/>
            </a:endParaRPr>
          </a:p>
          <a:p>
            <a:pPr marL="12700" marR="8255" algn="just">
              <a:lnSpc>
                <a:spcPct val="124200"/>
              </a:lnSpc>
              <a:spcBef>
                <a:spcPts val="5"/>
              </a:spcBef>
            </a:pPr>
            <a:r>
              <a:rPr sz="1200" dirty="0">
                <a:latin typeface="DejaVu Sans"/>
                <a:cs typeface="DejaVu Sans"/>
              </a:rPr>
              <a:t>The following illustration shows an example VPC accessing an Amazon EFS file system. Here,  EC2 instances in the VPC have file systems mounted.</a:t>
            </a:r>
          </a:p>
        </p:txBody>
      </p:sp>
      <p:grpSp>
        <p:nvGrpSpPr>
          <p:cNvPr id="4" name="object 4"/>
          <p:cNvGrpSpPr/>
          <p:nvPr/>
        </p:nvGrpSpPr>
        <p:grpSpPr>
          <a:xfrm>
            <a:off x="896416" y="4549914"/>
            <a:ext cx="5769610" cy="4498975"/>
            <a:chOff x="896416" y="4046219"/>
            <a:chExt cx="5769610" cy="4498975"/>
          </a:xfrm>
        </p:grpSpPr>
        <p:sp>
          <p:nvSpPr>
            <p:cNvPr id="5" name="object 5"/>
            <p:cNvSpPr/>
            <p:nvPr/>
          </p:nvSpPr>
          <p:spPr>
            <a:xfrm>
              <a:off x="896416" y="4046854"/>
              <a:ext cx="5769610" cy="4498340"/>
            </a:xfrm>
            <a:custGeom>
              <a:avLst/>
              <a:gdLst/>
              <a:ahLst/>
              <a:cxnLst/>
              <a:rect l="l" t="t" r="r" b="b"/>
              <a:pathLst>
                <a:path w="5769609" h="4498340">
                  <a:moveTo>
                    <a:pt x="5769229" y="0"/>
                  </a:moveTo>
                  <a:lnTo>
                    <a:pt x="0" y="0"/>
                  </a:lnTo>
                  <a:lnTo>
                    <a:pt x="0" y="4497958"/>
                  </a:lnTo>
                  <a:lnTo>
                    <a:pt x="5769229" y="4497958"/>
                  </a:lnTo>
                  <a:lnTo>
                    <a:pt x="5769229" y="0"/>
                  </a:lnTo>
                  <a:close/>
                </a:path>
              </a:pathLst>
            </a:custGeom>
            <a:solidFill>
              <a:srgbClr val="FFFFFF"/>
            </a:solidFill>
          </p:spPr>
          <p:txBody>
            <a:bodyPr wrap="square" lIns="0" tIns="0" rIns="0" bIns="0" rtlCol="0"/>
            <a:lstStyle/>
            <a:p>
              <a:endParaRPr/>
            </a:p>
          </p:txBody>
        </p:sp>
        <p:sp>
          <p:nvSpPr>
            <p:cNvPr id="6" name="object 6"/>
            <p:cNvSpPr/>
            <p:nvPr/>
          </p:nvSpPr>
          <p:spPr>
            <a:xfrm>
              <a:off x="914399" y="4046219"/>
              <a:ext cx="5598795" cy="4336414"/>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902004" y="9198654"/>
            <a:ext cx="5757545" cy="1145635"/>
          </a:xfrm>
          <a:prstGeom prst="rect">
            <a:avLst/>
          </a:prstGeom>
        </p:spPr>
        <p:txBody>
          <a:bodyPr vert="horz" wrap="square" lIns="0" tIns="13970" rIns="0" bIns="0" rtlCol="0">
            <a:spAutoFit/>
          </a:bodyPr>
          <a:lstStyle/>
          <a:p>
            <a:pPr marL="12700" marR="5080" algn="just">
              <a:lnSpc>
                <a:spcPct val="125000"/>
              </a:lnSpc>
              <a:spcBef>
                <a:spcPts val="110"/>
              </a:spcBef>
            </a:pPr>
            <a:r>
              <a:rPr sz="1200" dirty="0">
                <a:latin typeface="DejaVu Sans"/>
                <a:cs typeface="DejaVu Sans"/>
              </a:rPr>
              <a:t>In this illustration, the VPC has three Availability Zones, and each has one mount target  created in it. We recommend that you access the file system from a mount target within the  same Availability Zone. One of the Availability Zones has two subnets. However, a mount  target is created in only one of the subnets. Creating this setup works as follows: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6416" y="2617724"/>
            <a:ext cx="5769610" cy="2804795"/>
          </a:xfrm>
          <a:custGeom>
            <a:avLst/>
            <a:gdLst/>
            <a:ahLst/>
            <a:cxnLst/>
            <a:rect l="l" t="t" r="r" b="b"/>
            <a:pathLst>
              <a:path w="5769609" h="2804795">
                <a:moveTo>
                  <a:pt x="5769229" y="772744"/>
                </a:moveTo>
                <a:lnTo>
                  <a:pt x="0" y="772744"/>
                </a:lnTo>
                <a:lnTo>
                  <a:pt x="0" y="1026033"/>
                </a:lnTo>
                <a:lnTo>
                  <a:pt x="0" y="1254633"/>
                </a:lnTo>
                <a:lnTo>
                  <a:pt x="0" y="2804541"/>
                </a:lnTo>
                <a:lnTo>
                  <a:pt x="5769229" y="2804541"/>
                </a:lnTo>
                <a:lnTo>
                  <a:pt x="5769229" y="1026033"/>
                </a:lnTo>
                <a:lnTo>
                  <a:pt x="5769229" y="772744"/>
                </a:lnTo>
                <a:close/>
              </a:path>
              <a:path w="5769609" h="2804795">
                <a:moveTo>
                  <a:pt x="5769229" y="0"/>
                </a:moveTo>
                <a:lnTo>
                  <a:pt x="0" y="0"/>
                </a:lnTo>
                <a:lnTo>
                  <a:pt x="0" y="405384"/>
                </a:lnTo>
                <a:lnTo>
                  <a:pt x="0" y="772668"/>
                </a:lnTo>
                <a:lnTo>
                  <a:pt x="5769229" y="772668"/>
                </a:lnTo>
                <a:lnTo>
                  <a:pt x="5769229" y="405384"/>
                </a:lnTo>
                <a:lnTo>
                  <a:pt x="5769229" y="0"/>
                </a:lnTo>
                <a:close/>
              </a:path>
            </a:pathLst>
          </a:custGeom>
          <a:solidFill>
            <a:srgbClr val="FFFFFF"/>
          </a:solidFill>
        </p:spPr>
        <p:txBody>
          <a:bodyPr wrap="square" lIns="0" tIns="0" rIns="0" bIns="0" rtlCol="0"/>
          <a:lstStyle/>
          <a:p>
            <a:endParaRPr/>
          </a:p>
        </p:txBody>
      </p:sp>
      <p:sp>
        <p:nvSpPr>
          <p:cNvPr id="3" name="object 3"/>
          <p:cNvSpPr txBox="1"/>
          <p:nvPr/>
        </p:nvSpPr>
        <p:spPr>
          <a:xfrm>
            <a:off x="902004" y="2764265"/>
            <a:ext cx="5760085" cy="4716035"/>
          </a:xfrm>
          <a:prstGeom prst="rect">
            <a:avLst/>
          </a:prstGeom>
        </p:spPr>
        <p:txBody>
          <a:bodyPr vert="horz" wrap="square" lIns="0" tIns="12700" rIns="0" bIns="0" rtlCol="0">
            <a:spAutoFit/>
          </a:bodyPr>
          <a:lstStyle/>
          <a:p>
            <a:pPr marL="469265" marR="7620" indent="-228600">
              <a:lnSpc>
                <a:spcPct val="125000"/>
              </a:lnSpc>
              <a:spcBef>
                <a:spcPts val="100"/>
              </a:spcBef>
              <a:buAutoNum type="arabicPeriod"/>
              <a:tabLst>
                <a:tab pos="469900" algn="l"/>
              </a:tabLst>
            </a:pPr>
            <a:r>
              <a:rPr sz="1200" dirty="0">
                <a:latin typeface="DejaVu Sans"/>
                <a:cs typeface="DejaVu Sans"/>
              </a:rPr>
              <a:t>Create your Amazon EC2 resources and launch your Amazon EC2 instance. For more  information on Amazon EC2, see </a:t>
            </a:r>
            <a:r>
              <a:rPr sz="1200" u="sng" dirty="0">
                <a:uFill>
                  <a:solidFill>
                    <a:srgbClr val="000000"/>
                  </a:solidFill>
                </a:uFill>
                <a:latin typeface="DejaVu Sans"/>
                <a:cs typeface="DejaVu Sans"/>
                <a:hlinkClick r:id="rId2"/>
              </a:rPr>
              <a:t>Amazon EC2 - Virtual Server Hosting</a:t>
            </a:r>
            <a:r>
              <a:rPr sz="1200" dirty="0">
                <a:latin typeface="DejaVu Sans"/>
                <a:cs typeface="DejaVu Sans"/>
              </a:rPr>
              <a:t>.</a:t>
            </a:r>
          </a:p>
          <a:p>
            <a:pPr marL="469265" indent="-228600">
              <a:lnSpc>
                <a:spcPct val="100000"/>
              </a:lnSpc>
              <a:spcBef>
                <a:spcPts val="360"/>
              </a:spcBef>
              <a:buAutoNum type="arabicPeriod"/>
              <a:tabLst>
                <a:tab pos="469900" algn="l"/>
              </a:tabLst>
            </a:pPr>
            <a:r>
              <a:rPr sz="1200" dirty="0">
                <a:latin typeface="DejaVu Sans"/>
                <a:cs typeface="DejaVu Sans"/>
              </a:rPr>
              <a:t>Create your Amazon EFS file system.</a:t>
            </a:r>
          </a:p>
          <a:p>
            <a:pPr marL="469265" indent="-228600">
              <a:lnSpc>
                <a:spcPct val="100000"/>
              </a:lnSpc>
              <a:spcBef>
                <a:spcPts val="345"/>
              </a:spcBef>
              <a:buAutoNum type="arabicPeriod"/>
              <a:tabLst>
                <a:tab pos="469900" algn="l"/>
              </a:tabLst>
            </a:pPr>
            <a:r>
              <a:rPr sz="1200" dirty="0">
                <a:latin typeface="DejaVu Sans"/>
                <a:cs typeface="DejaVu Sans"/>
              </a:rPr>
              <a:t>Connect to your Amazon EC2 instance, and mount the Amazon EFS file system.</a:t>
            </a:r>
          </a:p>
          <a:p>
            <a:pPr marL="12700" marR="1132205">
              <a:lnSpc>
                <a:spcPct val="199200"/>
              </a:lnSpc>
              <a:spcBef>
                <a:spcPts val="335"/>
              </a:spcBef>
            </a:pPr>
            <a:r>
              <a:rPr sz="1200" dirty="0">
                <a:latin typeface="DejaVu Sans"/>
                <a:cs typeface="DejaVu Sans"/>
              </a:rPr>
              <a:t>For detailed steps, see </a:t>
            </a:r>
            <a:r>
              <a:rPr sz="1200" u="sng" dirty="0">
                <a:uFill>
                  <a:solidFill>
                    <a:srgbClr val="000000"/>
                  </a:solidFill>
                </a:uFill>
                <a:latin typeface="DejaVu Sans"/>
                <a:cs typeface="DejaVu Sans"/>
                <a:hlinkClick r:id="rId3"/>
              </a:rPr>
              <a:t>Getting Started with Amazon Elastic File System</a:t>
            </a:r>
            <a:r>
              <a:rPr sz="1200" dirty="0">
                <a:latin typeface="DejaVu Sans"/>
                <a:cs typeface="DejaVu Sans"/>
              </a:rPr>
              <a:t>.  How Amazon EFS Works with AWS Direct Connect and AWS Managed VPN</a:t>
            </a:r>
          </a:p>
          <a:p>
            <a:pPr>
              <a:lnSpc>
                <a:spcPct val="100000"/>
              </a:lnSpc>
              <a:spcBef>
                <a:spcPts val="55"/>
              </a:spcBef>
            </a:pPr>
            <a:endParaRPr sz="1350" dirty="0">
              <a:latin typeface="DejaVu Sans"/>
              <a:cs typeface="DejaVu Sans"/>
            </a:endParaRPr>
          </a:p>
          <a:p>
            <a:pPr marL="12700" marR="5715" algn="just">
              <a:lnSpc>
                <a:spcPct val="124800"/>
              </a:lnSpc>
            </a:pPr>
            <a:r>
              <a:rPr sz="1200" dirty="0">
                <a:latin typeface="DejaVu Sans"/>
                <a:cs typeface="DejaVu Sans"/>
              </a:rPr>
              <a:t>By using an Amazon EFS file system mounted on an on-premises server, you can migrate on-  premises data into the AWS Cloud hosted in an Amazon EFS file system. You can also take  advantage of bursting. In other words, you can move data from your on-premises servers into  Amazon EFS and analyze it on a fleet of Amazon EC2 instances in your Amazon VPC. You can  then store the results permanently in your file system or move the results back to your on-  premises server.</a:t>
            </a:r>
          </a:p>
          <a:p>
            <a:pPr>
              <a:lnSpc>
                <a:spcPct val="100000"/>
              </a:lnSpc>
              <a:spcBef>
                <a:spcPts val="30"/>
              </a:spcBef>
            </a:pPr>
            <a:endParaRPr sz="1200" dirty="0">
              <a:latin typeface="DejaVu Sans"/>
              <a:cs typeface="DejaVu Sans"/>
            </a:endParaRPr>
          </a:p>
          <a:p>
            <a:pPr marL="12700" marR="5080" algn="just">
              <a:lnSpc>
                <a:spcPct val="124200"/>
              </a:lnSpc>
            </a:pPr>
            <a:r>
              <a:rPr sz="1200" dirty="0">
                <a:latin typeface="DejaVu Sans"/>
                <a:cs typeface="DejaVu Sans"/>
              </a:rPr>
              <a:t>Keep the following considerations in mind when using Amazon EFS with an on-premises  server:</a:t>
            </a:r>
          </a:p>
        </p:txBody>
      </p:sp>
      <p:sp>
        <p:nvSpPr>
          <p:cNvPr id="4" name="object 4"/>
          <p:cNvSpPr txBox="1"/>
          <p:nvPr/>
        </p:nvSpPr>
        <p:spPr>
          <a:xfrm>
            <a:off x="882650" y="7639683"/>
            <a:ext cx="5541010" cy="1136017"/>
          </a:xfrm>
          <a:prstGeom prst="rect">
            <a:avLst/>
          </a:prstGeom>
          <a:solidFill>
            <a:srgbClr val="FFFFFF"/>
          </a:solidFill>
        </p:spPr>
        <p:txBody>
          <a:bodyPr vert="horz" wrap="square" lIns="0" tIns="4445" rIns="0" bIns="0" rtlCol="0">
            <a:spAutoFit/>
          </a:bodyPr>
          <a:lstStyle/>
          <a:p>
            <a:pPr marL="246379" marR="10160" indent="-228600">
              <a:lnSpc>
                <a:spcPts val="1800"/>
              </a:lnSpc>
              <a:spcBef>
                <a:spcPts val="35"/>
              </a:spcBef>
              <a:buSzPct val="83333"/>
              <a:buChar char=""/>
              <a:tabLst>
                <a:tab pos="246379" algn="l"/>
                <a:tab pos="247015" algn="l"/>
              </a:tabLst>
            </a:pPr>
            <a:r>
              <a:rPr sz="1200" dirty="0">
                <a:latin typeface="DejaVu Sans"/>
                <a:cs typeface="DejaVu Sans"/>
              </a:rPr>
              <a:t>Your on-premises server must have a Linux-based operating system. We recommend  Linux kernel version 4.0 or later.</a:t>
            </a:r>
          </a:p>
          <a:p>
            <a:pPr marL="246379" marR="14604" indent="-228600">
              <a:lnSpc>
                <a:spcPts val="1800"/>
              </a:lnSpc>
              <a:buSzPct val="83333"/>
              <a:buChar char=""/>
              <a:tabLst>
                <a:tab pos="246379" algn="l"/>
                <a:tab pos="247015" algn="l"/>
              </a:tabLst>
            </a:pPr>
            <a:r>
              <a:rPr sz="1200" dirty="0">
                <a:latin typeface="DejaVu Sans"/>
                <a:cs typeface="DejaVu Sans"/>
              </a:rPr>
              <a:t>For the sake of simplicity, we recommend mounting an Amazon EFS file system on an  on-premises server using a mount target IP address instead of a DNS name.</a:t>
            </a:r>
          </a:p>
        </p:txBody>
      </p:sp>
      <p:sp>
        <p:nvSpPr>
          <p:cNvPr id="5" name="object 5"/>
          <p:cNvSpPr txBox="1"/>
          <p:nvPr/>
        </p:nvSpPr>
        <p:spPr>
          <a:xfrm>
            <a:off x="896416" y="8970989"/>
            <a:ext cx="5769610" cy="1481111"/>
          </a:xfrm>
          <a:prstGeom prst="rect">
            <a:avLst/>
          </a:prstGeom>
          <a:solidFill>
            <a:srgbClr val="FFFFFF"/>
          </a:solidFill>
        </p:spPr>
        <p:txBody>
          <a:bodyPr vert="horz" wrap="square" lIns="0" tIns="33020" rIns="0" bIns="0" rtlCol="0">
            <a:spAutoFit/>
          </a:bodyPr>
          <a:lstStyle/>
          <a:p>
            <a:pPr marL="17780">
              <a:lnSpc>
                <a:spcPct val="100000"/>
              </a:lnSpc>
              <a:spcBef>
                <a:spcPts val="260"/>
              </a:spcBef>
            </a:pPr>
            <a:r>
              <a:rPr sz="1200" dirty="0">
                <a:latin typeface="DejaVu Sans"/>
                <a:cs typeface="DejaVu Sans"/>
              </a:rPr>
              <a:t>There is no additional cost for on-premises access to your Amazon EFS file systems. You are</a:t>
            </a:r>
          </a:p>
          <a:p>
            <a:pPr marL="17780" marR="13970">
              <a:lnSpc>
                <a:spcPct val="124200"/>
              </a:lnSpc>
              <a:spcBef>
                <a:spcPts val="15"/>
              </a:spcBef>
            </a:pPr>
            <a:r>
              <a:rPr sz="1200" dirty="0">
                <a:latin typeface="DejaVu Sans"/>
                <a:cs typeface="DejaVu Sans"/>
              </a:rPr>
              <a:t>charged for the AWS Direct Connect connection to your Amazon VPC. For more information,  see </a:t>
            </a:r>
            <a:r>
              <a:rPr sz="1200" u="sng" dirty="0">
                <a:uFill>
                  <a:solidFill>
                    <a:srgbClr val="000000"/>
                  </a:solidFill>
                </a:uFill>
                <a:latin typeface="DejaVu Sans"/>
                <a:cs typeface="DejaVu Sans"/>
                <a:hlinkClick r:id="rId4"/>
              </a:rPr>
              <a:t>AWS Direct Connect Pricing</a:t>
            </a:r>
            <a:r>
              <a:rPr sz="1200" dirty="0">
                <a:latin typeface="DejaVu Sans"/>
                <a:cs typeface="DejaVu Sans"/>
              </a:rPr>
              <a:t>.</a:t>
            </a:r>
          </a:p>
          <a:p>
            <a:pPr>
              <a:lnSpc>
                <a:spcPct val="100000"/>
              </a:lnSpc>
              <a:spcBef>
                <a:spcPts val="30"/>
              </a:spcBef>
            </a:pPr>
            <a:endParaRPr sz="1200" dirty="0">
              <a:latin typeface="DejaVu Sans"/>
              <a:cs typeface="DejaVu Sans"/>
            </a:endParaRPr>
          </a:p>
          <a:p>
            <a:pPr marL="17780" marR="12065">
              <a:lnSpc>
                <a:spcPct val="124200"/>
              </a:lnSpc>
              <a:spcBef>
                <a:spcPts val="5"/>
              </a:spcBef>
            </a:pPr>
            <a:r>
              <a:rPr sz="1200" dirty="0">
                <a:latin typeface="DejaVu Sans"/>
                <a:cs typeface="DejaVu Sans"/>
              </a:rPr>
              <a:t>The following illustration shows an example of how to access an Amazon EFS file system from  on-premises (the on-premises servers have the file systems mounted).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6416" y="2537129"/>
            <a:ext cx="5769610" cy="3850004"/>
          </a:xfrm>
          <a:custGeom>
            <a:avLst/>
            <a:gdLst/>
            <a:ahLst/>
            <a:cxnLst/>
            <a:rect l="l" t="t" r="r" b="b"/>
            <a:pathLst>
              <a:path w="5769609" h="3850004">
                <a:moveTo>
                  <a:pt x="5769229" y="0"/>
                </a:moveTo>
                <a:lnTo>
                  <a:pt x="0" y="0"/>
                </a:lnTo>
                <a:lnTo>
                  <a:pt x="0" y="2479802"/>
                </a:lnTo>
                <a:lnTo>
                  <a:pt x="0" y="2758694"/>
                </a:lnTo>
                <a:lnTo>
                  <a:pt x="0" y="2987294"/>
                </a:lnTo>
                <a:lnTo>
                  <a:pt x="0" y="3215894"/>
                </a:lnTo>
                <a:lnTo>
                  <a:pt x="0" y="3622802"/>
                </a:lnTo>
                <a:lnTo>
                  <a:pt x="0" y="3849878"/>
                </a:lnTo>
                <a:lnTo>
                  <a:pt x="5769229" y="3849878"/>
                </a:lnTo>
                <a:lnTo>
                  <a:pt x="5769229" y="2479802"/>
                </a:lnTo>
                <a:lnTo>
                  <a:pt x="5769229" y="0"/>
                </a:lnTo>
                <a:close/>
              </a:path>
            </a:pathLst>
          </a:custGeom>
          <a:solidFill>
            <a:srgbClr val="FFFFFF"/>
          </a:solidFill>
        </p:spPr>
        <p:txBody>
          <a:bodyPr wrap="square" lIns="0" tIns="0" rIns="0" bIns="0" rtlCol="0"/>
          <a:lstStyle/>
          <a:p>
            <a:endParaRPr/>
          </a:p>
        </p:txBody>
      </p:sp>
      <p:sp>
        <p:nvSpPr>
          <p:cNvPr id="3" name="object 3"/>
          <p:cNvSpPr txBox="1"/>
          <p:nvPr/>
        </p:nvSpPr>
        <p:spPr>
          <a:xfrm>
            <a:off x="902004" y="5363774"/>
            <a:ext cx="5758815" cy="1583126"/>
          </a:xfrm>
          <a:prstGeom prst="rect">
            <a:avLst/>
          </a:prstGeom>
        </p:spPr>
        <p:txBody>
          <a:bodyPr vert="horz" wrap="square" lIns="0" tIns="13335" rIns="0" bIns="0" rtlCol="0">
            <a:spAutoFit/>
          </a:bodyPr>
          <a:lstStyle/>
          <a:p>
            <a:pPr marL="12700" marR="5080" algn="just">
              <a:lnSpc>
                <a:spcPct val="124700"/>
              </a:lnSpc>
              <a:spcBef>
                <a:spcPts val="105"/>
              </a:spcBef>
            </a:pPr>
            <a:r>
              <a:rPr sz="1200" dirty="0">
                <a:latin typeface="DejaVu Sans"/>
                <a:cs typeface="DejaVu Sans"/>
              </a:rPr>
              <a:t>You can use any mount target in your VPC if you can reach that mount target's subnet by  using an AWS Direct Connect connection between your on-premises server and VPC. To  access Amazon EFS from an on-premises server, add a rule to your mount target security  group to allow inbound traffic to the NFS port (2049) from your on-premises server.</a:t>
            </a:r>
            <a:endParaRPr sz="1200">
              <a:latin typeface="DejaVu Sans"/>
              <a:cs typeface="DejaVu Sans"/>
            </a:endParaRPr>
          </a:p>
          <a:p>
            <a:pPr>
              <a:lnSpc>
                <a:spcPct val="100000"/>
              </a:lnSpc>
              <a:spcBef>
                <a:spcPts val="15"/>
              </a:spcBef>
            </a:pPr>
            <a:endParaRPr sz="1500">
              <a:latin typeface="DejaVu Sans"/>
              <a:cs typeface="DejaVu Sans"/>
            </a:endParaRPr>
          </a:p>
          <a:p>
            <a:pPr marL="12700" algn="just">
              <a:lnSpc>
                <a:spcPct val="100000"/>
              </a:lnSpc>
            </a:pPr>
            <a:r>
              <a:rPr sz="1200" dirty="0">
                <a:latin typeface="DejaVu Sans"/>
                <a:cs typeface="DejaVu Sans"/>
              </a:rPr>
              <a:t>To create a setup like this, you do the following:</a:t>
            </a:r>
            <a:endParaRPr sz="1200">
              <a:latin typeface="DejaVu Sans"/>
              <a:cs typeface="DejaVu Sans"/>
            </a:endParaRPr>
          </a:p>
        </p:txBody>
      </p:sp>
      <p:sp>
        <p:nvSpPr>
          <p:cNvPr id="4" name="object 4"/>
          <p:cNvSpPr txBox="1"/>
          <p:nvPr/>
        </p:nvSpPr>
        <p:spPr>
          <a:xfrm>
            <a:off x="806450" y="7098665"/>
            <a:ext cx="5541010" cy="1143635"/>
          </a:xfrm>
          <a:prstGeom prst="rect">
            <a:avLst/>
          </a:prstGeom>
          <a:solidFill>
            <a:srgbClr val="FFFFFF"/>
          </a:solidFill>
        </p:spPr>
        <p:txBody>
          <a:bodyPr vert="horz" wrap="square" lIns="0" tIns="4445" rIns="0" bIns="0" rtlCol="0">
            <a:spAutoFit/>
          </a:bodyPr>
          <a:lstStyle/>
          <a:p>
            <a:pPr marL="246379" marR="9525" indent="-228600" algn="just">
              <a:lnSpc>
                <a:spcPts val="1800"/>
              </a:lnSpc>
              <a:spcBef>
                <a:spcPts val="35"/>
              </a:spcBef>
              <a:buAutoNum type="arabicPeriod"/>
              <a:tabLst>
                <a:tab pos="247015" algn="l"/>
              </a:tabLst>
            </a:pPr>
            <a:r>
              <a:rPr sz="1200" dirty="0">
                <a:latin typeface="DejaVu Sans"/>
                <a:cs typeface="DejaVu Sans"/>
              </a:rPr>
              <a:t>Establish an AWS Direct Connect connection between your on-premises data center  and your Amazon VPC. For more information on AWS Direct Connect, see </a:t>
            </a:r>
            <a:r>
              <a:rPr sz="1200" u="sng" dirty="0">
                <a:uFill>
                  <a:solidFill>
                    <a:srgbClr val="000000"/>
                  </a:solidFill>
                </a:uFill>
                <a:latin typeface="DejaVu Sans"/>
                <a:cs typeface="DejaVu Sans"/>
                <a:hlinkClick r:id="rId2"/>
              </a:rPr>
              <a:t>AWS Direct  Connect</a:t>
            </a:r>
            <a:r>
              <a:rPr sz="1200" dirty="0">
                <a:latin typeface="DejaVu Sans"/>
                <a:cs typeface="DejaVu Sans"/>
              </a:rPr>
              <a:t>.</a:t>
            </a:r>
          </a:p>
          <a:p>
            <a:pPr marL="246379" indent="-229235" algn="just">
              <a:lnSpc>
                <a:spcPct val="100000"/>
              </a:lnSpc>
              <a:spcBef>
                <a:spcPts val="240"/>
              </a:spcBef>
              <a:buAutoNum type="arabicPeriod"/>
              <a:tabLst>
                <a:tab pos="247015" algn="l"/>
              </a:tabLst>
            </a:pPr>
            <a:r>
              <a:rPr sz="1200" dirty="0">
                <a:latin typeface="DejaVu Sans"/>
                <a:cs typeface="DejaVu Sans"/>
              </a:rPr>
              <a:t>Create your Amazon EFS file system.</a:t>
            </a:r>
          </a:p>
          <a:p>
            <a:pPr marL="246379" indent="-229235" algn="just">
              <a:lnSpc>
                <a:spcPct val="100000"/>
              </a:lnSpc>
              <a:spcBef>
                <a:spcPts val="350"/>
              </a:spcBef>
              <a:buAutoNum type="arabicPeriod"/>
              <a:tabLst>
                <a:tab pos="247015" algn="l"/>
              </a:tabLst>
            </a:pPr>
            <a:r>
              <a:rPr sz="1200" dirty="0">
                <a:latin typeface="DejaVu Sans"/>
                <a:cs typeface="DejaVu Sans"/>
              </a:rPr>
              <a:t>Mount the Amazon EFS file system on your on-premises server.</a:t>
            </a:r>
          </a:p>
        </p:txBody>
      </p:sp>
      <p:sp>
        <p:nvSpPr>
          <p:cNvPr id="5" name="object 5"/>
          <p:cNvSpPr/>
          <p:nvPr/>
        </p:nvSpPr>
        <p:spPr>
          <a:xfrm>
            <a:off x="914400" y="2536748"/>
            <a:ext cx="5384673" cy="23209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TotalTime>
  <Words>1080</Words>
  <Application>Microsoft Office PowerPoint</Application>
  <PresentationFormat>Custom</PresentationFormat>
  <Paragraphs>45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Flow</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EFS</dc:title>
  <dc:creator>Hemant</dc:creator>
  <cp:lastModifiedBy>Godwill Ngwanah</cp:lastModifiedBy>
  <cp:revision>2</cp:revision>
  <dcterms:created xsi:type="dcterms:W3CDTF">2020-04-26T00:11:35Z</dcterms:created>
  <dcterms:modified xsi:type="dcterms:W3CDTF">2020-04-27T02:42:55Z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Word 2013</vt:lpwstr>
  </property>
  <property fmtid="{D5CDD505-2E9C-101B-9397-08002B2CF9AE}" pid="4" name="LastSaved">
    <vt:filetime>2020-04-26T00:00:00Z</vt:filetime>
  </property>
</Properties>
</file>