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0" r:id="rId6"/>
    <p:sldId id="269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554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13/01/2018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382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13/01/2018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456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13/01/2018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747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13/01/2018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458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13/01/2018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489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13/01/2018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594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13/01/2018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528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13/01/2018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641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13/01/2018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67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13/01/2018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464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13/01/2018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954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02B3B-D0A1-4D56-BE61-81BEDF369504}" type="datetimeFigureOut">
              <a:rPr lang="fr-BE" smtClean="0"/>
              <a:t>13/01/2018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742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t="3174" b="3492"/>
          <a:stretch/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494439" y="2141621"/>
            <a:ext cx="32031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4000" b="1" dirty="0" smtClean="0"/>
              <a:t>Exam </a:t>
            </a:r>
            <a:r>
              <a:rPr lang="fr-BE" sz="4000" b="1" dirty="0" err="1" smtClean="0"/>
              <a:t>passed</a:t>
            </a:r>
            <a:r>
              <a:rPr lang="fr-BE" sz="4000" b="1" dirty="0" smtClean="0"/>
              <a:t> !</a:t>
            </a:r>
          </a:p>
          <a:p>
            <a:pPr algn="ctr"/>
            <a:r>
              <a:rPr lang="fr-BE" sz="4000" b="1" dirty="0" smtClean="0">
                <a:solidFill>
                  <a:srgbClr val="00B050"/>
                </a:solidFill>
              </a:rPr>
              <a:t>64,3%</a:t>
            </a:r>
            <a:endParaRPr lang="fr-BE" sz="4000" b="1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-27278" y="3710863"/>
            <a:ext cx="122465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Congratulation,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seem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ready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pass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the real exam</a:t>
            </a:r>
          </a:p>
          <a:p>
            <a:pPr algn="ctr"/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want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sure to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pass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enjoy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our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100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corected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exam question</a:t>
            </a:r>
            <a:endParaRPr lang="fr-BE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88680" y="5568847"/>
            <a:ext cx="4814638" cy="38501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err="1" smtClean="0"/>
              <a:t>Get</a:t>
            </a:r>
            <a:r>
              <a:rPr lang="fr-BE" sz="2800" b="1" dirty="0" smtClean="0"/>
              <a:t> the 100 exam questions &gt;</a:t>
            </a:r>
            <a:endParaRPr lang="fr-B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8599919" y="5504406"/>
            <a:ext cx="2220480" cy="513891"/>
          </a:xfrm>
          <a:prstGeom prst="wedgeRectCallout">
            <a:avLst>
              <a:gd name="adj1" fmla="val -59690"/>
              <a:gd name="adj2" fmla="val -1741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Redirection to the e-commerce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website’s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page.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2376" y="2838809"/>
            <a:ext cx="2220480" cy="764362"/>
          </a:xfrm>
          <a:prstGeom prst="wedgeRectCallout">
            <a:avLst>
              <a:gd name="adj1" fmla="val -65573"/>
              <a:gd name="adj2" fmla="val -20255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Marks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grabed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divided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by the total of the 30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questions’s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marks</a:t>
            </a:r>
          </a:p>
        </p:txBody>
      </p:sp>
    </p:spTree>
    <p:extLst>
      <p:ext uri="{BB962C8B-B14F-4D97-AF65-F5344CB8AC3E}">
        <p14:creationId xmlns:p14="http://schemas.microsoft.com/office/powerpoint/2010/main" val="6215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691738" y="2141621"/>
            <a:ext cx="2808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4000" b="1" dirty="0" smtClean="0"/>
              <a:t>Exam </a:t>
            </a:r>
            <a:r>
              <a:rPr lang="fr-BE" sz="4000" b="1" dirty="0" err="1" smtClean="0"/>
              <a:t>failed</a:t>
            </a:r>
            <a:r>
              <a:rPr lang="fr-BE" sz="4000" b="1" dirty="0" smtClean="0"/>
              <a:t>!</a:t>
            </a:r>
          </a:p>
          <a:p>
            <a:pPr algn="ctr"/>
            <a:r>
              <a:rPr lang="fr-BE" sz="4000" b="1" dirty="0" smtClean="0">
                <a:solidFill>
                  <a:srgbClr val="FF0000"/>
                </a:solidFill>
              </a:rPr>
              <a:t>34,7%</a:t>
            </a:r>
            <a:endParaRPr lang="fr-BE" sz="4000" b="1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60338" y="3710863"/>
            <a:ext cx="11471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Sorry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failed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the exam.</a:t>
            </a:r>
          </a:p>
          <a:p>
            <a:pPr algn="ctr"/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Improve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yout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skills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a good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traing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our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100 exam questions.</a:t>
            </a:r>
            <a:endParaRPr lang="fr-BE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88680" y="5111647"/>
            <a:ext cx="4814638" cy="38501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err="1" smtClean="0"/>
              <a:t>Get</a:t>
            </a:r>
            <a:r>
              <a:rPr lang="fr-BE" sz="2800" b="1" dirty="0" smtClean="0"/>
              <a:t> the 100 exam questions &gt;</a:t>
            </a:r>
            <a:endParaRPr lang="fr-BE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3688680" y="5820223"/>
            <a:ext cx="4814638" cy="38501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err="1" smtClean="0"/>
              <a:t>Get</a:t>
            </a:r>
            <a:r>
              <a:rPr lang="fr-BE" sz="2800" b="1" dirty="0" smtClean="0"/>
              <a:t> a good training &gt;</a:t>
            </a:r>
            <a:endParaRPr lang="fr-BE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8665233" y="5033884"/>
            <a:ext cx="2220480" cy="513891"/>
          </a:xfrm>
          <a:prstGeom prst="wedgeRectCallout">
            <a:avLst>
              <a:gd name="adj1" fmla="val -59690"/>
              <a:gd name="adj2" fmla="val -1741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Redirection to the e-commerce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website’s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page.</a:t>
            </a:r>
          </a:p>
        </p:txBody>
      </p:sp>
      <p:sp>
        <p:nvSpPr>
          <p:cNvPr id="8" name="Rectangle 7"/>
          <p:cNvSpPr/>
          <p:nvPr/>
        </p:nvSpPr>
        <p:spPr>
          <a:xfrm>
            <a:off x="8665233" y="5755782"/>
            <a:ext cx="2220480" cy="513891"/>
          </a:xfrm>
          <a:prstGeom prst="wedgeRectCallout">
            <a:avLst>
              <a:gd name="adj1" fmla="val -59690"/>
              <a:gd name="adj2" fmla="val -1741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Redirection to the e-commerce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website’s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page.</a:t>
            </a:r>
          </a:p>
        </p:txBody>
      </p:sp>
      <p:sp>
        <p:nvSpPr>
          <p:cNvPr id="9" name="Rectangle 8"/>
          <p:cNvSpPr/>
          <p:nvPr/>
        </p:nvSpPr>
        <p:spPr>
          <a:xfrm>
            <a:off x="7097690" y="2842498"/>
            <a:ext cx="2220480" cy="764362"/>
          </a:xfrm>
          <a:prstGeom prst="wedgeRectCallout">
            <a:avLst>
              <a:gd name="adj1" fmla="val -65573"/>
              <a:gd name="adj2" fmla="val -20255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Marks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grabed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divided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by the total of the 30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questions’s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marks</a:t>
            </a:r>
          </a:p>
        </p:txBody>
      </p:sp>
    </p:spTree>
    <p:extLst>
      <p:ext uri="{BB962C8B-B14F-4D97-AF65-F5344CB8AC3E}">
        <p14:creationId xmlns:p14="http://schemas.microsoft.com/office/powerpoint/2010/main" val="37703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2775855" y="1850571"/>
            <a:ext cx="2275115" cy="1230086"/>
          </a:xfrm>
          <a:prstGeom prst="roundRect">
            <a:avLst>
              <a:gd name="adj" fmla="val 11247"/>
            </a:avLst>
          </a:prstGeom>
          <a:solidFill>
            <a:schemeClr val="bg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1400" b="1" dirty="0">
                <a:solidFill>
                  <a:schemeClr val="tx1"/>
                </a:solidFill>
              </a:rPr>
              <a:t>Simulation 1</a:t>
            </a:r>
          </a:p>
          <a:p>
            <a:pPr algn="ctr"/>
            <a:r>
              <a:rPr lang="fr-BE" sz="1400" b="1" dirty="0">
                <a:solidFill>
                  <a:schemeClr val="tx1"/>
                </a:solidFill>
              </a:rPr>
              <a:t>Faites une simulation d’examen gratuitement !</a:t>
            </a:r>
          </a:p>
        </p:txBody>
      </p:sp>
      <p:pic>
        <p:nvPicPr>
          <p:cNvPr id="1030" name="Picture 6" descr="Résultat de recherche d'images pour &quot;cadenas ouvert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02" r="50142" b="26698"/>
          <a:stretch/>
        </p:blipFill>
        <p:spPr bwMode="auto">
          <a:xfrm>
            <a:off x="3140933" y="2660340"/>
            <a:ext cx="363858" cy="33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86174" y="2711295"/>
            <a:ext cx="1238250" cy="23743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bg1"/>
                </a:solidFill>
              </a:rPr>
              <a:t>Gratuite &gt;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775855" y="3331029"/>
            <a:ext cx="2275115" cy="1230086"/>
          </a:xfrm>
          <a:prstGeom prst="roundRect">
            <a:avLst>
              <a:gd name="adj" fmla="val 11247"/>
            </a:avLst>
          </a:prstGeom>
          <a:solidFill>
            <a:schemeClr val="bg1"/>
          </a:solidFill>
          <a:ln w="28575">
            <a:solidFill>
              <a:srgbClr val="655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1400" b="1" dirty="0">
                <a:solidFill>
                  <a:schemeClr val="tx1"/>
                </a:solidFill>
              </a:rPr>
              <a:t>Simulation </a:t>
            </a:r>
            <a:r>
              <a:rPr lang="fr-BE" sz="1400" b="1" dirty="0" smtClean="0">
                <a:solidFill>
                  <a:schemeClr val="tx1"/>
                </a:solidFill>
              </a:rPr>
              <a:t>2</a:t>
            </a:r>
            <a:endParaRPr lang="fr-BE" sz="1400" b="1" dirty="0">
              <a:solidFill>
                <a:schemeClr val="tx1"/>
              </a:solidFill>
            </a:endParaRPr>
          </a:p>
          <a:p>
            <a:pPr algn="ctr"/>
            <a:r>
              <a:rPr lang="fr-BE" sz="1400" b="1" dirty="0" smtClean="0">
                <a:solidFill>
                  <a:schemeClr val="tx1"/>
                </a:solidFill>
              </a:rPr>
              <a:t>30 autres questions officielles d’examen</a:t>
            </a:r>
            <a:endParaRPr lang="fr-BE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hlinkClick r:id="rId4" action="ppaction://hlinksldjump"/>
          </p:cNvPr>
          <p:cNvSpPr/>
          <p:nvPr/>
        </p:nvSpPr>
        <p:spPr>
          <a:xfrm>
            <a:off x="2885666" y="4206720"/>
            <a:ext cx="2038758" cy="237438"/>
          </a:xfrm>
          <a:prstGeom prst="rect">
            <a:avLst/>
          </a:prstGeom>
          <a:solidFill>
            <a:srgbClr val="655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solidFill>
                  <a:schemeClr val="bg1"/>
                </a:solidFill>
              </a:rPr>
              <a:t>Faire la simulation 2 </a:t>
            </a:r>
            <a:r>
              <a:rPr lang="fr-BE" sz="1600" dirty="0" smtClean="0">
                <a:solidFill>
                  <a:srgbClr val="FF6600"/>
                </a:solidFill>
              </a:rPr>
              <a:t>&gt;</a:t>
            </a:r>
            <a:endParaRPr lang="fr-BE" sz="1600" dirty="0">
              <a:solidFill>
                <a:srgbClr val="FF6600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2775855" y="4811487"/>
            <a:ext cx="2275115" cy="1230086"/>
          </a:xfrm>
          <a:prstGeom prst="roundRect">
            <a:avLst>
              <a:gd name="adj" fmla="val 11247"/>
            </a:avLst>
          </a:prstGeom>
          <a:solidFill>
            <a:schemeClr val="bg1"/>
          </a:solidFill>
          <a:ln w="28575">
            <a:solidFill>
              <a:srgbClr val="655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1400" b="1" dirty="0">
                <a:solidFill>
                  <a:schemeClr val="tx1"/>
                </a:solidFill>
              </a:rPr>
              <a:t>Simulation 3</a:t>
            </a:r>
          </a:p>
          <a:p>
            <a:pPr algn="ctr"/>
            <a:r>
              <a:rPr lang="fr-BE" sz="1400" b="1" dirty="0" smtClean="0">
                <a:solidFill>
                  <a:schemeClr val="tx1"/>
                </a:solidFill>
              </a:rPr>
              <a:t>30 autres questions officielles d’examen</a:t>
            </a:r>
            <a:endParaRPr lang="fr-BE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4" action="ppaction://hlinksldjump"/>
          </p:cNvPr>
          <p:cNvSpPr/>
          <p:nvPr/>
        </p:nvSpPr>
        <p:spPr>
          <a:xfrm>
            <a:off x="2885666" y="5687178"/>
            <a:ext cx="2038758" cy="237438"/>
          </a:xfrm>
          <a:prstGeom prst="rect">
            <a:avLst/>
          </a:prstGeom>
          <a:solidFill>
            <a:srgbClr val="655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solidFill>
                  <a:schemeClr val="bg1"/>
                </a:solidFill>
              </a:rPr>
              <a:t>Faire la simulation 3 </a:t>
            </a:r>
            <a:r>
              <a:rPr lang="fr-BE" sz="1600" dirty="0" smtClean="0">
                <a:solidFill>
                  <a:srgbClr val="FF6600"/>
                </a:solidFill>
              </a:rPr>
              <a:t>&gt;</a:t>
            </a:r>
            <a:endParaRPr lang="fr-BE" sz="1600" dirty="0">
              <a:solidFill>
                <a:srgbClr val="FF6600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7176405" y="1850571"/>
            <a:ext cx="2275115" cy="1230086"/>
          </a:xfrm>
          <a:prstGeom prst="roundRect">
            <a:avLst>
              <a:gd name="adj" fmla="val 11247"/>
            </a:avLst>
          </a:prstGeom>
          <a:solidFill>
            <a:schemeClr val="bg1"/>
          </a:solidFill>
          <a:ln w="28575">
            <a:solidFill>
              <a:srgbClr val="655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1400" b="1" dirty="0">
                <a:solidFill>
                  <a:schemeClr val="tx1"/>
                </a:solidFill>
              </a:rPr>
              <a:t>Simulation 4</a:t>
            </a:r>
          </a:p>
          <a:p>
            <a:pPr algn="ctr"/>
            <a:r>
              <a:rPr lang="fr-BE" sz="1400" b="1" dirty="0" smtClean="0">
                <a:solidFill>
                  <a:schemeClr val="tx1"/>
                </a:solidFill>
              </a:rPr>
              <a:t>30 autres questions officielles d’examen</a:t>
            </a:r>
            <a:endParaRPr lang="fr-BE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hlinkClick r:id="rId4" action="ppaction://hlinksldjump"/>
          </p:cNvPr>
          <p:cNvSpPr/>
          <p:nvPr/>
        </p:nvSpPr>
        <p:spPr>
          <a:xfrm>
            <a:off x="7286216" y="2726262"/>
            <a:ext cx="2038758" cy="237438"/>
          </a:xfrm>
          <a:prstGeom prst="rect">
            <a:avLst/>
          </a:prstGeom>
          <a:solidFill>
            <a:srgbClr val="655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solidFill>
                  <a:schemeClr val="bg1"/>
                </a:solidFill>
              </a:rPr>
              <a:t>Faire la simulation 4 </a:t>
            </a:r>
            <a:r>
              <a:rPr lang="fr-BE" sz="1600" dirty="0" smtClean="0">
                <a:solidFill>
                  <a:srgbClr val="FF6600"/>
                </a:solidFill>
              </a:rPr>
              <a:t>&gt;</a:t>
            </a:r>
            <a:endParaRPr lang="fr-BE" sz="1600" dirty="0">
              <a:solidFill>
                <a:srgbClr val="FF6600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7176405" y="3331029"/>
            <a:ext cx="2275115" cy="1230086"/>
          </a:xfrm>
          <a:prstGeom prst="roundRect">
            <a:avLst>
              <a:gd name="adj" fmla="val 11247"/>
            </a:avLst>
          </a:prstGeom>
          <a:solidFill>
            <a:schemeClr val="bg1"/>
          </a:solidFill>
          <a:ln w="28575">
            <a:solidFill>
              <a:srgbClr val="655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1400" b="1" dirty="0">
                <a:solidFill>
                  <a:schemeClr val="tx1"/>
                </a:solidFill>
              </a:rPr>
              <a:t>Simulation </a:t>
            </a:r>
            <a:r>
              <a:rPr lang="fr-BE" sz="1400" b="1" dirty="0" smtClean="0">
                <a:solidFill>
                  <a:schemeClr val="tx1"/>
                </a:solidFill>
              </a:rPr>
              <a:t>5</a:t>
            </a:r>
            <a:endParaRPr lang="fr-BE" sz="1400" b="1" dirty="0">
              <a:solidFill>
                <a:schemeClr val="tx1"/>
              </a:solidFill>
            </a:endParaRPr>
          </a:p>
          <a:p>
            <a:pPr algn="ctr"/>
            <a:r>
              <a:rPr lang="fr-BE" sz="1400" b="1" dirty="0" smtClean="0">
                <a:solidFill>
                  <a:schemeClr val="tx1"/>
                </a:solidFill>
              </a:rPr>
              <a:t>30 autres questions officielles d’examen</a:t>
            </a:r>
            <a:endParaRPr lang="fr-BE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hlinkClick r:id="rId4" action="ppaction://hlinksldjump"/>
          </p:cNvPr>
          <p:cNvSpPr/>
          <p:nvPr/>
        </p:nvSpPr>
        <p:spPr>
          <a:xfrm>
            <a:off x="7286216" y="4206720"/>
            <a:ext cx="2038758" cy="237438"/>
          </a:xfrm>
          <a:prstGeom prst="rect">
            <a:avLst/>
          </a:prstGeom>
          <a:solidFill>
            <a:srgbClr val="655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solidFill>
                  <a:schemeClr val="bg1"/>
                </a:solidFill>
              </a:rPr>
              <a:t>Faire la simulation 5 </a:t>
            </a:r>
            <a:r>
              <a:rPr lang="fr-BE" sz="1600" dirty="0" smtClean="0">
                <a:solidFill>
                  <a:srgbClr val="FF6600"/>
                </a:solidFill>
              </a:rPr>
              <a:t>&gt;</a:t>
            </a:r>
            <a:endParaRPr lang="fr-BE" sz="1600" dirty="0">
              <a:solidFill>
                <a:srgbClr val="FF66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7176405" y="4811487"/>
            <a:ext cx="2275115" cy="1230086"/>
          </a:xfrm>
          <a:prstGeom prst="roundRect">
            <a:avLst>
              <a:gd name="adj" fmla="val 11247"/>
            </a:avLst>
          </a:prstGeom>
          <a:solidFill>
            <a:schemeClr val="bg1"/>
          </a:solidFill>
          <a:ln w="28575">
            <a:solidFill>
              <a:srgbClr val="655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1400" b="1" dirty="0">
                <a:solidFill>
                  <a:schemeClr val="tx1"/>
                </a:solidFill>
              </a:rPr>
              <a:t>Simulation 6</a:t>
            </a:r>
          </a:p>
          <a:p>
            <a:pPr algn="ctr"/>
            <a:r>
              <a:rPr lang="fr-BE" sz="1400" b="1" dirty="0" smtClean="0">
                <a:solidFill>
                  <a:schemeClr val="tx1"/>
                </a:solidFill>
              </a:rPr>
              <a:t>30 autres questions officielles d’examen</a:t>
            </a:r>
            <a:endParaRPr lang="fr-BE" sz="14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hlinkClick r:id="rId4" action="ppaction://hlinksldjump"/>
          </p:cNvPr>
          <p:cNvSpPr/>
          <p:nvPr/>
        </p:nvSpPr>
        <p:spPr>
          <a:xfrm>
            <a:off x="7286216" y="5687178"/>
            <a:ext cx="2038758" cy="237438"/>
          </a:xfrm>
          <a:prstGeom prst="rect">
            <a:avLst/>
          </a:prstGeom>
          <a:solidFill>
            <a:srgbClr val="655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solidFill>
                  <a:schemeClr val="bg1"/>
                </a:solidFill>
              </a:rPr>
              <a:t>Faire la simulation 6 </a:t>
            </a:r>
            <a:r>
              <a:rPr lang="fr-BE" sz="1600" dirty="0" smtClean="0">
                <a:solidFill>
                  <a:srgbClr val="FF6600"/>
                </a:solidFill>
              </a:rPr>
              <a:t>&gt;</a:t>
            </a:r>
            <a:endParaRPr lang="fr-BE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75857" y="1850571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1 - Free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5856" y="3331029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2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5856" y="4811487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3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9399" y="1850571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4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399" y="3331029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5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398" y="4811487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6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3438596" y="1559807"/>
            <a:ext cx="5314808" cy="4888617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</a:rPr>
              <a:t>Simulation 1 : </a:t>
            </a:r>
            <a:r>
              <a:rPr lang="fr-BE" sz="2400" b="1" dirty="0" err="1" smtClean="0">
                <a:solidFill>
                  <a:schemeClr val="tx1"/>
                </a:solidFill>
              </a:rPr>
              <a:t>acces</a:t>
            </a:r>
            <a:endParaRPr lang="fr-BE" sz="2400" b="1" dirty="0" smtClean="0">
              <a:solidFill>
                <a:schemeClr val="tx1"/>
              </a:solidFill>
            </a:endParaRPr>
          </a:p>
          <a:p>
            <a:pPr algn="ctr"/>
            <a:r>
              <a:rPr lang="fr-BE" b="1" dirty="0" smtClean="0">
                <a:solidFill>
                  <a:schemeClr val="tx1"/>
                </a:solidFill>
              </a:rPr>
              <a:t>Free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2861" y="2606270"/>
            <a:ext cx="413213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smtClean="0">
                <a:solidFill>
                  <a:schemeClr val="tx1"/>
                </a:solidFill>
              </a:rPr>
              <a:t>First </a:t>
            </a:r>
            <a:r>
              <a:rPr lang="fr-BE" dirty="0" err="1" smtClean="0">
                <a:solidFill>
                  <a:schemeClr val="tx1"/>
                </a:solidFill>
              </a:rPr>
              <a:t>name</a:t>
            </a:r>
            <a:r>
              <a:rPr lang="fr-BE" dirty="0" smtClean="0">
                <a:solidFill>
                  <a:schemeClr val="tx1"/>
                </a:solidFill>
              </a:rPr>
              <a:t> and last </a:t>
            </a:r>
            <a:r>
              <a:rPr lang="fr-BE" dirty="0" err="1" smtClean="0">
                <a:solidFill>
                  <a:schemeClr val="tx1"/>
                </a:solidFill>
              </a:rPr>
              <a:t>name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hlinkClick r:id="rId3" action="ppaction://hlinksldjump"/>
          </p:cNvPr>
          <p:cNvSpPr/>
          <p:nvPr/>
        </p:nvSpPr>
        <p:spPr>
          <a:xfrm>
            <a:off x="5056503" y="5646819"/>
            <a:ext cx="2078993" cy="385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err="1" smtClean="0">
                <a:solidFill>
                  <a:schemeClr val="tx1"/>
                </a:solidFill>
              </a:rPr>
              <a:t>Send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42861" y="3701231"/>
            <a:ext cx="413213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smtClean="0">
                <a:solidFill>
                  <a:schemeClr val="tx1"/>
                </a:solidFill>
              </a:rPr>
              <a:t>Email </a:t>
            </a:r>
            <a:r>
              <a:rPr lang="fr-BE" dirty="0" err="1" smtClean="0">
                <a:solidFill>
                  <a:schemeClr val="tx1"/>
                </a:solidFill>
              </a:rPr>
              <a:t>adress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sz="1200" dirty="0" smtClean="0">
                <a:solidFill>
                  <a:schemeClr val="tx1"/>
                </a:solidFill>
              </a:rPr>
              <a:t>(to </a:t>
            </a:r>
            <a:r>
              <a:rPr lang="fr-BE" sz="1200" dirty="0" err="1" smtClean="0">
                <a:solidFill>
                  <a:schemeClr val="tx1"/>
                </a:solidFill>
              </a:rPr>
              <a:t>send</a:t>
            </a:r>
            <a:r>
              <a:rPr lang="fr-BE" sz="1200" dirty="0" smtClean="0">
                <a:solidFill>
                  <a:schemeClr val="tx1"/>
                </a:solidFill>
              </a:rPr>
              <a:t> the </a:t>
            </a:r>
            <a:r>
              <a:rPr lang="fr-BE" sz="1200" dirty="0" err="1" smtClean="0">
                <a:solidFill>
                  <a:schemeClr val="tx1"/>
                </a:solidFill>
              </a:rPr>
              <a:t>results</a:t>
            </a:r>
            <a:r>
              <a:rPr lang="fr-BE" sz="1200" dirty="0" smtClean="0">
                <a:solidFill>
                  <a:schemeClr val="tx1"/>
                </a:solidFill>
              </a:rPr>
              <a:t> by email)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42861" y="4246670"/>
            <a:ext cx="413213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Cellphone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number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42861" y="3151709"/>
            <a:ext cx="413213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smtClean="0">
                <a:solidFill>
                  <a:schemeClr val="tx1"/>
                </a:solidFill>
              </a:rPr>
              <a:t>First </a:t>
            </a:r>
            <a:r>
              <a:rPr lang="fr-BE" dirty="0" err="1" smtClean="0">
                <a:solidFill>
                  <a:schemeClr val="tx1"/>
                </a:solidFill>
              </a:rPr>
              <a:t>name</a:t>
            </a:r>
            <a:r>
              <a:rPr lang="fr-BE" dirty="0" smtClean="0">
                <a:solidFill>
                  <a:schemeClr val="tx1"/>
                </a:solidFill>
              </a:rPr>
              <a:t> and last </a:t>
            </a:r>
            <a:r>
              <a:rPr lang="fr-BE" dirty="0" err="1" smtClean="0">
                <a:solidFill>
                  <a:schemeClr val="tx1"/>
                </a:solidFill>
              </a:rPr>
              <a:t>name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8991601" y="2688771"/>
            <a:ext cx="2819399" cy="1557899"/>
          </a:xfrm>
          <a:prstGeom prst="wedgeRoundRectCallout">
            <a:avLst>
              <a:gd name="adj1" fmla="val -140224"/>
              <a:gd name="adj2" fmla="val 1463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The datas must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saved</a:t>
            </a:r>
            <a:r>
              <a:rPr lang="fr-BE" dirty="0" smtClean="0"/>
              <a:t> to a </a:t>
            </a:r>
            <a:r>
              <a:rPr lang="fr-BE" dirty="0" err="1" smtClean="0"/>
              <a:t>list</a:t>
            </a:r>
            <a:r>
              <a:rPr lang="fr-BE" dirty="0" smtClean="0"/>
              <a:t> on mail </a:t>
            </a:r>
            <a:r>
              <a:rPr lang="fr-BE" dirty="0" err="1" smtClean="0"/>
              <a:t>chimp</a:t>
            </a:r>
            <a:r>
              <a:rPr lang="fr-BE" dirty="0" smtClean="0"/>
              <a:t>. An </a:t>
            </a:r>
            <a:r>
              <a:rPr lang="fr-BE" dirty="0" err="1" smtClean="0"/>
              <a:t>automatic</a:t>
            </a:r>
            <a:r>
              <a:rPr lang="fr-BE" dirty="0" smtClean="0"/>
              <a:t> email must </a:t>
            </a:r>
            <a:r>
              <a:rPr lang="fr-BE" dirty="0" err="1" smtClean="0"/>
              <a:t>be</a:t>
            </a:r>
            <a:r>
              <a:rPr lang="fr-BE" dirty="0" smtClean="0"/>
              <a:t> sent to the prospect </a:t>
            </a:r>
            <a:r>
              <a:rPr lang="fr-BE" dirty="0" err="1" smtClean="0"/>
              <a:t>with</a:t>
            </a:r>
            <a:r>
              <a:rPr lang="fr-BE" dirty="0" smtClean="0"/>
              <a:t> the </a:t>
            </a:r>
            <a:r>
              <a:rPr lang="fr-BE" dirty="0" err="1" smtClean="0"/>
              <a:t>acces</a:t>
            </a:r>
            <a:r>
              <a:rPr lang="fr-BE" dirty="0" smtClean="0"/>
              <a:t> code.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739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75857" y="1850571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1 - Free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5856" y="3331029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2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5856" y="4811487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3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9399" y="1850571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4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399" y="3331029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5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398" y="4811487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6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3438596" y="1559807"/>
            <a:ext cx="5314808" cy="3251679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</a:rPr>
              <a:t>Simulation 1 : </a:t>
            </a:r>
            <a:r>
              <a:rPr lang="fr-BE" sz="2400" b="1" dirty="0" err="1" smtClean="0">
                <a:solidFill>
                  <a:schemeClr val="tx1"/>
                </a:solidFill>
              </a:rPr>
              <a:t>acces</a:t>
            </a:r>
            <a:endParaRPr lang="fr-BE" sz="2400" b="1" dirty="0" smtClean="0">
              <a:solidFill>
                <a:schemeClr val="tx1"/>
              </a:solidFill>
            </a:endParaRPr>
          </a:p>
          <a:p>
            <a:pPr algn="ctr"/>
            <a:r>
              <a:rPr lang="fr-BE" b="1" dirty="0" smtClean="0">
                <a:solidFill>
                  <a:schemeClr val="tx1"/>
                </a:solidFill>
              </a:rPr>
              <a:t>Free</a:t>
            </a:r>
          </a:p>
          <a:p>
            <a:pPr algn="ctr"/>
            <a:endParaRPr lang="fr-BE" b="1" dirty="0">
              <a:solidFill>
                <a:schemeClr val="tx1"/>
              </a:solidFill>
            </a:endParaRPr>
          </a:p>
          <a:p>
            <a:pPr algn="ctr"/>
            <a:r>
              <a:rPr lang="fr-BE" b="1" dirty="0" smtClean="0">
                <a:solidFill>
                  <a:schemeClr val="tx1"/>
                </a:solidFill>
              </a:rPr>
              <a:t>Go to </a:t>
            </a:r>
            <a:r>
              <a:rPr lang="fr-BE" b="1" dirty="0" err="1" smtClean="0">
                <a:solidFill>
                  <a:schemeClr val="tx1"/>
                </a:solidFill>
              </a:rPr>
              <a:t>your</a:t>
            </a:r>
            <a:r>
              <a:rPr lang="fr-BE" b="1" dirty="0" smtClean="0">
                <a:solidFill>
                  <a:schemeClr val="tx1"/>
                </a:solidFill>
              </a:rPr>
              <a:t> mail box, </a:t>
            </a:r>
            <a:r>
              <a:rPr lang="fr-BE" b="1" dirty="0" err="1" smtClean="0">
                <a:solidFill>
                  <a:schemeClr val="tx1"/>
                </a:solidFill>
              </a:rPr>
              <a:t>you</a:t>
            </a:r>
            <a:r>
              <a:rPr lang="fr-BE" b="1" dirty="0" smtClean="0">
                <a:solidFill>
                  <a:schemeClr val="tx1"/>
                </a:solidFill>
              </a:rPr>
              <a:t> </a:t>
            </a:r>
            <a:r>
              <a:rPr lang="fr-BE" b="1" dirty="0" err="1" smtClean="0">
                <a:solidFill>
                  <a:schemeClr val="tx1"/>
                </a:solidFill>
              </a:rPr>
              <a:t>received</a:t>
            </a:r>
            <a:r>
              <a:rPr lang="fr-BE" b="1" dirty="0" smtClean="0">
                <a:solidFill>
                  <a:schemeClr val="tx1"/>
                </a:solidFill>
              </a:rPr>
              <a:t> the code !</a:t>
            </a:r>
          </a:p>
          <a:p>
            <a:pPr algn="ctr"/>
            <a:endParaRPr lang="fr-BE" b="1" dirty="0" smtClean="0">
              <a:solidFill>
                <a:schemeClr val="tx1"/>
              </a:solidFill>
            </a:endParaRPr>
          </a:p>
          <a:p>
            <a:pPr algn="ctr"/>
            <a:r>
              <a:rPr lang="fr-BE" b="1" dirty="0" smtClean="0">
                <a:solidFill>
                  <a:schemeClr val="tx1"/>
                </a:solidFill>
              </a:rPr>
              <a:t>Type </a:t>
            </a:r>
            <a:r>
              <a:rPr lang="fr-BE" b="1" dirty="0" err="1">
                <a:solidFill>
                  <a:schemeClr val="tx1"/>
                </a:solidFill>
              </a:rPr>
              <a:t>a</a:t>
            </a:r>
            <a:r>
              <a:rPr lang="fr-BE" b="1" dirty="0" err="1" smtClean="0">
                <a:solidFill>
                  <a:schemeClr val="tx1"/>
                </a:solidFill>
              </a:rPr>
              <a:t>cces</a:t>
            </a:r>
            <a:r>
              <a:rPr lang="fr-BE" b="1" dirty="0" smtClean="0">
                <a:solidFill>
                  <a:schemeClr val="tx1"/>
                </a:solidFill>
              </a:rPr>
              <a:t> code :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hlinkClick r:id="rId3" action="ppaction://hlinksldjump"/>
          </p:cNvPr>
          <p:cNvSpPr/>
          <p:nvPr/>
        </p:nvSpPr>
        <p:spPr>
          <a:xfrm>
            <a:off x="5056503" y="4242558"/>
            <a:ext cx="2078993" cy="385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Aller à la simulation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42861" y="3520673"/>
            <a:ext cx="413213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smtClean="0">
                <a:solidFill>
                  <a:schemeClr val="tx1"/>
                </a:solidFill>
              </a:rPr>
              <a:t>Code</a:t>
            </a:r>
            <a:endParaRPr lang="fr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75857" y="1850571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1 - Free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5856" y="3331029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2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5856" y="4811487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3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9399" y="1850571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4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399" y="3331029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5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398" y="4811487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6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3438596" y="1559807"/>
            <a:ext cx="5314808" cy="4888617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</a:rPr>
              <a:t>Payement interface</a:t>
            </a:r>
          </a:p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</a:t>
            </a:r>
            <a:r>
              <a:rPr lang="fr-BE" b="1" dirty="0" smtClean="0">
                <a:solidFill>
                  <a:srgbClr val="FF0000"/>
                </a:solidFill>
              </a:rPr>
              <a:t>X</a:t>
            </a:r>
            <a:r>
              <a:rPr lang="fr-BE" b="1" dirty="0" smtClean="0">
                <a:solidFill>
                  <a:schemeClr val="tx1"/>
                </a:solidFill>
              </a:rPr>
              <a:t> : 20€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42861" y="4277803"/>
            <a:ext cx="413213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Card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number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42861" y="4912322"/>
            <a:ext cx="81879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Month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34320" y="4912322"/>
            <a:ext cx="81879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Year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5999" y="4912322"/>
            <a:ext cx="2078993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Cryptogram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2861" y="2606270"/>
            <a:ext cx="413213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smtClean="0">
                <a:solidFill>
                  <a:schemeClr val="tx1"/>
                </a:solidFill>
              </a:rPr>
              <a:t>First </a:t>
            </a:r>
            <a:r>
              <a:rPr lang="fr-BE" dirty="0" err="1" smtClean="0">
                <a:solidFill>
                  <a:schemeClr val="tx1"/>
                </a:solidFill>
              </a:rPr>
              <a:t>name</a:t>
            </a:r>
            <a:r>
              <a:rPr lang="fr-BE" dirty="0" smtClean="0">
                <a:solidFill>
                  <a:schemeClr val="tx1"/>
                </a:solidFill>
              </a:rPr>
              <a:t> and last </a:t>
            </a:r>
            <a:r>
              <a:rPr lang="fr-BE" dirty="0" err="1" smtClean="0">
                <a:solidFill>
                  <a:schemeClr val="tx1"/>
                </a:solidFill>
              </a:rPr>
              <a:t>name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hlinkClick r:id="rId3" action="ppaction://hlinksldjump"/>
          </p:cNvPr>
          <p:cNvSpPr/>
          <p:nvPr/>
        </p:nvSpPr>
        <p:spPr>
          <a:xfrm>
            <a:off x="5056503" y="5646819"/>
            <a:ext cx="2078993" cy="385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err="1" smtClean="0">
                <a:solidFill>
                  <a:schemeClr val="tx1"/>
                </a:solidFill>
              </a:rPr>
              <a:t>Pay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42861" y="3148914"/>
            <a:ext cx="413213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smtClean="0">
                <a:solidFill>
                  <a:schemeClr val="tx1"/>
                </a:solidFill>
              </a:rPr>
              <a:t>Email </a:t>
            </a:r>
            <a:r>
              <a:rPr lang="fr-BE" dirty="0" err="1" smtClean="0">
                <a:solidFill>
                  <a:schemeClr val="tx1"/>
                </a:solidFill>
              </a:rPr>
              <a:t>adress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sz="1200" dirty="0" smtClean="0">
                <a:solidFill>
                  <a:schemeClr val="tx1"/>
                </a:solidFill>
              </a:rPr>
              <a:t>(to </a:t>
            </a:r>
            <a:r>
              <a:rPr lang="fr-BE" sz="1200" dirty="0" err="1" smtClean="0">
                <a:solidFill>
                  <a:schemeClr val="tx1"/>
                </a:solidFill>
              </a:rPr>
              <a:t>send</a:t>
            </a:r>
            <a:r>
              <a:rPr lang="fr-BE" sz="1200" dirty="0" smtClean="0">
                <a:solidFill>
                  <a:schemeClr val="tx1"/>
                </a:solidFill>
              </a:rPr>
              <a:t> the </a:t>
            </a:r>
            <a:r>
              <a:rPr lang="fr-BE" sz="1200" dirty="0" err="1" smtClean="0">
                <a:solidFill>
                  <a:schemeClr val="tx1"/>
                </a:solidFill>
              </a:rPr>
              <a:t>results</a:t>
            </a:r>
            <a:r>
              <a:rPr lang="fr-BE" sz="1200" dirty="0" smtClean="0">
                <a:solidFill>
                  <a:schemeClr val="tx1"/>
                </a:solidFill>
              </a:rPr>
              <a:t> by email)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42861" y="3694353"/>
            <a:ext cx="413213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Cellphone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number</a:t>
            </a:r>
            <a:endParaRPr lang="fr-B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51919" y="1397751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Simulation d’examen N°</a:t>
            </a:r>
            <a:r>
              <a:rPr lang="fr-BE" b="1" dirty="0" smtClean="0">
                <a:solidFill>
                  <a:srgbClr val="FF0000"/>
                </a:solidFill>
              </a:rPr>
              <a:t>X</a:t>
            </a:r>
            <a:endParaRPr lang="fr-BE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hlinkClick r:id="rId3" action="ppaction://hlinksldjump"/>
          </p:cNvPr>
          <p:cNvSpPr/>
          <p:nvPr/>
        </p:nvSpPr>
        <p:spPr>
          <a:xfrm>
            <a:off x="8698832" y="5268328"/>
            <a:ext cx="2117558" cy="385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Start the simulation</a:t>
            </a:r>
            <a:endParaRPr lang="fr-BE" dirty="0"/>
          </a:p>
        </p:txBody>
      </p:sp>
      <p:sp>
        <p:nvSpPr>
          <p:cNvPr id="20" name="ZoneTexte 19"/>
          <p:cNvSpPr txBox="1"/>
          <p:nvPr/>
        </p:nvSpPr>
        <p:spPr>
          <a:xfrm>
            <a:off x="1011888" y="1858547"/>
            <a:ext cx="96016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 smtClean="0"/>
              <a:t>Rules</a:t>
            </a:r>
            <a:r>
              <a:rPr lang="fr-BE" b="1" dirty="0" smtClean="0"/>
              <a:t> descriptions (</a:t>
            </a:r>
            <a:r>
              <a:rPr lang="fr-BE" b="1" dirty="0" err="1" smtClean="0"/>
              <a:t>text</a:t>
            </a:r>
            <a:r>
              <a:rPr lang="fr-BE" b="1" dirty="0" smtClean="0"/>
              <a:t> and image).</a:t>
            </a:r>
          </a:p>
          <a:p>
            <a:r>
              <a:rPr lang="fr-BE" b="1" dirty="0" smtClean="0"/>
              <a:t>XXXXXXXXXXXXXXXXXXXXXXXXXXXXXXXXXXXXXXXXXXXXXXXXXXXXXXXXXXXXXXXXXXXXXXXXXXX</a:t>
            </a:r>
          </a:p>
          <a:p>
            <a:r>
              <a:rPr lang="fr-BE" b="1" dirty="0" smtClean="0"/>
              <a:t>XXXXXXXXXXXXXXXXXXXXXXXXXXXXXXXXXXXXXXXXXXXXXXXXXXXXXXXXXXXXXXXXXXXXXXXXXXX</a:t>
            </a:r>
          </a:p>
          <a:p>
            <a:r>
              <a:rPr lang="fr-BE" b="1" dirty="0" smtClean="0"/>
              <a:t>XXXXXXXXXXXXXXXXXXXXXXXXXXXXXXXXXXXXXXXXXXXXXXXXXXXXXXXXXXXXXXXXXXXXXXXXXXX</a:t>
            </a:r>
          </a:p>
          <a:p>
            <a:r>
              <a:rPr lang="fr-BE" b="1" dirty="0" smtClean="0"/>
              <a:t>XXXXXXXXXXXXXXXXXXXXXXXXXXXXXXXXXXXXXXXXXXXXXXXXXXXXXXXXXXXXXXXXXXXXXXXXXXX</a:t>
            </a:r>
          </a:p>
          <a:p>
            <a:r>
              <a:rPr lang="fr-BE" b="1" dirty="0" smtClean="0"/>
              <a:t>XXXXXXXXXXXXXXXXXXXXXXXXXXXXXXXXXXXXXXXXXXXXXXXXXXXXXXXXXXXXXXXXXXXXXXXXXXX</a:t>
            </a:r>
          </a:p>
          <a:p>
            <a:r>
              <a:rPr lang="fr-BE" b="1" dirty="0" smtClean="0"/>
              <a:t>XXXXXXXXXXXXXXXXXXXXXXXXXXXXXXXXXXXXXXXXXXXXXXXXXXXXXXXXXXXXXXXXXXXXXXXXXXX</a:t>
            </a:r>
          </a:p>
          <a:p>
            <a:r>
              <a:rPr lang="fr-BE" b="1" dirty="0"/>
              <a:t>XXXXXXXXXXXXXXXXXXXXXXXXXXXXXXXXXXXXXXXXXXXXXXXXXXXXXXXXXXXXXXXXXXXXXXXXXXX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6775" y="4258335"/>
            <a:ext cx="4568561" cy="2313501"/>
          </a:xfrm>
          <a:prstGeom prst="rect">
            <a:avLst/>
          </a:prstGeom>
          <a:solidFill>
            <a:schemeClr val="bg1"/>
          </a:solidFill>
          <a:ln w="38100">
            <a:solidFill>
              <a:srgbClr val="655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>
                <a:solidFill>
                  <a:srgbClr val="65554C"/>
                </a:solidFill>
              </a:rPr>
              <a:t>Image</a:t>
            </a:r>
            <a:endParaRPr lang="fr-BE" sz="2800" b="1" dirty="0">
              <a:solidFill>
                <a:srgbClr val="6555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51919" y="1397751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Simulation d’examen N°1</a:t>
            </a:r>
            <a:endParaRPr lang="fr-BE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90074" y="2771133"/>
            <a:ext cx="663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Question 1 : XXXXXXXXXXXXXXXXXXXXX (select the </a:t>
            </a:r>
            <a:r>
              <a:rPr lang="fr-BE" b="1" dirty="0" err="1" smtClean="0"/>
              <a:t>goods</a:t>
            </a:r>
            <a:r>
              <a:rPr lang="fr-BE" b="1" dirty="0" smtClean="0"/>
              <a:t> </a:t>
            </a:r>
            <a:r>
              <a:rPr lang="fr-BE" b="1" dirty="0" err="1" smtClean="0"/>
              <a:t>answers</a:t>
            </a:r>
            <a:r>
              <a:rPr lang="fr-BE" b="1" dirty="0" smtClean="0"/>
              <a:t>)</a:t>
            </a:r>
            <a:endParaRPr lang="fr-BE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71864" y="3293797"/>
            <a:ext cx="166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1 : AAA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471864" y="3663129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2 : BBB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471864" y="4032461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3 : CCC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471864" y="4401793"/>
            <a:ext cx="168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4 : DDD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71252" y="3370463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/>
          <p:cNvSpPr/>
          <p:nvPr/>
        </p:nvSpPr>
        <p:spPr>
          <a:xfrm>
            <a:off x="3271252" y="3739795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/>
          <p:cNvSpPr/>
          <p:nvPr/>
        </p:nvSpPr>
        <p:spPr>
          <a:xfrm>
            <a:off x="3271252" y="4109127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/>
          <p:cNvSpPr/>
          <p:nvPr/>
        </p:nvSpPr>
        <p:spPr>
          <a:xfrm>
            <a:off x="3271252" y="4478459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>
            <a:hlinkClick r:id="rId3" action="ppaction://hlinksldjump"/>
          </p:cNvPr>
          <p:cNvSpPr/>
          <p:nvPr/>
        </p:nvSpPr>
        <p:spPr>
          <a:xfrm>
            <a:off x="8698832" y="5268328"/>
            <a:ext cx="2117558" cy="385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Next</a:t>
            </a:r>
            <a:r>
              <a:rPr lang="fr-BE" dirty="0" smtClean="0"/>
              <a:t> question</a:t>
            </a:r>
            <a:endParaRPr lang="fr-BE" dirty="0"/>
          </a:p>
        </p:txBody>
      </p:sp>
      <p:sp>
        <p:nvSpPr>
          <p:cNvPr id="21" name="ZoneTexte 20"/>
          <p:cNvSpPr txBox="1"/>
          <p:nvPr/>
        </p:nvSpPr>
        <p:spPr>
          <a:xfrm>
            <a:off x="151919" y="1987137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>
                <a:solidFill>
                  <a:srgbClr val="FF0000"/>
                </a:solidFill>
              </a:rPr>
              <a:t>X</a:t>
            </a:r>
            <a:r>
              <a:rPr lang="fr-BE" b="1" dirty="0" smtClean="0"/>
              <a:t> marks</a:t>
            </a:r>
            <a:endParaRPr lang="fr-BE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10032842" y="1987137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Question </a:t>
            </a:r>
            <a:r>
              <a:rPr lang="fr-BE" b="1" dirty="0" smtClean="0">
                <a:solidFill>
                  <a:srgbClr val="FF0000"/>
                </a:solidFill>
              </a:rPr>
              <a:t>X</a:t>
            </a:r>
            <a:r>
              <a:rPr lang="fr-BE" b="1" dirty="0" smtClean="0"/>
              <a:t>/30</a:t>
            </a:r>
            <a:endParaRPr lang="fr-BE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9157603" y="1462046"/>
            <a:ext cx="24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Count down : 1h30 </a:t>
            </a:r>
            <a:r>
              <a:rPr lang="fr-BE" b="1" dirty="0" smtClean="0">
                <a:sym typeface="Wingdings" panose="05000000000000000000" pitchFamily="2" charset="2"/>
              </a:rPr>
              <a:t> 0</a:t>
            </a:r>
            <a:endParaRPr lang="fr-BE" b="1" dirty="0"/>
          </a:p>
        </p:txBody>
      </p:sp>
      <p:sp>
        <p:nvSpPr>
          <p:cNvPr id="4" name="Rectangle 3"/>
          <p:cNvSpPr/>
          <p:nvPr/>
        </p:nvSpPr>
        <p:spPr>
          <a:xfrm>
            <a:off x="7424262" y="2764528"/>
            <a:ext cx="4691538" cy="1774570"/>
          </a:xfrm>
          <a:prstGeom prst="wedgeRectCallout">
            <a:avLst>
              <a:gd name="adj1" fmla="val -55049"/>
              <a:gd name="adj2" fmla="val 81685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First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kind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of question :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several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to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A good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brings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1 marks.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bad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bring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-1/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(if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there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are 4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answers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, a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bad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would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bring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-1/4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An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unchecked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: 0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All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aswers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: - X marks ans no positive marks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given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20" name="Rectangle 19">
            <a:hlinkClick r:id="rId3" action="ppaction://hlinksldjump"/>
          </p:cNvPr>
          <p:cNvSpPr/>
          <p:nvPr/>
        </p:nvSpPr>
        <p:spPr>
          <a:xfrm>
            <a:off x="6271712" y="5268328"/>
            <a:ext cx="2117558" cy="385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Previous</a:t>
            </a:r>
            <a:r>
              <a:rPr lang="fr-BE" dirty="0" smtClean="0"/>
              <a:t> question</a:t>
            </a:r>
            <a:endParaRPr lang="fr-BE" dirty="0"/>
          </a:p>
        </p:txBody>
      </p:sp>
      <p:sp>
        <p:nvSpPr>
          <p:cNvPr id="21" name="ZoneTexte 20"/>
          <p:cNvSpPr txBox="1"/>
          <p:nvPr/>
        </p:nvSpPr>
        <p:spPr>
          <a:xfrm>
            <a:off x="790074" y="2771133"/>
            <a:ext cx="627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Question 2 : </a:t>
            </a:r>
            <a:r>
              <a:rPr lang="fr-BE" b="1" dirty="0" err="1" smtClean="0"/>
              <a:t>yyyyyyyyyyyyyyyyyyyyyy</a:t>
            </a:r>
            <a:r>
              <a:rPr lang="fr-BE" b="1" dirty="0" smtClean="0"/>
              <a:t> (select THE good </a:t>
            </a:r>
            <a:r>
              <a:rPr lang="fr-BE" b="1" dirty="0" err="1" smtClean="0"/>
              <a:t>answer</a:t>
            </a:r>
            <a:r>
              <a:rPr lang="fr-BE" b="1" dirty="0" smtClean="0"/>
              <a:t>)</a:t>
            </a:r>
            <a:endParaRPr lang="fr-BE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1471864" y="3293797"/>
            <a:ext cx="166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1 : AAA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471864" y="3663129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2 : BBB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471864" y="4032461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3 : CCC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71252" y="3370463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Rectangle 26"/>
          <p:cNvSpPr/>
          <p:nvPr/>
        </p:nvSpPr>
        <p:spPr>
          <a:xfrm>
            <a:off x="3271252" y="3739795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 27"/>
          <p:cNvSpPr/>
          <p:nvPr/>
        </p:nvSpPr>
        <p:spPr>
          <a:xfrm>
            <a:off x="3271252" y="4109127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>
            <a:hlinkClick r:id="rId4" action="ppaction://hlinksldjump"/>
          </p:cNvPr>
          <p:cNvSpPr/>
          <p:nvPr/>
        </p:nvSpPr>
        <p:spPr>
          <a:xfrm>
            <a:off x="8698832" y="5268328"/>
            <a:ext cx="2117558" cy="385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Next</a:t>
            </a:r>
            <a:r>
              <a:rPr lang="fr-BE" dirty="0" smtClean="0"/>
              <a:t> question</a:t>
            </a:r>
            <a:endParaRPr lang="fr-BE" dirty="0"/>
          </a:p>
        </p:txBody>
      </p:sp>
      <p:sp>
        <p:nvSpPr>
          <p:cNvPr id="31" name="ZoneTexte 30"/>
          <p:cNvSpPr txBox="1"/>
          <p:nvPr/>
        </p:nvSpPr>
        <p:spPr>
          <a:xfrm>
            <a:off x="151919" y="1987137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>
                <a:solidFill>
                  <a:srgbClr val="FF0000"/>
                </a:solidFill>
              </a:rPr>
              <a:t>X</a:t>
            </a:r>
            <a:r>
              <a:rPr lang="fr-BE" b="1" dirty="0" smtClean="0"/>
              <a:t> marks</a:t>
            </a:r>
            <a:endParaRPr lang="fr-BE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0032842" y="1987137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Question </a:t>
            </a:r>
            <a:r>
              <a:rPr lang="fr-BE" b="1" dirty="0" smtClean="0">
                <a:solidFill>
                  <a:srgbClr val="FF0000"/>
                </a:solidFill>
              </a:rPr>
              <a:t>X</a:t>
            </a:r>
            <a:r>
              <a:rPr lang="fr-BE" b="1" dirty="0" smtClean="0"/>
              <a:t>/30</a:t>
            </a:r>
            <a:endParaRPr lang="fr-BE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151919" y="1397751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Simulation d’examen N°1</a:t>
            </a:r>
            <a:endParaRPr lang="fr-BE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9157603" y="1462046"/>
            <a:ext cx="24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Count down : 1h30 </a:t>
            </a:r>
            <a:r>
              <a:rPr lang="fr-BE" b="1" dirty="0" smtClean="0">
                <a:sym typeface="Wingdings" panose="05000000000000000000" pitchFamily="2" charset="2"/>
              </a:rPr>
              <a:t> 0</a:t>
            </a:r>
            <a:endParaRPr lang="fr-BE" b="1" dirty="0"/>
          </a:p>
        </p:txBody>
      </p:sp>
      <p:sp>
        <p:nvSpPr>
          <p:cNvPr id="36" name="Rectangle 35"/>
          <p:cNvSpPr/>
          <p:nvPr/>
        </p:nvSpPr>
        <p:spPr>
          <a:xfrm>
            <a:off x="7424262" y="2764528"/>
            <a:ext cx="4691538" cy="1774570"/>
          </a:xfrm>
          <a:prstGeom prst="wedgeRectCallout">
            <a:avLst>
              <a:gd name="adj1" fmla="val -55049"/>
              <a:gd name="adj2" fmla="val 81685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Second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kind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of question : </a:t>
            </a:r>
            <a:r>
              <a:rPr lang="fr-BE" sz="1400" b="1" u="sng" dirty="0" err="1" smtClean="0">
                <a:solidFill>
                  <a:schemeClr val="accent1">
                    <a:lumMod val="75000"/>
                  </a:schemeClr>
                </a:solidFill>
              </a:rPr>
              <a:t>only</a:t>
            </a:r>
            <a:r>
              <a:rPr lang="fr-BE" sz="1400" b="1" u="sng" dirty="0" smtClean="0">
                <a:solidFill>
                  <a:schemeClr val="accent1">
                    <a:lumMod val="75000"/>
                  </a:schemeClr>
                </a:solidFill>
              </a:rPr>
              <a:t> one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to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The good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brings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all the marks.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bad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bring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-1/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(if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there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are 3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answers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, a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bad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would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bring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-1/3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: 0 marks</a:t>
            </a:r>
          </a:p>
        </p:txBody>
      </p:sp>
    </p:spTree>
    <p:extLst>
      <p:ext uri="{BB962C8B-B14F-4D97-AF65-F5344CB8AC3E}">
        <p14:creationId xmlns:p14="http://schemas.microsoft.com/office/powerpoint/2010/main" val="12710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6271712" y="5268328"/>
            <a:ext cx="2117558" cy="385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Previous</a:t>
            </a:r>
            <a:r>
              <a:rPr lang="fr-BE" dirty="0" smtClean="0"/>
              <a:t> question</a:t>
            </a:r>
            <a:endParaRPr lang="fr-BE" dirty="0"/>
          </a:p>
        </p:txBody>
      </p:sp>
      <p:sp>
        <p:nvSpPr>
          <p:cNvPr id="22" name="ZoneTexte 21"/>
          <p:cNvSpPr txBox="1"/>
          <p:nvPr/>
        </p:nvSpPr>
        <p:spPr>
          <a:xfrm>
            <a:off x="790074" y="2771133"/>
            <a:ext cx="394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Question 30 : ZZZZZZZZZZZZZZZZZZZZZZ</a:t>
            </a:r>
            <a:endParaRPr lang="fr-BE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1471864" y="3598597"/>
            <a:ext cx="166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1 : AAA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471864" y="3967929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2 : BBB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471864" y="4337261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3 : CCC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471864" y="4706593"/>
            <a:ext cx="168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4 : DDD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71252" y="3675263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 27"/>
          <p:cNvSpPr/>
          <p:nvPr/>
        </p:nvSpPr>
        <p:spPr>
          <a:xfrm>
            <a:off x="3271252" y="4044595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Rectangle 28"/>
          <p:cNvSpPr/>
          <p:nvPr/>
        </p:nvSpPr>
        <p:spPr>
          <a:xfrm>
            <a:off x="3271252" y="4413927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/>
          <p:cNvSpPr/>
          <p:nvPr/>
        </p:nvSpPr>
        <p:spPr>
          <a:xfrm>
            <a:off x="3271252" y="4783259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ZoneTexte 31"/>
          <p:cNvSpPr txBox="1"/>
          <p:nvPr/>
        </p:nvSpPr>
        <p:spPr>
          <a:xfrm>
            <a:off x="151919" y="1987137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>
                <a:solidFill>
                  <a:srgbClr val="FF0000"/>
                </a:solidFill>
              </a:rPr>
              <a:t>X</a:t>
            </a:r>
            <a:r>
              <a:rPr lang="fr-BE" b="1" dirty="0" smtClean="0"/>
              <a:t> marks</a:t>
            </a:r>
            <a:endParaRPr lang="fr-BE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10032842" y="1987137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Question </a:t>
            </a:r>
            <a:r>
              <a:rPr lang="fr-BE" b="1" dirty="0" smtClean="0">
                <a:solidFill>
                  <a:srgbClr val="FF0000"/>
                </a:solidFill>
              </a:rPr>
              <a:t>X</a:t>
            </a:r>
            <a:r>
              <a:rPr lang="fr-BE" b="1" dirty="0" smtClean="0"/>
              <a:t>/30</a:t>
            </a:r>
            <a:endParaRPr lang="fr-BE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151919" y="1397751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Simulation d’examen N°1</a:t>
            </a:r>
            <a:endParaRPr lang="fr-BE" b="1" dirty="0"/>
          </a:p>
        </p:txBody>
      </p:sp>
      <p:sp>
        <p:nvSpPr>
          <p:cNvPr id="35" name="Rectangle 34">
            <a:hlinkClick r:id="rId4" action="ppaction://hlinksldjump"/>
          </p:cNvPr>
          <p:cNvSpPr/>
          <p:nvPr/>
        </p:nvSpPr>
        <p:spPr>
          <a:xfrm>
            <a:off x="8698832" y="5268328"/>
            <a:ext cx="2117558" cy="38501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Validate</a:t>
            </a:r>
            <a:r>
              <a:rPr lang="fr-BE" dirty="0" smtClean="0"/>
              <a:t> </a:t>
            </a:r>
            <a:r>
              <a:rPr lang="fr-BE" dirty="0" err="1" smtClean="0"/>
              <a:t>your</a:t>
            </a:r>
            <a:r>
              <a:rPr lang="fr-BE" dirty="0" smtClean="0"/>
              <a:t> exam</a:t>
            </a:r>
            <a:endParaRPr lang="fr-BE" dirty="0"/>
          </a:p>
        </p:txBody>
      </p:sp>
      <p:sp>
        <p:nvSpPr>
          <p:cNvPr id="36" name="Rectangle 35"/>
          <p:cNvSpPr/>
          <p:nvPr/>
        </p:nvSpPr>
        <p:spPr>
          <a:xfrm>
            <a:off x="4290427" y="3675263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Rectangle 36"/>
          <p:cNvSpPr/>
          <p:nvPr/>
        </p:nvSpPr>
        <p:spPr>
          <a:xfrm>
            <a:off x="4290427" y="4044595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" name="Rectangle 37"/>
          <p:cNvSpPr/>
          <p:nvPr/>
        </p:nvSpPr>
        <p:spPr>
          <a:xfrm>
            <a:off x="4290427" y="4413927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/>
          <p:cNvSpPr/>
          <p:nvPr/>
        </p:nvSpPr>
        <p:spPr>
          <a:xfrm>
            <a:off x="4290427" y="4783259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ZoneTexte 39"/>
          <p:cNvSpPr txBox="1"/>
          <p:nvPr/>
        </p:nvSpPr>
        <p:spPr>
          <a:xfrm>
            <a:off x="3075643" y="3184865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b="1" dirty="0" err="1" smtClean="0"/>
              <a:t>True</a:t>
            </a:r>
            <a:endParaRPr lang="fr-BE" b="1" dirty="0" smtClean="0"/>
          </a:p>
        </p:txBody>
      </p:sp>
      <p:sp>
        <p:nvSpPr>
          <p:cNvPr id="41" name="ZoneTexte 40"/>
          <p:cNvSpPr txBox="1"/>
          <p:nvPr/>
        </p:nvSpPr>
        <p:spPr>
          <a:xfrm>
            <a:off x="4067984" y="3184865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b="1" dirty="0" smtClean="0"/>
              <a:t>False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9157603" y="1462046"/>
            <a:ext cx="24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Count down : 1h30 </a:t>
            </a:r>
            <a:r>
              <a:rPr lang="fr-BE" b="1" dirty="0" smtClean="0">
                <a:sym typeface="Wingdings" panose="05000000000000000000" pitchFamily="2" charset="2"/>
              </a:rPr>
              <a:t> 0</a:t>
            </a:r>
            <a:endParaRPr lang="fr-BE" b="1" dirty="0"/>
          </a:p>
        </p:txBody>
      </p:sp>
      <p:sp>
        <p:nvSpPr>
          <p:cNvPr id="43" name="Rectangle 42"/>
          <p:cNvSpPr/>
          <p:nvPr/>
        </p:nvSpPr>
        <p:spPr>
          <a:xfrm>
            <a:off x="7424262" y="2764528"/>
            <a:ext cx="4691538" cy="1774570"/>
          </a:xfrm>
          <a:prstGeom prst="wedgeRectCallout">
            <a:avLst>
              <a:gd name="adj1" fmla="val -55049"/>
              <a:gd name="adj2" fmla="val 81685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Third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kind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of question :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or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A good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brings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1 mark.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bad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bring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-1/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(if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there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are 5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answers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, a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bad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would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bring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-1/5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: 0 marks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471864" y="5075925"/>
            <a:ext cx="168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</a:t>
            </a:r>
            <a:r>
              <a:rPr lang="fr-BE" b="1" dirty="0"/>
              <a:t>5</a:t>
            </a:r>
            <a:r>
              <a:rPr lang="fr-BE" b="1" dirty="0" smtClean="0"/>
              <a:t> : DDD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71252" y="5152591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/>
          <p:cNvSpPr/>
          <p:nvPr/>
        </p:nvSpPr>
        <p:spPr>
          <a:xfrm>
            <a:off x="4290427" y="5152591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18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645</Words>
  <Application>Microsoft Office PowerPoint</Application>
  <PresentationFormat>Grand écran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SCHIDLOWSKY</dc:creator>
  <cp:lastModifiedBy>Maxime SCHIDLOWSKY</cp:lastModifiedBy>
  <cp:revision>15</cp:revision>
  <dcterms:created xsi:type="dcterms:W3CDTF">2017-12-29T14:25:40Z</dcterms:created>
  <dcterms:modified xsi:type="dcterms:W3CDTF">2018-01-13T15:09:33Z</dcterms:modified>
</cp:coreProperties>
</file>