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7" r:id="rId3"/>
    <p:sldId id="257" r:id="rId4"/>
    <p:sldId id="277" r:id="rId5"/>
    <p:sldId id="276" r:id="rId6"/>
    <p:sldId id="278" r:id="rId7"/>
    <p:sldId id="279" r:id="rId8"/>
    <p:sldId id="272" r:id="rId9"/>
    <p:sldId id="263" r:id="rId10"/>
    <p:sldId id="269" r:id="rId11"/>
    <p:sldId id="271" r:id="rId12"/>
    <p:sldId id="261" r:id="rId13"/>
    <p:sldId id="264" r:id="rId14"/>
    <p:sldId id="265" r:id="rId15"/>
    <p:sldId id="280" r:id="rId16"/>
    <p:sldId id="266" r:id="rId17"/>
    <p:sldId id="281" r:id="rId18"/>
    <p:sldId id="273" r:id="rId19"/>
    <p:sldId id="282" r:id="rId20"/>
    <p:sldId id="284"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1" d="100"/>
          <a:sy n="71" d="100"/>
        </p:scale>
        <p:origin x="696"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1A3FCB-4CEF-414F-9EA0-276F36054D92}" type="doc">
      <dgm:prSet loTypeId="urn:microsoft.com/office/officeart/2005/8/layout/chart3" loCatId="cycle" qsTypeId="urn:microsoft.com/office/officeart/2005/8/quickstyle/simple1" qsCatId="simple" csTypeId="urn:microsoft.com/office/officeart/2005/8/colors/accent1_2" csCatId="accent1" phldr="1"/>
      <dgm:spPr/>
      <dgm:t>
        <a:bodyPr/>
        <a:lstStyle/>
        <a:p>
          <a:endParaRPr lang="en-IN"/>
        </a:p>
      </dgm:t>
    </dgm:pt>
    <dgm:pt modelId="{DE29648E-96C5-4F76-87A9-75BB95DC0B3A}">
      <dgm:prSet phldrT="[Text]"/>
      <dgm:spPr/>
      <dgm:t>
        <a:bodyPr/>
        <a:lstStyle/>
        <a:p>
          <a:r>
            <a:rPr lang="en-IN" dirty="0"/>
            <a:t>1.Problem Statement</a:t>
          </a:r>
        </a:p>
      </dgm:t>
    </dgm:pt>
    <dgm:pt modelId="{B555524E-A05F-4D98-970C-75ED7D360670}" type="parTrans" cxnId="{2DBC4043-56C0-4AF6-85B8-A06CE1F7F85C}">
      <dgm:prSet/>
      <dgm:spPr/>
      <dgm:t>
        <a:bodyPr/>
        <a:lstStyle/>
        <a:p>
          <a:endParaRPr lang="en-IN"/>
        </a:p>
      </dgm:t>
    </dgm:pt>
    <dgm:pt modelId="{6C385405-8F7D-4AC3-80F1-44250F21B0F9}" type="sibTrans" cxnId="{2DBC4043-56C0-4AF6-85B8-A06CE1F7F85C}">
      <dgm:prSet/>
      <dgm:spPr/>
      <dgm:t>
        <a:bodyPr/>
        <a:lstStyle/>
        <a:p>
          <a:endParaRPr lang="en-IN"/>
        </a:p>
      </dgm:t>
    </dgm:pt>
    <dgm:pt modelId="{318F6218-3CB7-41F5-821F-B8F67F4E3E7E}">
      <dgm:prSet phldrT="[Text]"/>
      <dgm:spPr/>
      <dgm:t>
        <a:bodyPr/>
        <a:lstStyle/>
        <a:p>
          <a:r>
            <a:rPr lang="en-IN" dirty="0"/>
            <a:t>2.Data Mining</a:t>
          </a:r>
        </a:p>
      </dgm:t>
    </dgm:pt>
    <dgm:pt modelId="{2C9EE338-5A71-4B27-BC09-37A99BE2AC2F}" type="parTrans" cxnId="{66D423C5-D5CE-49E0-9695-E7B685E3F50A}">
      <dgm:prSet/>
      <dgm:spPr/>
      <dgm:t>
        <a:bodyPr/>
        <a:lstStyle/>
        <a:p>
          <a:endParaRPr lang="en-IN"/>
        </a:p>
      </dgm:t>
    </dgm:pt>
    <dgm:pt modelId="{F45C76E4-1188-4024-992D-A25C4ECB3445}" type="sibTrans" cxnId="{66D423C5-D5CE-49E0-9695-E7B685E3F50A}">
      <dgm:prSet/>
      <dgm:spPr/>
      <dgm:t>
        <a:bodyPr/>
        <a:lstStyle/>
        <a:p>
          <a:endParaRPr lang="en-IN"/>
        </a:p>
      </dgm:t>
    </dgm:pt>
    <dgm:pt modelId="{DEF28E04-B398-4742-BC5A-6B8C96C7DF48}">
      <dgm:prSet phldrT="[Text]"/>
      <dgm:spPr/>
      <dgm:t>
        <a:bodyPr/>
        <a:lstStyle/>
        <a:p>
          <a:r>
            <a:rPr lang="en-IN" dirty="0"/>
            <a:t>3.Data Cleaning</a:t>
          </a:r>
        </a:p>
      </dgm:t>
    </dgm:pt>
    <dgm:pt modelId="{29E7D859-90A0-4E5D-B4A8-48A62300BE24}" type="parTrans" cxnId="{660F0932-CF3C-492F-A2A8-EBF632818AFD}">
      <dgm:prSet/>
      <dgm:spPr/>
      <dgm:t>
        <a:bodyPr/>
        <a:lstStyle/>
        <a:p>
          <a:endParaRPr lang="en-IN"/>
        </a:p>
      </dgm:t>
    </dgm:pt>
    <dgm:pt modelId="{7046F353-91EA-4028-846E-23CEA4411403}" type="sibTrans" cxnId="{660F0932-CF3C-492F-A2A8-EBF632818AFD}">
      <dgm:prSet/>
      <dgm:spPr/>
      <dgm:t>
        <a:bodyPr/>
        <a:lstStyle/>
        <a:p>
          <a:endParaRPr lang="en-IN"/>
        </a:p>
      </dgm:t>
    </dgm:pt>
    <dgm:pt modelId="{4B6CE0DC-3CE3-47BB-BE17-9C049B52102B}">
      <dgm:prSet phldrT="[Text]"/>
      <dgm:spPr/>
      <dgm:t>
        <a:bodyPr/>
        <a:lstStyle/>
        <a:p>
          <a:pPr algn="ctr"/>
          <a:r>
            <a:rPr lang="en-IN" dirty="0"/>
            <a:t>4.Data Exploration </a:t>
          </a:r>
        </a:p>
      </dgm:t>
    </dgm:pt>
    <dgm:pt modelId="{46F17325-908E-46CA-89DC-FBDB4D74E368}" type="parTrans" cxnId="{0CE5B618-282E-4441-8A35-182DE1A30A1C}">
      <dgm:prSet/>
      <dgm:spPr/>
      <dgm:t>
        <a:bodyPr/>
        <a:lstStyle/>
        <a:p>
          <a:endParaRPr lang="en-IN"/>
        </a:p>
      </dgm:t>
    </dgm:pt>
    <dgm:pt modelId="{5CA958CD-2D95-46F4-AFF3-3ECB3FD84D43}" type="sibTrans" cxnId="{0CE5B618-282E-4441-8A35-182DE1A30A1C}">
      <dgm:prSet/>
      <dgm:spPr/>
      <dgm:t>
        <a:bodyPr/>
        <a:lstStyle/>
        <a:p>
          <a:endParaRPr lang="en-IN"/>
        </a:p>
      </dgm:t>
    </dgm:pt>
    <dgm:pt modelId="{995FD15D-1070-42A7-8416-7DC85DCA4FD2}">
      <dgm:prSet phldrT="[Text]"/>
      <dgm:spPr/>
      <dgm:t>
        <a:bodyPr/>
        <a:lstStyle/>
        <a:p>
          <a:r>
            <a:rPr lang="en-IN" dirty="0"/>
            <a:t>5.Feature Engineering</a:t>
          </a:r>
        </a:p>
      </dgm:t>
    </dgm:pt>
    <dgm:pt modelId="{78792EE5-AE84-46D5-BD66-87A7FA8B64E7}" type="parTrans" cxnId="{EBF56C83-F3A6-49FA-A79F-08249F74070E}">
      <dgm:prSet/>
      <dgm:spPr/>
      <dgm:t>
        <a:bodyPr/>
        <a:lstStyle/>
        <a:p>
          <a:endParaRPr lang="en-IN"/>
        </a:p>
      </dgm:t>
    </dgm:pt>
    <dgm:pt modelId="{D8047826-35A2-4456-830C-34A7A2350A41}" type="sibTrans" cxnId="{EBF56C83-F3A6-49FA-A79F-08249F74070E}">
      <dgm:prSet/>
      <dgm:spPr/>
      <dgm:t>
        <a:bodyPr/>
        <a:lstStyle/>
        <a:p>
          <a:endParaRPr lang="en-IN"/>
        </a:p>
      </dgm:t>
    </dgm:pt>
    <dgm:pt modelId="{C59F85D5-78F8-4237-BF83-854CA5EE7DCD}">
      <dgm:prSet phldrT="[Text]"/>
      <dgm:spPr/>
      <dgm:t>
        <a:bodyPr/>
        <a:lstStyle/>
        <a:p>
          <a:r>
            <a:rPr lang="en-IN" dirty="0"/>
            <a:t>6.Predictive Modelling</a:t>
          </a:r>
        </a:p>
      </dgm:t>
    </dgm:pt>
    <dgm:pt modelId="{0B8F8947-FDB1-4D4C-AFDA-2403082D2D43}" type="parTrans" cxnId="{ECD150A6-E9D1-49B0-87C2-6FC7F62EA1E3}">
      <dgm:prSet/>
      <dgm:spPr/>
      <dgm:t>
        <a:bodyPr/>
        <a:lstStyle/>
        <a:p>
          <a:endParaRPr lang="en-IN"/>
        </a:p>
      </dgm:t>
    </dgm:pt>
    <dgm:pt modelId="{BAC0FC7E-362B-4245-A15F-FE77A46ADC7E}" type="sibTrans" cxnId="{ECD150A6-E9D1-49B0-87C2-6FC7F62EA1E3}">
      <dgm:prSet/>
      <dgm:spPr/>
      <dgm:t>
        <a:bodyPr/>
        <a:lstStyle/>
        <a:p>
          <a:endParaRPr lang="en-IN"/>
        </a:p>
      </dgm:t>
    </dgm:pt>
    <dgm:pt modelId="{3F4241BE-5585-498A-B8E8-D7CC9EDEF1B3}" type="pres">
      <dgm:prSet presAssocID="{231A3FCB-4CEF-414F-9EA0-276F36054D92}" presName="compositeShape" presStyleCnt="0">
        <dgm:presLayoutVars>
          <dgm:chMax val="7"/>
          <dgm:dir/>
          <dgm:resizeHandles val="exact"/>
        </dgm:presLayoutVars>
      </dgm:prSet>
      <dgm:spPr/>
    </dgm:pt>
    <dgm:pt modelId="{4D8F7CC7-42BF-4CA0-B9C2-BB1EAC94E6B5}" type="pres">
      <dgm:prSet presAssocID="{231A3FCB-4CEF-414F-9EA0-276F36054D92}" presName="wedge1" presStyleLbl="node1" presStyleIdx="0" presStyleCnt="6"/>
      <dgm:spPr/>
    </dgm:pt>
    <dgm:pt modelId="{7DA2BA2F-BEB5-48DD-8342-BA0B56AD77E5}" type="pres">
      <dgm:prSet presAssocID="{231A3FCB-4CEF-414F-9EA0-276F36054D92}" presName="wedge1Tx" presStyleLbl="node1" presStyleIdx="0" presStyleCnt="6">
        <dgm:presLayoutVars>
          <dgm:chMax val="0"/>
          <dgm:chPref val="0"/>
          <dgm:bulletEnabled val="1"/>
        </dgm:presLayoutVars>
      </dgm:prSet>
      <dgm:spPr/>
    </dgm:pt>
    <dgm:pt modelId="{F95BF9C5-CB5E-4F65-AEA3-BBD2EF4A2C87}" type="pres">
      <dgm:prSet presAssocID="{231A3FCB-4CEF-414F-9EA0-276F36054D92}" presName="wedge2" presStyleLbl="node1" presStyleIdx="1" presStyleCnt="6"/>
      <dgm:spPr/>
    </dgm:pt>
    <dgm:pt modelId="{1FA996B4-31B2-406F-BB8D-114EFF55A899}" type="pres">
      <dgm:prSet presAssocID="{231A3FCB-4CEF-414F-9EA0-276F36054D92}" presName="wedge2Tx" presStyleLbl="node1" presStyleIdx="1" presStyleCnt="6">
        <dgm:presLayoutVars>
          <dgm:chMax val="0"/>
          <dgm:chPref val="0"/>
          <dgm:bulletEnabled val="1"/>
        </dgm:presLayoutVars>
      </dgm:prSet>
      <dgm:spPr/>
    </dgm:pt>
    <dgm:pt modelId="{0BB61529-85BE-4FBF-BD6A-1CA4146BF86B}" type="pres">
      <dgm:prSet presAssocID="{231A3FCB-4CEF-414F-9EA0-276F36054D92}" presName="wedge3" presStyleLbl="node1" presStyleIdx="2" presStyleCnt="6"/>
      <dgm:spPr/>
    </dgm:pt>
    <dgm:pt modelId="{4B475EDA-074B-4FBE-AC9D-C2D5859650AC}" type="pres">
      <dgm:prSet presAssocID="{231A3FCB-4CEF-414F-9EA0-276F36054D92}" presName="wedge3Tx" presStyleLbl="node1" presStyleIdx="2" presStyleCnt="6">
        <dgm:presLayoutVars>
          <dgm:chMax val="0"/>
          <dgm:chPref val="0"/>
          <dgm:bulletEnabled val="1"/>
        </dgm:presLayoutVars>
      </dgm:prSet>
      <dgm:spPr/>
    </dgm:pt>
    <dgm:pt modelId="{7C0A36D5-FA5E-4526-A3B6-CD9142C3FA61}" type="pres">
      <dgm:prSet presAssocID="{231A3FCB-4CEF-414F-9EA0-276F36054D92}" presName="wedge4" presStyleLbl="node1" presStyleIdx="3" presStyleCnt="6"/>
      <dgm:spPr/>
    </dgm:pt>
    <dgm:pt modelId="{1581B3D5-5453-45C6-9AC3-A1D9BEF251A8}" type="pres">
      <dgm:prSet presAssocID="{231A3FCB-4CEF-414F-9EA0-276F36054D92}" presName="wedge4Tx" presStyleLbl="node1" presStyleIdx="3" presStyleCnt="6">
        <dgm:presLayoutVars>
          <dgm:chMax val="0"/>
          <dgm:chPref val="0"/>
          <dgm:bulletEnabled val="1"/>
        </dgm:presLayoutVars>
      </dgm:prSet>
      <dgm:spPr/>
    </dgm:pt>
    <dgm:pt modelId="{59529424-54A4-4693-9BFE-235A9D49F2D2}" type="pres">
      <dgm:prSet presAssocID="{231A3FCB-4CEF-414F-9EA0-276F36054D92}" presName="wedge5" presStyleLbl="node1" presStyleIdx="4" presStyleCnt="6"/>
      <dgm:spPr/>
    </dgm:pt>
    <dgm:pt modelId="{1AC042CA-48CC-4DA9-9C1F-BED7D7D07608}" type="pres">
      <dgm:prSet presAssocID="{231A3FCB-4CEF-414F-9EA0-276F36054D92}" presName="wedge5Tx" presStyleLbl="node1" presStyleIdx="4" presStyleCnt="6">
        <dgm:presLayoutVars>
          <dgm:chMax val="0"/>
          <dgm:chPref val="0"/>
          <dgm:bulletEnabled val="1"/>
        </dgm:presLayoutVars>
      </dgm:prSet>
      <dgm:spPr/>
    </dgm:pt>
    <dgm:pt modelId="{8F64E44A-0BF5-411B-89EA-38120DEC4907}" type="pres">
      <dgm:prSet presAssocID="{231A3FCB-4CEF-414F-9EA0-276F36054D92}" presName="wedge6" presStyleLbl="node1" presStyleIdx="5" presStyleCnt="6"/>
      <dgm:spPr/>
    </dgm:pt>
    <dgm:pt modelId="{48548318-4501-4A21-87D5-F411CED76CF8}" type="pres">
      <dgm:prSet presAssocID="{231A3FCB-4CEF-414F-9EA0-276F36054D92}" presName="wedge6Tx" presStyleLbl="node1" presStyleIdx="5" presStyleCnt="6">
        <dgm:presLayoutVars>
          <dgm:chMax val="0"/>
          <dgm:chPref val="0"/>
          <dgm:bulletEnabled val="1"/>
        </dgm:presLayoutVars>
      </dgm:prSet>
      <dgm:spPr/>
    </dgm:pt>
  </dgm:ptLst>
  <dgm:cxnLst>
    <dgm:cxn modelId="{34BF4218-598D-4C6C-825F-E040F5724EB5}" type="presOf" srcId="{C59F85D5-78F8-4237-BF83-854CA5EE7DCD}" destId="{48548318-4501-4A21-87D5-F411CED76CF8}" srcOrd="1" destOrd="0" presId="urn:microsoft.com/office/officeart/2005/8/layout/chart3"/>
    <dgm:cxn modelId="{0CE5B618-282E-4441-8A35-182DE1A30A1C}" srcId="{231A3FCB-4CEF-414F-9EA0-276F36054D92}" destId="{4B6CE0DC-3CE3-47BB-BE17-9C049B52102B}" srcOrd="3" destOrd="0" parTransId="{46F17325-908E-46CA-89DC-FBDB4D74E368}" sibTransId="{5CA958CD-2D95-46F4-AFF3-3ECB3FD84D43}"/>
    <dgm:cxn modelId="{3597CD1A-08BE-4071-B15B-D92F5FA341B4}" type="presOf" srcId="{C59F85D5-78F8-4237-BF83-854CA5EE7DCD}" destId="{8F64E44A-0BF5-411B-89EA-38120DEC4907}" srcOrd="0" destOrd="0" presId="urn:microsoft.com/office/officeart/2005/8/layout/chart3"/>
    <dgm:cxn modelId="{660F0932-CF3C-492F-A2A8-EBF632818AFD}" srcId="{231A3FCB-4CEF-414F-9EA0-276F36054D92}" destId="{DEF28E04-B398-4742-BC5A-6B8C96C7DF48}" srcOrd="2" destOrd="0" parTransId="{29E7D859-90A0-4E5D-B4A8-48A62300BE24}" sibTransId="{7046F353-91EA-4028-846E-23CEA4411403}"/>
    <dgm:cxn modelId="{8D10CE40-83D4-45CF-B4AF-2F36B10D17BD}" type="presOf" srcId="{DE29648E-96C5-4F76-87A9-75BB95DC0B3A}" destId="{7DA2BA2F-BEB5-48DD-8342-BA0B56AD77E5}" srcOrd="1" destOrd="0" presId="urn:microsoft.com/office/officeart/2005/8/layout/chart3"/>
    <dgm:cxn modelId="{2DBC4043-56C0-4AF6-85B8-A06CE1F7F85C}" srcId="{231A3FCB-4CEF-414F-9EA0-276F36054D92}" destId="{DE29648E-96C5-4F76-87A9-75BB95DC0B3A}" srcOrd="0" destOrd="0" parTransId="{B555524E-A05F-4D98-970C-75ED7D360670}" sibTransId="{6C385405-8F7D-4AC3-80F1-44250F21B0F9}"/>
    <dgm:cxn modelId="{B7223A52-A8AF-4613-A8E9-C955DB3EE7AF}" type="presOf" srcId="{DEF28E04-B398-4742-BC5A-6B8C96C7DF48}" destId="{0BB61529-85BE-4FBF-BD6A-1CA4146BF86B}" srcOrd="0" destOrd="0" presId="urn:microsoft.com/office/officeart/2005/8/layout/chart3"/>
    <dgm:cxn modelId="{01D86753-66B9-4819-9504-E6884A91FEB7}" type="presOf" srcId="{318F6218-3CB7-41F5-821F-B8F67F4E3E7E}" destId="{F95BF9C5-CB5E-4F65-AEA3-BBD2EF4A2C87}" srcOrd="0" destOrd="0" presId="urn:microsoft.com/office/officeart/2005/8/layout/chart3"/>
    <dgm:cxn modelId="{BBB2B578-D2B0-4E24-9F73-98806ED41B96}" type="presOf" srcId="{DE29648E-96C5-4F76-87A9-75BB95DC0B3A}" destId="{4D8F7CC7-42BF-4CA0-B9C2-BB1EAC94E6B5}" srcOrd="0" destOrd="0" presId="urn:microsoft.com/office/officeart/2005/8/layout/chart3"/>
    <dgm:cxn modelId="{EBF56C83-F3A6-49FA-A79F-08249F74070E}" srcId="{231A3FCB-4CEF-414F-9EA0-276F36054D92}" destId="{995FD15D-1070-42A7-8416-7DC85DCA4FD2}" srcOrd="4" destOrd="0" parTransId="{78792EE5-AE84-46D5-BD66-87A7FA8B64E7}" sibTransId="{D8047826-35A2-4456-830C-34A7A2350A41}"/>
    <dgm:cxn modelId="{66DB3588-873A-4AB3-A374-20B8DEA1ED9A}" type="presOf" srcId="{4B6CE0DC-3CE3-47BB-BE17-9C049B52102B}" destId="{7C0A36D5-FA5E-4526-A3B6-CD9142C3FA61}" srcOrd="0" destOrd="0" presId="urn:microsoft.com/office/officeart/2005/8/layout/chart3"/>
    <dgm:cxn modelId="{3D7056A0-9006-4B25-9B4F-D17BA16CB064}" type="presOf" srcId="{318F6218-3CB7-41F5-821F-B8F67F4E3E7E}" destId="{1FA996B4-31B2-406F-BB8D-114EFF55A899}" srcOrd="1" destOrd="0" presId="urn:microsoft.com/office/officeart/2005/8/layout/chart3"/>
    <dgm:cxn modelId="{ECD150A6-E9D1-49B0-87C2-6FC7F62EA1E3}" srcId="{231A3FCB-4CEF-414F-9EA0-276F36054D92}" destId="{C59F85D5-78F8-4237-BF83-854CA5EE7DCD}" srcOrd="5" destOrd="0" parTransId="{0B8F8947-FDB1-4D4C-AFDA-2403082D2D43}" sibTransId="{BAC0FC7E-362B-4245-A15F-FE77A46ADC7E}"/>
    <dgm:cxn modelId="{69B28BB1-3FE6-45D7-8033-B0350994B847}" type="presOf" srcId="{995FD15D-1070-42A7-8416-7DC85DCA4FD2}" destId="{1AC042CA-48CC-4DA9-9C1F-BED7D7D07608}" srcOrd="1" destOrd="0" presId="urn:microsoft.com/office/officeart/2005/8/layout/chart3"/>
    <dgm:cxn modelId="{66D423C5-D5CE-49E0-9695-E7B685E3F50A}" srcId="{231A3FCB-4CEF-414F-9EA0-276F36054D92}" destId="{318F6218-3CB7-41F5-821F-B8F67F4E3E7E}" srcOrd="1" destOrd="0" parTransId="{2C9EE338-5A71-4B27-BC09-37A99BE2AC2F}" sibTransId="{F45C76E4-1188-4024-992D-A25C4ECB3445}"/>
    <dgm:cxn modelId="{0E1DEDE3-575B-4F00-BFBC-A15A5219FFC0}" type="presOf" srcId="{4B6CE0DC-3CE3-47BB-BE17-9C049B52102B}" destId="{1581B3D5-5453-45C6-9AC3-A1D9BEF251A8}" srcOrd="1" destOrd="0" presId="urn:microsoft.com/office/officeart/2005/8/layout/chart3"/>
    <dgm:cxn modelId="{40BB05E4-D3FE-45A0-9AD9-00A79C28C482}" type="presOf" srcId="{DEF28E04-B398-4742-BC5A-6B8C96C7DF48}" destId="{4B475EDA-074B-4FBE-AC9D-C2D5859650AC}" srcOrd="1" destOrd="0" presId="urn:microsoft.com/office/officeart/2005/8/layout/chart3"/>
    <dgm:cxn modelId="{AC9B96F4-0B8B-4E18-B055-8BFA64D6EF76}" type="presOf" srcId="{995FD15D-1070-42A7-8416-7DC85DCA4FD2}" destId="{59529424-54A4-4693-9BFE-235A9D49F2D2}" srcOrd="0" destOrd="0" presId="urn:microsoft.com/office/officeart/2005/8/layout/chart3"/>
    <dgm:cxn modelId="{9F41E4FF-55B3-4CFE-B450-58743AA5C4A3}" type="presOf" srcId="{231A3FCB-4CEF-414F-9EA0-276F36054D92}" destId="{3F4241BE-5585-498A-B8E8-D7CC9EDEF1B3}" srcOrd="0" destOrd="0" presId="urn:microsoft.com/office/officeart/2005/8/layout/chart3"/>
    <dgm:cxn modelId="{0C02DA3E-4017-447A-9861-662263E9BC01}" type="presParOf" srcId="{3F4241BE-5585-498A-B8E8-D7CC9EDEF1B3}" destId="{4D8F7CC7-42BF-4CA0-B9C2-BB1EAC94E6B5}" srcOrd="0" destOrd="0" presId="urn:microsoft.com/office/officeart/2005/8/layout/chart3"/>
    <dgm:cxn modelId="{FBB9D240-F1C4-45A7-B676-5AFCEC43D96B}" type="presParOf" srcId="{3F4241BE-5585-498A-B8E8-D7CC9EDEF1B3}" destId="{7DA2BA2F-BEB5-48DD-8342-BA0B56AD77E5}" srcOrd="1" destOrd="0" presId="urn:microsoft.com/office/officeart/2005/8/layout/chart3"/>
    <dgm:cxn modelId="{67B6E71D-F03C-442C-B710-9C1D1CAD8B83}" type="presParOf" srcId="{3F4241BE-5585-498A-B8E8-D7CC9EDEF1B3}" destId="{F95BF9C5-CB5E-4F65-AEA3-BBD2EF4A2C87}" srcOrd="2" destOrd="0" presId="urn:microsoft.com/office/officeart/2005/8/layout/chart3"/>
    <dgm:cxn modelId="{61B7CE6D-D841-4C38-A197-CB4B0DBC7427}" type="presParOf" srcId="{3F4241BE-5585-498A-B8E8-D7CC9EDEF1B3}" destId="{1FA996B4-31B2-406F-BB8D-114EFF55A899}" srcOrd="3" destOrd="0" presId="urn:microsoft.com/office/officeart/2005/8/layout/chart3"/>
    <dgm:cxn modelId="{15B191CF-138A-49B7-9185-D543DD1958DA}" type="presParOf" srcId="{3F4241BE-5585-498A-B8E8-D7CC9EDEF1B3}" destId="{0BB61529-85BE-4FBF-BD6A-1CA4146BF86B}" srcOrd="4" destOrd="0" presId="urn:microsoft.com/office/officeart/2005/8/layout/chart3"/>
    <dgm:cxn modelId="{FBB118A4-4AC6-4CBB-9ED7-5380508FCCBB}" type="presParOf" srcId="{3F4241BE-5585-498A-B8E8-D7CC9EDEF1B3}" destId="{4B475EDA-074B-4FBE-AC9D-C2D5859650AC}" srcOrd="5" destOrd="0" presId="urn:microsoft.com/office/officeart/2005/8/layout/chart3"/>
    <dgm:cxn modelId="{6C3C87F2-FEBE-4167-81E0-6143230AFA25}" type="presParOf" srcId="{3F4241BE-5585-498A-B8E8-D7CC9EDEF1B3}" destId="{7C0A36D5-FA5E-4526-A3B6-CD9142C3FA61}" srcOrd="6" destOrd="0" presId="urn:microsoft.com/office/officeart/2005/8/layout/chart3"/>
    <dgm:cxn modelId="{95579F6A-2EFF-4CC7-A29A-ADB8472E1C0E}" type="presParOf" srcId="{3F4241BE-5585-498A-B8E8-D7CC9EDEF1B3}" destId="{1581B3D5-5453-45C6-9AC3-A1D9BEF251A8}" srcOrd="7" destOrd="0" presId="urn:microsoft.com/office/officeart/2005/8/layout/chart3"/>
    <dgm:cxn modelId="{1D432377-C4DB-47BC-B0BB-AE47672D7019}" type="presParOf" srcId="{3F4241BE-5585-498A-B8E8-D7CC9EDEF1B3}" destId="{59529424-54A4-4693-9BFE-235A9D49F2D2}" srcOrd="8" destOrd="0" presId="urn:microsoft.com/office/officeart/2005/8/layout/chart3"/>
    <dgm:cxn modelId="{BA724192-906A-4BAC-BA97-37E89E072F8C}" type="presParOf" srcId="{3F4241BE-5585-498A-B8E8-D7CC9EDEF1B3}" destId="{1AC042CA-48CC-4DA9-9C1F-BED7D7D07608}" srcOrd="9" destOrd="0" presId="urn:microsoft.com/office/officeart/2005/8/layout/chart3"/>
    <dgm:cxn modelId="{0C1B4F8F-C2DA-4F1F-AC34-9B9366C097B5}" type="presParOf" srcId="{3F4241BE-5585-498A-B8E8-D7CC9EDEF1B3}" destId="{8F64E44A-0BF5-411B-89EA-38120DEC4907}" srcOrd="10" destOrd="0" presId="urn:microsoft.com/office/officeart/2005/8/layout/chart3"/>
    <dgm:cxn modelId="{D4409749-DB22-41AF-9757-D0F891F8C142}" type="presParOf" srcId="{3F4241BE-5585-498A-B8E8-D7CC9EDEF1B3}" destId="{48548318-4501-4A21-87D5-F411CED76CF8}"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F7CC7-42BF-4CA0-B9C2-BB1EAC94E6B5}">
      <dsp:nvSpPr>
        <dsp:cNvPr id="0" name=""/>
        <dsp:cNvSpPr/>
      </dsp:nvSpPr>
      <dsp:spPr>
        <a:xfrm>
          <a:off x="1551050" y="174872"/>
          <a:ext cx="2517439" cy="2517439"/>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1.Problem Statement</a:t>
          </a:r>
        </a:p>
      </dsp:txBody>
      <dsp:txXfrm>
        <a:off x="2836742" y="444597"/>
        <a:ext cx="734253" cy="539451"/>
      </dsp:txXfrm>
    </dsp:sp>
    <dsp:sp modelId="{F95BF9C5-CB5E-4F65-AEA3-BBD2EF4A2C87}">
      <dsp:nvSpPr>
        <dsp:cNvPr id="0" name=""/>
        <dsp:cNvSpPr/>
      </dsp:nvSpPr>
      <dsp:spPr>
        <a:xfrm>
          <a:off x="1476126" y="304640"/>
          <a:ext cx="2517439" cy="2517439"/>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2.Data Mining</a:t>
          </a:r>
        </a:p>
      </dsp:txBody>
      <dsp:txXfrm>
        <a:off x="3199373" y="1308619"/>
        <a:ext cx="761225" cy="509481"/>
      </dsp:txXfrm>
    </dsp:sp>
    <dsp:sp modelId="{0BB61529-85BE-4FBF-BD6A-1CA4146BF86B}">
      <dsp:nvSpPr>
        <dsp:cNvPr id="0" name=""/>
        <dsp:cNvSpPr/>
      </dsp:nvSpPr>
      <dsp:spPr>
        <a:xfrm>
          <a:off x="1476126" y="304640"/>
          <a:ext cx="2517439" cy="2517439"/>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3.Data Cleaning</a:t>
          </a:r>
        </a:p>
      </dsp:txBody>
      <dsp:txXfrm>
        <a:off x="2761818" y="2012902"/>
        <a:ext cx="734253" cy="539451"/>
      </dsp:txXfrm>
    </dsp:sp>
    <dsp:sp modelId="{7C0A36D5-FA5E-4526-A3B6-CD9142C3FA61}">
      <dsp:nvSpPr>
        <dsp:cNvPr id="0" name=""/>
        <dsp:cNvSpPr/>
      </dsp:nvSpPr>
      <dsp:spPr>
        <a:xfrm>
          <a:off x="1476126" y="304640"/>
          <a:ext cx="2517439" cy="2517439"/>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4.Data Exploration </a:t>
          </a:r>
        </a:p>
      </dsp:txBody>
      <dsp:txXfrm>
        <a:off x="1973620" y="2012902"/>
        <a:ext cx="734253" cy="539451"/>
      </dsp:txXfrm>
    </dsp:sp>
    <dsp:sp modelId="{59529424-54A4-4693-9BFE-235A9D49F2D2}">
      <dsp:nvSpPr>
        <dsp:cNvPr id="0" name=""/>
        <dsp:cNvSpPr/>
      </dsp:nvSpPr>
      <dsp:spPr>
        <a:xfrm>
          <a:off x="1476126" y="304640"/>
          <a:ext cx="2517439" cy="2517439"/>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5.Feature Engineering</a:t>
          </a:r>
        </a:p>
      </dsp:txBody>
      <dsp:txXfrm>
        <a:off x="1515086" y="1308619"/>
        <a:ext cx="761225" cy="509481"/>
      </dsp:txXfrm>
    </dsp:sp>
    <dsp:sp modelId="{8F64E44A-0BF5-411B-89EA-38120DEC4907}">
      <dsp:nvSpPr>
        <dsp:cNvPr id="0" name=""/>
        <dsp:cNvSpPr/>
      </dsp:nvSpPr>
      <dsp:spPr>
        <a:xfrm>
          <a:off x="1476126" y="304640"/>
          <a:ext cx="2517439" cy="2517439"/>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6.Predictive Modelling</a:t>
          </a:r>
        </a:p>
      </dsp:txBody>
      <dsp:txXfrm>
        <a:off x="1973620" y="574365"/>
        <a:ext cx="734253" cy="5394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2/17/2023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2/17/2023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2/17/2023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2/17/2023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2/17/2023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kaggle.com/datasets/carolzhangdc/imdb-5000-movie-datase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
              <a:srgbClr val="D9D9D9">
                <a:lumMod val="97000"/>
                <a:lumOff val="3000"/>
              </a:srgbClr>
            </a:gs>
            <a:gs pos="100000">
              <a:schemeClr val="bg1"/>
            </a:gs>
          </a:gsLst>
          <a:lin ang="81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68209" y="620688"/>
            <a:ext cx="4223792" cy="2088232"/>
          </a:xfrm>
        </p:spPr>
        <p:txBody>
          <a:bodyPr/>
          <a:lstStyle/>
          <a:p>
            <a:r>
              <a:rPr lang="en-US" dirty="0">
                <a:solidFill>
                  <a:schemeClr val="accent1">
                    <a:lumMod val="60000"/>
                    <a:lumOff val="40000"/>
                  </a:schemeClr>
                </a:solidFill>
                <a:latin typeface="Algerian" panose="04020705040A02060702" pitchFamily="82" charset="0"/>
              </a:rPr>
              <a:t>IMDb Score Prediction</a:t>
            </a:r>
          </a:p>
        </p:txBody>
      </p:sp>
      <p:sp>
        <p:nvSpPr>
          <p:cNvPr id="3" name="Subtitle 2"/>
          <p:cNvSpPr>
            <a:spLocks noGrp="1"/>
          </p:cNvSpPr>
          <p:nvPr>
            <p:ph type="subTitle" idx="1"/>
          </p:nvPr>
        </p:nvSpPr>
        <p:spPr>
          <a:xfrm>
            <a:off x="8233716" y="3717032"/>
            <a:ext cx="4098175" cy="2924944"/>
          </a:xfrm>
        </p:spPr>
        <p:txBody>
          <a:bodyPr>
            <a:normAutofit fontScale="55000" lnSpcReduction="20000"/>
          </a:bodyPr>
          <a:lstStyle/>
          <a:p>
            <a:r>
              <a:rPr lang="en-US" sz="8600" cap="none" dirty="0">
                <a:solidFill>
                  <a:schemeClr val="accent2"/>
                </a:solidFill>
                <a:latin typeface="Edwardian Script ITC" panose="030303020407070D0804" pitchFamily="66" charset="0"/>
              </a:rPr>
              <a:t>By</a:t>
            </a:r>
          </a:p>
          <a:p>
            <a:r>
              <a:rPr lang="en-US" sz="5900" cap="none" dirty="0" err="1">
                <a:solidFill>
                  <a:schemeClr val="accent2"/>
                </a:solidFill>
                <a:latin typeface="Edwardian Script ITC" panose="030303020407070D0804" pitchFamily="66" charset="0"/>
              </a:rPr>
              <a:t>Keerthivasan</a:t>
            </a:r>
            <a:endParaRPr lang="en-US" sz="5900" cap="none" dirty="0">
              <a:solidFill>
                <a:schemeClr val="accent2"/>
              </a:solidFill>
              <a:latin typeface="Edwardian Script ITC" panose="030303020407070D0804" pitchFamily="66" charset="0"/>
            </a:endParaRPr>
          </a:p>
          <a:p>
            <a:r>
              <a:rPr lang="en-US" sz="5900" cap="none" dirty="0">
                <a:solidFill>
                  <a:schemeClr val="accent2"/>
                </a:solidFill>
                <a:latin typeface="Edwardian Script ITC" panose="030303020407070D0804" pitchFamily="66" charset="0"/>
              </a:rPr>
              <a:t>Godwin</a:t>
            </a:r>
          </a:p>
          <a:p>
            <a:r>
              <a:rPr lang="en-US" sz="5900" cap="none" dirty="0" err="1">
                <a:solidFill>
                  <a:schemeClr val="accent2"/>
                </a:solidFill>
                <a:latin typeface="Edwardian Script ITC" panose="030303020407070D0804" pitchFamily="66" charset="0"/>
              </a:rPr>
              <a:t>Parkavi</a:t>
            </a:r>
            <a:endParaRPr lang="en-US" sz="5900" cap="none" dirty="0">
              <a:solidFill>
                <a:schemeClr val="accent2"/>
              </a:solidFill>
              <a:latin typeface="Edwardian Script ITC" panose="030303020407070D0804" pitchFamily="66" charset="0"/>
            </a:endParaRPr>
          </a:p>
          <a:p>
            <a:r>
              <a:rPr lang="en-US" sz="5900" cap="none" dirty="0">
                <a:solidFill>
                  <a:schemeClr val="accent2"/>
                </a:solidFill>
                <a:latin typeface="Edwardian Script ITC" panose="030303020407070D0804" pitchFamily="66" charset="0"/>
              </a:rPr>
              <a:t>Hariprasath  </a:t>
            </a:r>
          </a:p>
          <a:p>
            <a:endParaRPr lang="en-US" dirty="0"/>
          </a:p>
        </p:txBody>
      </p:sp>
      <p:pic>
        <p:nvPicPr>
          <p:cNvPr id="5" name="Picture 4">
            <a:extLst>
              <a:ext uri="{FF2B5EF4-FFF2-40B4-BE49-F238E27FC236}">
                <a16:creationId xmlns:a16="http://schemas.microsoft.com/office/drawing/2014/main" id="{69ADD551-3FB7-87FD-5274-9627ADA87EBD}"/>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2268" t="-90" r="2268" b="24534"/>
          <a:stretch/>
        </p:blipFill>
        <p:spPr>
          <a:xfrm>
            <a:off x="119336" y="316478"/>
            <a:ext cx="7628730" cy="6225043"/>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4294967295"/>
          </p:nvPr>
        </p:nvSpPr>
        <p:spPr>
          <a:xfrm>
            <a:off x="911424" y="260648"/>
            <a:ext cx="10794275" cy="6140152"/>
          </a:xfrm>
        </p:spPr>
        <p:txBody>
          <a:bodyPr>
            <a:normAutofit/>
          </a:bodyPr>
          <a:lstStyle/>
          <a:p>
            <a:r>
              <a:rPr lang="en-GB" sz="2000" dirty="0"/>
              <a:t>We plot a </a:t>
            </a:r>
            <a:r>
              <a:rPr lang="en-GB" sz="2000" dirty="0" err="1"/>
              <a:t>barplot</a:t>
            </a:r>
            <a:r>
              <a:rPr lang="en-GB" sz="2000" dirty="0"/>
              <a:t> for the score and genres to see if they are relative or not.</a:t>
            </a:r>
            <a:endParaRPr lang="en-IN" sz="2000" dirty="0"/>
          </a:p>
        </p:txBody>
      </p:sp>
      <p:pic>
        <p:nvPicPr>
          <p:cNvPr id="7" name="Picture 6"/>
          <p:cNvPicPr>
            <a:picLocks noChangeAspect="1"/>
          </p:cNvPicPr>
          <p:nvPr/>
        </p:nvPicPr>
        <p:blipFill>
          <a:blip r:embed="rId2"/>
          <a:stretch>
            <a:fillRect/>
          </a:stretch>
        </p:blipFill>
        <p:spPr>
          <a:xfrm>
            <a:off x="1343741" y="908720"/>
            <a:ext cx="6152613" cy="1224136"/>
          </a:xfrm>
          <a:prstGeom prst="rect">
            <a:avLst/>
          </a:prstGeom>
          <a:ln w="19050">
            <a:solidFill>
              <a:srgbClr val="FF0000"/>
            </a:solidFill>
          </a:ln>
        </p:spPr>
      </p:pic>
      <p:pic>
        <p:nvPicPr>
          <p:cNvPr id="8" name="Picture 7"/>
          <p:cNvPicPr>
            <a:picLocks noChangeAspect="1"/>
          </p:cNvPicPr>
          <p:nvPr/>
        </p:nvPicPr>
        <p:blipFill>
          <a:blip r:embed="rId3"/>
          <a:stretch>
            <a:fillRect/>
          </a:stretch>
        </p:blipFill>
        <p:spPr>
          <a:xfrm>
            <a:off x="970829" y="2274484"/>
            <a:ext cx="6932296" cy="4173525"/>
          </a:xfrm>
          <a:prstGeom prst="rect">
            <a:avLst/>
          </a:prstGeom>
          <a:ln w="19050">
            <a:solidFill>
              <a:srgbClr val="FF0000"/>
            </a:solidFill>
          </a:ln>
        </p:spPr>
      </p:pic>
      <p:sp>
        <p:nvSpPr>
          <p:cNvPr id="9" name="Rectangle 8"/>
          <p:cNvSpPr/>
          <p:nvPr/>
        </p:nvSpPr>
        <p:spPr>
          <a:xfrm>
            <a:off x="8040216" y="2492897"/>
            <a:ext cx="3528392" cy="2308324"/>
          </a:xfrm>
          <a:prstGeom prst="rect">
            <a:avLst/>
          </a:prstGeom>
        </p:spPr>
        <p:txBody>
          <a:bodyPr wrap="square">
            <a:spAutoFit/>
          </a:bodyPr>
          <a:lstStyle/>
          <a:p>
            <a:pPr algn="just"/>
            <a:r>
              <a:rPr lang="en-GB" dirty="0">
                <a:solidFill>
                  <a:srgbClr val="000000"/>
                </a:solidFill>
                <a:latin typeface="ff4"/>
              </a:rPr>
              <a:t>There isn’t much difference in the averages of </a:t>
            </a:r>
            <a:r>
              <a:rPr lang="en-GB" dirty="0" err="1">
                <a:solidFill>
                  <a:srgbClr val="000000"/>
                </a:solidFill>
                <a:latin typeface="ff4"/>
              </a:rPr>
              <a:t>imdb</a:t>
            </a:r>
            <a:r>
              <a:rPr lang="en-GB" dirty="0">
                <a:solidFill>
                  <a:srgbClr val="000000"/>
                </a:solidFill>
                <a:latin typeface="ff4"/>
              </a:rPr>
              <a:t> score related to different </a:t>
            </a:r>
            <a:r>
              <a:rPr lang="en-GB" dirty="0" err="1">
                <a:solidFill>
                  <a:srgbClr val="000000"/>
                </a:solidFill>
                <a:latin typeface="ff4"/>
              </a:rPr>
              <a:t>genres,almost</a:t>
            </a:r>
            <a:endParaRPr lang="en-GB" dirty="0">
              <a:solidFill>
                <a:srgbClr val="000000"/>
              </a:solidFill>
              <a:latin typeface="ff4"/>
            </a:endParaRPr>
          </a:p>
          <a:p>
            <a:pPr algn="just"/>
            <a:r>
              <a:rPr lang="en-GB" dirty="0">
                <a:solidFill>
                  <a:srgbClr val="000000"/>
                </a:solidFill>
                <a:latin typeface="ff4"/>
              </a:rPr>
              <a:t>all the averages are in the same range of 6~8. So we think the predictor ”genres” can be removed because it’s not really related to the score.</a:t>
            </a:r>
            <a:endParaRPr lang="en-GB" b="0" i="0" dirty="0">
              <a:solidFill>
                <a:srgbClr val="000000"/>
              </a:solidFill>
              <a:effectLst/>
              <a:latin typeface="ff4"/>
            </a:endParaRPr>
          </a:p>
        </p:txBody>
      </p:sp>
    </p:spTree>
    <p:extLst>
      <p:ext uri="{BB962C8B-B14F-4D97-AF65-F5344CB8AC3E}">
        <p14:creationId xmlns:p14="http://schemas.microsoft.com/office/powerpoint/2010/main" val="205318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0"/>
            <a:ext cx="12192000" cy="6858000"/>
          </a:xfrm>
        </p:spPr>
        <p:txBody>
          <a:bodyPr>
            <a:normAutofit/>
          </a:bodyPr>
          <a:lstStyle/>
          <a:p>
            <a:r>
              <a:rPr lang="en-GB" sz="2000" dirty="0" err="1"/>
              <a:t>Analyze</a:t>
            </a:r>
            <a:r>
              <a:rPr lang="en-GB" sz="2000" dirty="0"/>
              <a:t> Aspect Ratio</a:t>
            </a:r>
          </a:p>
          <a:p>
            <a:pPr marL="0" indent="0">
              <a:buNone/>
            </a:pPr>
            <a:r>
              <a:rPr lang="en-GB" dirty="0"/>
              <a:t>      </a:t>
            </a:r>
          </a:p>
          <a:p>
            <a:pPr marL="0" indent="0">
              <a:buNone/>
            </a:pPr>
            <a:endParaRPr lang="en-GB" dirty="0"/>
          </a:p>
          <a:p>
            <a:pPr marL="0" indent="0">
              <a:buNone/>
            </a:pPr>
            <a:r>
              <a:rPr lang="en-GB" dirty="0"/>
              <a:t>  </a:t>
            </a:r>
            <a:r>
              <a:rPr lang="en-GB" sz="2000" dirty="0"/>
              <a:t>In order to compute the mean of </a:t>
            </a:r>
            <a:r>
              <a:rPr lang="en-GB" sz="2000" dirty="0" err="1"/>
              <a:t>imdb</a:t>
            </a:r>
            <a:r>
              <a:rPr lang="en-GB" sz="2000" dirty="0"/>
              <a:t> score for different </a:t>
            </a:r>
            <a:r>
              <a:rPr lang="en-GB" sz="2000" dirty="0" err="1"/>
              <a:t>aspect_ratio</a:t>
            </a:r>
            <a:r>
              <a:rPr lang="en-GB" sz="2000" dirty="0"/>
              <a:t>, we need to replace </a:t>
            </a:r>
            <a:r>
              <a:rPr lang="en-GB" sz="2000" dirty="0" err="1"/>
              <a:t>NaN</a:t>
            </a:r>
            <a:r>
              <a:rPr lang="en-GB" sz="2000" dirty="0"/>
              <a:t> with 0 first.</a:t>
            </a:r>
          </a:p>
        </p:txBody>
      </p:sp>
      <p:pic>
        <p:nvPicPr>
          <p:cNvPr id="5" name="Picture 4"/>
          <p:cNvPicPr>
            <a:picLocks noChangeAspect="1"/>
          </p:cNvPicPr>
          <p:nvPr/>
        </p:nvPicPr>
        <p:blipFill>
          <a:blip r:embed="rId2"/>
          <a:stretch>
            <a:fillRect/>
          </a:stretch>
        </p:blipFill>
        <p:spPr>
          <a:xfrm>
            <a:off x="3153179" y="260648"/>
            <a:ext cx="2753109" cy="1467055"/>
          </a:xfrm>
          <a:prstGeom prst="rect">
            <a:avLst/>
          </a:prstGeom>
        </p:spPr>
      </p:pic>
      <p:pic>
        <p:nvPicPr>
          <p:cNvPr id="6" name="Picture 5"/>
          <p:cNvPicPr>
            <a:picLocks noChangeAspect="1"/>
          </p:cNvPicPr>
          <p:nvPr/>
        </p:nvPicPr>
        <p:blipFill>
          <a:blip r:embed="rId3"/>
          <a:stretch>
            <a:fillRect/>
          </a:stretch>
        </p:blipFill>
        <p:spPr>
          <a:xfrm>
            <a:off x="3287688" y="2214596"/>
            <a:ext cx="3820058" cy="1724266"/>
          </a:xfrm>
          <a:prstGeom prst="rect">
            <a:avLst/>
          </a:prstGeom>
        </p:spPr>
      </p:pic>
      <p:sp>
        <p:nvSpPr>
          <p:cNvPr id="7" name="Rectangle 6"/>
          <p:cNvSpPr/>
          <p:nvPr/>
        </p:nvSpPr>
        <p:spPr>
          <a:xfrm>
            <a:off x="180709" y="4007591"/>
            <a:ext cx="11830582" cy="984885"/>
          </a:xfrm>
          <a:prstGeom prst="rect">
            <a:avLst/>
          </a:prstGeom>
        </p:spPr>
        <p:txBody>
          <a:bodyPr wrap="square">
            <a:spAutoFit/>
          </a:bodyPr>
          <a:lstStyle/>
          <a:p>
            <a:r>
              <a:rPr lang="en-GB" sz="2000" dirty="0">
                <a:solidFill>
                  <a:srgbClr val="000000"/>
                </a:solidFill>
                <a:latin typeface="ff4"/>
              </a:rPr>
              <a:t>The most common aspect ratios are 1.85 and 2.35.For </a:t>
            </a:r>
            <a:r>
              <a:rPr lang="en-GB" sz="2000" dirty="0" err="1">
                <a:solidFill>
                  <a:srgbClr val="000000"/>
                </a:solidFill>
                <a:latin typeface="ff4"/>
              </a:rPr>
              <a:t>analyzing</a:t>
            </a:r>
            <a:r>
              <a:rPr lang="en-GB" sz="2000" dirty="0">
                <a:solidFill>
                  <a:srgbClr val="000000"/>
                </a:solidFill>
                <a:latin typeface="ff4"/>
              </a:rPr>
              <a:t> purpose , we group other ratios together. </a:t>
            </a:r>
          </a:p>
          <a:p>
            <a:endParaRPr lang="en-GB" dirty="0">
              <a:solidFill>
                <a:srgbClr val="000000"/>
              </a:solidFill>
              <a:latin typeface="ff4"/>
            </a:endParaRPr>
          </a:p>
        </p:txBody>
      </p:sp>
      <p:pic>
        <p:nvPicPr>
          <p:cNvPr id="8" name="Picture 7"/>
          <p:cNvPicPr>
            <a:picLocks noChangeAspect="1"/>
          </p:cNvPicPr>
          <p:nvPr/>
        </p:nvPicPr>
        <p:blipFill>
          <a:blip r:embed="rId4"/>
          <a:stretch>
            <a:fillRect/>
          </a:stretch>
        </p:blipFill>
        <p:spPr>
          <a:xfrm>
            <a:off x="335360" y="4801854"/>
            <a:ext cx="7259060" cy="1764227"/>
          </a:xfrm>
          <a:prstGeom prst="rect">
            <a:avLst/>
          </a:prstGeom>
        </p:spPr>
      </p:pic>
      <p:sp>
        <p:nvSpPr>
          <p:cNvPr id="9" name="Rectangle 8"/>
          <p:cNvSpPr/>
          <p:nvPr/>
        </p:nvSpPr>
        <p:spPr>
          <a:xfrm>
            <a:off x="7929780" y="4801854"/>
            <a:ext cx="4070876" cy="1754326"/>
          </a:xfrm>
          <a:prstGeom prst="rect">
            <a:avLst/>
          </a:prstGeom>
        </p:spPr>
        <p:txBody>
          <a:bodyPr wrap="square">
            <a:spAutoFit/>
          </a:bodyPr>
          <a:lstStyle/>
          <a:p>
            <a:r>
              <a:rPr lang="en-GB" dirty="0">
                <a:solidFill>
                  <a:srgbClr val="000000"/>
                </a:solidFill>
                <a:latin typeface="ff4"/>
              </a:rPr>
              <a:t>From the means of </a:t>
            </a:r>
            <a:r>
              <a:rPr lang="en-GB" dirty="0" err="1">
                <a:solidFill>
                  <a:srgbClr val="000000"/>
                </a:solidFill>
                <a:latin typeface="ff4"/>
              </a:rPr>
              <a:t>imdb</a:t>
            </a:r>
            <a:r>
              <a:rPr lang="en-GB" dirty="0">
                <a:solidFill>
                  <a:srgbClr val="000000"/>
                </a:solidFill>
                <a:latin typeface="ff4"/>
              </a:rPr>
              <a:t> score for different aspect ratios, we can see there is no significant difference, all the means fall in the range of 6.3~6.8. So, removing this variable won’t affect our following analysis.</a:t>
            </a:r>
            <a:endParaRPr lang="en-GB" b="0" i="0" dirty="0">
              <a:solidFill>
                <a:srgbClr val="000000"/>
              </a:solidFill>
              <a:effectLst/>
              <a:latin typeface="ff4"/>
            </a:endParaRPr>
          </a:p>
        </p:txBody>
      </p:sp>
    </p:spTree>
    <p:extLst>
      <p:ext uri="{BB962C8B-B14F-4D97-AF65-F5344CB8AC3E}">
        <p14:creationId xmlns:p14="http://schemas.microsoft.com/office/powerpoint/2010/main" val="34650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0"/>
            <a:ext cx="12192000" cy="6858000"/>
          </a:xfrm>
        </p:spPr>
        <p:txBody>
          <a:bodyPr>
            <a:normAutofit/>
          </a:bodyPr>
          <a:lstStyle/>
          <a:p>
            <a:r>
              <a:rPr lang="en-GB" sz="2000" dirty="0"/>
              <a:t>Sort Out Content Rating </a:t>
            </a:r>
            <a:endParaRPr lang="en-IN" sz="2000" dirty="0"/>
          </a:p>
        </p:txBody>
      </p:sp>
      <p:pic>
        <p:nvPicPr>
          <p:cNvPr id="6" name="Picture 5"/>
          <p:cNvPicPr>
            <a:picLocks noChangeAspect="1"/>
          </p:cNvPicPr>
          <p:nvPr/>
        </p:nvPicPr>
        <p:blipFill>
          <a:blip r:embed="rId2"/>
          <a:stretch>
            <a:fillRect/>
          </a:stretch>
        </p:blipFill>
        <p:spPr>
          <a:xfrm>
            <a:off x="695400" y="472452"/>
            <a:ext cx="3305636" cy="2705478"/>
          </a:xfrm>
          <a:prstGeom prst="rect">
            <a:avLst/>
          </a:prstGeom>
        </p:spPr>
      </p:pic>
      <p:sp>
        <p:nvSpPr>
          <p:cNvPr id="7" name="Rectangle 6"/>
          <p:cNvSpPr/>
          <p:nvPr/>
        </p:nvSpPr>
        <p:spPr>
          <a:xfrm>
            <a:off x="263352" y="3208113"/>
            <a:ext cx="11737304" cy="1323439"/>
          </a:xfrm>
          <a:prstGeom prst="rect">
            <a:avLst/>
          </a:prstGeom>
        </p:spPr>
        <p:txBody>
          <a:bodyPr wrap="square">
            <a:spAutoFit/>
          </a:bodyPr>
          <a:lstStyle/>
          <a:p>
            <a:pPr algn="just"/>
            <a:r>
              <a:rPr lang="en-GB" sz="2000" dirty="0">
                <a:solidFill>
                  <a:srgbClr val="000000"/>
                </a:solidFill>
                <a:latin typeface="ff4"/>
              </a:rPr>
              <a:t>According to the history of naming these different content ratings, we find M = GP = PG,X = NC-17. We want to replace M and GP with PG, replace X with NC-17, because these two are what we use nowadays.</a:t>
            </a:r>
          </a:p>
          <a:p>
            <a:pPr algn="just"/>
            <a:r>
              <a:rPr lang="en-GB" sz="2000" dirty="0">
                <a:solidFill>
                  <a:srgbClr val="000000"/>
                </a:solidFill>
                <a:latin typeface="ff4"/>
              </a:rPr>
              <a:t>We want to replace “Approved”, “Not Rated”, “Passed”, “Unrated” with the most common rating “R”.</a:t>
            </a:r>
            <a:endParaRPr lang="en-GB" sz="2000" b="0" i="0" dirty="0">
              <a:solidFill>
                <a:srgbClr val="000000"/>
              </a:solidFill>
              <a:effectLst/>
              <a:latin typeface="ff4"/>
            </a:endParaRPr>
          </a:p>
        </p:txBody>
      </p:sp>
      <p:pic>
        <p:nvPicPr>
          <p:cNvPr id="16" name="Picture 15"/>
          <p:cNvPicPr>
            <a:picLocks noChangeAspect="1"/>
          </p:cNvPicPr>
          <p:nvPr/>
        </p:nvPicPr>
        <p:blipFill>
          <a:blip r:embed="rId3"/>
          <a:stretch>
            <a:fillRect/>
          </a:stretch>
        </p:blipFill>
        <p:spPr>
          <a:xfrm>
            <a:off x="485820" y="4531552"/>
            <a:ext cx="7030431" cy="1810003"/>
          </a:xfrm>
          <a:prstGeom prst="rect">
            <a:avLst/>
          </a:prstGeom>
        </p:spPr>
      </p:pic>
      <p:pic>
        <p:nvPicPr>
          <p:cNvPr id="17" name="Picture 16"/>
          <p:cNvPicPr>
            <a:picLocks noChangeAspect="1"/>
          </p:cNvPicPr>
          <p:nvPr/>
        </p:nvPicPr>
        <p:blipFill>
          <a:blip r:embed="rId4"/>
          <a:stretch>
            <a:fillRect/>
          </a:stretch>
        </p:blipFill>
        <p:spPr>
          <a:xfrm>
            <a:off x="5231904" y="24715"/>
            <a:ext cx="2762636" cy="3153215"/>
          </a:xfrm>
          <a:prstGeom prst="rect">
            <a:avLst/>
          </a:prstGeom>
        </p:spPr>
      </p:pic>
      <p:pic>
        <p:nvPicPr>
          <p:cNvPr id="18" name="Picture 17"/>
          <p:cNvPicPr>
            <a:picLocks noChangeAspect="1"/>
          </p:cNvPicPr>
          <p:nvPr/>
        </p:nvPicPr>
        <p:blipFill>
          <a:blip r:embed="rId5"/>
          <a:stretch>
            <a:fillRect/>
          </a:stretch>
        </p:blipFill>
        <p:spPr>
          <a:xfrm>
            <a:off x="8184232" y="553426"/>
            <a:ext cx="2314898" cy="2095792"/>
          </a:xfrm>
          <a:prstGeom prst="rect">
            <a:avLst/>
          </a:prstGeom>
        </p:spPr>
      </p:pic>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Visualization</a:t>
            </a:r>
            <a:endParaRPr lang="en-IN" dirty="0"/>
          </a:p>
        </p:txBody>
      </p:sp>
      <p:sp>
        <p:nvSpPr>
          <p:cNvPr id="3" name="Content Placeholder 2"/>
          <p:cNvSpPr>
            <a:spLocks noGrp="1"/>
          </p:cNvSpPr>
          <p:nvPr>
            <p:ph idx="1"/>
          </p:nvPr>
        </p:nvSpPr>
        <p:spPr>
          <a:xfrm>
            <a:off x="119336" y="1556792"/>
            <a:ext cx="12072664" cy="5184575"/>
          </a:xfrm>
        </p:spPr>
        <p:txBody>
          <a:bodyPr/>
          <a:lstStyle/>
          <a:p>
            <a:r>
              <a:rPr lang="en-GB" sz="2000" dirty="0"/>
              <a:t>Histogram of Movie Released</a:t>
            </a:r>
          </a:p>
          <a:p>
            <a:pPr marL="0" indent="0">
              <a:buNone/>
            </a:pPr>
            <a:r>
              <a:rPr lang="en-GB" sz="2000" dirty="0"/>
              <a:t>        Movie production just exploded after year 1980. It could be due to advancement in technology and commercialisation of internet.</a:t>
            </a:r>
          </a:p>
          <a:p>
            <a:endParaRPr lang="en-IN" dirty="0"/>
          </a:p>
        </p:txBody>
      </p:sp>
      <p:pic>
        <p:nvPicPr>
          <p:cNvPr id="4" name="Picture 3"/>
          <p:cNvPicPr>
            <a:picLocks noChangeAspect="1"/>
          </p:cNvPicPr>
          <p:nvPr/>
        </p:nvPicPr>
        <p:blipFill>
          <a:blip r:embed="rId2"/>
          <a:stretch>
            <a:fillRect/>
          </a:stretch>
        </p:blipFill>
        <p:spPr>
          <a:xfrm>
            <a:off x="3647728" y="2561168"/>
            <a:ext cx="3312368" cy="517356"/>
          </a:xfrm>
          <a:prstGeom prst="rect">
            <a:avLst/>
          </a:prstGeom>
        </p:spPr>
      </p:pic>
      <p:pic>
        <p:nvPicPr>
          <p:cNvPr id="5" name="Picture 4"/>
          <p:cNvPicPr>
            <a:picLocks noChangeAspect="1"/>
          </p:cNvPicPr>
          <p:nvPr/>
        </p:nvPicPr>
        <p:blipFill rotWithShape="1">
          <a:blip r:embed="rId3"/>
          <a:srcRect l="3896" r="3896" b="3524"/>
          <a:stretch/>
        </p:blipFill>
        <p:spPr>
          <a:xfrm>
            <a:off x="407368" y="3162721"/>
            <a:ext cx="5254371" cy="3710655"/>
          </a:xfrm>
          <a:prstGeom prst="rect">
            <a:avLst/>
          </a:prstGeom>
        </p:spPr>
      </p:pic>
      <p:sp>
        <p:nvSpPr>
          <p:cNvPr id="6" name="Rectangle 5"/>
          <p:cNvSpPr/>
          <p:nvPr/>
        </p:nvSpPr>
        <p:spPr>
          <a:xfrm>
            <a:off x="5807968" y="3694609"/>
            <a:ext cx="5663952" cy="1323439"/>
          </a:xfrm>
          <a:prstGeom prst="rect">
            <a:avLst/>
          </a:prstGeom>
        </p:spPr>
        <p:txBody>
          <a:bodyPr wrap="square">
            <a:spAutoFit/>
          </a:bodyPr>
          <a:lstStyle/>
          <a:p>
            <a:pPr algn="just"/>
            <a:r>
              <a:rPr lang="en-GB" sz="2000" dirty="0">
                <a:solidFill>
                  <a:srgbClr val="000000"/>
                </a:solidFill>
                <a:latin typeface="ff4"/>
              </a:rPr>
              <a:t>From the graph, we see there aren’t many records of movies released before 1980.It’s better to remove those records because they might not be representative.</a:t>
            </a:r>
            <a:endParaRPr lang="en-GB" sz="2000" b="0" i="0" dirty="0">
              <a:solidFill>
                <a:srgbClr val="000000"/>
              </a:solidFill>
              <a:effectLst/>
              <a:latin typeface="ff4"/>
            </a:endParaRP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4294967295"/>
          </p:nvPr>
        </p:nvSpPr>
        <p:spPr>
          <a:xfrm>
            <a:off x="0" y="0"/>
            <a:ext cx="12192000" cy="6742113"/>
          </a:xfrm>
        </p:spPr>
        <p:txBody>
          <a:bodyPr>
            <a:normAutofit/>
          </a:bodyPr>
          <a:lstStyle/>
          <a:p>
            <a:r>
              <a:rPr lang="en-GB" sz="2000" dirty="0"/>
              <a:t>Top 20 movies based on its Profit</a:t>
            </a:r>
          </a:p>
          <a:p>
            <a:endParaRPr lang="en-IN" sz="2000" dirty="0"/>
          </a:p>
        </p:txBody>
      </p:sp>
      <p:pic>
        <p:nvPicPr>
          <p:cNvPr id="12" name="Picture 11"/>
          <p:cNvPicPr>
            <a:picLocks noChangeAspect="1"/>
          </p:cNvPicPr>
          <p:nvPr/>
        </p:nvPicPr>
        <p:blipFill>
          <a:blip r:embed="rId2"/>
          <a:stretch>
            <a:fillRect/>
          </a:stretch>
        </p:blipFill>
        <p:spPr>
          <a:xfrm>
            <a:off x="773300" y="548680"/>
            <a:ext cx="3810532" cy="4032448"/>
          </a:xfrm>
          <a:prstGeom prst="rect">
            <a:avLst/>
          </a:prstGeom>
        </p:spPr>
      </p:pic>
      <p:pic>
        <p:nvPicPr>
          <p:cNvPr id="13" name="Picture 12"/>
          <p:cNvPicPr>
            <a:picLocks noChangeAspect="1"/>
          </p:cNvPicPr>
          <p:nvPr/>
        </p:nvPicPr>
        <p:blipFill>
          <a:blip r:embed="rId3"/>
          <a:stretch>
            <a:fillRect/>
          </a:stretch>
        </p:blipFill>
        <p:spPr>
          <a:xfrm>
            <a:off x="4871865" y="232272"/>
            <a:ext cx="7248127" cy="5379796"/>
          </a:xfrm>
          <a:prstGeom prst="rect">
            <a:avLst/>
          </a:prstGeom>
        </p:spPr>
      </p:pic>
      <p:sp>
        <p:nvSpPr>
          <p:cNvPr id="14" name="Rectangle 13"/>
          <p:cNvSpPr/>
          <p:nvPr/>
        </p:nvSpPr>
        <p:spPr>
          <a:xfrm>
            <a:off x="335360" y="5615354"/>
            <a:ext cx="11712624" cy="1015663"/>
          </a:xfrm>
          <a:prstGeom prst="rect">
            <a:avLst/>
          </a:prstGeom>
        </p:spPr>
        <p:txBody>
          <a:bodyPr wrap="square">
            <a:spAutoFit/>
          </a:bodyPr>
          <a:lstStyle/>
          <a:p>
            <a:r>
              <a:rPr lang="en-GB" sz="2000" dirty="0">
                <a:solidFill>
                  <a:srgbClr val="333333"/>
                </a:solidFill>
                <a:latin typeface="Helvetica Neue"/>
              </a:rPr>
              <a:t>These are the top 20 movies based on the Profit earned (Gross - Budget). It can be inferred from this plot that high budget movies tend to earn more profit. The trend is almost linear, with profit increasing with the increase in budget</a:t>
            </a:r>
            <a:endParaRPr lang="en-IN" sz="2000"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9376" y="1618608"/>
            <a:ext cx="3162741" cy="3486637"/>
          </a:xfrm>
          <a:prstGeom prst="rect">
            <a:avLst/>
          </a:prstGeom>
        </p:spPr>
      </p:pic>
      <p:pic>
        <p:nvPicPr>
          <p:cNvPr id="4" name="Picture 3"/>
          <p:cNvPicPr>
            <a:picLocks noChangeAspect="1"/>
          </p:cNvPicPr>
          <p:nvPr/>
        </p:nvPicPr>
        <p:blipFill>
          <a:blip r:embed="rId3"/>
          <a:stretch>
            <a:fillRect/>
          </a:stretch>
        </p:blipFill>
        <p:spPr>
          <a:xfrm>
            <a:off x="7536160" y="620688"/>
            <a:ext cx="3744416" cy="5482478"/>
          </a:xfrm>
          <a:prstGeom prst="rect">
            <a:avLst/>
          </a:prstGeom>
        </p:spPr>
      </p:pic>
    </p:spTree>
    <p:extLst>
      <p:ext uri="{BB962C8B-B14F-4D97-AF65-F5344CB8AC3E}">
        <p14:creationId xmlns:p14="http://schemas.microsoft.com/office/powerpoint/2010/main" val="65275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0013"/>
            <a:ext cx="10058400" cy="1325562"/>
          </a:xfrm>
        </p:spPr>
        <p:txBody>
          <a:bodyPr/>
          <a:lstStyle/>
          <a:p>
            <a:r>
              <a:rPr lang="en-US" dirty="0"/>
              <a:t>Add a Slide Title - 5</a:t>
            </a:r>
          </a:p>
        </p:txBody>
      </p:sp>
      <p:sp>
        <p:nvSpPr>
          <p:cNvPr id="3" name="Rectangle 2"/>
          <p:cNvSpPr/>
          <p:nvPr/>
        </p:nvSpPr>
        <p:spPr>
          <a:xfrm>
            <a:off x="119336" y="100014"/>
            <a:ext cx="11881320" cy="369332"/>
          </a:xfrm>
          <a:prstGeom prst="rect">
            <a:avLst/>
          </a:prstGeom>
        </p:spPr>
        <p:txBody>
          <a:bodyPr wrap="square">
            <a:spAutoFit/>
          </a:bodyPr>
          <a:lstStyle/>
          <a:p>
            <a:pPr algn="ctr"/>
            <a:endParaRPr lang="en-GB" dirty="0">
              <a:solidFill>
                <a:srgbClr val="000000"/>
              </a:solidFill>
            </a:endParaRPr>
          </a:p>
        </p:txBody>
      </p:sp>
      <p:pic>
        <p:nvPicPr>
          <p:cNvPr id="4" name="Picture 3"/>
          <p:cNvPicPr>
            <a:picLocks noChangeAspect="1"/>
          </p:cNvPicPr>
          <p:nvPr/>
        </p:nvPicPr>
        <p:blipFill>
          <a:blip r:embed="rId2"/>
          <a:stretch>
            <a:fillRect/>
          </a:stretch>
        </p:blipFill>
        <p:spPr>
          <a:xfrm>
            <a:off x="263352" y="762794"/>
            <a:ext cx="7421011" cy="4725059"/>
          </a:xfrm>
          <a:prstGeom prst="rect">
            <a:avLst/>
          </a:prstGeom>
        </p:spPr>
      </p:pic>
      <p:sp>
        <p:nvSpPr>
          <p:cNvPr id="6" name="Rectangle 5"/>
          <p:cNvSpPr/>
          <p:nvPr/>
        </p:nvSpPr>
        <p:spPr>
          <a:xfrm>
            <a:off x="7974030" y="469346"/>
            <a:ext cx="4026626" cy="5355312"/>
          </a:xfrm>
          <a:prstGeom prst="rect">
            <a:avLst/>
          </a:prstGeom>
        </p:spPr>
        <p:txBody>
          <a:bodyPr wrap="square">
            <a:spAutoFit/>
          </a:bodyPr>
          <a:lstStyle/>
          <a:p>
            <a:r>
              <a:rPr lang="en-GB" dirty="0">
                <a:solidFill>
                  <a:srgbClr val="000000"/>
                </a:solidFill>
                <a:latin typeface="Helvetica Neue"/>
              </a:rPr>
              <a:t>Based on the </a:t>
            </a:r>
            <a:r>
              <a:rPr lang="en-GB" dirty="0" err="1">
                <a:solidFill>
                  <a:srgbClr val="000000"/>
                </a:solidFill>
                <a:latin typeface="Helvetica Neue"/>
              </a:rPr>
              <a:t>heatmap</a:t>
            </a:r>
            <a:r>
              <a:rPr lang="en-GB" dirty="0">
                <a:solidFill>
                  <a:srgbClr val="000000"/>
                </a:solidFill>
                <a:latin typeface="Helvetica Neue"/>
              </a:rPr>
              <a:t>, we can see some high correlations (greater than 0.7) between </a:t>
            </a:r>
            <a:r>
              <a:rPr lang="en-GB" dirty="0" err="1">
                <a:solidFill>
                  <a:srgbClr val="000000"/>
                </a:solidFill>
                <a:latin typeface="Helvetica Neue"/>
              </a:rPr>
              <a:t>predictors.According</a:t>
            </a:r>
            <a:r>
              <a:rPr lang="en-GB" dirty="0">
                <a:solidFill>
                  <a:srgbClr val="000000"/>
                </a:solidFill>
                <a:latin typeface="Helvetica Neue"/>
              </a:rPr>
              <a:t> to the highest correlation value 0.95, we find actor_1_facebook_likes is </a:t>
            </a:r>
            <a:r>
              <a:rPr lang="en-GB" dirty="0" err="1">
                <a:solidFill>
                  <a:srgbClr val="000000"/>
                </a:solidFill>
                <a:latin typeface="Helvetica Neue"/>
              </a:rPr>
              <a:t>highlycorrelated</a:t>
            </a:r>
            <a:r>
              <a:rPr lang="en-GB" dirty="0">
                <a:solidFill>
                  <a:srgbClr val="000000"/>
                </a:solidFill>
                <a:latin typeface="Helvetica Neue"/>
              </a:rPr>
              <a:t> with the </a:t>
            </a:r>
            <a:r>
              <a:rPr lang="en-GB" dirty="0" err="1">
                <a:solidFill>
                  <a:srgbClr val="000000"/>
                </a:solidFill>
                <a:latin typeface="Helvetica Neue"/>
              </a:rPr>
              <a:t>cast_total_facebook_likes</a:t>
            </a:r>
            <a:r>
              <a:rPr lang="en-GB" dirty="0">
                <a:solidFill>
                  <a:srgbClr val="000000"/>
                </a:solidFill>
                <a:latin typeface="Helvetica Neue"/>
              </a:rPr>
              <a:t>, and both actor2 and actor3 are </a:t>
            </a:r>
            <a:r>
              <a:rPr lang="en-GB" dirty="0" err="1">
                <a:solidFill>
                  <a:srgbClr val="000000"/>
                </a:solidFill>
                <a:latin typeface="Helvetica Neue"/>
              </a:rPr>
              <a:t>alsosomehow</a:t>
            </a:r>
            <a:r>
              <a:rPr lang="en-GB" dirty="0">
                <a:solidFill>
                  <a:srgbClr val="000000"/>
                </a:solidFill>
                <a:latin typeface="Helvetica Neue"/>
              </a:rPr>
              <a:t> correlated to the total. So we want to modify them into two variables:actor_1_facebook_likes and </a:t>
            </a:r>
            <a:r>
              <a:rPr lang="en-GB" dirty="0" err="1">
                <a:solidFill>
                  <a:srgbClr val="000000"/>
                </a:solidFill>
                <a:latin typeface="Helvetica Neue"/>
              </a:rPr>
              <a:t>other_actors_facebook_likes.There</a:t>
            </a:r>
            <a:r>
              <a:rPr lang="en-GB" dirty="0">
                <a:solidFill>
                  <a:srgbClr val="000000"/>
                </a:solidFill>
                <a:latin typeface="Helvetica Neue"/>
              </a:rPr>
              <a:t> are high correlations among </a:t>
            </a:r>
            <a:r>
              <a:rPr lang="en-GB" dirty="0" err="1">
                <a:solidFill>
                  <a:srgbClr val="000000"/>
                </a:solidFill>
                <a:latin typeface="Helvetica Neue"/>
              </a:rPr>
              <a:t>num_voted_users</a:t>
            </a:r>
            <a:r>
              <a:rPr lang="en-GB" dirty="0">
                <a:solidFill>
                  <a:srgbClr val="000000"/>
                </a:solidFill>
                <a:latin typeface="Helvetica Neue"/>
              </a:rPr>
              <a:t>, </a:t>
            </a:r>
            <a:r>
              <a:rPr lang="en-GB" dirty="0" err="1">
                <a:solidFill>
                  <a:srgbClr val="000000"/>
                </a:solidFill>
                <a:latin typeface="Helvetica Neue"/>
              </a:rPr>
              <a:t>num_user_for_reviews</a:t>
            </a:r>
            <a:r>
              <a:rPr lang="en-GB" dirty="0">
                <a:solidFill>
                  <a:srgbClr val="000000"/>
                </a:solidFill>
                <a:latin typeface="Helvetica Neue"/>
              </a:rPr>
              <a:t> and </a:t>
            </a:r>
            <a:r>
              <a:rPr lang="en-GB" dirty="0" err="1">
                <a:solidFill>
                  <a:srgbClr val="000000"/>
                </a:solidFill>
                <a:latin typeface="Helvetica Neue"/>
              </a:rPr>
              <a:t>num_critic_for_reviews</a:t>
            </a:r>
            <a:r>
              <a:rPr lang="en-GB" dirty="0">
                <a:solidFill>
                  <a:srgbClr val="000000"/>
                </a:solidFill>
                <a:latin typeface="Helvetica Neue"/>
              </a:rPr>
              <a:t>. We want to keep </a:t>
            </a:r>
            <a:r>
              <a:rPr lang="en-GB" dirty="0" err="1">
                <a:solidFill>
                  <a:srgbClr val="000000"/>
                </a:solidFill>
                <a:latin typeface="Helvetica Neue"/>
              </a:rPr>
              <a:t>num_voted_users</a:t>
            </a:r>
            <a:r>
              <a:rPr lang="en-GB" dirty="0">
                <a:solidFill>
                  <a:srgbClr val="000000"/>
                </a:solidFill>
                <a:latin typeface="Helvetica Neue"/>
              </a:rPr>
              <a:t> and take the ratio of </a:t>
            </a:r>
            <a:r>
              <a:rPr lang="en-GB" dirty="0" err="1">
                <a:solidFill>
                  <a:srgbClr val="000000"/>
                </a:solidFill>
                <a:latin typeface="Helvetica Neue"/>
              </a:rPr>
              <a:t>num_user_for_reviews</a:t>
            </a:r>
            <a:r>
              <a:rPr lang="en-GB" dirty="0">
                <a:solidFill>
                  <a:srgbClr val="000000"/>
                </a:solidFill>
                <a:latin typeface="Helvetica Neue"/>
              </a:rPr>
              <a:t> and </a:t>
            </a:r>
            <a:r>
              <a:rPr lang="en-GB" dirty="0" err="1">
                <a:solidFill>
                  <a:srgbClr val="000000"/>
                </a:solidFill>
                <a:latin typeface="Helvetica Neue"/>
              </a:rPr>
              <a:t>num_critic_for_reviews</a:t>
            </a:r>
            <a:endParaRPr lang="en-IN" dirty="0"/>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559" y="828870"/>
            <a:ext cx="3620005" cy="1448002"/>
          </a:xfrm>
          <a:prstGeom prst="rect">
            <a:avLst/>
          </a:prstGeom>
        </p:spPr>
      </p:pic>
      <p:pic>
        <p:nvPicPr>
          <p:cNvPr id="4" name="Picture 3"/>
          <p:cNvPicPr>
            <a:picLocks noChangeAspect="1"/>
          </p:cNvPicPr>
          <p:nvPr/>
        </p:nvPicPr>
        <p:blipFill>
          <a:blip r:embed="rId3"/>
          <a:stretch>
            <a:fillRect/>
          </a:stretch>
        </p:blipFill>
        <p:spPr>
          <a:xfrm>
            <a:off x="3431704" y="260647"/>
            <a:ext cx="8135077" cy="2097007"/>
          </a:xfrm>
          <a:prstGeom prst="rect">
            <a:avLst/>
          </a:prstGeom>
        </p:spPr>
      </p:pic>
      <p:pic>
        <p:nvPicPr>
          <p:cNvPr id="5" name="Picture 4"/>
          <p:cNvPicPr>
            <a:picLocks noChangeAspect="1"/>
          </p:cNvPicPr>
          <p:nvPr/>
        </p:nvPicPr>
        <p:blipFill rotWithShape="1">
          <a:blip r:embed="rId4"/>
          <a:srcRect l="220" t="2757"/>
          <a:stretch/>
        </p:blipFill>
        <p:spPr>
          <a:xfrm>
            <a:off x="3071664" y="2376686"/>
            <a:ext cx="8569473" cy="2166170"/>
          </a:xfrm>
          <a:prstGeom prst="rect">
            <a:avLst/>
          </a:prstGeom>
        </p:spPr>
      </p:pic>
      <p:pic>
        <p:nvPicPr>
          <p:cNvPr id="6" name="Picture 5"/>
          <p:cNvPicPr>
            <a:picLocks noChangeAspect="1"/>
          </p:cNvPicPr>
          <p:nvPr/>
        </p:nvPicPr>
        <p:blipFill>
          <a:blip r:embed="rId5"/>
          <a:stretch>
            <a:fillRect/>
          </a:stretch>
        </p:blipFill>
        <p:spPr>
          <a:xfrm>
            <a:off x="3071664" y="4653136"/>
            <a:ext cx="8495117" cy="2155732"/>
          </a:xfrm>
          <a:prstGeom prst="rect">
            <a:avLst/>
          </a:prstGeom>
        </p:spPr>
      </p:pic>
    </p:spTree>
    <p:extLst>
      <p:ext uri="{BB962C8B-B14F-4D97-AF65-F5344CB8AC3E}">
        <p14:creationId xmlns:p14="http://schemas.microsoft.com/office/powerpoint/2010/main" val="36895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pic>
        <p:nvPicPr>
          <p:cNvPr id="4" name="Picture 3"/>
          <p:cNvPicPr>
            <a:picLocks noChangeAspect="1"/>
          </p:cNvPicPr>
          <p:nvPr/>
        </p:nvPicPr>
        <p:blipFill>
          <a:blip r:embed="rId2"/>
          <a:stretch>
            <a:fillRect/>
          </a:stretch>
        </p:blipFill>
        <p:spPr>
          <a:xfrm>
            <a:off x="407368" y="1772816"/>
            <a:ext cx="6134956" cy="828791"/>
          </a:xfrm>
          <a:prstGeom prst="rect">
            <a:avLst/>
          </a:prstGeom>
        </p:spPr>
      </p:pic>
      <p:sp>
        <p:nvSpPr>
          <p:cNvPr id="9" name="TextBox 8"/>
          <p:cNvSpPr txBox="1"/>
          <p:nvPr/>
        </p:nvSpPr>
        <p:spPr>
          <a:xfrm>
            <a:off x="479376" y="2852936"/>
            <a:ext cx="2736304" cy="369332"/>
          </a:xfrm>
          <a:prstGeom prst="rect">
            <a:avLst/>
          </a:prstGeom>
          <a:noFill/>
        </p:spPr>
        <p:txBody>
          <a:bodyPr wrap="square" rtlCol="0">
            <a:spAutoFit/>
          </a:bodyPr>
          <a:lstStyle/>
          <a:p>
            <a:r>
              <a:rPr lang="en-GB" dirty="0"/>
              <a:t>Linear Regression</a:t>
            </a:r>
            <a:endParaRPr lang="en-IN" dirty="0"/>
          </a:p>
        </p:txBody>
      </p:sp>
      <p:pic>
        <p:nvPicPr>
          <p:cNvPr id="5" name="Picture 4">
            <a:extLst>
              <a:ext uri="{FF2B5EF4-FFF2-40B4-BE49-F238E27FC236}">
                <a16:creationId xmlns:a16="http://schemas.microsoft.com/office/drawing/2014/main" id="{2765EA84-3569-0DC5-B33E-C4AF8AE8A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088" y="1988840"/>
            <a:ext cx="4799090" cy="4608512"/>
          </a:xfrm>
          <a:prstGeom prst="rect">
            <a:avLst/>
          </a:prstGeom>
        </p:spPr>
      </p:pic>
    </p:spTree>
    <p:extLst>
      <p:ext uri="{BB962C8B-B14F-4D97-AF65-F5344CB8AC3E}">
        <p14:creationId xmlns:p14="http://schemas.microsoft.com/office/powerpoint/2010/main" val="98000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lstStyle/>
          <a:p>
            <a:endParaRPr lang="en-IN" dirty="0"/>
          </a:p>
          <a:p>
            <a:endParaRPr lang="en-IN" dirty="0"/>
          </a:p>
          <a:p>
            <a:endParaRPr lang="en-IN" dirty="0"/>
          </a:p>
        </p:txBody>
      </p:sp>
      <p:sp>
        <p:nvSpPr>
          <p:cNvPr id="7" name="TextBox 6"/>
          <p:cNvSpPr txBox="1"/>
          <p:nvPr/>
        </p:nvSpPr>
        <p:spPr>
          <a:xfrm>
            <a:off x="623392" y="476672"/>
            <a:ext cx="5328592" cy="369332"/>
          </a:xfrm>
          <a:prstGeom prst="rect">
            <a:avLst/>
          </a:prstGeom>
          <a:noFill/>
        </p:spPr>
        <p:txBody>
          <a:bodyPr wrap="square" rtlCol="0">
            <a:spAutoFit/>
          </a:bodyPr>
          <a:lstStyle/>
          <a:p>
            <a:r>
              <a:rPr lang="en-GB" dirty="0"/>
              <a:t>Decision Tree</a:t>
            </a:r>
          </a:p>
        </p:txBody>
      </p:sp>
      <p:pic>
        <p:nvPicPr>
          <p:cNvPr id="5" name="Picture 4">
            <a:extLst>
              <a:ext uri="{FF2B5EF4-FFF2-40B4-BE49-F238E27FC236}">
                <a16:creationId xmlns:a16="http://schemas.microsoft.com/office/drawing/2014/main" id="{433AAD39-539E-F885-B879-E38D52730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1052736"/>
            <a:ext cx="5677837" cy="5492216"/>
          </a:xfrm>
          <a:prstGeom prst="rect">
            <a:avLst/>
          </a:prstGeom>
        </p:spPr>
      </p:pic>
    </p:spTree>
    <p:extLst>
      <p:ext uri="{BB962C8B-B14F-4D97-AF65-F5344CB8AC3E}">
        <p14:creationId xmlns:p14="http://schemas.microsoft.com/office/powerpoint/2010/main" val="395672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a:t>
            </a:r>
            <a:endParaRPr lang="en-IN" dirty="0"/>
          </a:p>
        </p:txBody>
      </p:sp>
      <p:sp>
        <p:nvSpPr>
          <p:cNvPr id="4" name="Content Placeholder 3"/>
          <p:cNvSpPr>
            <a:spLocks noGrp="1"/>
          </p:cNvSpPr>
          <p:nvPr>
            <p:ph idx="1"/>
          </p:nvPr>
        </p:nvSpPr>
        <p:spPr>
          <a:xfrm>
            <a:off x="263352" y="1988840"/>
            <a:ext cx="11449272" cy="4572001"/>
          </a:xfrm>
        </p:spPr>
        <p:txBody>
          <a:bodyPr>
            <a:normAutofit/>
          </a:bodyPr>
          <a:lstStyle/>
          <a:p>
            <a:pPr algn="just"/>
            <a:r>
              <a:rPr lang="en-GB" sz="2000" dirty="0"/>
              <a:t>IMDb, acronym for Internet Movie Database, is a website owned by Amazon.com where users can look for details about movies .</a:t>
            </a:r>
          </a:p>
          <a:p>
            <a:pPr algn="just"/>
            <a:r>
              <a:rPr lang="en-GB" sz="2000" dirty="0"/>
              <a:t>A commercial success movie not only entertains audience, but also enables film companies to gain tremendous profit. A lot of factors such as good directors, experienced actors are considerable for creating good movies. However, famous directors and actors can always bring an expected box-office income but cannot guarantee a highly rated IMDb score.</a:t>
            </a:r>
          </a:p>
          <a:p>
            <a:pPr algn="just"/>
            <a:r>
              <a:rPr lang="en-GB" sz="2000" dirty="0"/>
              <a:t>The goal of this research work is to predict the rating of a given movie using properly trained Machine Learning models and evaluate the goodness of the predictions.</a:t>
            </a:r>
          </a:p>
          <a:p>
            <a:pPr marL="0" indent="0" algn="just">
              <a:buNone/>
            </a:pPr>
            <a:r>
              <a:rPr lang="en-GB" sz="2000" dirty="0"/>
              <a:t>                 </a:t>
            </a:r>
          </a:p>
          <a:p>
            <a:endParaRPr lang="en-GB" dirty="0"/>
          </a:p>
          <a:p>
            <a:endParaRPr lang="en-IN" dirty="0"/>
          </a:p>
        </p:txBody>
      </p:sp>
    </p:spTree>
    <p:extLst>
      <p:ext uri="{BB962C8B-B14F-4D97-AF65-F5344CB8AC3E}">
        <p14:creationId xmlns:p14="http://schemas.microsoft.com/office/powerpoint/2010/main" val="348600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5400" y="548680"/>
            <a:ext cx="3456384" cy="369332"/>
          </a:xfrm>
          <a:prstGeom prst="rect">
            <a:avLst/>
          </a:prstGeom>
          <a:noFill/>
        </p:spPr>
        <p:txBody>
          <a:bodyPr wrap="square" rtlCol="0">
            <a:spAutoFit/>
          </a:bodyPr>
          <a:lstStyle/>
          <a:p>
            <a:r>
              <a:rPr lang="en-GB" dirty="0"/>
              <a:t>Random Forest Regressor</a:t>
            </a:r>
            <a:endParaRPr lang="en-IN" dirty="0"/>
          </a:p>
        </p:txBody>
      </p:sp>
      <p:pic>
        <p:nvPicPr>
          <p:cNvPr id="5" name="Picture 4">
            <a:extLst>
              <a:ext uri="{FF2B5EF4-FFF2-40B4-BE49-F238E27FC236}">
                <a16:creationId xmlns:a16="http://schemas.microsoft.com/office/drawing/2014/main" id="{8871B3A9-E21D-85AB-097B-9E0B892BD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0" y="1052736"/>
            <a:ext cx="5703652" cy="5528828"/>
          </a:xfrm>
          <a:prstGeom prst="rect">
            <a:avLst/>
          </a:prstGeom>
        </p:spPr>
      </p:pic>
    </p:spTree>
    <p:extLst>
      <p:ext uri="{BB962C8B-B14F-4D97-AF65-F5344CB8AC3E}">
        <p14:creationId xmlns:p14="http://schemas.microsoft.com/office/powerpoint/2010/main" val="110848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696" y="2636912"/>
            <a:ext cx="5540152" cy="1440160"/>
          </a:xfrm>
        </p:spPr>
        <p:txBody>
          <a:bodyPr/>
          <a:lstStyle/>
          <a:p>
            <a:r>
              <a:rPr lang="en-GB" dirty="0"/>
              <a:t>     THANK YOU</a:t>
            </a:r>
            <a:endParaRPr lang="en-IN" dirty="0"/>
          </a:p>
        </p:txBody>
      </p:sp>
    </p:spTree>
    <p:extLst>
      <p:ext uri="{BB962C8B-B14F-4D97-AF65-F5344CB8AC3E}">
        <p14:creationId xmlns:p14="http://schemas.microsoft.com/office/powerpoint/2010/main" val="43219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a:xfrm>
            <a:off x="299356" y="1844824"/>
            <a:ext cx="11593288" cy="5013176"/>
          </a:xfrm>
          <a:ln w="38100">
            <a:solidFill>
              <a:schemeClr val="bg1">
                <a:lumMod val="95000"/>
              </a:schemeClr>
            </a:solidFill>
          </a:ln>
        </p:spPr>
        <p:txBody>
          <a:bodyPr>
            <a:normAutofit/>
          </a:bodyPr>
          <a:lstStyle/>
          <a:p>
            <a:pPr marL="0" indent="0" algn="just">
              <a:buNone/>
            </a:pPr>
            <a:r>
              <a:rPr lang="en-GB" sz="2000" dirty="0"/>
              <a:t>In this project, we take IMDB scores as response variable and focus on operating predictions by analysing the rest of variables in the </a:t>
            </a:r>
            <a:r>
              <a:rPr lang="en-IN" sz="2000" dirty="0" err="1"/>
              <a:t>movie_metadata</a:t>
            </a:r>
            <a:r>
              <a:rPr lang="en-IN" sz="2000" dirty="0"/>
              <a:t> </a:t>
            </a:r>
            <a:r>
              <a:rPr lang="en-GB" sz="2000" dirty="0"/>
              <a:t>.</a:t>
            </a:r>
            <a:r>
              <a:rPr lang="en-GB" sz="2000" b="0" i="0" dirty="0">
                <a:solidFill>
                  <a:srgbClr val="333333"/>
                </a:solidFill>
                <a:effectLst/>
                <a:latin typeface="Franklin Gothic Medium" panose="020B0603020102020204" pitchFamily="34" charset="0"/>
              </a:rPr>
              <a:t>The dataset is from Kaggle website. It contains 28 variables for 5043 movies, spanning across 100 years in 66 countries. There are 2399 unique director names, and thousands of actors/actresses.</a:t>
            </a:r>
          </a:p>
          <a:p>
            <a:pPr marL="0" indent="0" algn="just">
              <a:buNone/>
            </a:pPr>
            <a:r>
              <a:rPr lang="en-US" sz="3200" dirty="0">
                <a:latin typeface="+mj-lt"/>
              </a:rPr>
              <a:t>(</a:t>
            </a:r>
            <a:r>
              <a:rPr lang="en-IN" dirty="0">
                <a:effectLst/>
                <a:latin typeface="+mj-lt"/>
                <a:ea typeface="Calibri" panose="020F0502020204030204" pitchFamily="34" charset="0"/>
                <a:cs typeface="Latha" panose="020B0604020202020204" pitchFamily="34" charset="0"/>
                <a:hlinkClick r:id="rId2"/>
              </a:rPr>
              <a:t>https://www.kaggle.com/datasets/carolzhangdc/imdb-5000-movie-dataset</a:t>
            </a:r>
            <a:r>
              <a:rPr lang="en-IN" dirty="0">
                <a:effectLst/>
                <a:latin typeface="+mj-lt"/>
                <a:ea typeface="Calibri" panose="020F0502020204030204" pitchFamily="34" charset="0"/>
                <a:cs typeface="Latha" panose="020B0604020202020204" pitchFamily="34" charset="0"/>
              </a:rPr>
              <a:t>)</a:t>
            </a:r>
          </a:p>
          <a:p>
            <a:pPr marL="0" indent="0" algn="just">
              <a:lnSpc>
                <a:spcPct val="100000"/>
              </a:lnSpc>
              <a:buNone/>
            </a:pPr>
            <a:endParaRPr lang="en-US" sz="3200" dirty="0">
              <a:latin typeface="+mj-lt"/>
            </a:endParaRPr>
          </a:p>
          <a:p>
            <a:endParaRPr lang="en-US" dirty="0"/>
          </a:p>
        </p:txBody>
      </p:sp>
      <p:graphicFrame>
        <p:nvGraphicFramePr>
          <p:cNvPr id="4" name="Content Placeholder 3">
            <a:extLst>
              <a:ext uri="{FF2B5EF4-FFF2-40B4-BE49-F238E27FC236}">
                <a16:creationId xmlns:a16="http://schemas.microsoft.com/office/drawing/2014/main" id="{CD3A03AA-B412-6B7E-B99B-CA088E08EB79}"/>
              </a:ext>
            </a:extLst>
          </p:cNvPr>
          <p:cNvGraphicFramePr>
            <a:graphicFrameLocks/>
          </p:cNvGraphicFramePr>
          <p:nvPr>
            <p:extLst>
              <p:ext uri="{D42A27DB-BD31-4B8C-83A1-F6EECF244321}">
                <p14:modId xmlns:p14="http://schemas.microsoft.com/office/powerpoint/2010/main" val="3052257256"/>
              </p:ext>
            </p:extLst>
          </p:nvPr>
        </p:nvGraphicFramePr>
        <p:xfrm>
          <a:off x="3431704" y="3861048"/>
          <a:ext cx="5544616" cy="2996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EF7D-FFFC-6539-2774-0BDA230A32E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1DABC23-55FC-9844-A198-0AF1E5570EBD}"/>
              </a:ext>
            </a:extLst>
          </p:cNvPr>
          <p:cNvSpPr>
            <a:spLocks noGrp="1"/>
          </p:cNvSpPr>
          <p:nvPr>
            <p:ph idx="1"/>
          </p:nvPr>
        </p:nvSpPr>
        <p:spPr>
          <a:xfrm>
            <a:off x="767408" y="1556792"/>
            <a:ext cx="10873208" cy="5201987"/>
          </a:xfrm>
        </p:spPr>
        <p:txBody>
          <a:bodyPr>
            <a:normAutofit/>
          </a:bodyPr>
          <a:lstStyle/>
          <a:p>
            <a:endParaRPr lang="en-IN" sz="2000" b="0" i="0" u="none" strike="noStrike" baseline="0" dirty="0">
              <a:solidFill>
                <a:srgbClr val="000000"/>
              </a:solidFill>
            </a:endParaRPr>
          </a:p>
          <a:p>
            <a:endParaRPr lang="en-IN" sz="2000" b="0" i="0" u="none" strike="noStrike" baseline="0" dirty="0">
              <a:solidFill>
                <a:srgbClr val="000000"/>
              </a:solidFill>
            </a:endParaRPr>
          </a:p>
          <a:p>
            <a:pPr algn="just"/>
            <a:r>
              <a:rPr lang="en-GB" sz="2000" b="0" i="0" u="none" strike="noStrike" baseline="0" dirty="0">
                <a:solidFill>
                  <a:srgbClr val="000000"/>
                </a:solidFill>
              </a:rPr>
              <a:t>Based on the massive movie information, it would be interesting to understand what are the important factors that make a movie more successful than others. So, we would like to analyse what kind of movies are more successful, in other words, get higher IMDB score. We also want to show the results of this analysis in an intuitive way by visualizing outcome using Python.</a:t>
            </a:r>
          </a:p>
          <a:p>
            <a:pPr marL="0" indent="0" algn="just">
              <a:buNone/>
            </a:pPr>
            <a:endParaRPr lang="en-GB" sz="2000" b="0" i="0" u="none" strike="noStrike" baseline="0" dirty="0">
              <a:solidFill>
                <a:srgbClr val="000000"/>
              </a:solidFill>
            </a:endParaRPr>
          </a:p>
          <a:p>
            <a:pPr algn="just"/>
            <a:r>
              <a:rPr lang="en-GB" sz="2000" b="0" i="0" u="none" strike="noStrike" baseline="0" dirty="0">
                <a:solidFill>
                  <a:srgbClr val="000000"/>
                </a:solidFill>
              </a:rPr>
              <a:t>In this project, we take IMDB scores as response variable and focus on operating predictions by analysing the rest of variables in the movie_meta data. The results can help film companies to understand the secret of generating a commercial success movie.</a:t>
            </a:r>
            <a:endParaRPr lang="en-IN" sz="2000" dirty="0"/>
          </a:p>
        </p:txBody>
      </p:sp>
    </p:spTree>
    <p:extLst>
      <p:ext uri="{BB962C8B-B14F-4D97-AF65-F5344CB8AC3E}">
        <p14:creationId xmlns:p14="http://schemas.microsoft.com/office/powerpoint/2010/main" val="338605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3FC3-96B9-04ED-E6F0-5F7D2D51590E}"/>
              </a:ext>
            </a:extLst>
          </p:cNvPr>
          <p:cNvSpPr>
            <a:spLocks noGrp="1"/>
          </p:cNvSpPr>
          <p:nvPr>
            <p:ph type="title"/>
          </p:nvPr>
        </p:nvSpPr>
        <p:spPr/>
        <p:txBody>
          <a:bodyPr/>
          <a:lstStyle/>
          <a:p>
            <a:r>
              <a:rPr lang="en-IN" dirty="0"/>
              <a:t>Data Mining</a:t>
            </a:r>
          </a:p>
        </p:txBody>
      </p:sp>
      <p:pic>
        <p:nvPicPr>
          <p:cNvPr id="5" name="Content Placeholder 4">
            <a:extLst>
              <a:ext uri="{FF2B5EF4-FFF2-40B4-BE49-F238E27FC236}">
                <a16:creationId xmlns:a16="http://schemas.microsoft.com/office/drawing/2014/main" id="{A939572A-14A5-66C3-B9C8-0F39C178FCD0}"/>
              </a:ext>
            </a:extLst>
          </p:cNvPr>
          <p:cNvPicPr>
            <a:picLocks noGrp="1" noChangeAspect="1"/>
          </p:cNvPicPr>
          <p:nvPr>
            <p:ph idx="1"/>
          </p:nvPr>
        </p:nvPicPr>
        <p:blipFill>
          <a:blip r:embed="rId2"/>
          <a:stretch>
            <a:fillRect/>
          </a:stretch>
        </p:blipFill>
        <p:spPr>
          <a:xfrm>
            <a:off x="119336" y="1634333"/>
            <a:ext cx="4627201" cy="5153026"/>
          </a:xfrm>
          <a:ln w="38100">
            <a:solidFill>
              <a:srgbClr val="FF0000"/>
            </a:solidFill>
          </a:ln>
        </p:spPr>
      </p:pic>
      <p:pic>
        <p:nvPicPr>
          <p:cNvPr id="7" name="Picture 6">
            <a:extLst>
              <a:ext uri="{FF2B5EF4-FFF2-40B4-BE49-F238E27FC236}">
                <a16:creationId xmlns:a16="http://schemas.microsoft.com/office/drawing/2014/main" id="{97805C44-7D78-2F13-BF01-16724EB7555D}"/>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4999559" y="4749346"/>
            <a:ext cx="6998901" cy="1800200"/>
          </a:xfrm>
          <a:prstGeom prst="rect">
            <a:avLst/>
          </a:prstGeom>
          <a:ln w="38100">
            <a:solidFill>
              <a:srgbClr val="FF0000"/>
            </a:solidFill>
          </a:ln>
        </p:spPr>
      </p:pic>
      <p:sp>
        <p:nvSpPr>
          <p:cNvPr id="9" name="TextBox 8">
            <a:extLst>
              <a:ext uri="{FF2B5EF4-FFF2-40B4-BE49-F238E27FC236}">
                <a16:creationId xmlns:a16="http://schemas.microsoft.com/office/drawing/2014/main" id="{0B920CD7-0942-88F0-C405-12CCE47318FB}"/>
              </a:ext>
            </a:extLst>
          </p:cNvPr>
          <p:cNvSpPr txBox="1"/>
          <p:nvPr/>
        </p:nvSpPr>
        <p:spPr>
          <a:xfrm>
            <a:off x="4978369" y="2425345"/>
            <a:ext cx="6998900" cy="1323439"/>
          </a:xfrm>
          <a:prstGeom prst="rect">
            <a:avLst/>
          </a:prstGeom>
          <a:noFill/>
        </p:spPr>
        <p:txBody>
          <a:bodyPr wrap="square" rtlCol="0">
            <a:spAutoFit/>
          </a:bodyPr>
          <a:lstStyle/>
          <a:p>
            <a:pPr algn="ctr"/>
            <a:r>
              <a:rPr lang="en-GB" sz="2000">
                <a:solidFill>
                  <a:srgbClr val="000000"/>
                </a:solidFill>
              </a:rPr>
              <a:t>The process of extracting information to identify patterns, trends, and useful data that would allow the business to take the data-driven decision from huge sets of data is called Data Mining.</a:t>
            </a:r>
            <a:endParaRPr lang="en-GB" sz="2000" dirty="0">
              <a:solidFill>
                <a:srgbClr val="000000"/>
              </a:solidFill>
            </a:endParaRPr>
          </a:p>
        </p:txBody>
      </p:sp>
      <p:sp>
        <p:nvSpPr>
          <p:cNvPr id="10" name="TextBox 9">
            <a:extLst>
              <a:ext uri="{FF2B5EF4-FFF2-40B4-BE49-F238E27FC236}">
                <a16:creationId xmlns:a16="http://schemas.microsoft.com/office/drawing/2014/main" id="{0B920CD7-0942-88F0-C405-12CCE47318FB}"/>
              </a:ext>
            </a:extLst>
          </p:cNvPr>
          <p:cNvSpPr txBox="1"/>
          <p:nvPr/>
        </p:nvSpPr>
        <p:spPr>
          <a:xfrm>
            <a:off x="4999559" y="3263498"/>
            <a:ext cx="6998900" cy="677108"/>
          </a:xfrm>
          <a:prstGeom prst="rect">
            <a:avLst/>
          </a:prstGeom>
          <a:noFill/>
        </p:spPr>
        <p:txBody>
          <a:bodyPr wrap="square" rtlCol="0">
            <a:spAutoFit/>
          </a:bodyPr>
          <a:lstStyle/>
          <a:p>
            <a:pPr algn="ctr"/>
            <a:endParaRPr lang="en-GB" sz="2000" dirty="0">
              <a:solidFill>
                <a:srgbClr val="000000"/>
              </a:solidFill>
            </a:endParaRPr>
          </a:p>
          <a:p>
            <a:endParaRPr lang="en-IN" dirty="0"/>
          </a:p>
        </p:txBody>
      </p:sp>
    </p:spTree>
    <p:extLst>
      <p:ext uri="{BB962C8B-B14F-4D97-AF65-F5344CB8AC3E}">
        <p14:creationId xmlns:p14="http://schemas.microsoft.com/office/powerpoint/2010/main" val="46679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9D9D9"/>
            </a:gs>
            <a:gs pos="100000">
              <a:schemeClr val="bg1"/>
            </a:gs>
          </a:gsLst>
          <a:lin ang="162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1344" y="1628800"/>
            <a:ext cx="11737304" cy="5112568"/>
          </a:xfrm>
        </p:spPr>
        <p:txBody>
          <a:bodyPr>
            <a:normAutofit/>
          </a:bodyPr>
          <a:lstStyle/>
          <a:p>
            <a:pPr marL="0" indent="0">
              <a:buNone/>
            </a:pPr>
            <a:r>
              <a:rPr lang="en-GB" sz="2000" dirty="0">
                <a:solidFill>
                  <a:srgbClr val="000000"/>
                </a:solidFill>
              </a:rPr>
              <a:t>         				 Drop Null Value Rows In (Gross , Budget) 		</a:t>
            </a:r>
            <a:r>
              <a:rPr lang="en-IN" sz="2000" dirty="0">
                <a:solidFill>
                  <a:srgbClr val="000000"/>
                </a:solidFill>
              </a:rPr>
              <a:t>Drop the Missing Values</a:t>
            </a:r>
          </a:p>
          <a:p>
            <a:pPr marL="0" indent="0">
              <a:buNone/>
            </a:pPr>
            <a:endParaRPr lang="en-US" sz="2000" dirty="0"/>
          </a:p>
          <a:p>
            <a:pPr marL="0" indent="0">
              <a:buNone/>
            </a:pPr>
            <a:endParaRPr lang="en-US" sz="2000" dirty="0">
              <a:solidFill>
                <a:srgbClr val="000000"/>
              </a:solidFill>
            </a:endParaRPr>
          </a:p>
          <a:p>
            <a:pPr marL="0" indent="0">
              <a:buNone/>
            </a:pPr>
            <a:endParaRPr lang="en-US" sz="2000" dirty="0"/>
          </a:p>
          <a:p>
            <a:pPr marL="0" indent="0">
              <a:buNone/>
            </a:pPr>
            <a:endParaRPr lang="en-US" sz="2000" dirty="0"/>
          </a:p>
        </p:txBody>
      </p:sp>
      <p:sp>
        <p:nvSpPr>
          <p:cNvPr id="2" name="Title 1"/>
          <p:cNvSpPr>
            <a:spLocks noGrp="1"/>
          </p:cNvSpPr>
          <p:nvPr>
            <p:ph type="title"/>
          </p:nvPr>
        </p:nvSpPr>
        <p:spPr/>
        <p:txBody>
          <a:bodyPr/>
          <a:lstStyle/>
          <a:p>
            <a:r>
              <a:rPr lang="en-US" dirty="0"/>
              <a:t>Data Cleaning</a:t>
            </a:r>
          </a:p>
        </p:txBody>
      </p:sp>
      <p:sp>
        <p:nvSpPr>
          <p:cNvPr id="13" name="TextBox 12">
            <a:extLst>
              <a:ext uri="{FF2B5EF4-FFF2-40B4-BE49-F238E27FC236}">
                <a16:creationId xmlns:a16="http://schemas.microsoft.com/office/drawing/2014/main" id="{E99BB09F-A885-840C-4D01-ACAEA531DA77}"/>
              </a:ext>
            </a:extLst>
          </p:cNvPr>
          <p:cNvSpPr txBox="1"/>
          <p:nvPr/>
        </p:nvSpPr>
        <p:spPr>
          <a:xfrm>
            <a:off x="-240704" y="1628800"/>
            <a:ext cx="3312367" cy="923330"/>
          </a:xfrm>
          <a:prstGeom prst="rect">
            <a:avLst/>
          </a:prstGeom>
          <a:noFill/>
        </p:spPr>
        <p:txBody>
          <a:bodyPr wrap="square" rtlCol="0">
            <a:spAutoFit/>
          </a:bodyPr>
          <a:lstStyle/>
          <a:p>
            <a:pPr>
              <a:lnSpc>
                <a:spcPct val="90000"/>
              </a:lnSpc>
              <a:spcBef>
                <a:spcPts val="1800"/>
              </a:spcBef>
              <a:buSzPct val="100000"/>
            </a:pPr>
            <a:r>
              <a:rPr lang="en-IN" sz="2000" dirty="0">
                <a:solidFill>
                  <a:srgbClr val="000000"/>
                </a:solidFill>
              </a:rPr>
              <a:t>                   Nan (Null) Values</a:t>
            </a:r>
            <a:endParaRPr lang="en-IN" b="1" i="0" dirty="0">
              <a:solidFill>
                <a:srgbClr val="000000"/>
              </a:solidFill>
              <a:effectLst/>
            </a:endParaRPr>
          </a:p>
          <a:p>
            <a:endParaRPr lang="en-IN" dirty="0"/>
          </a:p>
          <a:p>
            <a:endParaRPr lang="en-IN" dirty="0"/>
          </a:p>
        </p:txBody>
      </p:sp>
      <p:pic>
        <p:nvPicPr>
          <p:cNvPr id="15" name="Picture 14">
            <a:extLst>
              <a:ext uri="{FF2B5EF4-FFF2-40B4-BE49-F238E27FC236}">
                <a16:creationId xmlns:a16="http://schemas.microsoft.com/office/drawing/2014/main" id="{144D2397-CC31-65FB-F1B4-22333CDE2D41}"/>
              </a:ext>
            </a:extLst>
          </p:cNvPr>
          <p:cNvPicPr>
            <a:picLocks noChangeAspect="1"/>
          </p:cNvPicPr>
          <p:nvPr/>
        </p:nvPicPr>
        <p:blipFill>
          <a:blip r:embed="rId2"/>
          <a:stretch>
            <a:fillRect/>
          </a:stretch>
        </p:blipFill>
        <p:spPr>
          <a:xfrm>
            <a:off x="295400" y="1981803"/>
            <a:ext cx="3458385" cy="4800550"/>
          </a:xfrm>
          <a:prstGeom prst="rect">
            <a:avLst/>
          </a:prstGeom>
        </p:spPr>
      </p:pic>
      <p:pic>
        <p:nvPicPr>
          <p:cNvPr id="5" name="Picture 4">
            <a:extLst>
              <a:ext uri="{FF2B5EF4-FFF2-40B4-BE49-F238E27FC236}">
                <a16:creationId xmlns:a16="http://schemas.microsoft.com/office/drawing/2014/main" id="{F4D20848-3816-A71B-B36D-BA3861CA72C0}"/>
              </a:ext>
            </a:extLst>
          </p:cNvPr>
          <p:cNvPicPr>
            <a:picLocks noChangeAspect="1"/>
          </p:cNvPicPr>
          <p:nvPr/>
        </p:nvPicPr>
        <p:blipFill>
          <a:blip r:embed="rId3"/>
          <a:stretch>
            <a:fillRect/>
          </a:stretch>
        </p:blipFill>
        <p:spPr>
          <a:xfrm>
            <a:off x="4386649" y="1966069"/>
            <a:ext cx="3418701" cy="4816284"/>
          </a:xfrm>
          <a:prstGeom prst="rect">
            <a:avLst/>
          </a:prstGeom>
        </p:spPr>
      </p:pic>
      <p:pic>
        <p:nvPicPr>
          <p:cNvPr id="6" name="Content Placeholder 6">
            <a:extLst>
              <a:ext uri="{FF2B5EF4-FFF2-40B4-BE49-F238E27FC236}">
                <a16:creationId xmlns:a16="http://schemas.microsoft.com/office/drawing/2014/main" id="{29EC21CF-8489-C30A-EC9B-8D8B3A668222}"/>
              </a:ext>
            </a:extLst>
          </p:cNvPr>
          <p:cNvPicPr>
            <a:picLocks noChangeAspect="1"/>
          </p:cNvPicPr>
          <p:nvPr/>
        </p:nvPicPr>
        <p:blipFill>
          <a:blip r:embed="rId4"/>
          <a:stretch>
            <a:fillRect/>
          </a:stretch>
        </p:blipFill>
        <p:spPr>
          <a:xfrm>
            <a:off x="9264352" y="2017729"/>
            <a:ext cx="2244907" cy="4723512"/>
          </a:xfrm>
          <a:prstGeom prst="rect">
            <a:avLst/>
          </a:prstGeom>
        </p:spPr>
      </p:pic>
    </p:spTree>
    <p:extLst>
      <p:ext uri="{BB962C8B-B14F-4D97-AF65-F5344CB8AC3E}">
        <p14:creationId xmlns:p14="http://schemas.microsoft.com/office/powerpoint/2010/main" val="168703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5473"/>
          <a:stretch/>
        </p:blipFill>
        <p:spPr>
          <a:xfrm>
            <a:off x="839416" y="2348880"/>
            <a:ext cx="7656214" cy="4388838"/>
          </a:xfrm>
          <a:prstGeom prst="rect">
            <a:avLst/>
          </a:prstGeom>
        </p:spPr>
      </p:pic>
      <p:sp>
        <p:nvSpPr>
          <p:cNvPr id="7" name="TextBox 6"/>
          <p:cNvSpPr txBox="1"/>
          <p:nvPr/>
        </p:nvSpPr>
        <p:spPr>
          <a:xfrm>
            <a:off x="983432" y="332656"/>
            <a:ext cx="10945216" cy="1754326"/>
          </a:xfrm>
          <a:prstGeom prst="rect">
            <a:avLst/>
          </a:prstGeom>
          <a:noFill/>
        </p:spPr>
        <p:txBody>
          <a:bodyPr wrap="square" rtlCol="0">
            <a:spAutoFit/>
          </a:bodyPr>
          <a:lstStyle/>
          <a:p>
            <a:r>
              <a:rPr lang="en-GB" dirty="0"/>
              <a:t>Remove Duplicates                                After removing duplicates from rows and columns                          </a:t>
            </a:r>
          </a:p>
          <a:p>
            <a:endParaRPr lang="en-GB" dirty="0"/>
          </a:p>
          <a:p>
            <a:endParaRPr lang="en-GB" dirty="0"/>
          </a:p>
          <a:p>
            <a:endParaRPr lang="en-GB" dirty="0"/>
          </a:p>
          <a:p>
            <a:endParaRPr lang="en-GB" dirty="0"/>
          </a:p>
          <a:p>
            <a:r>
              <a:rPr lang="en-GB" dirty="0"/>
              <a:t>Statistical info of data</a:t>
            </a:r>
            <a:endParaRPr lang="en-IN" dirty="0"/>
          </a:p>
        </p:txBody>
      </p:sp>
      <p:pic>
        <p:nvPicPr>
          <p:cNvPr id="8" name="Picture 7"/>
          <p:cNvPicPr>
            <a:picLocks noChangeAspect="1"/>
          </p:cNvPicPr>
          <p:nvPr/>
        </p:nvPicPr>
        <p:blipFill>
          <a:blip r:embed="rId3"/>
          <a:stretch>
            <a:fillRect/>
          </a:stretch>
        </p:blipFill>
        <p:spPr>
          <a:xfrm>
            <a:off x="983432" y="836712"/>
            <a:ext cx="1552792" cy="533474"/>
          </a:xfrm>
          <a:prstGeom prst="rect">
            <a:avLst/>
          </a:prstGeom>
        </p:spPr>
      </p:pic>
      <p:pic>
        <p:nvPicPr>
          <p:cNvPr id="9" name="Picture 8"/>
          <p:cNvPicPr>
            <a:picLocks noChangeAspect="1"/>
          </p:cNvPicPr>
          <p:nvPr/>
        </p:nvPicPr>
        <p:blipFill>
          <a:blip r:embed="rId4"/>
          <a:stretch>
            <a:fillRect/>
          </a:stretch>
        </p:blipFill>
        <p:spPr>
          <a:xfrm>
            <a:off x="6168008" y="745961"/>
            <a:ext cx="828791" cy="581106"/>
          </a:xfrm>
          <a:prstGeom prst="rect">
            <a:avLst/>
          </a:prstGeom>
        </p:spPr>
      </p:pic>
    </p:spTree>
    <p:extLst>
      <p:ext uri="{BB962C8B-B14F-4D97-AF65-F5344CB8AC3E}">
        <p14:creationId xmlns:p14="http://schemas.microsoft.com/office/powerpoint/2010/main" val="23275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0"/>
            <a:ext cx="5748338" cy="6857999"/>
          </a:xfrm>
        </p:spPr>
        <p:txBody>
          <a:bodyPr/>
          <a:lstStyle/>
          <a:p>
            <a:r>
              <a:rPr lang="en-GB" sz="2000" dirty="0"/>
              <a:t>Add Columns</a:t>
            </a:r>
          </a:p>
          <a:p>
            <a:pPr marL="0" indent="0" algn="just">
              <a:buNone/>
            </a:pPr>
            <a:r>
              <a:rPr lang="en-GB" sz="2000" dirty="0"/>
              <a:t>            We have gross and budget information. So let’s add profit  column for further analysis.</a:t>
            </a:r>
          </a:p>
          <a:p>
            <a:endParaRPr lang="en-GB" dirty="0"/>
          </a:p>
          <a:p>
            <a:endParaRPr lang="en-GB" dirty="0"/>
          </a:p>
          <a:p>
            <a:endParaRPr lang="en-GB" dirty="0"/>
          </a:p>
          <a:p>
            <a:endParaRPr lang="en-GB" dirty="0"/>
          </a:p>
          <a:p>
            <a:endParaRPr lang="en-GB" dirty="0"/>
          </a:p>
          <a:p>
            <a:r>
              <a:rPr lang="en-GB" sz="2000" dirty="0"/>
              <a:t>Remove columns</a:t>
            </a:r>
          </a:p>
          <a:p>
            <a:pPr marL="0" indent="0">
              <a:buNone/>
            </a:pPr>
            <a:r>
              <a:rPr lang="en-GB" sz="2000" dirty="0"/>
              <a:t>    More than 96% movies are </a:t>
            </a:r>
            <a:r>
              <a:rPr lang="en-GB" sz="2000" dirty="0" err="1"/>
              <a:t>colored</a:t>
            </a:r>
            <a:r>
              <a:rPr lang="en-GB" sz="2000" dirty="0"/>
              <a:t>, which indicates that this predictor is nearly constant. Let’s remove this predictor</a:t>
            </a:r>
          </a:p>
          <a:p>
            <a:endParaRPr lang="en-IN" dirty="0"/>
          </a:p>
        </p:txBody>
      </p:sp>
      <p:sp>
        <p:nvSpPr>
          <p:cNvPr id="4" name="Content Placeholder 3"/>
          <p:cNvSpPr>
            <a:spLocks noGrp="1"/>
          </p:cNvSpPr>
          <p:nvPr>
            <p:ph sz="half" idx="4294967295"/>
          </p:nvPr>
        </p:nvSpPr>
        <p:spPr>
          <a:xfrm>
            <a:off x="6575425" y="1"/>
            <a:ext cx="5616575" cy="6857998"/>
          </a:xfrm>
        </p:spPr>
        <p:txBody>
          <a:bodyPr/>
          <a:lstStyle/>
          <a:p>
            <a:r>
              <a:rPr lang="en-GB" dirty="0"/>
              <a:t> </a:t>
            </a:r>
            <a:r>
              <a:rPr lang="en-GB" sz="2000" dirty="0"/>
              <a:t>Is language an important factor for </a:t>
            </a:r>
            <a:r>
              <a:rPr lang="en-GB" sz="2000" dirty="0" err="1"/>
              <a:t>imdb</a:t>
            </a:r>
            <a:r>
              <a:rPr lang="en-GB" sz="2000" dirty="0"/>
              <a:t> score? </a:t>
            </a:r>
          </a:p>
          <a:p>
            <a:endParaRPr lang="en-IN" dirty="0"/>
          </a:p>
        </p:txBody>
      </p:sp>
      <p:pic>
        <p:nvPicPr>
          <p:cNvPr id="5" name="Picture 4"/>
          <p:cNvPicPr>
            <a:picLocks noChangeAspect="1"/>
          </p:cNvPicPr>
          <p:nvPr/>
        </p:nvPicPr>
        <p:blipFill rotWithShape="1">
          <a:blip r:embed="rId2"/>
          <a:srcRect l="2665" t="7719" r="1379" b="-822"/>
          <a:stretch/>
        </p:blipFill>
        <p:spPr>
          <a:xfrm>
            <a:off x="427419" y="1100387"/>
            <a:ext cx="5184577" cy="936104"/>
          </a:xfrm>
          <a:prstGeom prst="rect">
            <a:avLst/>
          </a:prstGeom>
        </p:spPr>
      </p:pic>
      <p:pic>
        <p:nvPicPr>
          <p:cNvPr id="6" name="Picture 5"/>
          <p:cNvPicPr>
            <a:picLocks noChangeAspect="1"/>
          </p:cNvPicPr>
          <p:nvPr/>
        </p:nvPicPr>
        <p:blipFill>
          <a:blip r:embed="rId3"/>
          <a:stretch>
            <a:fillRect/>
          </a:stretch>
        </p:blipFill>
        <p:spPr>
          <a:xfrm>
            <a:off x="427419" y="2036491"/>
            <a:ext cx="3372321" cy="2089352"/>
          </a:xfrm>
          <a:prstGeom prst="rect">
            <a:avLst/>
          </a:prstGeom>
        </p:spPr>
      </p:pic>
      <p:pic>
        <p:nvPicPr>
          <p:cNvPr id="13" name="Picture 12"/>
          <p:cNvPicPr>
            <a:picLocks noChangeAspect="1"/>
          </p:cNvPicPr>
          <p:nvPr/>
        </p:nvPicPr>
        <p:blipFill>
          <a:blip r:embed="rId4"/>
          <a:stretch>
            <a:fillRect/>
          </a:stretch>
        </p:blipFill>
        <p:spPr>
          <a:xfrm>
            <a:off x="1415480" y="5663102"/>
            <a:ext cx="1808196" cy="862242"/>
          </a:xfrm>
          <a:prstGeom prst="rect">
            <a:avLst/>
          </a:prstGeom>
        </p:spPr>
      </p:pic>
      <p:pic>
        <p:nvPicPr>
          <p:cNvPr id="14" name="Picture 13"/>
          <p:cNvPicPr>
            <a:picLocks noChangeAspect="1"/>
          </p:cNvPicPr>
          <p:nvPr/>
        </p:nvPicPr>
        <p:blipFill rotWithShape="1">
          <a:blip r:embed="rId5"/>
          <a:srcRect l="2778" t="324" r="-1"/>
          <a:stretch/>
        </p:blipFill>
        <p:spPr>
          <a:xfrm>
            <a:off x="6960096" y="764704"/>
            <a:ext cx="3757444" cy="5760640"/>
          </a:xfrm>
          <a:prstGeom prst="rect">
            <a:avLst/>
          </a:prstGeom>
        </p:spPr>
      </p:pic>
      <p:sp>
        <p:nvSpPr>
          <p:cNvPr id="15" name="Rectangle 14"/>
          <p:cNvSpPr/>
          <p:nvPr/>
        </p:nvSpPr>
        <p:spPr>
          <a:xfrm>
            <a:off x="8533636" y="2792272"/>
            <a:ext cx="3658364" cy="1200329"/>
          </a:xfrm>
          <a:prstGeom prst="rect">
            <a:avLst/>
          </a:prstGeom>
        </p:spPr>
        <p:txBody>
          <a:bodyPr wrap="square">
            <a:spAutoFit/>
          </a:bodyPr>
          <a:lstStyle/>
          <a:p>
            <a:r>
              <a:rPr lang="en-GB" dirty="0">
                <a:solidFill>
                  <a:srgbClr val="000000"/>
                </a:solidFill>
                <a:latin typeface="ff4"/>
              </a:rPr>
              <a:t>Over 95% movies are in English, which means this variable is nearly constant. Let’s</a:t>
            </a:r>
          </a:p>
          <a:p>
            <a:r>
              <a:rPr lang="en-GB" dirty="0">
                <a:solidFill>
                  <a:srgbClr val="000000"/>
                </a:solidFill>
                <a:latin typeface="ff4"/>
              </a:rPr>
              <a:t>remove it.</a:t>
            </a:r>
            <a:endParaRPr lang="en-GB" b="0" i="0" dirty="0">
              <a:solidFill>
                <a:srgbClr val="000000"/>
              </a:solidFill>
              <a:effectLst/>
              <a:latin typeface="ff4"/>
            </a:endParaRPr>
          </a:p>
        </p:txBody>
      </p:sp>
    </p:spTree>
    <p:extLst>
      <p:ext uri="{BB962C8B-B14F-4D97-AF65-F5344CB8AC3E}">
        <p14:creationId xmlns:p14="http://schemas.microsoft.com/office/powerpoint/2010/main" val="44646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0013"/>
            <a:ext cx="10058400" cy="1325562"/>
          </a:xfrm>
        </p:spPr>
        <p:txBody>
          <a:bodyPr/>
          <a:lstStyle/>
          <a:p>
            <a:r>
              <a:rPr lang="en-US" dirty="0"/>
              <a:t>Add a Slide Title - 3</a:t>
            </a:r>
          </a:p>
        </p:txBody>
      </p:sp>
      <p:sp>
        <p:nvSpPr>
          <p:cNvPr id="3" name="Content Placeholder 2"/>
          <p:cNvSpPr>
            <a:spLocks noGrp="1"/>
          </p:cNvSpPr>
          <p:nvPr>
            <p:ph idx="4294967295"/>
          </p:nvPr>
        </p:nvSpPr>
        <p:spPr>
          <a:xfrm>
            <a:off x="0" y="0"/>
            <a:ext cx="10668000" cy="6400801"/>
          </a:xfrm>
        </p:spPr>
        <p:txBody>
          <a:bodyPr/>
          <a:lstStyle/>
          <a:p>
            <a:pPr marL="0" indent="0">
              <a:buNone/>
            </a:pPr>
            <a:r>
              <a:rPr lang="en-GB" dirty="0"/>
              <a:t>Let’s take a look at predictor country.</a:t>
            </a:r>
            <a:endParaRPr lang="en-IN" dirty="0"/>
          </a:p>
        </p:txBody>
      </p:sp>
      <p:pic>
        <p:nvPicPr>
          <p:cNvPr id="4" name="Picture 3"/>
          <p:cNvPicPr>
            <a:picLocks noChangeAspect="1"/>
          </p:cNvPicPr>
          <p:nvPr/>
        </p:nvPicPr>
        <p:blipFill>
          <a:blip r:embed="rId2"/>
          <a:stretch>
            <a:fillRect/>
          </a:stretch>
        </p:blipFill>
        <p:spPr>
          <a:xfrm>
            <a:off x="1343472" y="476672"/>
            <a:ext cx="1944216" cy="6386520"/>
          </a:xfrm>
          <a:prstGeom prst="rect">
            <a:avLst/>
          </a:prstGeom>
        </p:spPr>
      </p:pic>
      <p:sp>
        <p:nvSpPr>
          <p:cNvPr id="8" name="Rectangle 7"/>
          <p:cNvSpPr/>
          <p:nvPr/>
        </p:nvSpPr>
        <p:spPr>
          <a:xfrm>
            <a:off x="4799856" y="686911"/>
            <a:ext cx="6096000" cy="1200329"/>
          </a:xfrm>
          <a:prstGeom prst="rect">
            <a:avLst/>
          </a:prstGeom>
        </p:spPr>
        <p:txBody>
          <a:bodyPr>
            <a:spAutoFit/>
          </a:bodyPr>
          <a:lstStyle/>
          <a:p>
            <a:r>
              <a:rPr lang="en-GB" dirty="0">
                <a:solidFill>
                  <a:srgbClr val="000000"/>
                </a:solidFill>
                <a:latin typeface="ff4"/>
              </a:rPr>
              <a:t>Around 79% movies are from USA, 8% from UK, 13% from other countries. So we group other countries together to make this categorical variable with less levels: USA, </a:t>
            </a:r>
            <a:r>
              <a:rPr lang="en-GB" dirty="0" err="1">
                <a:solidFill>
                  <a:srgbClr val="000000"/>
                </a:solidFill>
                <a:latin typeface="ff4"/>
              </a:rPr>
              <a:t>UK,Others</a:t>
            </a:r>
            <a:r>
              <a:rPr lang="en-GB" dirty="0">
                <a:solidFill>
                  <a:srgbClr val="000000"/>
                </a:solidFill>
                <a:latin typeface="ff4"/>
              </a:rPr>
              <a:t>.</a:t>
            </a:r>
            <a:endParaRPr lang="en-GB" b="0" i="0" dirty="0">
              <a:solidFill>
                <a:srgbClr val="000000"/>
              </a:solidFill>
              <a:effectLst/>
              <a:latin typeface="ff4"/>
            </a:endParaRPr>
          </a:p>
        </p:txBody>
      </p:sp>
      <p:pic>
        <p:nvPicPr>
          <p:cNvPr id="9" name="Picture 8"/>
          <p:cNvPicPr>
            <a:picLocks noChangeAspect="1"/>
          </p:cNvPicPr>
          <p:nvPr/>
        </p:nvPicPr>
        <p:blipFill>
          <a:blip r:embed="rId3"/>
          <a:stretch>
            <a:fillRect/>
          </a:stretch>
        </p:blipFill>
        <p:spPr>
          <a:xfrm>
            <a:off x="5052270" y="2039144"/>
            <a:ext cx="4763165" cy="2591162"/>
          </a:xfrm>
          <a:prstGeom prst="rect">
            <a:avLst/>
          </a:prstGeom>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944</TotalTime>
  <Words>1056</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Edwardian Script ITC</vt:lpstr>
      <vt:lpstr>ff4</vt:lpstr>
      <vt:lpstr>Franklin Gothic Medium</vt:lpstr>
      <vt:lpstr>Helvetica Neue</vt:lpstr>
      <vt:lpstr>Medical Design 16x9</vt:lpstr>
      <vt:lpstr>IMDb Score Prediction</vt:lpstr>
      <vt:lpstr>Abstract</vt:lpstr>
      <vt:lpstr>Dataset Description</vt:lpstr>
      <vt:lpstr>Problem Statement</vt:lpstr>
      <vt:lpstr>Data Mining</vt:lpstr>
      <vt:lpstr>Data Cleaning</vt:lpstr>
      <vt:lpstr>PowerPoint Presentation</vt:lpstr>
      <vt:lpstr>PowerPoint Presentation</vt:lpstr>
      <vt:lpstr>Add a Slide Title - 3</vt:lpstr>
      <vt:lpstr>PowerPoint Presentation</vt:lpstr>
      <vt:lpstr>PowerPoint Presentation</vt:lpstr>
      <vt:lpstr>PowerPoint Presentation</vt:lpstr>
      <vt:lpstr>Data Visualization</vt:lpstr>
      <vt:lpstr>PowerPoint Presentation</vt:lpstr>
      <vt:lpstr>PowerPoint Presentation</vt:lpstr>
      <vt:lpstr>Add a Slide Title - 5</vt:lpstr>
      <vt:lpstr>PowerPoint Presentation</vt:lpstr>
      <vt:lpstr>Machine Learning</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Score Prediction</dc:title>
  <dc:creator>Hariprasath Sekar</dc:creator>
  <cp:lastModifiedBy>Godwin Sagi</cp:lastModifiedBy>
  <cp:revision>68</cp:revision>
  <dcterms:created xsi:type="dcterms:W3CDTF">2023-02-13T16:42:44Z</dcterms:created>
  <dcterms:modified xsi:type="dcterms:W3CDTF">2023-02-17T02:44:32Z</dcterms:modified>
</cp:coreProperties>
</file>